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41"/>
  </p:notesMasterIdLst>
  <p:sldIdLst>
    <p:sldId id="256" r:id="rId3"/>
    <p:sldId id="772" r:id="rId4"/>
    <p:sldId id="785" r:id="rId5"/>
    <p:sldId id="786" r:id="rId6"/>
    <p:sldId id="787" r:id="rId7"/>
    <p:sldId id="788" r:id="rId8"/>
    <p:sldId id="789" r:id="rId9"/>
    <p:sldId id="790" r:id="rId10"/>
    <p:sldId id="791" r:id="rId11"/>
    <p:sldId id="792" r:id="rId12"/>
    <p:sldId id="793" r:id="rId13"/>
    <p:sldId id="794" r:id="rId14"/>
    <p:sldId id="795" r:id="rId15"/>
    <p:sldId id="796" r:id="rId16"/>
    <p:sldId id="797" r:id="rId17"/>
    <p:sldId id="775" r:id="rId18"/>
    <p:sldId id="777" r:id="rId19"/>
    <p:sldId id="778" r:id="rId20"/>
    <p:sldId id="576" r:id="rId21"/>
    <p:sldId id="799" r:id="rId22"/>
    <p:sldId id="425" r:id="rId23"/>
    <p:sldId id="427" r:id="rId24"/>
    <p:sldId id="577" r:id="rId25"/>
    <p:sldId id="578" r:id="rId26"/>
    <p:sldId id="579" r:id="rId27"/>
    <p:sldId id="580" r:id="rId28"/>
    <p:sldId id="780" r:id="rId29"/>
    <p:sldId id="776" r:id="rId30"/>
    <p:sldId id="783" r:id="rId31"/>
    <p:sldId id="784" r:id="rId32"/>
    <p:sldId id="782" r:id="rId33"/>
    <p:sldId id="769" r:id="rId34"/>
    <p:sldId id="773" r:id="rId35"/>
    <p:sldId id="446" r:id="rId36"/>
    <p:sldId id="483" r:id="rId37"/>
    <p:sldId id="572" r:id="rId38"/>
    <p:sldId id="522" r:id="rId39"/>
    <p:sldId id="779"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FC28415-9E8F-4E3B-A50D-D03AEBB98C0A}">
          <p14:sldIdLst>
            <p14:sldId id="256"/>
            <p14:sldId id="772"/>
          </p14:sldIdLst>
        </p14:section>
        <p14:section name="cmake" id="{12FC5C24-E93D-45FC-BD8C-4BF45078E243}">
          <p14:sldIdLst>
            <p14:sldId id="785"/>
            <p14:sldId id="786"/>
            <p14:sldId id="787"/>
            <p14:sldId id="788"/>
            <p14:sldId id="789"/>
            <p14:sldId id="790"/>
            <p14:sldId id="791"/>
            <p14:sldId id="792"/>
            <p14:sldId id="793"/>
            <p14:sldId id="794"/>
            <p14:sldId id="795"/>
            <p14:sldId id="796"/>
            <p14:sldId id="797"/>
          </p14:sldIdLst>
        </p14:section>
        <p14:section name="input" id="{E74FBD16-C5EF-44CE-874E-141239C4AD72}">
          <p14:sldIdLst>
            <p14:sldId id="775"/>
            <p14:sldId id="777"/>
            <p14:sldId id="778"/>
            <p14:sldId id="576"/>
            <p14:sldId id="799"/>
            <p14:sldId id="425"/>
            <p14:sldId id="427"/>
            <p14:sldId id="577"/>
            <p14:sldId id="578"/>
            <p14:sldId id="579"/>
            <p14:sldId id="580"/>
          </p14:sldIdLst>
        </p14:section>
        <p14:section name="数据存储" id="{5FE86C11-39C9-4819-9D8C-B2396435CD1C}">
          <p14:sldIdLst>
            <p14:sldId id="780"/>
            <p14:sldId id="776"/>
            <p14:sldId id="783"/>
            <p14:sldId id="784"/>
            <p14:sldId id="782"/>
            <p14:sldId id="769"/>
            <p14:sldId id="773"/>
          </p14:sldIdLst>
        </p14:section>
        <p14:section name="练习" id="{3A72F6A4-5D0A-4006-8B82-35CF2CCEF280}">
          <p14:sldIdLst>
            <p14:sldId id="446"/>
            <p14:sldId id="483"/>
            <p14:sldId id="572"/>
            <p14:sldId id="522"/>
            <p14:sldId id="7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514" autoAdjust="0"/>
    <p:restoredTop sz="94660"/>
  </p:normalViewPr>
  <p:slideViewPr>
    <p:cSldViewPr snapToGrid="0">
      <p:cViewPr varScale="1">
        <p:scale>
          <a:sx n="88" d="100"/>
          <a:sy n="88" d="100"/>
        </p:scale>
        <p:origin x="176" y="1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2025/3/9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3</a:t>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26</a:t>
            </a:fld>
            <a:endParaRPr lang="en-US" altLang="zh-CN">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49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35</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49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36</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15</a:t>
            </a:fld>
            <a:endParaRPr lang="en-US" altLang="zh-CN">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19</a:t>
            </a:fld>
            <a:endParaRPr lang="en-US" altLang="zh-CN">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20</a:t>
            </a:fld>
            <a:endParaRPr lang="en-US" altLang="zh-CN">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21</a:t>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22</a:t>
            </a:fld>
            <a:endParaRPr kumimoji="0" lang="en-US" altLang="zh-CN"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23</a:t>
            </a:fld>
            <a:endParaRPr lang="en-US" altLang="zh-CN">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24</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25</a:t>
            </a:fld>
            <a:endParaRPr lang="en-US" altLang="zh-CN">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2025/3/9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2025/3/9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2025/3/9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2025/3/9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2025/3/9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2025/3/9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2025/3/9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2025/3/9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2025/3/9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2025/3/9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2025/3/9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2025/3/9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2025/3/9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2025/3/9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hyperlink" Target="https://riptutorial.com/cmake" TargetMode="External"/><Relationship Id="rId4" Type="http://schemas.openxmlformats.org/officeDocument/2006/relationships/hyperlink" Target="https://cmake.org/cmake/help/latest/guide/tutorial/index.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3.wmf"/><Relationship Id="rId5" Type="http://schemas.openxmlformats.org/officeDocument/2006/relationships/oleObject" Target="../embeddings/oleObject1.bin"/><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cmake.org/"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Advanced</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Programming</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524000" y="3260090"/>
            <a:ext cx="9610725" cy="2767330"/>
          </a:xfrm>
        </p:spPr>
        <p:txBody>
          <a:bodyPr>
            <a:normAutofit/>
          </a:bodyPr>
          <a:lstStyle/>
          <a:p>
            <a:r>
              <a:rPr lang="en-US" altLang="zh-CN" sz="3600" dirty="0">
                <a:latin typeface="Franklin Gothic Medium" panose="020B0603020102020204" pitchFamily="34" charset="0"/>
                <a:sym typeface="+mn-ea"/>
              </a:rPr>
              <a:t>Lab 4, CMake, Inputs, D</a:t>
            </a:r>
            <a:r>
              <a:rPr lang="en-US" altLang="zh-CN" sz="3600" dirty="0" err="1">
                <a:latin typeface="Franklin Gothic Medium" panose="020B0603020102020204" pitchFamily="34" charset="0"/>
              </a:rPr>
              <a:t>ata Storage</a:t>
            </a: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a:t>
            </a:r>
            <a:r>
              <a:rPr lang="en-US" altLang="zh-CN" dirty="0">
                <a:latin typeface="Franklin Gothic Medium" panose="020B0603020102020204" pitchFamily="34" charset="0"/>
                <a:sym typeface="+mn-ea"/>
              </a:rPr>
              <a:t>, </a:t>
            </a:r>
            <a:r>
              <a:rPr lang="zh-CN" altLang="en-US" dirty="0">
                <a:latin typeface="Franklin Gothic Medium" panose="020B0603020102020204" pitchFamily="34" charset="0"/>
                <a:sym typeface="+mn-ea"/>
              </a:rPr>
              <a:t>王大兴</a:t>
            </a:r>
            <a:r>
              <a:rPr lang="en-US" altLang="zh-CN" dirty="0">
                <a:latin typeface="Franklin Gothic Medium" panose="020B0603020102020204" pitchFamily="34" charset="0"/>
                <a:sym typeface="+mn-ea"/>
              </a:rPr>
              <a:t>, </a:t>
            </a:r>
            <a:r>
              <a:rPr lang="zh-CN" altLang="en-US" dirty="0">
                <a:latin typeface="Franklin Gothic Medium" panose="020B0603020102020204" pitchFamily="34" charset="0"/>
                <a:sym typeface="+mn-ea"/>
              </a:rPr>
              <a:t>于仕琪</a:t>
            </a:r>
            <a:r>
              <a:rPr lang="en-US" altLang="zh-CN" dirty="0">
                <a:latin typeface="Franklin Gothic Medium" panose="020B0603020102020204" pitchFamily="34" charset="0"/>
                <a:sym typeface="+mn-ea"/>
              </a:rPr>
              <a:t>, </a:t>
            </a:r>
            <a:r>
              <a:rPr lang="zh-CN" altLang="en-US" dirty="0">
                <a:latin typeface="Franklin Gothic Medium" panose="020B0603020102020204" pitchFamily="34" charset="0"/>
                <a:sym typeface="+mn-ea"/>
              </a:rPr>
              <a:t>王薇</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
        <p:nvSpPr>
          <p:cNvPr id="4" name="灯片编号占位符 3"/>
          <p:cNvSpPr>
            <a:spLocks noGrp="1"/>
          </p:cNvSpPr>
          <p:nvPr>
            <p:ph type="sldNum" sz="quarter" idx="12"/>
          </p:nvPr>
        </p:nvSpPr>
        <p:spPr/>
        <p:txBody>
          <a:bodyPr/>
          <a:lstStyle/>
          <a:p>
            <a:fld id="{506F4176-339E-4C4B-80E4-BBE9C4467EFE}"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2193954" y="262223"/>
            <a:ext cx="6836771" cy="6027883"/>
          </a:xfrm>
          <a:prstGeom prst="rect">
            <a:avLst/>
          </a:prstGeom>
        </p:spPr>
      </p:pic>
      <p:sp>
        <p:nvSpPr>
          <p:cNvPr id="4" name="矩形 3"/>
          <p:cNvSpPr/>
          <p:nvPr/>
        </p:nvSpPr>
        <p:spPr>
          <a:xfrm>
            <a:off x="7723689" y="926988"/>
            <a:ext cx="849573" cy="2614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5" name="矩形 4"/>
          <p:cNvSpPr/>
          <p:nvPr/>
        </p:nvSpPr>
        <p:spPr>
          <a:xfrm>
            <a:off x="7723689" y="4949071"/>
            <a:ext cx="522814" cy="2614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6" name="矩形 5"/>
          <p:cNvSpPr/>
          <p:nvPr/>
        </p:nvSpPr>
        <p:spPr>
          <a:xfrm>
            <a:off x="2887655" y="5968839"/>
            <a:ext cx="2418017" cy="3267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7" name="矩形 6"/>
          <p:cNvSpPr/>
          <p:nvPr/>
        </p:nvSpPr>
        <p:spPr>
          <a:xfrm>
            <a:off x="2495545" y="4687664"/>
            <a:ext cx="6535180" cy="2614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grpSp>
        <p:nvGrpSpPr>
          <p:cNvPr id="10" name="组合 9"/>
          <p:cNvGrpSpPr/>
          <p:nvPr/>
        </p:nvGrpSpPr>
        <p:grpSpPr>
          <a:xfrm>
            <a:off x="7070170" y="305263"/>
            <a:ext cx="3140719" cy="395104"/>
            <a:chOff x="1358181" y="4781659"/>
            <a:chExt cx="3460607" cy="435346"/>
          </a:xfrm>
        </p:grpSpPr>
        <p:sp>
          <p:nvSpPr>
            <p:cNvPr id="11" name="矩形 10"/>
            <p:cNvSpPr/>
            <p:nvPr/>
          </p:nvSpPr>
          <p:spPr>
            <a:xfrm>
              <a:off x="1358181" y="4928973"/>
              <a:ext cx="1440160" cy="2880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12" name="圆角矩形标注 6"/>
            <p:cNvSpPr/>
            <p:nvPr/>
          </p:nvSpPr>
          <p:spPr>
            <a:xfrm>
              <a:off x="2938137" y="4781659"/>
              <a:ext cx="1880651" cy="435346"/>
            </a:xfrm>
            <a:prstGeom prst="wedgeRoundRectCallout">
              <a:avLst>
                <a:gd name="adj1" fmla="val -61392"/>
                <a:gd name="adj2" fmla="val 2454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r>
                <a:rPr lang="en-US" altLang="zh-CN" dirty="0"/>
                <a:t>Creates a folder</a:t>
              </a:r>
              <a:endParaRPr lang="zh-CN" altLang="en-US" dirty="0"/>
            </a:p>
          </p:txBody>
        </p:sp>
      </p:grpSp>
      <p:sp>
        <p:nvSpPr>
          <p:cNvPr id="2" name="灯片编号占位符 1"/>
          <p:cNvSpPr>
            <a:spLocks noGrp="1"/>
          </p:cNvSpPr>
          <p:nvPr>
            <p:ph type="sldNum" sz="quarter" idx="12"/>
          </p:nvPr>
        </p:nvSpPr>
        <p:spPr/>
        <p:txBody>
          <a:bodyPr/>
          <a:lstStyle/>
          <a:p>
            <a:fld id="{506F4176-339E-4C4B-80E4-BBE9C4467EFE}" type="slidenum">
              <a:rPr lang="zh-CN" altLang="en-US" smtClean="0"/>
              <a:t>10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58075" y="481963"/>
            <a:ext cx="6003290" cy="608965"/>
          </a:xfrm>
          <a:prstGeom prst="rect">
            <a:avLst/>
          </a:prstGeom>
          <a:noFill/>
        </p:spPr>
        <p:txBody>
          <a:bodyPr wrap="none" lIns="107667" tIns="53835" rIns="107667" bIns="53835" rtlCol="0">
            <a:spAutoFit/>
          </a:bodyPr>
          <a:lstStyle/>
          <a:p>
            <a:r>
              <a:rPr lang="en-US" altLang="zh-CN" sz="3265" b="1" dirty="0">
                <a:solidFill>
                  <a:prstClr val="black"/>
                </a:solidFill>
              </a:rPr>
              <a:t>2. Multi-source files in a project-1</a:t>
            </a:r>
            <a:endParaRPr lang="zh-CN" altLang="en-US" sz="3265" b="1" dirty="0">
              <a:solidFill>
                <a:prstClr val="black"/>
              </a:solidFill>
            </a:endParaRPr>
          </a:p>
        </p:txBody>
      </p:sp>
      <p:sp>
        <p:nvSpPr>
          <p:cNvPr id="12" name="TextBox 14"/>
          <p:cNvSpPr txBox="1"/>
          <p:nvPr/>
        </p:nvSpPr>
        <p:spPr>
          <a:xfrm>
            <a:off x="2036620" y="2711057"/>
            <a:ext cx="5749890" cy="488813"/>
          </a:xfrm>
          <a:prstGeom prst="rect">
            <a:avLst/>
          </a:prstGeom>
          <a:noFill/>
        </p:spPr>
        <p:txBody>
          <a:bodyPr wrap="none" lIns="82954" tIns="41478" rIns="82954" bIns="41478" rtlCol="0">
            <a:spAutoFit/>
          </a:bodyPr>
          <a:lstStyle/>
          <a:p>
            <a:r>
              <a:rPr lang="en-US" altLang="zh-CN" sz="2630" b="1" dirty="0" err="1">
                <a:solidFill>
                  <a:srgbClr val="00B0F0"/>
                </a:solidFill>
              </a:rPr>
              <a:t>aux_source_directory</a:t>
            </a:r>
            <a:r>
              <a:rPr lang="en-US" altLang="zh-CN" sz="2630" b="1" dirty="0"/>
              <a:t> (&lt;</a:t>
            </a:r>
            <a:r>
              <a:rPr lang="en-US" altLang="zh-CN" sz="2630" b="1" dirty="0" err="1"/>
              <a:t>dir</a:t>
            </a:r>
            <a:r>
              <a:rPr lang="en-US" altLang="zh-CN" sz="2630" b="1" dirty="0"/>
              <a:t>&gt; &lt;variable&gt;)</a:t>
            </a:r>
            <a:endParaRPr lang="zh-CN" altLang="en-US" sz="2630" b="1" dirty="0"/>
          </a:p>
        </p:txBody>
      </p:sp>
      <p:grpSp>
        <p:nvGrpSpPr>
          <p:cNvPr id="13" name="组合 12"/>
          <p:cNvGrpSpPr/>
          <p:nvPr/>
        </p:nvGrpSpPr>
        <p:grpSpPr>
          <a:xfrm>
            <a:off x="2080417" y="3176143"/>
            <a:ext cx="6364938" cy="1065938"/>
            <a:chOff x="889312" y="5840497"/>
            <a:chExt cx="7013219" cy="1174506"/>
          </a:xfrm>
        </p:grpSpPr>
        <p:cxnSp>
          <p:nvCxnSpPr>
            <p:cNvPr id="14" name="直接箭头连接符 13"/>
            <p:cNvCxnSpPr/>
            <p:nvPr/>
          </p:nvCxnSpPr>
          <p:spPr>
            <a:xfrm flipV="1">
              <a:off x="4419652" y="5840497"/>
              <a:ext cx="432048" cy="25093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889312" y="6091427"/>
              <a:ext cx="7013219" cy="923576"/>
            </a:xfrm>
            <a:prstGeom prst="rect">
              <a:avLst/>
            </a:prstGeom>
          </p:spPr>
          <p:txBody>
            <a:bodyPr wrap="square" lIns="82954" tIns="41478" rIns="82954" bIns="41478">
              <a:spAutoFit/>
            </a:bodyPr>
            <a:lstStyle/>
            <a:p>
              <a:r>
                <a:rPr lang="en-US" altLang="zh-CN" sz="1635" dirty="0"/>
                <a:t>The  command finds all the source files in the specified directory indicated by &lt;</a:t>
              </a:r>
              <a:r>
                <a:rPr lang="en-US" altLang="zh-CN" sz="1635" dirty="0" err="1"/>
                <a:t>dir</a:t>
              </a:r>
              <a:r>
                <a:rPr lang="en-US" altLang="zh-CN" sz="1635" dirty="0"/>
                <a:t>&gt; and stores the results in the specified variable indicated by &lt;variable&gt;.</a:t>
              </a:r>
              <a:endParaRPr lang="zh-CN" altLang="en-US" sz="1635" dirty="0"/>
            </a:p>
          </p:txBody>
        </p:sp>
      </p:grpSp>
      <p:sp>
        <p:nvSpPr>
          <p:cNvPr id="17" name="TextBox 4"/>
          <p:cNvSpPr txBox="1"/>
          <p:nvPr/>
        </p:nvSpPr>
        <p:spPr>
          <a:xfrm>
            <a:off x="1012503" y="1306671"/>
            <a:ext cx="11179497" cy="1281735"/>
          </a:xfrm>
          <a:prstGeom prst="rect">
            <a:avLst/>
          </a:prstGeom>
          <a:noFill/>
        </p:spPr>
        <p:txBody>
          <a:bodyPr wrap="square" lIns="107667" tIns="53835" rIns="107667" bIns="53835" rtlCol="0">
            <a:spAutoFit/>
          </a:bodyPr>
          <a:lstStyle/>
          <a:p>
            <a:r>
              <a:rPr lang="en-US" altLang="zh-CN" sz="2540" dirty="0">
                <a:solidFill>
                  <a:prstClr val="black"/>
                </a:solidFill>
              </a:rPr>
              <a:t>If there are several files in directory, put each file into the </a:t>
            </a:r>
            <a:r>
              <a:rPr lang="en-US" altLang="zh-CN" sz="2540" b="1" dirty="0" err="1">
                <a:solidFill>
                  <a:prstClr val="black"/>
                </a:solidFill>
              </a:rPr>
              <a:t>add_executable</a:t>
            </a:r>
            <a:r>
              <a:rPr lang="en-US" altLang="zh-CN" sz="2540" b="1" dirty="0">
                <a:solidFill>
                  <a:prstClr val="black"/>
                </a:solidFill>
              </a:rPr>
              <a:t> </a:t>
            </a:r>
            <a:r>
              <a:rPr lang="en-US" altLang="zh-CN" sz="2540" dirty="0">
                <a:solidFill>
                  <a:prstClr val="black"/>
                </a:solidFill>
              </a:rPr>
              <a:t>command is not recommended. The better way is using </a:t>
            </a:r>
            <a:r>
              <a:rPr lang="en-US" altLang="zh-CN" sz="2540" b="1" dirty="0" err="1">
                <a:solidFill>
                  <a:prstClr val="black"/>
                </a:solidFill>
              </a:rPr>
              <a:t>aux_source_directory</a:t>
            </a:r>
            <a:r>
              <a:rPr lang="en-US" altLang="zh-CN" sz="2540" b="1" dirty="0">
                <a:solidFill>
                  <a:prstClr val="black"/>
                </a:solidFill>
              </a:rPr>
              <a:t> </a:t>
            </a:r>
            <a:r>
              <a:rPr lang="en-US" altLang="zh-CN" sz="2540" dirty="0">
                <a:solidFill>
                  <a:prstClr val="black"/>
                </a:solidFill>
              </a:rPr>
              <a:t>command.</a:t>
            </a:r>
          </a:p>
        </p:txBody>
      </p:sp>
      <p:sp>
        <p:nvSpPr>
          <p:cNvPr id="2" name="灯片编号占位符 1"/>
          <p:cNvSpPr>
            <a:spLocks noGrp="1"/>
          </p:cNvSpPr>
          <p:nvPr>
            <p:ph type="sldNum" sz="quarter" idx="12"/>
          </p:nvPr>
        </p:nvSpPr>
        <p:spPr/>
        <p:txBody>
          <a:bodyPr/>
          <a:lstStyle/>
          <a:p>
            <a:fld id="{506F4176-339E-4C4B-80E4-BBE9C4467EFE}" type="slidenum">
              <a:rPr lang="zh-CN" altLang="en-US" smtClean="0"/>
              <a:t>11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155576" y="1771627"/>
            <a:ext cx="7515457" cy="2355858"/>
          </a:xfrm>
          <a:prstGeom prst="rect">
            <a:avLst/>
          </a:prstGeom>
        </p:spPr>
      </p:pic>
      <p:sp>
        <p:nvSpPr>
          <p:cNvPr id="3" name="TextBox 2"/>
          <p:cNvSpPr txBox="1"/>
          <p:nvPr/>
        </p:nvSpPr>
        <p:spPr>
          <a:xfrm>
            <a:off x="1588341" y="490989"/>
            <a:ext cx="6003290" cy="608965"/>
          </a:xfrm>
          <a:prstGeom prst="rect">
            <a:avLst/>
          </a:prstGeom>
          <a:noFill/>
        </p:spPr>
        <p:txBody>
          <a:bodyPr wrap="none" lIns="107667" tIns="53835" rIns="107667" bIns="53835" rtlCol="0">
            <a:spAutoFit/>
          </a:bodyPr>
          <a:lstStyle/>
          <a:p>
            <a:pPr defTabSz="1076960">
              <a:defRPr/>
            </a:pPr>
            <a:r>
              <a:rPr lang="en-US" altLang="zh-CN" sz="3265" b="1" dirty="0">
                <a:solidFill>
                  <a:prstClr val="black"/>
                </a:solidFill>
                <a:latin typeface="Calibri" panose="020F0502020204030204"/>
                <a:ea typeface="宋体" panose="02010600030101010101" pitchFamily="2" charset="-122"/>
              </a:rPr>
              <a:t>2. Multi-source files in a project-2</a:t>
            </a:r>
            <a:endParaRPr lang="zh-CN" altLang="en-US" sz="3265" b="1" dirty="0">
              <a:solidFill>
                <a:prstClr val="black"/>
              </a:solidFill>
              <a:latin typeface="Calibri" panose="020F0502020204030204"/>
              <a:ea typeface="宋体" panose="02010600030101010101" pitchFamily="2" charset="-122"/>
            </a:endParaRPr>
          </a:p>
        </p:txBody>
      </p:sp>
      <p:grpSp>
        <p:nvGrpSpPr>
          <p:cNvPr id="27" name="组合 26"/>
          <p:cNvGrpSpPr/>
          <p:nvPr/>
        </p:nvGrpSpPr>
        <p:grpSpPr>
          <a:xfrm>
            <a:off x="4619221" y="2268903"/>
            <a:ext cx="7651023" cy="1171605"/>
            <a:chOff x="5281882" y="576584"/>
            <a:chExt cx="8430292" cy="1290935"/>
          </a:xfrm>
        </p:grpSpPr>
        <p:sp>
          <p:nvSpPr>
            <p:cNvPr id="28" name="TextBox 27"/>
            <p:cNvSpPr txBox="1"/>
            <p:nvPr/>
          </p:nvSpPr>
          <p:spPr>
            <a:xfrm>
              <a:off x="9705672" y="576584"/>
              <a:ext cx="4006502" cy="704546"/>
            </a:xfrm>
            <a:prstGeom prst="rect">
              <a:avLst/>
            </a:prstGeom>
            <a:noFill/>
          </p:spPr>
          <p:txBody>
            <a:bodyPr wrap="square" lIns="107710" tIns="53855" rIns="107710" bIns="53855" rtlCol="0">
              <a:spAutoFit/>
            </a:bodyPr>
            <a:lstStyle/>
            <a:p>
              <a:pPr defTabSz="1076960">
                <a:defRPr/>
              </a:pPr>
              <a:r>
                <a:rPr lang="en-US" altLang="zh-CN" sz="1725" dirty="0">
                  <a:solidFill>
                    <a:prstClr val="black"/>
                  </a:solidFill>
                  <a:latin typeface="Calibri" panose="020F0502020204030204"/>
                  <a:ea typeface="宋体" panose="02010600030101010101" pitchFamily="2" charset="-122"/>
                </a:rPr>
                <a:t>Stores all files in the current directory</a:t>
              </a:r>
            </a:p>
            <a:p>
              <a:pPr defTabSz="1076960">
                <a:defRPr/>
              </a:pPr>
              <a:r>
                <a:rPr lang="en-US" altLang="zh-CN" sz="1725" dirty="0">
                  <a:solidFill>
                    <a:prstClr val="black"/>
                  </a:solidFill>
                  <a:latin typeface="Calibri" panose="020F0502020204030204"/>
                  <a:ea typeface="宋体" panose="02010600030101010101" pitchFamily="2" charset="-122"/>
                </a:rPr>
                <a:t>into DIR_SRCS variable.</a:t>
              </a:r>
              <a:endParaRPr lang="zh-CN" altLang="en-US" sz="1725" dirty="0">
                <a:solidFill>
                  <a:prstClr val="black"/>
                </a:solidFill>
                <a:latin typeface="Calibri" panose="020F0502020204030204"/>
                <a:ea typeface="宋体" panose="02010600030101010101" pitchFamily="2" charset="-122"/>
              </a:endParaRPr>
            </a:p>
          </p:txBody>
        </p:sp>
        <p:sp>
          <p:nvSpPr>
            <p:cNvPr id="29" name="矩形 28"/>
            <p:cNvSpPr/>
            <p:nvPr/>
          </p:nvSpPr>
          <p:spPr>
            <a:xfrm>
              <a:off x="5281882" y="1468036"/>
              <a:ext cx="3705362" cy="3994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cxnSp>
          <p:nvCxnSpPr>
            <p:cNvPr id="30" name="直接箭头连接符 29"/>
            <p:cNvCxnSpPr/>
            <p:nvPr/>
          </p:nvCxnSpPr>
          <p:spPr>
            <a:xfrm flipH="1">
              <a:off x="7822725" y="928891"/>
              <a:ext cx="1995661" cy="59896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6841182" y="3552943"/>
            <a:ext cx="4570297" cy="1312732"/>
            <a:chOff x="5820629" y="242107"/>
            <a:chExt cx="5035791" cy="1446438"/>
          </a:xfrm>
        </p:grpSpPr>
        <p:sp>
          <p:nvSpPr>
            <p:cNvPr id="20" name="TextBox 19"/>
            <p:cNvSpPr txBox="1"/>
            <p:nvPr/>
          </p:nvSpPr>
          <p:spPr>
            <a:xfrm>
              <a:off x="5820629" y="983998"/>
              <a:ext cx="5035791" cy="704547"/>
            </a:xfrm>
            <a:prstGeom prst="rect">
              <a:avLst/>
            </a:prstGeom>
            <a:noFill/>
          </p:spPr>
          <p:txBody>
            <a:bodyPr wrap="square" lIns="107710" tIns="53855" rIns="107710" bIns="53855" rtlCol="0">
              <a:spAutoFit/>
            </a:bodyPr>
            <a:lstStyle/>
            <a:p>
              <a:pPr defTabSz="1076960">
                <a:defRPr/>
              </a:pPr>
              <a:r>
                <a:rPr lang="en-US" altLang="zh-CN" sz="1725" dirty="0">
                  <a:solidFill>
                    <a:prstClr val="black"/>
                  </a:solidFill>
                  <a:latin typeface="Calibri" panose="020F0502020204030204"/>
                  <a:ea typeface="宋体" panose="02010600030101010101" pitchFamily="2" charset="-122"/>
                </a:rPr>
                <a:t>Compiles the  source files in the variable by </a:t>
              </a:r>
              <a:r>
                <a:rPr lang="en-US" altLang="zh-CN" sz="1725" b="1" dirty="0">
                  <a:solidFill>
                    <a:srgbClr val="FF0000"/>
                  </a:solidFill>
                  <a:latin typeface="Calibri" panose="020F0502020204030204"/>
                  <a:ea typeface="宋体" panose="02010600030101010101" pitchFamily="2" charset="-122"/>
                </a:rPr>
                <a:t>${ }</a:t>
              </a:r>
              <a:r>
                <a:rPr lang="en-US" altLang="zh-CN" sz="1725" dirty="0">
                  <a:solidFill>
                    <a:prstClr val="black"/>
                  </a:solidFill>
                  <a:latin typeface="Calibri" panose="020F0502020204030204"/>
                  <a:ea typeface="宋体" panose="02010600030101010101" pitchFamily="2" charset="-122"/>
                </a:rPr>
                <a:t> into an executable file named CmakeDemo2</a:t>
              </a:r>
              <a:endParaRPr lang="zh-CN" altLang="en-US" sz="1725" dirty="0">
                <a:solidFill>
                  <a:prstClr val="black"/>
                </a:solidFill>
                <a:latin typeface="Calibri" panose="020F0502020204030204"/>
                <a:ea typeface="宋体" panose="02010600030101010101" pitchFamily="2" charset="-122"/>
              </a:endParaRPr>
            </a:p>
          </p:txBody>
        </p:sp>
        <p:sp>
          <p:nvSpPr>
            <p:cNvPr id="21" name="矩形 20"/>
            <p:cNvSpPr/>
            <p:nvPr/>
          </p:nvSpPr>
          <p:spPr>
            <a:xfrm>
              <a:off x="6329048" y="242107"/>
              <a:ext cx="1219773" cy="3994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cxnSp>
          <p:nvCxnSpPr>
            <p:cNvPr id="22" name="直接箭头连接符 21"/>
            <p:cNvCxnSpPr/>
            <p:nvPr/>
          </p:nvCxnSpPr>
          <p:spPr>
            <a:xfrm flipV="1">
              <a:off x="6684719" y="586666"/>
              <a:ext cx="216030" cy="36613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4" name="灯片编号占位符 3"/>
          <p:cNvSpPr>
            <a:spLocks noGrp="1"/>
          </p:cNvSpPr>
          <p:nvPr>
            <p:ph type="sldNum" sz="quarter" idx="12"/>
          </p:nvPr>
        </p:nvSpPr>
        <p:spPr/>
        <p:txBody>
          <a:bodyPr/>
          <a:lstStyle/>
          <a:p>
            <a:fld id="{506F4176-339E-4C4B-80E4-BBE9C4467EFE}" type="slidenum">
              <a:rPr lang="zh-CN" altLang="en-US" smtClean="0"/>
              <a:t>12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2982288" y="716985"/>
            <a:ext cx="6469828" cy="5653348"/>
          </a:xfrm>
          <a:prstGeom prst="rect">
            <a:avLst/>
          </a:prstGeom>
        </p:spPr>
      </p:pic>
      <p:sp>
        <p:nvSpPr>
          <p:cNvPr id="4" name="矩形 3"/>
          <p:cNvSpPr/>
          <p:nvPr/>
        </p:nvSpPr>
        <p:spPr>
          <a:xfrm>
            <a:off x="3243695" y="4849873"/>
            <a:ext cx="6208421" cy="2614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5" name="矩形 4"/>
          <p:cNvSpPr/>
          <p:nvPr/>
        </p:nvSpPr>
        <p:spPr>
          <a:xfrm>
            <a:off x="3635806" y="6095359"/>
            <a:ext cx="2352665" cy="3267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7" name="矩形 6"/>
          <p:cNvSpPr/>
          <p:nvPr/>
        </p:nvSpPr>
        <p:spPr>
          <a:xfrm>
            <a:off x="7491562" y="932567"/>
            <a:ext cx="1372388" cy="2614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8" name="矩形 7"/>
          <p:cNvSpPr/>
          <p:nvPr/>
        </p:nvSpPr>
        <p:spPr>
          <a:xfrm>
            <a:off x="8079729" y="1370503"/>
            <a:ext cx="914925" cy="3267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9" name="矩形 8"/>
          <p:cNvSpPr/>
          <p:nvPr/>
        </p:nvSpPr>
        <p:spPr>
          <a:xfrm>
            <a:off x="8079729" y="5107767"/>
            <a:ext cx="588166" cy="2614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defPPr>
              <a:defRPr lang="zh-CN"/>
            </a:defPPr>
            <a:lvl1pPr marL="0" algn="l" defTabSz="1186180" rtl="0" eaLnBrk="1" latinLnBrk="0" hangingPunct="1">
              <a:defRPr sz="2300" kern="1200">
                <a:solidFill>
                  <a:schemeClr val="lt1"/>
                </a:solidFill>
                <a:latin typeface="+mn-lt"/>
                <a:ea typeface="+mn-ea"/>
                <a:cs typeface="+mn-cs"/>
              </a:defRPr>
            </a:lvl1pPr>
            <a:lvl2pPr marL="593090" algn="l" defTabSz="1186180" rtl="0" eaLnBrk="1" latinLnBrk="0" hangingPunct="1">
              <a:defRPr sz="2300" kern="1200">
                <a:solidFill>
                  <a:schemeClr val="lt1"/>
                </a:solidFill>
                <a:latin typeface="+mn-lt"/>
                <a:ea typeface="+mn-ea"/>
                <a:cs typeface="+mn-cs"/>
              </a:defRPr>
            </a:lvl2pPr>
            <a:lvl3pPr marL="1186180" algn="l" defTabSz="1186180" rtl="0" eaLnBrk="1" latinLnBrk="0" hangingPunct="1">
              <a:defRPr sz="2300" kern="1200">
                <a:solidFill>
                  <a:schemeClr val="lt1"/>
                </a:solidFill>
                <a:latin typeface="+mn-lt"/>
                <a:ea typeface="+mn-ea"/>
                <a:cs typeface="+mn-cs"/>
              </a:defRPr>
            </a:lvl3pPr>
            <a:lvl4pPr marL="1779270" algn="l" defTabSz="1186180" rtl="0" eaLnBrk="1" latinLnBrk="0" hangingPunct="1">
              <a:defRPr sz="2300" kern="1200">
                <a:solidFill>
                  <a:schemeClr val="lt1"/>
                </a:solidFill>
                <a:latin typeface="+mn-lt"/>
                <a:ea typeface="+mn-ea"/>
                <a:cs typeface="+mn-cs"/>
              </a:defRPr>
            </a:lvl4pPr>
            <a:lvl5pPr marL="2372360" algn="l" defTabSz="1186180" rtl="0" eaLnBrk="1" latinLnBrk="0" hangingPunct="1">
              <a:defRPr sz="2300" kern="1200">
                <a:solidFill>
                  <a:schemeClr val="lt1"/>
                </a:solidFill>
                <a:latin typeface="+mn-lt"/>
                <a:ea typeface="+mn-ea"/>
                <a:cs typeface="+mn-cs"/>
              </a:defRPr>
            </a:lvl5pPr>
            <a:lvl6pPr marL="2966085" algn="l" defTabSz="1186180" rtl="0" eaLnBrk="1" latinLnBrk="0" hangingPunct="1">
              <a:defRPr sz="2300" kern="1200">
                <a:solidFill>
                  <a:schemeClr val="lt1"/>
                </a:solidFill>
                <a:latin typeface="+mn-lt"/>
                <a:ea typeface="+mn-ea"/>
                <a:cs typeface="+mn-cs"/>
              </a:defRPr>
            </a:lvl6pPr>
            <a:lvl7pPr marL="3559175" algn="l" defTabSz="1186180" rtl="0" eaLnBrk="1" latinLnBrk="0" hangingPunct="1">
              <a:defRPr sz="2300" kern="1200">
                <a:solidFill>
                  <a:schemeClr val="lt1"/>
                </a:solidFill>
                <a:latin typeface="+mn-lt"/>
                <a:ea typeface="+mn-ea"/>
                <a:cs typeface="+mn-cs"/>
              </a:defRPr>
            </a:lvl7pPr>
            <a:lvl8pPr marL="4152265" algn="l" defTabSz="1186180" rtl="0" eaLnBrk="1" latinLnBrk="0" hangingPunct="1">
              <a:defRPr sz="2300" kern="1200">
                <a:solidFill>
                  <a:schemeClr val="lt1"/>
                </a:solidFill>
                <a:latin typeface="+mn-lt"/>
                <a:ea typeface="+mn-ea"/>
                <a:cs typeface="+mn-cs"/>
              </a:defRPr>
            </a:lvl8pPr>
            <a:lvl9pPr marL="4745355" algn="l" defTabSz="1186180" rtl="0" eaLnBrk="1" latinLnBrk="0" hangingPunct="1">
              <a:defRPr sz="2300" kern="1200">
                <a:solidFill>
                  <a:schemeClr val="lt1"/>
                </a:solidFill>
                <a:latin typeface="+mn-lt"/>
                <a:ea typeface="+mn-ea"/>
                <a:cs typeface="+mn-cs"/>
              </a:defRPr>
            </a:lvl9pPr>
          </a:lstStyle>
          <a:p>
            <a:pPr algn="ctr"/>
            <a:endParaRPr lang="zh-CN" altLang="en-US" sz="2085"/>
          </a:p>
        </p:txBody>
      </p:sp>
      <p:sp>
        <p:nvSpPr>
          <p:cNvPr id="2" name="灯片编号占位符 1"/>
          <p:cNvSpPr>
            <a:spLocks noGrp="1"/>
          </p:cNvSpPr>
          <p:nvPr>
            <p:ph type="sldNum" sz="quarter" idx="12"/>
          </p:nvPr>
        </p:nvSpPr>
        <p:spPr/>
        <p:txBody>
          <a:bodyPr/>
          <a:lstStyle/>
          <a:p>
            <a:fld id="{506F4176-339E-4C4B-80E4-BBE9C4467EFE}" type="slidenum">
              <a:rPr lang="zh-CN" altLang="en-US" smtClean="0"/>
              <a:t>13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7" grpId="0" bldLvl="0" animBg="1"/>
      <p:bldP spid="8" grpId="0" bldLvl="0" animBg="1"/>
      <p:bldP spid="9"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3909634" y="1403094"/>
            <a:ext cx="7987553" cy="3907331"/>
          </a:xfrm>
          <a:prstGeom prst="rect">
            <a:avLst/>
          </a:prstGeom>
        </p:spPr>
      </p:pic>
      <p:sp>
        <p:nvSpPr>
          <p:cNvPr id="3" name="TextBox 2"/>
          <p:cNvSpPr txBox="1"/>
          <p:nvPr/>
        </p:nvSpPr>
        <p:spPr>
          <a:xfrm>
            <a:off x="1362511" y="345549"/>
            <a:ext cx="9700226" cy="611488"/>
          </a:xfrm>
          <a:prstGeom prst="rect">
            <a:avLst/>
          </a:prstGeom>
          <a:noFill/>
        </p:spPr>
        <p:txBody>
          <a:bodyPr wrap="none" lIns="107667" tIns="53835" rIns="107667" bIns="53835" rtlCol="0">
            <a:spAutoFit/>
          </a:bodyPr>
          <a:lstStyle/>
          <a:p>
            <a:r>
              <a:rPr lang="en-US" altLang="zh-CN" sz="3265" b="1" dirty="0">
                <a:solidFill>
                  <a:prstClr val="black"/>
                </a:solidFill>
              </a:rPr>
              <a:t>3. Multi-source files in a project in different directories</a:t>
            </a:r>
            <a:endParaRPr lang="zh-CN" altLang="en-US" sz="3265" b="1" dirty="0">
              <a:solidFill>
                <a:prstClr val="black"/>
              </a:solidFill>
            </a:endParaRPr>
          </a:p>
        </p:txBody>
      </p:sp>
      <p:sp>
        <p:nvSpPr>
          <p:cNvPr id="4" name="TextBox 3"/>
          <p:cNvSpPr txBox="1"/>
          <p:nvPr/>
        </p:nvSpPr>
        <p:spPr>
          <a:xfrm>
            <a:off x="2786068" y="933075"/>
            <a:ext cx="6912115" cy="447276"/>
          </a:xfrm>
          <a:prstGeom prst="rect">
            <a:avLst/>
          </a:prstGeom>
          <a:noFill/>
        </p:spPr>
        <p:txBody>
          <a:bodyPr wrap="square" lIns="107667" tIns="53835" rIns="107667" bIns="53835" rtlCol="0">
            <a:spAutoFit/>
          </a:bodyPr>
          <a:lstStyle/>
          <a:p>
            <a:r>
              <a:rPr lang="en-US" altLang="zh-CN" sz="2200" dirty="0">
                <a:solidFill>
                  <a:prstClr val="black"/>
                </a:solidFill>
              </a:rPr>
              <a:t>We write CMakeLists.txt in CmakeDemo3 folder.</a:t>
            </a:r>
            <a:endParaRPr lang="zh-CN" altLang="en-US" sz="2200" dirty="0">
              <a:solidFill>
                <a:prstClr val="black"/>
              </a:solidFill>
            </a:endParaRPr>
          </a:p>
        </p:txBody>
      </p:sp>
      <p:grpSp>
        <p:nvGrpSpPr>
          <p:cNvPr id="8" name="组合 7"/>
          <p:cNvGrpSpPr/>
          <p:nvPr/>
        </p:nvGrpSpPr>
        <p:grpSpPr>
          <a:xfrm>
            <a:off x="6202793" y="4278574"/>
            <a:ext cx="4243540" cy="1795036"/>
            <a:chOff x="5146210" y="958338"/>
            <a:chExt cx="4675752" cy="1977868"/>
          </a:xfrm>
        </p:grpSpPr>
        <p:sp>
          <p:nvSpPr>
            <p:cNvPr id="9" name="TextBox 8"/>
            <p:cNvSpPr txBox="1"/>
            <p:nvPr/>
          </p:nvSpPr>
          <p:spPr>
            <a:xfrm>
              <a:off x="5146210" y="2231658"/>
              <a:ext cx="4675752" cy="704548"/>
            </a:xfrm>
            <a:prstGeom prst="rect">
              <a:avLst/>
            </a:prstGeom>
            <a:noFill/>
          </p:spPr>
          <p:txBody>
            <a:bodyPr wrap="square" lIns="107710" tIns="53855" rIns="107710" bIns="53855" rtlCol="0">
              <a:spAutoFit/>
            </a:bodyPr>
            <a:lstStyle/>
            <a:p>
              <a:r>
                <a:rPr lang="en-US" altLang="zh-CN" sz="1725" dirty="0">
                  <a:solidFill>
                    <a:prstClr val="black"/>
                  </a:solidFill>
                </a:rPr>
                <a:t>Include the header file which is stored in</a:t>
              </a:r>
            </a:p>
            <a:p>
              <a:r>
                <a:rPr lang="en-US" altLang="zh-CN" sz="1725" b="1" dirty="0">
                  <a:solidFill>
                    <a:prstClr val="black"/>
                  </a:solidFill>
                </a:rPr>
                <a:t>include</a:t>
              </a:r>
              <a:r>
                <a:rPr lang="en-US" altLang="zh-CN" sz="1725" dirty="0">
                  <a:solidFill>
                    <a:prstClr val="black"/>
                  </a:solidFill>
                </a:rPr>
                <a:t> directory.</a:t>
              </a:r>
              <a:endParaRPr lang="zh-CN" altLang="en-US" sz="1725" dirty="0">
                <a:solidFill>
                  <a:prstClr val="black"/>
                </a:solidFill>
              </a:endParaRPr>
            </a:p>
          </p:txBody>
        </p:sp>
        <p:sp>
          <p:nvSpPr>
            <p:cNvPr id="10" name="矩形 9"/>
            <p:cNvSpPr/>
            <p:nvPr/>
          </p:nvSpPr>
          <p:spPr>
            <a:xfrm>
              <a:off x="6396692" y="958338"/>
              <a:ext cx="3240359" cy="3372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11" name="直接箭头连接符 10"/>
            <p:cNvCxnSpPr/>
            <p:nvPr/>
          </p:nvCxnSpPr>
          <p:spPr>
            <a:xfrm flipV="1">
              <a:off x="5856634" y="1295552"/>
              <a:ext cx="1116122" cy="93610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1259967" y="3597426"/>
            <a:ext cx="9802770" cy="2087455"/>
            <a:chOff x="-274252" y="171545"/>
            <a:chExt cx="10801201" cy="2300066"/>
          </a:xfrm>
        </p:grpSpPr>
        <p:sp>
          <p:nvSpPr>
            <p:cNvPr id="16" name="TextBox 15"/>
            <p:cNvSpPr txBox="1"/>
            <p:nvPr/>
          </p:nvSpPr>
          <p:spPr>
            <a:xfrm>
              <a:off x="-274252" y="2059418"/>
              <a:ext cx="3770613" cy="412193"/>
            </a:xfrm>
            <a:prstGeom prst="rect">
              <a:avLst/>
            </a:prstGeom>
            <a:noFill/>
          </p:spPr>
          <p:txBody>
            <a:bodyPr wrap="square" lIns="107710" tIns="53855" rIns="107710" bIns="53855" rtlCol="0">
              <a:spAutoFit/>
            </a:bodyPr>
            <a:lstStyle/>
            <a:p>
              <a:r>
                <a:rPr lang="en-US" altLang="zh-CN" sz="1725" dirty="0">
                  <a:solidFill>
                    <a:prstClr val="black"/>
                  </a:solidFill>
                </a:rPr>
                <a:t>All .</a:t>
              </a:r>
              <a:r>
                <a:rPr lang="en-US" altLang="zh-CN" sz="1725" dirty="0" err="1">
                  <a:solidFill>
                    <a:prstClr val="black"/>
                  </a:solidFill>
                </a:rPr>
                <a:t>cpp</a:t>
              </a:r>
              <a:r>
                <a:rPr lang="en-US" altLang="zh-CN" sz="1725" dirty="0">
                  <a:solidFill>
                    <a:prstClr val="black"/>
                  </a:solidFill>
                </a:rPr>
                <a:t> files are in the </a:t>
              </a:r>
              <a:r>
                <a:rPr lang="en-US" altLang="zh-CN" sz="1725" b="1" dirty="0" err="1">
                  <a:solidFill>
                    <a:prstClr val="black"/>
                  </a:solidFill>
                </a:rPr>
                <a:t>src</a:t>
              </a:r>
              <a:r>
                <a:rPr lang="en-US" altLang="zh-CN" sz="1725" dirty="0">
                  <a:solidFill>
                    <a:prstClr val="black"/>
                  </a:solidFill>
                </a:rPr>
                <a:t> directory</a:t>
              </a:r>
              <a:endParaRPr lang="zh-CN" altLang="en-US" sz="1725" dirty="0">
                <a:solidFill>
                  <a:prstClr val="black"/>
                </a:solidFill>
              </a:endParaRPr>
            </a:p>
          </p:txBody>
        </p:sp>
        <p:sp>
          <p:nvSpPr>
            <p:cNvPr id="17" name="矩形 16"/>
            <p:cNvSpPr/>
            <p:nvPr/>
          </p:nvSpPr>
          <p:spPr>
            <a:xfrm>
              <a:off x="6422493" y="171545"/>
              <a:ext cx="4104456" cy="2880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18" name="直接箭头连接符 17"/>
            <p:cNvCxnSpPr>
              <a:endCxn id="17" idx="1"/>
            </p:cNvCxnSpPr>
            <p:nvPr/>
          </p:nvCxnSpPr>
          <p:spPr>
            <a:xfrm flipV="1">
              <a:off x="2934016" y="315561"/>
              <a:ext cx="3488476" cy="182027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483961" y="1538003"/>
            <a:ext cx="3350433" cy="3138388"/>
            <a:chOff x="178397" y="1217900"/>
            <a:chExt cx="3691681" cy="3458039"/>
          </a:xfrm>
        </p:grpSpPr>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77" y="1348539"/>
              <a:ext cx="3454401" cy="332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框 1"/>
            <p:cNvSpPr txBox="1"/>
            <p:nvPr/>
          </p:nvSpPr>
          <p:spPr>
            <a:xfrm>
              <a:off x="178397" y="1217900"/>
              <a:ext cx="1837842" cy="409492"/>
            </a:xfrm>
            <a:prstGeom prst="rect">
              <a:avLst/>
            </a:prstGeom>
            <a:solidFill>
              <a:schemeClr val="bg1"/>
            </a:solidFill>
          </p:spPr>
          <p:txBody>
            <a:bodyPr wrap="none" rtlCol="0">
              <a:spAutoFit/>
            </a:bodyPr>
            <a:lstStyle/>
            <a:p>
              <a:r>
                <a:rPr lang="en-US" altLang="zh-CN" sz="1815" dirty="0"/>
                <a:t>./CMakeDemo3</a:t>
              </a:r>
              <a:endParaRPr lang="zh-CN" altLang="en-US" sz="1815" dirty="0"/>
            </a:p>
          </p:txBody>
        </p:sp>
      </p:grpSp>
      <p:sp>
        <p:nvSpPr>
          <p:cNvPr id="6" name="灯片编号占位符 5"/>
          <p:cNvSpPr>
            <a:spLocks noGrp="1"/>
          </p:cNvSpPr>
          <p:nvPr>
            <p:ph type="sldNum" sz="quarter" idx="12"/>
          </p:nvPr>
        </p:nvSpPr>
        <p:spPr/>
        <p:txBody>
          <a:bodyPr/>
          <a:lstStyle/>
          <a:p>
            <a:fld id="{506F4176-339E-4C4B-80E4-BBE9C4467EFE}" type="slidenum">
              <a:rPr lang="zh-CN" altLang="en-US" smtClean="0"/>
              <a:t>14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852239" y="139584"/>
            <a:ext cx="6986413" cy="5793349"/>
          </a:xfrm>
          <a:prstGeom prst="rect">
            <a:avLst/>
          </a:prstGeom>
          <a:ln w="19050">
            <a:solidFill>
              <a:schemeClr val="tx1"/>
            </a:solidFill>
          </a:ln>
        </p:spPr>
      </p:pic>
      <p:sp>
        <p:nvSpPr>
          <p:cNvPr id="1027" name="矩形 1026"/>
          <p:cNvSpPr/>
          <p:nvPr/>
        </p:nvSpPr>
        <p:spPr>
          <a:xfrm>
            <a:off x="7622266" y="324890"/>
            <a:ext cx="1241684" cy="2491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5" name="矩形 4"/>
          <p:cNvSpPr/>
          <p:nvPr/>
        </p:nvSpPr>
        <p:spPr>
          <a:xfrm>
            <a:off x="8145081" y="4658317"/>
            <a:ext cx="661654" cy="2289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6" name="矩形 5"/>
          <p:cNvSpPr/>
          <p:nvPr/>
        </p:nvSpPr>
        <p:spPr>
          <a:xfrm>
            <a:off x="3112993" y="4362806"/>
            <a:ext cx="6404476" cy="2955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7" name="矩形 6"/>
          <p:cNvSpPr/>
          <p:nvPr/>
        </p:nvSpPr>
        <p:spPr>
          <a:xfrm>
            <a:off x="3505103" y="5680034"/>
            <a:ext cx="2614072" cy="2528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8" name="矩形 7"/>
          <p:cNvSpPr/>
          <p:nvPr/>
        </p:nvSpPr>
        <p:spPr>
          <a:xfrm>
            <a:off x="8210432" y="782352"/>
            <a:ext cx="980277" cy="2491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11" name="TextBox 6"/>
          <p:cNvSpPr txBox="1"/>
          <p:nvPr/>
        </p:nvSpPr>
        <p:spPr>
          <a:xfrm>
            <a:off x="1980019" y="6000269"/>
            <a:ext cx="6883931"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For more </a:t>
            </a:r>
            <a:r>
              <a:rPr kumimoji="0" lang="en-US" altLang="zh-CN" sz="18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cmake</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tutorial:</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hlinkClick r:id="rId4"/>
              </a:rPr>
              <a:t>https://cmake.org/cmake/help/latest/guide/tutorial/index.html</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prstClr val="black"/>
                </a:solidFill>
                <a:latin typeface="Calibri" panose="020F0502020204030204"/>
                <a:ea typeface="宋体" panose="02010600030101010101" pitchFamily="2" charset="-122"/>
                <a:hlinkClick r:id="rId5"/>
              </a:rPr>
              <a:t>https://riptutorial.com/cmake</a:t>
            </a:r>
            <a:endParaRPr lang="en-US" altLang="zh-CN" dirty="0">
              <a:solidFill>
                <a:prstClr val="black"/>
              </a:solidFill>
              <a:latin typeface="Calibri" panose="020F0502020204030204"/>
              <a:ea typeface="宋体" panose="02010600030101010101" pitchFamily="2" charset="-122"/>
            </a:endParaRPr>
          </a:p>
        </p:txBody>
      </p:sp>
      <p:sp>
        <p:nvSpPr>
          <p:cNvPr id="2" name="灯片编号占位符 1"/>
          <p:cNvSpPr>
            <a:spLocks noGrp="1"/>
          </p:cNvSpPr>
          <p:nvPr>
            <p:ph type="sldNum" sz="quarter" idx="12"/>
          </p:nvPr>
        </p:nvSpPr>
        <p:spPr/>
        <p:txBody>
          <a:bodyPr/>
          <a:lstStyle/>
          <a:p>
            <a:fld id="{506F4176-339E-4C4B-80E4-BBE9C4467EFE}" type="slidenum">
              <a:rPr lang="zh-CN" altLang="en-US" smtClean="0"/>
              <a:t>15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ldLvl="0" animBg="1"/>
      <p:bldP spid="5" grpId="0" bldLvl="0" animBg="1"/>
      <p:bldP spid="6" grpId="0" bldLvl="0" animBg="1"/>
      <p:bldP spid="7" grpId="0" bldLvl="0" animBg="1"/>
      <p:bldP spid="8" grpId="0" bldLvl="0" animBg="1"/>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2. Inputs</a:t>
            </a:r>
            <a:endParaRPr lang="en-US" altLang="zh-CN"/>
          </a:p>
        </p:txBody>
      </p:sp>
      <p:sp>
        <p:nvSpPr>
          <p:cNvPr id="3" name="内容占位符 2"/>
          <p:cNvSpPr>
            <a:spLocks noGrp="1"/>
          </p:cNvSpPr>
          <p:nvPr>
            <p:ph idx="1"/>
          </p:nvPr>
        </p:nvSpPr>
        <p:spPr>
          <a:xfrm>
            <a:off x="838200" y="1327150"/>
            <a:ext cx="6697345" cy="4090035"/>
          </a:xfrm>
        </p:spPr>
        <p:txBody>
          <a:bodyPr>
            <a:normAutofit lnSpcReduction="10000"/>
          </a:bodyPr>
          <a:lstStyle/>
          <a:p>
            <a:r>
              <a:rPr lang="en-US" altLang="zh-CN"/>
              <a:t>2. Inputs</a:t>
            </a:r>
          </a:p>
          <a:p>
            <a:pPr lvl="1"/>
            <a:r>
              <a:rPr lang="en-US" altLang="zh-CN">
                <a:sym typeface="+mn-ea"/>
              </a:rPr>
              <a:t>2.1 Command-Line Arguments</a:t>
            </a:r>
          </a:p>
          <a:p>
            <a:pPr lvl="2"/>
            <a:r>
              <a:rPr lang="en-US" altLang="zh-CN" sz="2000">
                <a:sym typeface="+mn-ea"/>
              </a:rPr>
              <a:t> int main(int argc, char*argv[])</a:t>
            </a:r>
          </a:p>
          <a:p>
            <a:pPr lvl="2"/>
            <a:endParaRPr lang="en-US" altLang="zh-CN">
              <a:sym typeface="+mn-ea"/>
            </a:endParaRPr>
          </a:p>
          <a:p>
            <a:pPr lvl="1"/>
            <a:r>
              <a:rPr lang="en-US" altLang="zh-CN"/>
              <a:t>2.2 Standard Input</a:t>
            </a:r>
          </a:p>
          <a:p>
            <a:pPr lvl="2"/>
            <a:r>
              <a:rPr lang="en-US" altLang="zh-CN">
                <a:sym typeface="+mn-ea"/>
              </a:rPr>
              <a:t>2.2.1 C style</a:t>
            </a:r>
            <a:r>
              <a:rPr lang="zh-CN" altLang="en-US">
                <a:sym typeface="+mn-ea"/>
              </a:rPr>
              <a:t>：</a:t>
            </a:r>
            <a:r>
              <a:rPr lang="en-US" altLang="zh-CN">
                <a:sym typeface="+mn-ea"/>
              </a:rPr>
              <a:t>scanf, gets vs fgets</a:t>
            </a:r>
            <a:endParaRPr lang="zh-CN" altLang="en-US"/>
          </a:p>
          <a:p>
            <a:pPr lvl="2"/>
            <a:r>
              <a:rPr lang="en-US" altLang="zh-CN">
                <a:sym typeface="+mn-ea"/>
              </a:rPr>
              <a:t>2.2.2 C++ style: cin, cin.gets vs cin.getline, getline()</a:t>
            </a:r>
          </a:p>
          <a:p>
            <a:pPr lvl="2"/>
            <a:endParaRPr lang="en-US" altLang="zh-CN"/>
          </a:p>
          <a:p>
            <a:pPr lvl="1"/>
            <a:r>
              <a:rPr lang="en-US" altLang="zh-CN"/>
              <a:t>others inputs</a:t>
            </a:r>
          </a:p>
          <a:p>
            <a:pPr lvl="2"/>
            <a:r>
              <a:rPr lang="en-US" altLang="zh-CN">
                <a:sym typeface="+mn-ea"/>
              </a:rPr>
              <a:t> file, network, GUI, database, </a:t>
            </a:r>
            <a:r>
              <a:rPr lang="en-US" altLang="zh-CN"/>
              <a:t>sensor</a:t>
            </a:r>
          </a:p>
          <a:p>
            <a:pPr marL="457200" lvl="1" indent="0">
              <a:buNone/>
            </a:pPr>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2.1 Command-Line Arguments</a:t>
            </a:r>
            <a:endParaRPr lang="en-US" altLang="zh-CN"/>
          </a:p>
        </p:txBody>
      </p:sp>
      <p:sp>
        <p:nvSpPr>
          <p:cNvPr id="3" name="内容占位符 2"/>
          <p:cNvSpPr>
            <a:spLocks noGrp="1"/>
          </p:cNvSpPr>
          <p:nvPr>
            <p:ph idx="1"/>
          </p:nvPr>
        </p:nvSpPr>
        <p:spPr>
          <a:xfrm>
            <a:off x="1109980" y="1046480"/>
            <a:ext cx="6947535" cy="2132965"/>
          </a:xfrm>
        </p:spPr>
        <p:txBody>
          <a:bodyPr>
            <a:normAutofit fontScale="90000"/>
          </a:bodyPr>
          <a:lstStyle/>
          <a:p>
            <a:r>
              <a:rPr lang="en-US" altLang="zh-CN"/>
              <a:t>At the beginning of program execution, arguments are read.</a:t>
            </a:r>
          </a:p>
          <a:p>
            <a:r>
              <a:rPr lang="en-US" altLang="zh-CN"/>
              <a:t>All the arguments here are treated as string.</a:t>
            </a:r>
          </a:p>
          <a:p>
            <a:r>
              <a:rPr lang="en-US" altLang="zh-CN"/>
              <a:t>Suitable for scenarios involving scripts and tools, but lacks interactivity.</a:t>
            </a:r>
          </a:p>
        </p:txBody>
      </p:sp>
      <p:sp>
        <p:nvSpPr>
          <p:cNvPr id="6" name="文本框 5"/>
          <p:cNvSpPr txBox="1"/>
          <p:nvPr/>
        </p:nvSpPr>
        <p:spPr>
          <a:xfrm>
            <a:off x="8188960" y="894715"/>
            <a:ext cx="3598545" cy="2867025"/>
          </a:xfrm>
          <a:prstGeom prst="rect">
            <a:avLst/>
          </a:prstGeom>
          <a:solidFill>
            <a:schemeClr val="accent1">
              <a:lumMod val="20000"/>
              <a:lumOff val="80000"/>
            </a:schemeClr>
          </a:solidFill>
          <a:ln>
            <a:solidFill>
              <a:srgbClr val="0000CC"/>
            </a:solidFill>
          </a:ln>
        </p:spPr>
        <p:txBody>
          <a:bodyPr wrap="square" rtlCol="0">
            <a:noAutofit/>
          </a:bodyPr>
          <a:lstStyle/>
          <a:p>
            <a:r>
              <a:rPr lang="en-US" altLang="zh-CN" sz="1600"/>
              <a:t>#include &lt;stdio.h&gt;   </a:t>
            </a:r>
            <a:r>
              <a:rPr lang="en-US" altLang="zh-CN" sz="1600">
                <a:solidFill>
                  <a:schemeClr val="bg2">
                    <a:lumMod val="50000"/>
                  </a:schemeClr>
                </a:solidFill>
              </a:rPr>
              <a:t>// c_a_demo.c</a:t>
            </a:r>
          </a:p>
          <a:p>
            <a:endParaRPr lang="en-US" altLang="zh-CN" sz="1600"/>
          </a:p>
          <a:p>
            <a:r>
              <a:rPr lang="en-US" altLang="zh-CN" sz="1600"/>
              <a:t>int main(</a:t>
            </a:r>
            <a:r>
              <a:rPr lang="en-US" altLang="zh-CN" sz="1600" b="1"/>
              <a:t>int argc, char*argv[]</a:t>
            </a:r>
            <a:r>
              <a:rPr lang="en-US" altLang="zh-CN" sz="1600"/>
              <a:t>){</a:t>
            </a:r>
          </a:p>
          <a:p>
            <a:r>
              <a:rPr lang="en-US" altLang="zh-CN" sz="1600"/>
              <a:t>    if(argc ==1)</a:t>
            </a:r>
          </a:p>
          <a:p>
            <a:r>
              <a:rPr lang="en-US" altLang="zh-CN" sz="1600"/>
              <a:t>        printf("ONLY argv[0]:%s\n",argv[0]);</a:t>
            </a:r>
          </a:p>
          <a:p>
            <a:r>
              <a:rPr lang="en-US" altLang="zh-CN" sz="1600"/>
              <a:t>    else</a:t>
            </a:r>
          </a:p>
          <a:p>
            <a:r>
              <a:rPr lang="en-US" altLang="zh-CN" sz="1600"/>
              <a:t>        for(int i=0;i&lt;argc;i++)</a:t>
            </a:r>
          </a:p>
          <a:p>
            <a:r>
              <a:rPr lang="en-US" altLang="zh-CN" sz="1600"/>
              <a:t>            printf("argv[%d]: %s\n",i, argv[i]);</a:t>
            </a:r>
          </a:p>
          <a:p>
            <a:endParaRPr lang="en-US" altLang="zh-CN" sz="1600"/>
          </a:p>
          <a:p>
            <a:r>
              <a:rPr lang="en-US" altLang="zh-CN" sz="1600"/>
              <a:t>    return 0;</a:t>
            </a:r>
          </a:p>
          <a:p>
            <a:r>
              <a:rPr lang="en-US" altLang="zh-CN" sz="1600"/>
              <a:t>}</a:t>
            </a:r>
          </a:p>
        </p:txBody>
      </p:sp>
      <p:pic>
        <p:nvPicPr>
          <p:cNvPr id="11" name="图片 10"/>
          <p:cNvPicPr>
            <a:picLocks noChangeAspect="1"/>
          </p:cNvPicPr>
          <p:nvPr/>
        </p:nvPicPr>
        <p:blipFill>
          <a:blip r:embed="rId2"/>
          <a:stretch>
            <a:fillRect/>
          </a:stretch>
        </p:blipFill>
        <p:spPr>
          <a:xfrm>
            <a:off x="1581785" y="3848100"/>
            <a:ext cx="9105900" cy="2924175"/>
          </a:xfrm>
          <a:prstGeom prst="rect">
            <a:avLst/>
          </a:prstGeom>
        </p:spPr>
      </p:pic>
      <p:sp>
        <p:nvSpPr>
          <p:cNvPr id="12" name="灯片编号占位符 11"/>
          <p:cNvSpPr>
            <a:spLocks noGrp="1"/>
          </p:cNvSpPr>
          <p:nvPr>
            <p:ph type="sldNum" sz="quarter" idx="12"/>
          </p:nvPr>
        </p:nvSpPr>
        <p:spPr/>
        <p:txBody>
          <a:bodyPr/>
          <a:lstStyle/>
          <a:p>
            <a:fld id="{506F4176-339E-4C4B-80E4-BBE9C4467EFE}" type="slidenum">
              <a:rPr lang="zh-CN" altLang="en-US" smtClean="0"/>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2.2 Standard Input</a:t>
            </a:r>
            <a:endParaRPr lang="en-US" altLang="zh-CN"/>
          </a:p>
        </p:txBody>
      </p:sp>
      <p:sp>
        <p:nvSpPr>
          <p:cNvPr id="3" name="内容占位符 2"/>
          <p:cNvSpPr>
            <a:spLocks noGrp="1"/>
          </p:cNvSpPr>
          <p:nvPr>
            <p:ph idx="1"/>
          </p:nvPr>
        </p:nvSpPr>
        <p:spPr>
          <a:xfrm>
            <a:off x="534035" y="1327150"/>
            <a:ext cx="5120640" cy="2102485"/>
          </a:xfrm>
        </p:spPr>
        <p:txBody>
          <a:bodyPr>
            <a:normAutofit/>
          </a:bodyPr>
          <a:lstStyle/>
          <a:p>
            <a:pPr marL="228600" lvl="1" indent="-228600" algn="l">
              <a:spcBef>
                <a:spcPts val="1000"/>
              </a:spcBef>
              <a:buClrTx/>
              <a:buSzTx/>
              <a:buFont typeface="Arial" panose="020B0604020202020204" pitchFamily="34" charset="0"/>
              <a:buChar char="•"/>
            </a:pPr>
            <a:r>
              <a:rPr lang="en-US" altLang="zh-CN">
                <a:sym typeface="+mn-ea"/>
              </a:rPr>
              <a:t>During program execution, read input data from standard input devices.</a:t>
            </a:r>
            <a:endParaRPr lang="en-US" altLang="zh-CN"/>
          </a:p>
          <a:p>
            <a:pPr marL="228600" lvl="1" indent="-228600" algn="l">
              <a:spcBef>
                <a:spcPts val="1000"/>
              </a:spcBef>
              <a:buClrTx/>
              <a:buSzTx/>
              <a:buFont typeface="Arial" panose="020B0604020202020204" pitchFamily="34" charset="0"/>
              <a:buChar char="•"/>
            </a:pPr>
            <a:r>
              <a:rPr lang="en-US" altLang="zh-CN">
                <a:sym typeface="+mn-ea"/>
              </a:rPr>
              <a:t>Support different types of input data.</a:t>
            </a:r>
            <a:endParaRPr lang="en-US" altLang="zh-CN"/>
          </a:p>
          <a:p>
            <a:pPr marL="228600" lvl="1" indent="-228600" algn="l">
              <a:spcBef>
                <a:spcPts val="1000"/>
              </a:spcBef>
              <a:buClrTx/>
              <a:buSzTx/>
              <a:buFont typeface="Arial" panose="020B0604020202020204" pitchFamily="34" charset="0"/>
              <a:buChar char="•"/>
            </a:pPr>
            <a:r>
              <a:rPr lang="en-US" altLang="zh-CN">
                <a:sym typeface="+mn-ea"/>
              </a:rPr>
              <a:t>Suitable for interacting with users.</a:t>
            </a:r>
            <a:endParaRPr lang="en-US" altLang="zh-CN"/>
          </a:p>
          <a:p>
            <a:pPr lvl="1"/>
            <a:endParaRPr lang="zh-CN" altLang="en-US"/>
          </a:p>
        </p:txBody>
      </p:sp>
      <p:pic>
        <p:nvPicPr>
          <p:cNvPr id="4" name="图片 3"/>
          <p:cNvPicPr>
            <a:picLocks noChangeAspect="1"/>
          </p:cNvPicPr>
          <p:nvPr/>
        </p:nvPicPr>
        <p:blipFill>
          <a:blip r:embed="rId2"/>
          <a:stretch>
            <a:fillRect/>
          </a:stretch>
        </p:blipFill>
        <p:spPr>
          <a:xfrm>
            <a:off x="64770" y="4567555"/>
            <a:ext cx="12127230" cy="1718310"/>
          </a:xfrm>
          <a:prstGeom prst="rect">
            <a:avLst/>
          </a:prstGeom>
        </p:spPr>
      </p:pic>
      <p:sp>
        <p:nvSpPr>
          <p:cNvPr id="6" name="文本框 5"/>
          <p:cNvSpPr txBox="1"/>
          <p:nvPr/>
        </p:nvSpPr>
        <p:spPr>
          <a:xfrm>
            <a:off x="5875655" y="427990"/>
            <a:ext cx="6218555" cy="3844925"/>
          </a:xfrm>
          <a:prstGeom prst="rect">
            <a:avLst/>
          </a:prstGeom>
          <a:solidFill>
            <a:schemeClr val="accent1">
              <a:lumMod val="20000"/>
              <a:lumOff val="80000"/>
            </a:schemeClr>
          </a:solidFill>
          <a:ln>
            <a:solidFill>
              <a:srgbClr val="0000CC"/>
            </a:solidFill>
          </a:ln>
        </p:spPr>
        <p:txBody>
          <a:bodyPr wrap="square" rtlCol="0">
            <a:noAutofit/>
          </a:bodyPr>
          <a:lstStyle/>
          <a:p>
            <a:r>
              <a:rPr lang="en-US" altLang="zh-CN" sz="1600"/>
              <a:t>#include &lt;stdio.h&gt;</a:t>
            </a:r>
          </a:p>
          <a:p>
            <a:endParaRPr lang="en-US" altLang="zh-CN" sz="1600"/>
          </a:p>
          <a:p>
            <a:r>
              <a:rPr lang="en-US" altLang="zh-CN" sz="1600"/>
              <a:t>int main(int argc, char*argv[]){</a:t>
            </a:r>
          </a:p>
          <a:p>
            <a:r>
              <a:rPr lang="en-US" altLang="zh-CN" sz="1600"/>
              <a:t>    char uname[10]={""};</a:t>
            </a:r>
          </a:p>
          <a:p>
            <a:r>
              <a:rPr lang="en-US" altLang="zh-CN" sz="1600"/>
              <a:t>    char dname[10]={""};</a:t>
            </a:r>
          </a:p>
          <a:p>
            <a:r>
              <a:rPr lang="en-US" altLang="zh-CN" sz="1600"/>
              <a:t>    char cname[10]={""};</a:t>
            </a:r>
          </a:p>
          <a:p>
            <a:r>
              <a:rPr lang="en-US" altLang="zh-CN" sz="1600"/>
              <a:t>    printf("please input the name of University: ");</a:t>
            </a:r>
          </a:p>
          <a:p>
            <a:r>
              <a:rPr lang="en-US" altLang="zh-CN" sz="1600"/>
              <a:t>  </a:t>
            </a:r>
            <a:r>
              <a:rPr lang="en-US" altLang="zh-CN" sz="1600" b="1"/>
              <a:t>  scanf("%s", uname); </a:t>
            </a:r>
            <a:endParaRPr lang="en-US" altLang="zh-CN" sz="1600"/>
          </a:p>
          <a:p>
            <a:r>
              <a:rPr lang="en-US" altLang="zh-CN" sz="1600"/>
              <a:t>    printf("please input the name of department: ");</a:t>
            </a:r>
          </a:p>
          <a:p>
            <a:r>
              <a:rPr lang="en-US" altLang="zh-CN" sz="1600"/>
              <a:t>    </a:t>
            </a:r>
            <a:r>
              <a:rPr lang="en-US" altLang="zh-CN" sz="1600" b="1"/>
              <a:t>scanf("%s", dname);</a:t>
            </a:r>
          </a:p>
          <a:p>
            <a:r>
              <a:rPr lang="en-US" altLang="zh-CN" sz="1600"/>
              <a:t>    printf("please input the name of course: ");</a:t>
            </a:r>
          </a:p>
          <a:p>
            <a:r>
              <a:rPr lang="en-US" altLang="zh-CN" sz="1600"/>
              <a:t>   </a:t>
            </a:r>
            <a:r>
              <a:rPr lang="en-US" altLang="zh-CN" sz="1600" b="1"/>
              <a:t> scanf("%s", cname);    </a:t>
            </a:r>
            <a:r>
              <a:rPr lang="en-US" altLang="zh-CN" sz="1600"/>
              <a:t> </a:t>
            </a:r>
          </a:p>
          <a:p>
            <a:r>
              <a:rPr lang="en-US" altLang="zh-CN" sz="1600"/>
              <a:t>    printf("uname: %s, dname: %s, cname:%s\n",uname,dname,cname);  </a:t>
            </a:r>
          </a:p>
          <a:p>
            <a:r>
              <a:rPr lang="en-US" altLang="zh-CN" sz="1600"/>
              <a:t>    return 0;</a:t>
            </a:r>
          </a:p>
          <a:p>
            <a:r>
              <a:rPr lang="en-US" altLang="zh-CN" sz="1600"/>
              <a:t>}</a:t>
            </a:r>
          </a:p>
        </p:txBody>
      </p:sp>
      <p:sp>
        <p:nvSpPr>
          <p:cNvPr id="5" name="灯片编号占位符 4"/>
          <p:cNvSpPr>
            <a:spLocks noGrp="1"/>
          </p:cNvSpPr>
          <p:nvPr>
            <p:ph type="sldNum" sz="quarter" idx="12"/>
          </p:nvPr>
        </p:nvSpPr>
        <p:spPr/>
        <p:txBody>
          <a:bodyPr/>
          <a:lstStyle/>
          <a:p>
            <a:fld id="{506F4176-339E-4C4B-80E4-BBE9C4467EFE}" type="slidenum">
              <a:rPr lang="zh-CN" altLang="en-US" smtClean="0"/>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a:stretch>
            <a:fillRect/>
          </a:stretch>
        </p:blipFill>
        <p:spPr>
          <a:xfrm>
            <a:off x="3287688" y="4097377"/>
            <a:ext cx="5374735" cy="2184500"/>
          </a:xfrm>
          <a:prstGeom prst="rect">
            <a:avLst/>
          </a:prstGeom>
        </p:spPr>
      </p:pic>
      <p:pic>
        <p:nvPicPr>
          <p:cNvPr id="20" name="图片 19"/>
          <p:cNvPicPr>
            <a:picLocks noChangeAspect="1"/>
          </p:cNvPicPr>
          <p:nvPr/>
        </p:nvPicPr>
        <p:blipFill>
          <a:blip r:embed="rId4"/>
          <a:stretch>
            <a:fillRect/>
          </a:stretch>
        </p:blipFill>
        <p:spPr>
          <a:xfrm>
            <a:off x="4957978" y="831173"/>
            <a:ext cx="4619625" cy="2943225"/>
          </a:xfrm>
          <a:prstGeom prst="rect">
            <a:avLst/>
          </a:prstGeom>
        </p:spPr>
      </p:pic>
      <p:sp>
        <p:nvSpPr>
          <p:cNvPr id="4" name="TextBox 3"/>
          <p:cNvSpPr txBox="1"/>
          <p:nvPr/>
        </p:nvSpPr>
        <p:spPr>
          <a:xfrm>
            <a:off x="1384585" y="212357"/>
            <a:ext cx="8480425" cy="521970"/>
          </a:xfrm>
          <a:prstGeom prst="rect">
            <a:avLst/>
          </a:prstGeom>
          <a:noFill/>
        </p:spPr>
        <p:txBody>
          <a:bodyPr wrap="none" rtlCol="0">
            <a:spAutoFit/>
          </a:bodyPr>
          <a:lstStyle/>
          <a:p>
            <a:pPr algn="l"/>
            <a:r>
              <a:rPr lang="en-US" altLang="zh-CN" sz="2800" b="1" dirty="0"/>
              <a:t>   2.2.1 C style function about Standard Input processing </a:t>
            </a:r>
          </a:p>
        </p:txBody>
      </p:sp>
      <p:sp>
        <p:nvSpPr>
          <p:cNvPr id="5" name="TextBox 4"/>
          <p:cNvSpPr txBox="1"/>
          <p:nvPr/>
        </p:nvSpPr>
        <p:spPr>
          <a:xfrm>
            <a:off x="1602866" y="831173"/>
            <a:ext cx="2444750" cy="2245360"/>
          </a:xfrm>
          <a:prstGeom prst="rect">
            <a:avLst/>
          </a:prstGeom>
          <a:noFill/>
        </p:spPr>
        <p:txBody>
          <a:bodyPr wrap="none" rtlCol="0">
            <a:spAutoFit/>
          </a:bodyPr>
          <a:lstStyle/>
          <a:p>
            <a:r>
              <a:rPr lang="en-US" altLang="zh-CN" sz="2800" b="1" dirty="0"/>
              <a:t>1-1.</a:t>
            </a:r>
            <a:r>
              <a:rPr lang="en-US" altLang="zh-CN" sz="2800" b="1" dirty="0">
                <a:solidFill>
                  <a:schemeClr val="tx1"/>
                </a:solidFill>
              </a:rPr>
              <a:t> C:</a:t>
            </a:r>
            <a:r>
              <a:rPr lang="en-US" altLang="zh-CN" sz="2800" b="1" dirty="0">
                <a:solidFill>
                  <a:srgbClr val="00B0F0"/>
                </a:solidFill>
              </a:rPr>
              <a:t> </a:t>
            </a:r>
            <a:r>
              <a:rPr lang="en-US" altLang="zh-CN" sz="2800" b="1" dirty="0" err="1">
                <a:solidFill>
                  <a:srgbClr val="00B0F0"/>
                </a:solidFill>
              </a:rPr>
              <a:t>scanf</a:t>
            </a:r>
            <a:endParaRPr lang="en-US" altLang="zh-CN" sz="2800" b="1" dirty="0">
              <a:solidFill>
                <a:srgbClr val="00B0F0"/>
              </a:solidFill>
            </a:endParaRPr>
          </a:p>
          <a:p>
            <a:r>
              <a:rPr lang="en-US" altLang="zh-CN" sz="2800" b="1" dirty="0"/>
              <a:t>     %</a:t>
            </a:r>
            <a:r>
              <a:rPr lang="en-US" altLang="zh-CN" sz="2800" b="1" dirty="0">
                <a:solidFill>
                  <a:srgbClr val="00B0F0"/>
                </a:solidFill>
              </a:rPr>
              <a:t>d</a:t>
            </a:r>
            <a:r>
              <a:rPr lang="en-US" altLang="zh-CN" sz="2800" b="1" dirty="0"/>
              <a:t> ----</a:t>
            </a:r>
            <a:r>
              <a:rPr lang="en-US" altLang="zh-CN" sz="2800" b="1" dirty="0" err="1"/>
              <a:t>int</a:t>
            </a:r>
            <a:endParaRPr lang="en-US" altLang="zh-CN" sz="2800" b="1" dirty="0"/>
          </a:p>
          <a:p>
            <a:r>
              <a:rPr lang="en-US" altLang="zh-CN" sz="2800" b="1" dirty="0"/>
              <a:t>     %</a:t>
            </a:r>
            <a:r>
              <a:rPr lang="en-US" altLang="zh-CN" sz="2800" b="1" dirty="0">
                <a:solidFill>
                  <a:srgbClr val="00B0F0"/>
                </a:solidFill>
              </a:rPr>
              <a:t>f</a:t>
            </a:r>
            <a:r>
              <a:rPr lang="en-US" altLang="zh-CN" sz="2800" b="1" dirty="0"/>
              <a:t> ----float</a:t>
            </a:r>
          </a:p>
          <a:p>
            <a:r>
              <a:rPr lang="en-US" altLang="zh-CN" sz="2800" b="1" dirty="0"/>
              <a:t>     %</a:t>
            </a:r>
            <a:r>
              <a:rPr lang="en-US" altLang="zh-CN" sz="2800" b="1" dirty="0">
                <a:solidFill>
                  <a:srgbClr val="00B0F0"/>
                </a:solidFill>
              </a:rPr>
              <a:t>c</a:t>
            </a:r>
            <a:r>
              <a:rPr lang="en-US" altLang="zh-CN" sz="2800" b="1" dirty="0"/>
              <a:t> -----char</a:t>
            </a:r>
          </a:p>
          <a:p>
            <a:r>
              <a:rPr lang="en-US" altLang="zh-CN" sz="2800" b="1" dirty="0"/>
              <a:t> </a:t>
            </a:r>
            <a:r>
              <a:rPr lang="en-US" altLang="zh-CN" sz="2800" b="1" dirty="0">
                <a:highlight>
                  <a:srgbClr val="FFFF00"/>
                </a:highlight>
              </a:rPr>
              <a:t>    %</a:t>
            </a:r>
            <a:r>
              <a:rPr lang="en-US" altLang="zh-CN" sz="2800" b="1" dirty="0">
                <a:solidFill>
                  <a:srgbClr val="00B0F0"/>
                </a:solidFill>
                <a:highlight>
                  <a:srgbClr val="FFFF00"/>
                </a:highlight>
              </a:rPr>
              <a:t>s</a:t>
            </a:r>
            <a:r>
              <a:rPr lang="en-US" altLang="zh-CN" sz="2800" b="1" dirty="0">
                <a:highlight>
                  <a:srgbClr val="FFFF00"/>
                </a:highlight>
              </a:rPr>
              <a:t> -----string</a:t>
            </a:r>
          </a:p>
        </p:txBody>
      </p:sp>
      <p:sp>
        <p:nvSpPr>
          <p:cNvPr id="8" name="矩形 7"/>
          <p:cNvSpPr/>
          <p:nvPr/>
        </p:nvSpPr>
        <p:spPr>
          <a:xfrm>
            <a:off x="3297520" y="4611331"/>
            <a:ext cx="2198712" cy="742222"/>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320396" y="5539789"/>
            <a:ext cx="2198712" cy="742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686420" y="4940302"/>
            <a:ext cx="1633976" cy="970531"/>
            <a:chOff x="162420" y="4940301"/>
            <a:chExt cx="1633976" cy="970531"/>
          </a:xfrm>
        </p:grpSpPr>
        <p:cxnSp>
          <p:nvCxnSpPr>
            <p:cNvPr id="7" name="直接箭头连接符 6"/>
            <p:cNvCxnSpPr>
              <a:endCxn id="9" idx="1"/>
            </p:cNvCxnSpPr>
            <p:nvPr/>
          </p:nvCxnSpPr>
          <p:spPr>
            <a:xfrm>
              <a:off x="1220332" y="5539788"/>
              <a:ext cx="576064" cy="37104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2420" y="4940301"/>
              <a:ext cx="1288238" cy="646331"/>
            </a:xfrm>
            <a:prstGeom prst="rect">
              <a:avLst/>
            </a:prstGeom>
            <a:noFill/>
          </p:spPr>
          <p:txBody>
            <a:bodyPr wrap="none" rtlCol="0">
              <a:spAutoFit/>
            </a:bodyPr>
            <a:lstStyle/>
            <a:p>
              <a:r>
                <a:rPr lang="en-US" altLang="zh-CN" b="1" dirty="0"/>
                <a:t>Why only</a:t>
              </a:r>
            </a:p>
            <a:p>
              <a:r>
                <a:rPr lang="en-US" altLang="zh-CN" b="1" dirty="0"/>
                <a:t>Computer? </a:t>
              </a:r>
              <a:endParaRPr lang="zh-CN" altLang="en-US" b="1" dirty="0"/>
            </a:p>
          </p:txBody>
        </p:sp>
      </p:grpSp>
      <p:sp>
        <p:nvSpPr>
          <p:cNvPr id="3" name="矩形 2"/>
          <p:cNvSpPr/>
          <p:nvPr/>
        </p:nvSpPr>
        <p:spPr>
          <a:xfrm>
            <a:off x="6780215" y="2725688"/>
            <a:ext cx="436661" cy="229040"/>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308869" y="2990876"/>
            <a:ext cx="242658" cy="216024"/>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2744332" y="6341173"/>
            <a:ext cx="7837915" cy="400110"/>
          </a:xfrm>
          <a:prstGeom prst="rect">
            <a:avLst/>
          </a:prstGeom>
          <a:noFill/>
        </p:spPr>
        <p:txBody>
          <a:bodyPr wrap="none" rtlCol="0">
            <a:spAutoFit/>
          </a:bodyPr>
          <a:lstStyle/>
          <a:p>
            <a:r>
              <a:rPr lang="en-US" altLang="zh-CN" sz="2000" b="1" dirty="0" err="1">
                <a:solidFill>
                  <a:srgbClr val="00B0F0"/>
                </a:solidFill>
              </a:rPr>
              <a:t>scanf</a:t>
            </a:r>
            <a:r>
              <a:rPr lang="en-US" altLang="zh-CN" sz="2000" b="1" dirty="0"/>
              <a:t> uses </a:t>
            </a:r>
            <a:r>
              <a:rPr lang="en-US" altLang="zh-CN" sz="2000" b="1" dirty="0">
                <a:solidFill>
                  <a:srgbClr val="FF0000"/>
                </a:solidFill>
              </a:rPr>
              <a:t>whitespace</a:t>
            </a:r>
            <a:r>
              <a:rPr lang="en-US" altLang="zh-CN" sz="2000" b="1" dirty="0"/>
              <a:t>—</a:t>
            </a:r>
            <a:r>
              <a:rPr lang="en-US" altLang="zh-CN" sz="2000" b="1" dirty="0">
                <a:solidFill>
                  <a:srgbClr val="FF0000"/>
                </a:solidFill>
              </a:rPr>
              <a:t>spaces</a:t>
            </a:r>
            <a:r>
              <a:rPr lang="en-US" altLang="zh-CN" sz="2000" b="1" dirty="0"/>
              <a:t>,</a:t>
            </a:r>
            <a:r>
              <a:rPr lang="en-US" altLang="zh-CN" sz="2000" b="1" dirty="0">
                <a:solidFill>
                  <a:srgbClr val="00B0F0"/>
                </a:solidFill>
              </a:rPr>
              <a:t> </a:t>
            </a:r>
            <a:r>
              <a:rPr lang="en-US" altLang="zh-CN" sz="2000" b="1" dirty="0">
                <a:solidFill>
                  <a:srgbClr val="FF0000"/>
                </a:solidFill>
              </a:rPr>
              <a:t>tabs</a:t>
            </a:r>
            <a:r>
              <a:rPr lang="en-US" altLang="zh-CN" sz="2000" b="1" dirty="0"/>
              <a:t>, and </a:t>
            </a:r>
            <a:r>
              <a:rPr lang="en-US" altLang="zh-CN" sz="2000" b="1" dirty="0">
                <a:solidFill>
                  <a:srgbClr val="FF0000"/>
                </a:solidFill>
              </a:rPr>
              <a:t>newlines </a:t>
            </a:r>
            <a:r>
              <a:rPr lang="en-US" altLang="zh-CN" sz="2000" b="1" dirty="0"/>
              <a:t>to delineate a string.</a:t>
            </a:r>
            <a:endParaRPr lang="zh-CN" altLang="en-US" sz="2000" b="1" dirty="0"/>
          </a:p>
        </p:txBody>
      </p:sp>
      <p:grpSp>
        <p:nvGrpSpPr>
          <p:cNvPr id="14" name="组合 13"/>
          <p:cNvGrpSpPr/>
          <p:nvPr/>
        </p:nvGrpSpPr>
        <p:grpSpPr>
          <a:xfrm>
            <a:off x="7385775" y="2600593"/>
            <a:ext cx="3234411" cy="400111"/>
            <a:chOff x="4060566" y="2303435"/>
            <a:chExt cx="3913634" cy="400111"/>
          </a:xfrm>
        </p:grpSpPr>
        <p:sp>
          <p:nvSpPr>
            <p:cNvPr id="16" name="矩形 15"/>
            <p:cNvSpPr/>
            <p:nvPr/>
          </p:nvSpPr>
          <p:spPr>
            <a:xfrm>
              <a:off x="4060566" y="2435178"/>
              <a:ext cx="435648" cy="229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圆角矩形标注 7"/>
            <p:cNvSpPr/>
            <p:nvPr/>
          </p:nvSpPr>
          <p:spPr>
            <a:xfrm>
              <a:off x="5939038" y="2303435"/>
              <a:ext cx="2035162" cy="400111"/>
            </a:xfrm>
            <a:prstGeom prst="wedgeRoundRectCallout">
              <a:avLst>
                <a:gd name="adj1" fmla="val -123029"/>
                <a:gd name="adj2" fmla="val 322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There is no &amp;</a:t>
              </a:r>
              <a:endParaRPr lang="zh-CN" altLang="en-US" dirty="0"/>
            </a:p>
          </p:txBody>
        </p:sp>
      </p:grpSp>
      <p:sp>
        <p:nvSpPr>
          <p:cNvPr id="25" name="椭圆 24"/>
          <p:cNvSpPr/>
          <p:nvPr/>
        </p:nvSpPr>
        <p:spPr>
          <a:xfrm>
            <a:off x="4546942" y="6026827"/>
            <a:ext cx="949290" cy="255050"/>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506F4176-339E-4C4B-80E4-BBE9C4467EFE}" type="slidenum">
              <a:rPr lang="zh-CN" altLang="en-US" smtClean="0"/>
              <a:t>19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animBg="1"/>
      <p:bldP spid="3" grpId="0" animBg="1"/>
      <p:bldP spid="12" grpId="0" animBg="1"/>
      <p:bldP spid="13" grpId="0"/>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topics</a:t>
            </a:r>
          </a:p>
        </p:txBody>
      </p:sp>
      <p:sp>
        <p:nvSpPr>
          <p:cNvPr id="3" name="内容占位符 2"/>
          <p:cNvSpPr>
            <a:spLocks noGrp="1"/>
          </p:cNvSpPr>
          <p:nvPr>
            <p:ph idx="1"/>
          </p:nvPr>
        </p:nvSpPr>
        <p:spPr>
          <a:xfrm>
            <a:off x="838200" y="1327150"/>
            <a:ext cx="11238865" cy="4850130"/>
          </a:xfrm>
        </p:spPr>
        <p:txBody>
          <a:bodyPr>
            <a:normAutofit/>
          </a:bodyPr>
          <a:lstStyle/>
          <a:p>
            <a:r>
              <a:rPr lang="en-US" altLang="zh-CN"/>
              <a:t>1. CMake</a:t>
            </a:r>
          </a:p>
          <a:p>
            <a:r>
              <a:rPr lang="en-US" altLang="zh-CN"/>
              <a:t>2. Inputs</a:t>
            </a:r>
          </a:p>
          <a:p>
            <a:pPr lvl="1"/>
            <a:r>
              <a:rPr lang="en-US" altLang="zh-CN">
                <a:sym typeface="+mn-ea"/>
              </a:rPr>
              <a:t>Command-Line Arguments</a:t>
            </a:r>
          </a:p>
          <a:p>
            <a:pPr lvl="1"/>
            <a:r>
              <a:rPr lang="en-US" altLang="zh-CN"/>
              <a:t>Standard Input</a:t>
            </a:r>
          </a:p>
          <a:p>
            <a:r>
              <a:rPr lang="en-US" altLang="zh-CN"/>
              <a:t>3. data storage </a:t>
            </a:r>
          </a:p>
          <a:p>
            <a:pPr lvl="1"/>
            <a:r>
              <a:rPr lang="en-US" altLang="zh-CN" sz="2400"/>
              <a:t>array, string, struct, union</a:t>
            </a:r>
          </a:p>
          <a:p>
            <a:pPr lvl="1"/>
            <a:r>
              <a:rPr lang="en-US" altLang="zh-CN" sz="2400"/>
              <a:t>big-endian vs little-endian</a:t>
            </a:r>
            <a:endParaRPr lang="zh-CN" altLang="en-US"/>
          </a:p>
          <a:p>
            <a:r>
              <a:rPr lang="en-US" altLang="zh-CN"/>
              <a:t>4. pracitce  </a:t>
            </a:r>
            <a:endParaRPr lang="zh-CN" altLang="en-US"/>
          </a:p>
          <a:p>
            <a:pPr marL="457200" lvl="1" indent="0">
              <a:buNone/>
            </a:pPr>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4585" y="212357"/>
            <a:ext cx="8480425" cy="521970"/>
          </a:xfrm>
          <a:prstGeom prst="rect">
            <a:avLst/>
          </a:prstGeom>
          <a:noFill/>
        </p:spPr>
        <p:txBody>
          <a:bodyPr wrap="none" rtlCol="0">
            <a:spAutoFit/>
          </a:bodyPr>
          <a:lstStyle/>
          <a:p>
            <a:pPr algn="l"/>
            <a:r>
              <a:rPr lang="en-US" altLang="zh-CN" sz="2800" b="1" dirty="0">
                <a:sym typeface="+mn-ea"/>
              </a:rPr>
              <a:t>   2.2.1 C style function about Standard Input processing </a:t>
            </a:r>
            <a:endParaRPr lang="en-US" altLang="zh-CN" sz="2800" b="1" dirty="0">
              <a:highlight>
                <a:srgbClr val="FFFF00"/>
              </a:highlight>
            </a:endParaRPr>
          </a:p>
        </p:txBody>
      </p:sp>
      <p:sp>
        <p:nvSpPr>
          <p:cNvPr id="5" name="TextBox 4"/>
          <p:cNvSpPr txBox="1"/>
          <p:nvPr/>
        </p:nvSpPr>
        <p:spPr>
          <a:xfrm>
            <a:off x="1602866" y="831173"/>
            <a:ext cx="2444750" cy="2245360"/>
          </a:xfrm>
          <a:prstGeom prst="rect">
            <a:avLst/>
          </a:prstGeom>
          <a:noFill/>
        </p:spPr>
        <p:txBody>
          <a:bodyPr wrap="none" rtlCol="0">
            <a:spAutoFit/>
          </a:bodyPr>
          <a:lstStyle/>
          <a:p>
            <a:r>
              <a:rPr lang="en-US" altLang="zh-CN" sz="2800" b="1" dirty="0"/>
              <a:t>1-2.</a:t>
            </a:r>
            <a:r>
              <a:rPr lang="en-US" altLang="zh-CN" sz="2800" b="1" dirty="0">
                <a:solidFill>
                  <a:schemeClr val="tx1"/>
                </a:solidFill>
              </a:rPr>
              <a:t> C:</a:t>
            </a:r>
            <a:r>
              <a:rPr lang="en-US" altLang="zh-CN" sz="2800" b="1" dirty="0">
                <a:solidFill>
                  <a:srgbClr val="00B0F0"/>
                </a:solidFill>
              </a:rPr>
              <a:t> </a:t>
            </a:r>
            <a:r>
              <a:rPr lang="en-US" altLang="zh-CN" sz="2800" b="1" dirty="0" err="1">
                <a:solidFill>
                  <a:srgbClr val="00B0F0"/>
                </a:solidFill>
              </a:rPr>
              <a:t>scanf</a:t>
            </a:r>
            <a:r>
              <a:rPr lang="en-US" altLang="zh-CN" sz="2800" b="1" dirty="0">
                <a:solidFill>
                  <a:srgbClr val="00B0F0"/>
                </a:solidFill>
              </a:rPr>
              <a:t> </a:t>
            </a:r>
          </a:p>
          <a:p>
            <a:r>
              <a:rPr lang="en-US" altLang="zh-CN" sz="2800" b="1" dirty="0"/>
              <a:t>     </a:t>
            </a:r>
            <a:r>
              <a:rPr lang="en-US" altLang="zh-CN" sz="2800" b="1" dirty="0">
                <a:highlight>
                  <a:srgbClr val="FFFF00"/>
                </a:highlight>
              </a:rPr>
              <a:t>%</a:t>
            </a:r>
            <a:r>
              <a:rPr lang="en-US" altLang="zh-CN" sz="2800" b="1" dirty="0">
                <a:solidFill>
                  <a:srgbClr val="00B0F0"/>
                </a:solidFill>
                <a:highlight>
                  <a:srgbClr val="FFFF00"/>
                </a:highlight>
              </a:rPr>
              <a:t>d</a:t>
            </a:r>
            <a:r>
              <a:rPr lang="en-US" altLang="zh-CN" sz="2800" b="1" dirty="0">
                <a:highlight>
                  <a:srgbClr val="FFFF00"/>
                </a:highlight>
              </a:rPr>
              <a:t> ----</a:t>
            </a:r>
            <a:r>
              <a:rPr lang="en-US" altLang="zh-CN" sz="2800" b="1" dirty="0" err="1">
                <a:highlight>
                  <a:srgbClr val="FFFF00"/>
                </a:highlight>
              </a:rPr>
              <a:t>int</a:t>
            </a:r>
            <a:endParaRPr lang="en-US" altLang="zh-CN" sz="2800" b="1" dirty="0">
              <a:highlight>
                <a:srgbClr val="FFFF00"/>
              </a:highlight>
            </a:endParaRPr>
          </a:p>
          <a:p>
            <a:r>
              <a:rPr lang="en-US" altLang="zh-CN" sz="2800" b="1" dirty="0"/>
              <a:t>     </a:t>
            </a:r>
            <a:r>
              <a:rPr lang="en-US" altLang="zh-CN" sz="2800" b="1" dirty="0">
                <a:highlight>
                  <a:srgbClr val="FFFF00"/>
                </a:highlight>
              </a:rPr>
              <a:t>%</a:t>
            </a:r>
            <a:r>
              <a:rPr lang="en-US" altLang="zh-CN" sz="2800" b="1" dirty="0">
                <a:solidFill>
                  <a:srgbClr val="00B0F0"/>
                </a:solidFill>
                <a:highlight>
                  <a:srgbClr val="FFFF00"/>
                </a:highlight>
              </a:rPr>
              <a:t>f</a:t>
            </a:r>
            <a:r>
              <a:rPr lang="en-US" altLang="zh-CN" sz="2800" b="1" dirty="0">
                <a:highlight>
                  <a:srgbClr val="FFFF00"/>
                </a:highlight>
              </a:rPr>
              <a:t> ----float</a:t>
            </a:r>
            <a:endParaRPr lang="en-US" altLang="zh-CN" sz="2800" b="1" dirty="0"/>
          </a:p>
          <a:p>
            <a:r>
              <a:rPr lang="en-US" altLang="zh-CN" sz="2800" b="1" dirty="0"/>
              <a:t>     </a:t>
            </a:r>
            <a:r>
              <a:rPr lang="en-US" altLang="zh-CN" sz="2800" b="1" dirty="0">
                <a:highlight>
                  <a:srgbClr val="FFFF00"/>
                </a:highlight>
              </a:rPr>
              <a:t>%</a:t>
            </a:r>
            <a:r>
              <a:rPr lang="en-US" altLang="zh-CN" sz="2800" b="1" dirty="0">
                <a:solidFill>
                  <a:srgbClr val="00B0F0"/>
                </a:solidFill>
                <a:highlight>
                  <a:srgbClr val="FFFF00"/>
                </a:highlight>
              </a:rPr>
              <a:t>c</a:t>
            </a:r>
            <a:r>
              <a:rPr lang="en-US" altLang="zh-CN" sz="2800" b="1" dirty="0">
                <a:highlight>
                  <a:srgbClr val="FFFF00"/>
                </a:highlight>
              </a:rPr>
              <a:t> -----char</a:t>
            </a:r>
          </a:p>
          <a:p>
            <a:r>
              <a:rPr lang="en-US" altLang="zh-CN" sz="2800" b="1" dirty="0"/>
              <a:t>     %</a:t>
            </a:r>
            <a:r>
              <a:rPr lang="en-US" altLang="zh-CN" sz="2800" b="1" dirty="0">
                <a:solidFill>
                  <a:srgbClr val="00B0F0"/>
                </a:solidFill>
              </a:rPr>
              <a:t>s</a:t>
            </a:r>
            <a:r>
              <a:rPr lang="en-US" altLang="zh-CN" sz="2800" b="1" dirty="0"/>
              <a:t> -----string</a:t>
            </a:r>
            <a:endParaRPr lang="zh-CN" altLang="en-US" sz="2800" b="1" dirty="0"/>
          </a:p>
        </p:txBody>
      </p:sp>
      <p:pic>
        <p:nvPicPr>
          <p:cNvPr id="2" name="图片 1"/>
          <p:cNvPicPr>
            <a:picLocks noChangeAspect="1"/>
          </p:cNvPicPr>
          <p:nvPr/>
        </p:nvPicPr>
        <p:blipFill>
          <a:blip r:embed="rId3"/>
          <a:stretch>
            <a:fillRect/>
          </a:stretch>
        </p:blipFill>
        <p:spPr>
          <a:xfrm>
            <a:off x="1931035" y="5230495"/>
            <a:ext cx="9897110" cy="1459865"/>
          </a:xfrm>
          <a:prstGeom prst="rect">
            <a:avLst/>
          </a:prstGeom>
        </p:spPr>
      </p:pic>
      <p:sp>
        <p:nvSpPr>
          <p:cNvPr id="6" name="文本框 5"/>
          <p:cNvSpPr txBox="1"/>
          <p:nvPr/>
        </p:nvSpPr>
        <p:spPr>
          <a:xfrm>
            <a:off x="5607050" y="734060"/>
            <a:ext cx="6236970" cy="4264025"/>
          </a:xfrm>
          <a:prstGeom prst="rect">
            <a:avLst/>
          </a:prstGeom>
          <a:solidFill>
            <a:schemeClr val="accent1">
              <a:lumMod val="20000"/>
              <a:lumOff val="80000"/>
            </a:schemeClr>
          </a:solidFill>
          <a:ln>
            <a:solidFill>
              <a:srgbClr val="0000CC"/>
            </a:solidFill>
          </a:ln>
        </p:spPr>
        <p:txBody>
          <a:bodyPr wrap="square" rtlCol="0">
            <a:noAutofit/>
          </a:bodyPr>
          <a:lstStyle/>
          <a:p>
            <a:r>
              <a:rPr lang="en-US" altLang="zh-CN" sz="1600"/>
              <a:t>#include &lt;stdio.h&gt;</a:t>
            </a:r>
          </a:p>
          <a:p>
            <a:endParaRPr lang="en-US" altLang="zh-CN" sz="1600"/>
          </a:p>
          <a:p>
            <a:r>
              <a:rPr lang="en-US" altLang="zh-CN" sz="1600"/>
              <a:t>int main(){</a:t>
            </a:r>
          </a:p>
          <a:p>
            <a:r>
              <a:rPr lang="en-US" altLang="zh-CN" sz="1600"/>
              <a:t>    int prj_id=0;</a:t>
            </a:r>
          </a:p>
          <a:p>
            <a:r>
              <a:rPr lang="en-US" altLang="zh-CN" sz="1600"/>
              <a:t>    float prj_sc=0.0f;</a:t>
            </a:r>
          </a:p>
          <a:p>
            <a:r>
              <a:rPr lang="en-US" altLang="zh-CN" sz="1600"/>
              <a:t>    char valid=0;</a:t>
            </a:r>
          </a:p>
          <a:p>
            <a:r>
              <a:rPr lang="en-US" altLang="zh-CN" sz="1600"/>
              <a:t>    printf("please input 'project id' in decimal int: ");</a:t>
            </a:r>
          </a:p>
          <a:p>
            <a:r>
              <a:rPr lang="en-US" altLang="zh-CN" sz="1600"/>
              <a:t>   </a:t>
            </a:r>
            <a:r>
              <a:rPr lang="en-US" altLang="zh-CN" sz="1600" b="1"/>
              <a:t> scanf("%d", &amp;prj_id); </a:t>
            </a:r>
          </a:p>
          <a:p>
            <a:r>
              <a:rPr lang="en-US" altLang="zh-CN" sz="1600"/>
              <a:t>    printf("please input the score : ");</a:t>
            </a:r>
          </a:p>
          <a:p>
            <a:r>
              <a:rPr lang="en-US" altLang="zh-CN" sz="1600"/>
              <a:t>   </a:t>
            </a:r>
            <a:r>
              <a:rPr lang="en-US" altLang="zh-CN" sz="1600" b="1"/>
              <a:t> scanf("%f", &amp;prj_sc);</a:t>
            </a:r>
          </a:p>
          <a:p>
            <a:r>
              <a:rPr lang="en-US" altLang="zh-CN" sz="1600"/>
              <a:t>    printf("please input the score is valid or not(Y/N): ");</a:t>
            </a:r>
          </a:p>
          <a:p>
            <a:r>
              <a:rPr lang="en-US" altLang="zh-CN" sz="1600"/>
              <a:t>    while (getchar() != '\n');</a:t>
            </a:r>
          </a:p>
          <a:p>
            <a:r>
              <a:rPr lang="en-US" altLang="zh-CN" sz="1600"/>
              <a:t>   </a:t>
            </a:r>
            <a:r>
              <a:rPr lang="en-US" altLang="zh-CN" sz="1600" b="1"/>
              <a:t> scanf("%c", &amp;valid);     </a:t>
            </a:r>
          </a:p>
          <a:p>
            <a:r>
              <a:rPr lang="en-US" altLang="zh-CN" sz="1600"/>
              <a:t>    printf("project id: %d, score: %.1f, %s\n",</a:t>
            </a:r>
          </a:p>
          <a:p>
            <a:r>
              <a:rPr lang="en-US" altLang="zh-CN" sz="1600"/>
              <a:t>               prj_id, prj_sc, (valid=='y'||valid=='Y')?"VALID":"NOT VALIDE" );  </a:t>
            </a:r>
          </a:p>
          <a:p>
            <a:r>
              <a:rPr lang="en-US" altLang="zh-CN" sz="1600"/>
              <a:t>    return 0;</a:t>
            </a:r>
          </a:p>
          <a:p>
            <a:r>
              <a:rPr lang="en-US" altLang="zh-CN" sz="1600"/>
              <a:t>}</a:t>
            </a:r>
          </a:p>
        </p:txBody>
      </p:sp>
      <p:sp>
        <p:nvSpPr>
          <p:cNvPr id="15" name="文本框 14"/>
          <p:cNvSpPr txBox="1"/>
          <p:nvPr/>
        </p:nvSpPr>
        <p:spPr>
          <a:xfrm>
            <a:off x="266700" y="3270885"/>
            <a:ext cx="5160010" cy="1753235"/>
          </a:xfrm>
          <a:prstGeom prst="rect">
            <a:avLst/>
          </a:prstGeom>
          <a:noFill/>
        </p:spPr>
        <p:txBody>
          <a:bodyPr wrap="square" rtlCol="0" anchor="t">
            <a:spAutoFit/>
          </a:bodyPr>
          <a:lstStyle/>
          <a:p>
            <a:r>
              <a:rPr lang="en-US" altLang="zh-CN"/>
              <a:t>Tips:</a:t>
            </a:r>
          </a:p>
          <a:p>
            <a:r>
              <a:rPr lang="en-US" altLang="zh-CN"/>
              <a:t>When using scanf ("% d") or scanf ("% f") to read values, scanf skips leading whitespace characters (spaces, line breaks, etc.), but does not consume line breaks in the input stream (i.e., those generated by pressing enter).</a:t>
            </a:r>
            <a:endParaRPr lang="zh-CN" altLang="en-US"/>
          </a:p>
        </p:txBody>
      </p:sp>
      <p:sp>
        <p:nvSpPr>
          <p:cNvPr id="17" name="矩形 16"/>
          <p:cNvSpPr/>
          <p:nvPr/>
        </p:nvSpPr>
        <p:spPr>
          <a:xfrm>
            <a:off x="5790565" y="3462020"/>
            <a:ext cx="2335530" cy="270510"/>
          </a:xfrm>
          <a:prstGeom prst="rect">
            <a:avLst/>
          </a:prstGeom>
          <a:noFill/>
          <a:ln>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21" name="组合 20"/>
          <p:cNvGrpSpPr/>
          <p:nvPr/>
        </p:nvGrpSpPr>
        <p:grpSpPr>
          <a:xfrm>
            <a:off x="6898005" y="2494915"/>
            <a:ext cx="3907790" cy="238760"/>
            <a:chOff x="3167744" y="2303435"/>
            <a:chExt cx="4806456" cy="401320"/>
          </a:xfrm>
        </p:grpSpPr>
        <p:sp>
          <p:nvSpPr>
            <p:cNvPr id="23" name="矩形 22"/>
            <p:cNvSpPr/>
            <p:nvPr/>
          </p:nvSpPr>
          <p:spPr>
            <a:xfrm>
              <a:off x="3167744" y="2304502"/>
              <a:ext cx="185885" cy="40025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圆角矩形标注 7"/>
            <p:cNvSpPr/>
            <p:nvPr/>
          </p:nvSpPr>
          <p:spPr>
            <a:xfrm>
              <a:off x="5939038" y="2303435"/>
              <a:ext cx="2035162" cy="400111"/>
            </a:xfrm>
            <a:prstGeom prst="wedgeRoundRectCallout">
              <a:avLst>
                <a:gd name="adj1" fmla="val -123029"/>
                <a:gd name="adj2" fmla="val 322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There is &amp;</a:t>
              </a:r>
              <a:endParaRPr lang="zh-CN" altLang="en-US" dirty="0"/>
            </a:p>
          </p:txBody>
        </p:sp>
      </p:grpSp>
      <p:sp>
        <p:nvSpPr>
          <p:cNvPr id="26" name="矩形 25"/>
          <p:cNvSpPr/>
          <p:nvPr/>
        </p:nvSpPr>
        <p:spPr>
          <a:xfrm>
            <a:off x="6863080" y="2978785"/>
            <a:ext cx="151130" cy="2381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矩形 26"/>
          <p:cNvSpPr/>
          <p:nvPr/>
        </p:nvSpPr>
        <p:spPr>
          <a:xfrm>
            <a:off x="6895465" y="3745230"/>
            <a:ext cx="151130" cy="2381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灯片编号占位符 27"/>
          <p:cNvSpPr>
            <a:spLocks noGrp="1"/>
          </p:cNvSpPr>
          <p:nvPr>
            <p:ph type="sldNum" sz="quarter" idx="12"/>
          </p:nvPr>
        </p:nvSpPr>
        <p:spPr/>
        <p:txBody>
          <a:bodyPr/>
          <a:lstStyle/>
          <a:p>
            <a:fld id="{506F4176-339E-4C4B-80E4-BBE9C4467EFE}" type="slidenum">
              <a:rPr lang="zh-CN" altLang="en-US" smtClean="0"/>
              <a:t>20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stretch>
            <a:fillRect/>
          </a:stretch>
        </p:blipFill>
        <p:spPr>
          <a:xfrm>
            <a:off x="2592481" y="4067472"/>
            <a:ext cx="8848725" cy="2752725"/>
          </a:xfrm>
          <a:prstGeom prst="rect">
            <a:avLst/>
          </a:prstGeom>
        </p:spPr>
      </p:pic>
      <p:sp>
        <p:nvSpPr>
          <p:cNvPr id="5" name="TextBox 4"/>
          <p:cNvSpPr txBox="1"/>
          <p:nvPr/>
        </p:nvSpPr>
        <p:spPr>
          <a:xfrm>
            <a:off x="1811230" y="783694"/>
            <a:ext cx="1591945" cy="52197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2. </a:t>
            </a:r>
            <a:r>
              <a:rPr kumimoji="0" lang="en-US" altLang="zh-CN" sz="2800" b="1" i="0" u="none" strike="noStrike" kern="1200" cap="none" spc="0" normalizeH="0" baseline="0" noProof="0" dirty="0">
                <a:ln>
                  <a:noFill/>
                </a:ln>
                <a:solidFill>
                  <a:schemeClr val="tx1"/>
                </a:solidFill>
                <a:effectLst/>
                <a:uLnTx/>
                <a:uFillTx/>
                <a:latin typeface="Calibri" panose="020F0502020204030204"/>
                <a:ea typeface="宋体" panose="02010600030101010101" pitchFamily="2" charset="-122"/>
                <a:cs typeface="+mn-cs"/>
              </a:rPr>
              <a:t>C:</a:t>
            </a:r>
            <a:r>
              <a:rPr kumimoji="0" lang="en-US" altLang="zh-CN" sz="28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 gets </a:t>
            </a:r>
          </a:p>
        </p:txBody>
      </p:sp>
      <p:sp>
        <p:nvSpPr>
          <p:cNvPr id="9" name="矩形 8"/>
          <p:cNvSpPr/>
          <p:nvPr/>
        </p:nvSpPr>
        <p:spPr>
          <a:xfrm>
            <a:off x="2592481" y="6229492"/>
            <a:ext cx="2854427" cy="58625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21" name="组合 20"/>
          <p:cNvGrpSpPr/>
          <p:nvPr/>
        </p:nvGrpSpPr>
        <p:grpSpPr>
          <a:xfrm>
            <a:off x="281089" y="4749610"/>
            <a:ext cx="2311392" cy="1773011"/>
            <a:chOff x="-1242911" y="4833588"/>
            <a:chExt cx="2311392" cy="1773011"/>
          </a:xfrm>
        </p:grpSpPr>
        <p:cxnSp>
          <p:nvCxnSpPr>
            <p:cNvPr id="7" name="直接箭头连接符 6"/>
            <p:cNvCxnSpPr>
              <a:endCxn id="9" idx="1"/>
            </p:cNvCxnSpPr>
            <p:nvPr/>
          </p:nvCxnSpPr>
          <p:spPr>
            <a:xfrm>
              <a:off x="492417" y="6334250"/>
              <a:ext cx="576064" cy="27234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242911" y="4833588"/>
              <a:ext cx="2297059"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Use gets to gain a</a:t>
              </a:r>
              <a:r>
                <a:rPr kumimoji="0" lang="zh-CN" altLang="en-US"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sentence</a:t>
              </a:r>
              <a:r>
                <a:rPr kumimoji="0" lang="zh-CN" altLang="en-US"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with</a:t>
              </a:r>
              <a:r>
                <a:rPr kumimoji="0" lang="zh-CN" altLang="en-US"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 space. </a:t>
              </a:r>
              <a:r>
                <a:rPr kumimoji="0" lang="en-US" altLang="zh-CN" sz="18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gets() </a:t>
              </a:r>
              <a:r>
                <a:rPr kumimoji="0" lang="en-US" altLang="zh-CN"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stops reading input when it encounters a newline or end of file.</a:t>
              </a:r>
              <a:endParaRPr kumimoji="0" lang="zh-CN" altLang="en-US"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grpSp>
        <p:nvGrpSpPr>
          <p:cNvPr id="20" name="组合 19"/>
          <p:cNvGrpSpPr/>
          <p:nvPr/>
        </p:nvGrpSpPr>
        <p:grpSpPr>
          <a:xfrm>
            <a:off x="1634135" y="3271138"/>
            <a:ext cx="3783215" cy="2033537"/>
            <a:chOff x="110134" y="3271137"/>
            <a:chExt cx="3783215" cy="2033537"/>
          </a:xfrm>
        </p:grpSpPr>
        <p:sp>
          <p:nvSpPr>
            <p:cNvPr id="8" name="矩形 7"/>
            <p:cNvSpPr/>
            <p:nvPr/>
          </p:nvSpPr>
          <p:spPr>
            <a:xfrm>
              <a:off x="1053989" y="4555431"/>
              <a:ext cx="2297059" cy="749243"/>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TextBox 13"/>
            <p:cNvSpPr txBox="1"/>
            <p:nvPr/>
          </p:nvSpPr>
          <p:spPr>
            <a:xfrm>
              <a:off x="110134" y="3271137"/>
              <a:ext cx="378321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There is</a:t>
              </a:r>
              <a:r>
                <a:rPr kumimoji="0" lang="zh-CN" altLang="en-US"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a:t>
              </a:r>
              <a:r>
                <a:rPr kumimoji="0" lang="zh-CN" altLang="en-US"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warning due to using gets().</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You can use </a:t>
              </a:r>
              <a:r>
                <a:rPr kumimoji="0" lang="en-US" altLang="zh-CN" sz="1800" b="1"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fgets</a:t>
              </a:r>
              <a:r>
                <a:rPr kumimoji="0" lang="en-US" altLang="zh-CN"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function instead.</a:t>
              </a:r>
              <a:endParaRPr kumimoji="0" lang="zh-CN" altLang="en-US" sz="1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cxnSp>
          <p:nvCxnSpPr>
            <p:cNvPr id="15" name="直接箭头连接符 14"/>
            <p:cNvCxnSpPr/>
            <p:nvPr/>
          </p:nvCxnSpPr>
          <p:spPr>
            <a:xfrm>
              <a:off x="602927" y="3854659"/>
              <a:ext cx="1376785" cy="798477"/>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3235960" y="673100"/>
            <a:ext cx="6661150" cy="3244215"/>
            <a:chOff x="5096" y="349"/>
            <a:chExt cx="11038" cy="5820"/>
          </a:xfrm>
        </p:grpSpPr>
        <p:pic>
          <p:nvPicPr>
            <p:cNvPr id="6" name="图片 5"/>
            <p:cNvPicPr>
              <a:picLocks noChangeAspect="1"/>
            </p:cNvPicPr>
            <p:nvPr/>
          </p:nvPicPr>
          <p:blipFill>
            <a:blip r:embed="rId4"/>
            <a:stretch>
              <a:fillRect/>
            </a:stretch>
          </p:blipFill>
          <p:spPr>
            <a:xfrm>
              <a:off x="9534" y="349"/>
              <a:ext cx="6600" cy="5820"/>
            </a:xfrm>
            <a:prstGeom prst="rect">
              <a:avLst/>
            </a:prstGeom>
          </p:spPr>
        </p:pic>
        <p:grpSp>
          <p:nvGrpSpPr>
            <p:cNvPr id="18" name="组合 17"/>
            <p:cNvGrpSpPr/>
            <p:nvPr/>
          </p:nvGrpSpPr>
          <p:grpSpPr>
            <a:xfrm>
              <a:off x="5096" y="3301"/>
              <a:ext cx="6123" cy="519"/>
              <a:chOff x="1712183" y="2096339"/>
              <a:chExt cx="3888170" cy="329874"/>
            </a:xfrm>
          </p:grpSpPr>
          <p:graphicFrame>
            <p:nvGraphicFramePr>
              <p:cNvPr id="16" name="对象 15"/>
              <p:cNvGraphicFramePr>
                <a:graphicFrameLocks noChangeAspect="1"/>
              </p:cNvGraphicFramePr>
              <p:nvPr/>
            </p:nvGraphicFramePr>
            <p:xfrm>
              <a:off x="1712183" y="2096339"/>
              <a:ext cx="2347926" cy="329874"/>
            </p:xfrm>
            <a:graphic>
              <a:graphicData uri="http://schemas.openxmlformats.org/presentationml/2006/ole">
                <mc:AlternateContent xmlns:mc="http://schemas.openxmlformats.org/markup-compatibility/2006">
                  <mc:Choice xmlns:v="urn:schemas-microsoft-com:vml" Requires="v">
                    <p:oleObj name="Image" r:id="rId5" imgW="2305050" imgH="323850" progId="Photoshop.Image.13">
                      <p:embed/>
                    </p:oleObj>
                  </mc:Choice>
                  <mc:Fallback>
                    <p:oleObj name="Image" r:id="rId5" imgW="2305050" imgH="323850" progId="Photoshop.Image.13">
                      <p:embed/>
                      <p:pic>
                        <p:nvPicPr>
                          <p:cNvPr id="0" name="对象 15"/>
                          <p:cNvPicPr/>
                          <p:nvPr/>
                        </p:nvPicPr>
                        <p:blipFill>
                          <a:blip r:embed="rId6"/>
                          <a:stretch>
                            <a:fillRect/>
                          </a:stretch>
                        </p:blipFill>
                        <p:spPr>
                          <a:xfrm>
                            <a:off x="1712183" y="2096339"/>
                            <a:ext cx="2347926" cy="329874"/>
                          </a:xfrm>
                          <a:prstGeom prst="rect">
                            <a:avLst/>
                          </a:prstGeom>
                        </p:spPr>
                      </p:pic>
                    </p:oleObj>
                  </mc:Fallback>
                </mc:AlternateContent>
              </a:graphicData>
            </a:graphic>
          </p:graphicFrame>
          <p:cxnSp>
            <p:nvCxnSpPr>
              <p:cNvPr id="19" name="直接箭头连接符 18"/>
              <p:cNvCxnSpPr>
                <a:endCxn id="17" idx="1"/>
              </p:cNvCxnSpPr>
              <p:nvPr/>
            </p:nvCxnSpPr>
            <p:spPr>
              <a:xfrm flipV="1">
                <a:off x="3922907" y="2207387"/>
                <a:ext cx="1677446" cy="9664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7" name="矩形 16"/>
            <p:cNvSpPr/>
            <p:nvPr/>
          </p:nvSpPr>
          <p:spPr>
            <a:xfrm>
              <a:off x="11219" y="3240"/>
              <a:ext cx="1913" cy="472"/>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矩形 22"/>
            <p:cNvSpPr/>
            <p:nvPr/>
          </p:nvSpPr>
          <p:spPr>
            <a:xfrm>
              <a:off x="11243" y="4471"/>
              <a:ext cx="1913" cy="472"/>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4" name="TextBox 3"/>
          <p:cNvSpPr txBox="1"/>
          <p:nvPr/>
        </p:nvSpPr>
        <p:spPr>
          <a:xfrm>
            <a:off x="1123600" y="-14973"/>
            <a:ext cx="8480425" cy="521970"/>
          </a:xfrm>
          <a:prstGeom prst="rect">
            <a:avLst/>
          </a:prstGeom>
          <a:noFill/>
        </p:spPr>
        <p:txBody>
          <a:bodyPr wrap="none" rtlCol="0">
            <a:spAutoFit/>
          </a:bodyPr>
          <a:lstStyle/>
          <a:p>
            <a:pPr algn="l"/>
            <a:r>
              <a:rPr lang="en-US" altLang="zh-CN" sz="2800" b="1" dirty="0">
                <a:sym typeface="+mn-ea"/>
              </a:rPr>
              <a:t>   2.2.1 C style function about Standard Input processing </a:t>
            </a:r>
            <a:endParaRPr lang="en-US" altLang="zh-CN" sz="2800" b="1" dirty="0">
              <a:highlight>
                <a:srgbClr val="FFFF00"/>
              </a:highlight>
            </a:endParaRPr>
          </a:p>
        </p:txBody>
      </p:sp>
      <p:sp>
        <p:nvSpPr>
          <p:cNvPr id="11" name="灯片编号占位符 10"/>
          <p:cNvSpPr>
            <a:spLocks noGrp="1"/>
          </p:cNvSpPr>
          <p:nvPr>
            <p:ph type="sldNum" sz="quarter" idx="12"/>
          </p:nvPr>
        </p:nvSpPr>
        <p:spPr/>
        <p:txBody>
          <a:bodyPr/>
          <a:lstStyle/>
          <a:p>
            <a:fld id="{506F4176-339E-4C4B-80E4-BBE9C4467EFE}" type="slidenum">
              <a:rPr lang="zh-CN" altLang="en-US" smtClean="0"/>
              <a:t>21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51890" y="986790"/>
            <a:ext cx="285178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Calibri" panose="020F0502020204030204"/>
                <a:ea typeface="宋体" panose="02010600030101010101" pitchFamily="2" charset="-122"/>
                <a:cs typeface="+mn-cs"/>
              </a:rPr>
              <a:t>1. C++:</a:t>
            </a:r>
            <a:r>
              <a:rPr kumimoji="0" lang="en-US" altLang="zh-CN" sz="28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 </a:t>
            </a:r>
            <a:r>
              <a:rPr kumimoji="0" lang="en-US" altLang="zh-CN" sz="2800" b="1" i="0" u="none" strike="noStrike" kern="1200" cap="none" spc="0" normalizeH="0" baseline="0" noProof="0" dirty="0" err="1">
                <a:ln>
                  <a:noFill/>
                </a:ln>
                <a:solidFill>
                  <a:srgbClr val="00B0F0"/>
                </a:solidFill>
                <a:effectLst/>
                <a:uLnTx/>
                <a:uFillTx/>
                <a:latin typeface="Calibri" panose="020F0502020204030204"/>
                <a:ea typeface="宋体" panose="02010600030101010101" pitchFamily="2" charset="-122"/>
                <a:cs typeface="+mn-cs"/>
              </a:rPr>
              <a:t>cin</a:t>
            </a:r>
            <a:endParaRPr kumimoji="0" lang="en-US" altLang="zh-CN" sz="28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endParaRPr>
          </a:p>
        </p:txBody>
      </p:sp>
      <p:sp>
        <p:nvSpPr>
          <p:cNvPr id="10" name="TextBox 9"/>
          <p:cNvSpPr txBox="1"/>
          <p:nvPr/>
        </p:nvSpPr>
        <p:spPr>
          <a:xfrm>
            <a:off x="1062355" y="1779270"/>
            <a:ext cx="4760595" cy="7683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The </a:t>
            </a:r>
            <a:r>
              <a:rPr kumimoji="0" lang="en-US" altLang="zh-CN" sz="2200" b="1" i="0" u="none" strike="noStrike" kern="1200" cap="none" spc="0" normalizeH="0" baseline="0" noProof="0" dirty="0" err="1">
                <a:ln>
                  <a:noFill/>
                </a:ln>
                <a:solidFill>
                  <a:srgbClr val="00B0F0"/>
                </a:solidFill>
                <a:effectLst/>
                <a:uLnTx/>
                <a:uFillTx/>
                <a:latin typeface="Calibri" panose="020F0502020204030204"/>
                <a:ea typeface="宋体" panose="02010600030101010101" pitchFamily="2" charset="-122"/>
                <a:cs typeface="+mn-cs"/>
              </a:rPr>
              <a:t>cin</a:t>
            </a:r>
            <a:r>
              <a:rPr kumimoji="0" lang="en-US" altLang="zh-CN" sz="2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is to use </a:t>
            </a:r>
            <a:r>
              <a:rPr kumimoji="0" lang="en-US" altLang="zh-CN" sz="2200" b="1"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whitespace</a:t>
            </a:r>
            <a:r>
              <a:rPr kumimoji="0" lang="en-US" altLang="zh-CN" sz="2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200" b="1"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spaces</a:t>
            </a:r>
            <a:r>
              <a:rPr kumimoji="0" lang="en-US" altLang="zh-CN" sz="2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200" b="1"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tabs</a:t>
            </a:r>
            <a:r>
              <a:rPr kumimoji="0" lang="en-US" altLang="zh-CN" sz="2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and </a:t>
            </a:r>
            <a:r>
              <a:rPr kumimoji="0" lang="en-US" altLang="zh-CN" sz="2200" b="1"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newlines</a:t>
            </a:r>
            <a:r>
              <a:rPr kumimoji="0" lang="en-US" altLang="zh-CN" sz="2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to separate a string.</a:t>
            </a:r>
            <a:endParaRPr kumimoji="0" lang="zh-CN" altLang="en-US" sz="2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nvGrpSpPr>
          <p:cNvPr id="2" name="组合 1"/>
          <p:cNvGrpSpPr/>
          <p:nvPr/>
        </p:nvGrpSpPr>
        <p:grpSpPr>
          <a:xfrm>
            <a:off x="1151890" y="3051175"/>
            <a:ext cx="4610735" cy="1167130"/>
            <a:chOff x="1472" y="8179"/>
            <a:chExt cx="5940" cy="1392"/>
          </a:xfrm>
        </p:grpSpPr>
        <p:pic>
          <p:nvPicPr>
            <p:cNvPr id="17" name="图片 16"/>
            <p:cNvPicPr>
              <a:picLocks noChangeAspect="1"/>
            </p:cNvPicPr>
            <p:nvPr/>
          </p:nvPicPr>
          <p:blipFill>
            <a:blip r:embed="rId3"/>
            <a:stretch>
              <a:fillRect/>
            </a:stretch>
          </p:blipFill>
          <p:spPr>
            <a:xfrm>
              <a:off x="1472" y="8179"/>
              <a:ext cx="5940" cy="1365"/>
            </a:xfrm>
            <a:prstGeom prst="rect">
              <a:avLst/>
            </a:prstGeom>
          </p:spPr>
        </p:pic>
        <p:grpSp>
          <p:nvGrpSpPr>
            <p:cNvPr id="7" name="组合 6"/>
            <p:cNvGrpSpPr/>
            <p:nvPr/>
          </p:nvGrpSpPr>
          <p:grpSpPr>
            <a:xfrm>
              <a:off x="3318" y="8787"/>
              <a:ext cx="4063" cy="784"/>
              <a:chOff x="2195736" y="5579667"/>
              <a:chExt cx="2579996" cy="497705"/>
            </a:xfrm>
          </p:grpSpPr>
          <p:sp>
            <p:nvSpPr>
              <p:cNvPr id="9" name="矩形 8"/>
              <p:cNvSpPr/>
              <p:nvPr/>
            </p:nvSpPr>
            <p:spPr>
              <a:xfrm>
                <a:off x="2195736" y="5836622"/>
                <a:ext cx="987166" cy="2407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矩形 18"/>
              <p:cNvSpPr/>
              <p:nvPr/>
            </p:nvSpPr>
            <p:spPr>
              <a:xfrm>
                <a:off x="2937851" y="5579667"/>
                <a:ext cx="1837881" cy="25695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6" name="组合 5"/>
            <p:cNvGrpSpPr/>
            <p:nvPr/>
          </p:nvGrpSpPr>
          <p:grpSpPr>
            <a:xfrm>
              <a:off x="3286" y="8257"/>
              <a:ext cx="833" cy="558"/>
              <a:chOff x="2214590" y="5272728"/>
              <a:chExt cx="529161" cy="354220"/>
            </a:xfrm>
          </p:grpSpPr>
          <p:sp>
            <p:nvSpPr>
              <p:cNvPr id="8" name="矩形 7"/>
              <p:cNvSpPr/>
              <p:nvPr/>
            </p:nvSpPr>
            <p:spPr>
              <a:xfrm>
                <a:off x="2403361" y="5272728"/>
                <a:ext cx="340390" cy="17219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矩形 19"/>
              <p:cNvSpPr/>
              <p:nvPr/>
            </p:nvSpPr>
            <p:spPr>
              <a:xfrm>
                <a:off x="2214590" y="5454754"/>
                <a:ext cx="340390" cy="172194"/>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2" name="组合 11"/>
          <p:cNvGrpSpPr/>
          <p:nvPr/>
        </p:nvGrpSpPr>
        <p:grpSpPr>
          <a:xfrm>
            <a:off x="6079490" y="1189355"/>
            <a:ext cx="5380990" cy="4705350"/>
            <a:chOff x="7933" y="196"/>
            <a:chExt cx="8474" cy="7410"/>
          </a:xfrm>
        </p:grpSpPr>
        <p:pic>
          <p:nvPicPr>
            <p:cNvPr id="11" name="图片 10"/>
            <p:cNvPicPr>
              <a:picLocks noChangeAspect="1"/>
            </p:cNvPicPr>
            <p:nvPr/>
          </p:nvPicPr>
          <p:blipFill>
            <a:blip r:embed="rId4"/>
            <a:stretch>
              <a:fillRect/>
            </a:stretch>
          </p:blipFill>
          <p:spPr>
            <a:xfrm>
              <a:off x="7933" y="196"/>
              <a:ext cx="8475" cy="7410"/>
            </a:xfrm>
            <a:prstGeom prst="rect">
              <a:avLst/>
            </a:prstGeom>
          </p:spPr>
        </p:pic>
        <p:sp>
          <p:nvSpPr>
            <p:cNvPr id="13" name="矩形 12"/>
            <p:cNvSpPr/>
            <p:nvPr/>
          </p:nvSpPr>
          <p:spPr>
            <a:xfrm>
              <a:off x="9574" y="3907"/>
              <a:ext cx="2041" cy="349"/>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矩形 13"/>
            <p:cNvSpPr/>
            <p:nvPr/>
          </p:nvSpPr>
          <p:spPr>
            <a:xfrm>
              <a:off x="9652" y="5540"/>
              <a:ext cx="2041" cy="349"/>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3" name="组合 2"/>
          <p:cNvGrpSpPr/>
          <p:nvPr/>
        </p:nvGrpSpPr>
        <p:grpSpPr>
          <a:xfrm>
            <a:off x="1151890" y="4598035"/>
            <a:ext cx="4611370" cy="1022985"/>
            <a:chOff x="8453" y="8341"/>
            <a:chExt cx="6750" cy="1126"/>
          </a:xfrm>
        </p:grpSpPr>
        <p:pic>
          <p:nvPicPr>
            <p:cNvPr id="21" name="图片 20"/>
            <p:cNvPicPr>
              <a:picLocks noChangeAspect="1"/>
            </p:cNvPicPr>
            <p:nvPr/>
          </p:nvPicPr>
          <p:blipFill>
            <a:blip r:embed="rId5"/>
            <a:stretch>
              <a:fillRect/>
            </a:stretch>
          </p:blipFill>
          <p:spPr>
            <a:xfrm>
              <a:off x="8453" y="8376"/>
              <a:ext cx="6750" cy="1005"/>
            </a:xfrm>
            <a:prstGeom prst="rect">
              <a:avLst/>
            </a:prstGeom>
          </p:spPr>
        </p:pic>
        <p:sp>
          <p:nvSpPr>
            <p:cNvPr id="22" name="矩形 21"/>
            <p:cNvSpPr/>
            <p:nvPr/>
          </p:nvSpPr>
          <p:spPr>
            <a:xfrm>
              <a:off x="10577" y="8341"/>
              <a:ext cx="3714" cy="377"/>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23" name="矩形 22"/>
            <p:cNvSpPr/>
            <p:nvPr/>
          </p:nvSpPr>
          <p:spPr>
            <a:xfrm>
              <a:off x="10206" y="8730"/>
              <a:ext cx="835" cy="35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矩形 23"/>
            <p:cNvSpPr/>
            <p:nvPr/>
          </p:nvSpPr>
          <p:spPr>
            <a:xfrm>
              <a:off x="13251" y="9091"/>
              <a:ext cx="1784" cy="37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 name="TextBox 3"/>
          <p:cNvSpPr txBox="1"/>
          <p:nvPr/>
        </p:nvSpPr>
        <p:spPr>
          <a:xfrm>
            <a:off x="1275365" y="124727"/>
            <a:ext cx="8764905" cy="521970"/>
          </a:xfrm>
          <a:prstGeom prst="rect">
            <a:avLst/>
          </a:prstGeom>
          <a:noFill/>
        </p:spPr>
        <p:txBody>
          <a:bodyPr wrap="none" rtlCol="0">
            <a:spAutoFit/>
          </a:bodyPr>
          <a:lstStyle/>
          <a:p>
            <a:pPr algn="l"/>
            <a:r>
              <a:rPr lang="en-US" altLang="zh-CN" sz="2800" b="1" dirty="0">
                <a:sym typeface="+mn-ea"/>
              </a:rPr>
              <a:t>   2.2.2 C++ style method about Standard Input processing</a:t>
            </a:r>
            <a:r>
              <a:rPr lang="en-US" altLang="zh-CN" sz="2800" b="1" dirty="0">
                <a:highlight>
                  <a:srgbClr val="FFFF00"/>
                </a:highlight>
                <a:sym typeface="+mn-ea"/>
              </a:rPr>
              <a:t> </a:t>
            </a:r>
            <a:endParaRPr lang="en-US" altLang="zh-CN" sz="2800" b="1" dirty="0">
              <a:highlight>
                <a:srgbClr val="FFFF00"/>
              </a:highlight>
            </a:endParaRPr>
          </a:p>
        </p:txBody>
      </p:sp>
      <p:sp>
        <p:nvSpPr>
          <p:cNvPr id="15" name="灯片编号占位符 14"/>
          <p:cNvSpPr>
            <a:spLocks noGrp="1"/>
          </p:cNvSpPr>
          <p:nvPr>
            <p:ph type="sldNum" sz="quarter" idx="12"/>
          </p:nvPr>
        </p:nvSpPr>
        <p:spPr/>
        <p:txBody>
          <a:bodyPr/>
          <a:lstStyle/>
          <a:p>
            <a:fld id="{506F4176-339E-4C4B-80E4-BBE9C4467EFE}" type="slidenum">
              <a:rPr lang="zh-CN" altLang="en-US" smtClean="0"/>
              <a:t>22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stretch>
            <a:fillRect/>
          </a:stretch>
        </p:blipFill>
        <p:spPr>
          <a:xfrm>
            <a:off x="1177226" y="5058360"/>
            <a:ext cx="5049687" cy="978794"/>
          </a:xfrm>
          <a:prstGeom prst="rect">
            <a:avLst/>
          </a:prstGeom>
        </p:spPr>
      </p:pic>
      <p:sp>
        <p:nvSpPr>
          <p:cNvPr id="5" name="TextBox 4"/>
          <p:cNvSpPr txBox="1"/>
          <p:nvPr/>
        </p:nvSpPr>
        <p:spPr>
          <a:xfrm>
            <a:off x="1345416" y="724067"/>
            <a:ext cx="2555875" cy="521970"/>
          </a:xfrm>
          <a:prstGeom prst="rect">
            <a:avLst/>
          </a:prstGeom>
          <a:noFill/>
        </p:spPr>
        <p:txBody>
          <a:bodyPr wrap="none" rtlCol="0">
            <a:spAutoFit/>
          </a:bodyPr>
          <a:lstStyle/>
          <a:p>
            <a:r>
              <a:rPr lang="en-US" altLang="zh-CN" sz="2800" b="1" dirty="0">
                <a:solidFill>
                  <a:prstClr val="black"/>
                </a:solidFill>
              </a:rPr>
              <a:t>2</a:t>
            </a:r>
            <a:r>
              <a:rPr lang="en-US" altLang="zh-CN" sz="2800" b="1" dirty="0">
                <a:solidFill>
                  <a:schemeClr val="tx1"/>
                </a:solidFill>
              </a:rPr>
              <a:t>. C++:</a:t>
            </a:r>
            <a:r>
              <a:rPr lang="en-US" altLang="zh-CN" sz="2800" b="1" dirty="0">
                <a:solidFill>
                  <a:srgbClr val="00B0F0"/>
                </a:solidFill>
              </a:rPr>
              <a:t> </a:t>
            </a:r>
            <a:r>
              <a:rPr lang="en-US" altLang="zh-CN" sz="2800" b="1" dirty="0" err="1">
                <a:solidFill>
                  <a:srgbClr val="00B0F0"/>
                </a:solidFill>
              </a:rPr>
              <a:t>cin.get</a:t>
            </a:r>
            <a:r>
              <a:rPr lang="en-US" altLang="zh-CN" sz="2800" b="1" dirty="0">
                <a:solidFill>
                  <a:srgbClr val="00B0F0"/>
                </a:solidFill>
              </a:rPr>
              <a:t>( )</a:t>
            </a:r>
          </a:p>
        </p:txBody>
      </p:sp>
      <p:grpSp>
        <p:nvGrpSpPr>
          <p:cNvPr id="7" name="组合 6"/>
          <p:cNvGrpSpPr/>
          <p:nvPr/>
        </p:nvGrpSpPr>
        <p:grpSpPr>
          <a:xfrm>
            <a:off x="2509182" y="5099190"/>
            <a:ext cx="1295902" cy="449283"/>
            <a:chOff x="1293932" y="5749404"/>
            <a:chExt cx="1295902" cy="449283"/>
          </a:xfrm>
        </p:grpSpPr>
        <p:sp>
          <p:nvSpPr>
            <p:cNvPr id="9" name="矩形 8"/>
            <p:cNvSpPr/>
            <p:nvPr/>
          </p:nvSpPr>
          <p:spPr>
            <a:xfrm>
              <a:off x="1513364" y="5749404"/>
              <a:ext cx="1076470" cy="20295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3" name="矩形 12"/>
            <p:cNvSpPr/>
            <p:nvPr/>
          </p:nvSpPr>
          <p:spPr>
            <a:xfrm>
              <a:off x="1293932" y="5963198"/>
              <a:ext cx="1295902" cy="23548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pSp>
      <p:grpSp>
        <p:nvGrpSpPr>
          <p:cNvPr id="6" name="组合 5"/>
          <p:cNvGrpSpPr/>
          <p:nvPr/>
        </p:nvGrpSpPr>
        <p:grpSpPr>
          <a:xfrm>
            <a:off x="2538676" y="5586182"/>
            <a:ext cx="3688236" cy="449893"/>
            <a:chOff x="1239968" y="6141981"/>
            <a:chExt cx="3688236" cy="449893"/>
          </a:xfrm>
        </p:grpSpPr>
        <p:sp>
          <p:nvSpPr>
            <p:cNvPr id="8" name="矩形 7"/>
            <p:cNvSpPr/>
            <p:nvPr/>
          </p:nvSpPr>
          <p:spPr>
            <a:xfrm>
              <a:off x="2142845" y="6141981"/>
              <a:ext cx="2785359" cy="235489"/>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6" name="矩形 15"/>
            <p:cNvSpPr/>
            <p:nvPr/>
          </p:nvSpPr>
          <p:spPr>
            <a:xfrm>
              <a:off x="1239968" y="6356385"/>
              <a:ext cx="2088232" cy="235489"/>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2" name="矩形 11"/>
          <p:cNvSpPr/>
          <p:nvPr/>
        </p:nvSpPr>
        <p:spPr>
          <a:xfrm>
            <a:off x="5354370" y="2358143"/>
            <a:ext cx="1800200" cy="227740"/>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336587" y="3561460"/>
            <a:ext cx="1847478" cy="227740"/>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383002" y="1444457"/>
            <a:ext cx="2693366" cy="1015663"/>
          </a:xfrm>
          <a:prstGeom prst="rect">
            <a:avLst/>
          </a:prstGeom>
          <a:noFill/>
        </p:spPr>
        <p:txBody>
          <a:bodyPr wrap="none" rtlCol="0">
            <a:spAutoFit/>
          </a:bodyPr>
          <a:lstStyle/>
          <a:p>
            <a:r>
              <a:rPr lang="en-US" altLang="zh-CN" sz="2000" dirty="0"/>
              <a:t>Input a single character:</a:t>
            </a:r>
          </a:p>
          <a:p>
            <a:r>
              <a:rPr lang="en-US" altLang="zh-CN" sz="2000" b="1" dirty="0" err="1">
                <a:solidFill>
                  <a:srgbClr val="00B0F0"/>
                </a:solidFill>
              </a:rPr>
              <a:t>istream</a:t>
            </a:r>
            <a:r>
              <a:rPr lang="en-US" altLang="zh-CN" sz="2000" b="1" dirty="0">
                <a:solidFill>
                  <a:srgbClr val="00B0F0"/>
                </a:solidFill>
              </a:rPr>
              <a:t>&amp; get(char&amp;);</a:t>
            </a:r>
          </a:p>
          <a:p>
            <a:r>
              <a:rPr lang="en-US" altLang="zh-CN" sz="2000" b="1" dirty="0">
                <a:solidFill>
                  <a:srgbClr val="00B0F0"/>
                </a:solidFill>
              </a:rPr>
              <a:t>int get(void);</a:t>
            </a:r>
            <a:endParaRPr lang="zh-CN" altLang="en-US" sz="2000" b="1" dirty="0">
              <a:solidFill>
                <a:srgbClr val="00B0F0"/>
              </a:solidFill>
            </a:endParaRPr>
          </a:p>
        </p:txBody>
      </p:sp>
      <p:sp>
        <p:nvSpPr>
          <p:cNvPr id="26" name="文本框 25"/>
          <p:cNvSpPr txBox="1"/>
          <p:nvPr/>
        </p:nvSpPr>
        <p:spPr>
          <a:xfrm>
            <a:off x="1413067" y="2781785"/>
            <a:ext cx="2736839" cy="707886"/>
          </a:xfrm>
          <a:prstGeom prst="rect">
            <a:avLst/>
          </a:prstGeom>
          <a:noFill/>
        </p:spPr>
        <p:txBody>
          <a:bodyPr wrap="none" rtlCol="0">
            <a:spAutoFit/>
          </a:bodyPr>
          <a:lstStyle/>
          <a:p>
            <a:r>
              <a:rPr lang="en-US" altLang="zh-CN" sz="2000" dirty="0"/>
              <a:t>Input a string:</a:t>
            </a:r>
          </a:p>
          <a:p>
            <a:r>
              <a:rPr lang="en-US" altLang="zh-CN" sz="2000" b="1" dirty="0" err="1">
                <a:solidFill>
                  <a:srgbClr val="00B0F0"/>
                </a:solidFill>
              </a:rPr>
              <a:t>istream</a:t>
            </a:r>
            <a:r>
              <a:rPr lang="en-US" altLang="zh-CN" sz="2000" b="1" dirty="0">
                <a:solidFill>
                  <a:srgbClr val="00B0F0"/>
                </a:solidFill>
              </a:rPr>
              <a:t>&amp; get(char*,int);</a:t>
            </a:r>
          </a:p>
        </p:txBody>
      </p:sp>
      <p:grpSp>
        <p:nvGrpSpPr>
          <p:cNvPr id="31" name="组合 30"/>
          <p:cNvGrpSpPr/>
          <p:nvPr/>
        </p:nvGrpSpPr>
        <p:grpSpPr>
          <a:xfrm>
            <a:off x="1216554" y="6079029"/>
            <a:ext cx="4669968" cy="680005"/>
            <a:chOff x="837900" y="6190057"/>
            <a:chExt cx="4669968" cy="680005"/>
          </a:xfrm>
        </p:grpSpPr>
        <p:cxnSp>
          <p:nvCxnSpPr>
            <p:cNvPr id="32" name="直接箭头连接符 31"/>
            <p:cNvCxnSpPr/>
            <p:nvPr/>
          </p:nvCxnSpPr>
          <p:spPr>
            <a:xfrm flipV="1">
              <a:off x="3036994" y="6190057"/>
              <a:ext cx="389436" cy="185759"/>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33" name="TextBox 9"/>
            <p:cNvSpPr txBox="1"/>
            <p:nvPr/>
          </p:nvSpPr>
          <p:spPr>
            <a:xfrm>
              <a:off x="837900" y="6286497"/>
              <a:ext cx="4669968" cy="583565"/>
            </a:xfrm>
            <a:prstGeom prst="rect">
              <a:avLst/>
            </a:prstGeom>
            <a:noFill/>
            <a:ln>
              <a:noFill/>
            </a:ln>
          </p:spPr>
          <p:txBody>
            <a:bodyPr wrap="square" rtlCol="0">
              <a:spAutoFit/>
            </a:bodyPr>
            <a:lstStyle/>
            <a:p>
              <a:r>
                <a:rPr lang="en-US" altLang="zh-CN" sz="1600" b="1" dirty="0">
                  <a:solidFill>
                    <a:prstClr val="black"/>
                  </a:solidFill>
                </a:rPr>
                <a:t>If the length of input string is greater than 20,</a:t>
              </a:r>
            </a:p>
            <a:p>
              <a:r>
                <a:rPr lang="en-US" altLang="zh-CN" sz="1600" b="1" dirty="0">
                  <a:solidFill>
                    <a:prstClr val="black"/>
                  </a:solidFill>
                </a:rPr>
                <a:t>it can only store first 19 characters in it. </a:t>
              </a:r>
              <a:endParaRPr lang="zh-CN" altLang="en-US" sz="1600" b="1" dirty="0">
                <a:solidFill>
                  <a:prstClr val="black"/>
                </a:solidFill>
              </a:endParaRPr>
            </a:p>
          </p:txBody>
        </p:sp>
      </p:grpSp>
      <p:grpSp>
        <p:nvGrpSpPr>
          <p:cNvPr id="2" name="组合 1"/>
          <p:cNvGrpSpPr/>
          <p:nvPr/>
        </p:nvGrpSpPr>
        <p:grpSpPr>
          <a:xfrm>
            <a:off x="4627245" y="737870"/>
            <a:ext cx="7473315" cy="4277995"/>
            <a:chOff x="6929" y="299"/>
            <a:chExt cx="12127" cy="7250"/>
          </a:xfrm>
        </p:grpSpPr>
        <p:pic>
          <p:nvPicPr>
            <p:cNvPr id="3" name="图片 2"/>
            <p:cNvPicPr>
              <a:picLocks noChangeAspect="1"/>
            </p:cNvPicPr>
            <p:nvPr/>
          </p:nvPicPr>
          <p:blipFill>
            <a:blip r:embed="rId4"/>
            <a:stretch>
              <a:fillRect/>
            </a:stretch>
          </p:blipFill>
          <p:spPr>
            <a:xfrm>
              <a:off x="6929" y="299"/>
              <a:ext cx="7707" cy="7251"/>
            </a:xfrm>
            <a:prstGeom prst="rect">
              <a:avLst/>
            </a:prstGeom>
          </p:spPr>
        </p:pic>
        <p:grpSp>
          <p:nvGrpSpPr>
            <p:cNvPr id="18" name="组合 17"/>
            <p:cNvGrpSpPr/>
            <p:nvPr/>
          </p:nvGrpSpPr>
          <p:grpSpPr>
            <a:xfrm>
              <a:off x="8514" y="4528"/>
              <a:ext cx="10542" cy="671"/>
              <a:chOff x="4293922" y="3219128"/>
              <a:chExt cx="6694014" cy="425896"/>
            </a:xfrm>
          </p:grpSpPr>
          <p:sp>
            <p:nvSpPr>
              <p:cNvPr id="19" name="矩形 18"/>
              <p:cNvSpPr/>
              <p:nvPr/>
            </p:nvSpPr>
            <p:spPr>
              <a:xfrm>
                <a:off x="4293922" y="3453873"/>
                <a:ext cx="1152128" cy="191151"/>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对话气泡: 圆角矩形 19"/>
              <p:cNvSpPr/>
              <p:nvPr/>
            </p:nvSpPr>
            <p:spPr>
              <a:xfrm>
                <a:off x="5807968" y="3219128"/>
                <a:ext cx="5179968" cy="353888"/>
              </a:xfrm>
              <a:prstGeom prst="wedgeRoundRectCallout">
                <a:avLst>
                  <a:gd name="adj1" fmla="val -58795"/>
                  <a:gd name="adj2" fmla="val 2082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the statement is omitted, what will be the output?</a:t>
                </a:r>
                <a:endParaRPr lang="zh-CN" altLang="en-US" dirty="0"/>
              </a:p>
            </p:txBody>
          </p:sp>
        </p:grpSp>
      </p:grpSp>
      <p:pic>
        <p:nvPicPr>
          <p:cNvPr id="22" name="图片 21"/>
          <p:cNvPicPr>
            <a:picLocks noChangeAspect="1"/>
          </p:cNvPicPr>
          <p:nvPr/>
        </p:nvPicPr>
        <p:blipFill>
          <a:blip r:embed="rId5"/>
          <a:stretch>
            <a:fillRect/>
          </a:stretch>
        </p:blipFill>
        <p:spPr>
          <a:xfrm>
            <a:off x="7430268" y="5116402"/>
            <a:ext cx="4024583" cy="797665"/>
          </a:xfrm>
          <a:prstGeom prst="rect">
            <a:avLst/>
          </a:prstGeom>
        </p:spPr>
      </p:pic>
      <p:sp>
        <p:nvSpPr>
          <p:cNvPr id="23" name="椭圆 22"/>
          <p:cNvSpPr/>
          <p:nvPr/>
        </p:nvSpPr>
        <p:spPr>
          <a:xfrm>
            <a:off x="7401560" y="5628005"/>
            <a:ext cx="3750945" cy="388620"/>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p:cNvCxnSpPr/>
          <p:nvPr/>
        </p:nvCxnSpPr>
        <p:spPr>
          <a:xfrm flipH="1">
            <a:off x="9943465" y="3629025"/>
            <a:ext cx="902335" cy="2016125"/>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010920" y="124460"/>
            <a:ext cx="10564495" cy="555625"/>
          </a:xfrm>
          <a:prstGeom prst="rect">
            <a:avLst/>
          </a:prstGeom>
          <a:noFill/>
        </p:spPr>
        <p:txBody>
          <a:bodyPr wrap="square" rtlCol="0">
            <a:noAutofit/>
          </a:bodyPr>
          <a:lstStyle/>
          <a:p>
            <a:pPr algn="l"/>
            <a:r>
              <a:rPr lang="en-US" altLang="zh-CN" sz="2800" b="1" dirty="0">
                <a:sym typeface="+mn-ea"/>
              </a:rPr>
              <a:t>   2.2.2 C++ style method about Standard Input processing</a:t>
            </a:r>
            <a:r>
              <a:rPr lang="en-US" altLang="zh-CN" sz="2800" b="1" dirty="0">
                <a:highlight>
                  <a:srgbClr val="FFFF00"/>
                </a:highlight>
                <a:sym typeface="+mn-ea"/>
              </a:rPr>
              <a:t> </a:t>
            </a:r>
            <a:endParaRPr lang="en-US" altLang="zh-CN" sz="2800" b="1" dirty="0">
              <a:highlight>
                <a:srgbClr val="FFFF00"/>
              </a:highlight>
            </a:endParaRPr>
          </a:p>
        </p:txBody>
      </p:sp>
      <p:sp>
        <p:nvSpPr>
          <p:cNvPr id="11" name="灯片编号占位符 10"/>
          <p:cNvSpPr>
            <a:spLocks noGrp="1"/>
          </p:cNvSpPr>
          <p:nvPr>
            <p:ph type="sldNum" sz="quarter" idx="12"/>
          </p:nvPr>
        </p:nvSpPr>
        <p:spPr/>
        <p:txBody>
          <a:bodyPr/>
          <a:lstStyle/>
          <a:p>
            <a:fld id="{506F4176-339E-4C4B-80E4-BBE9C4467EFE}" type="slidenum">
              <a:rPr lang="zh-CN" altLang="en-US" smtClean="0"/>
              <a:t>23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668290" y="5120861"/>
            <a:ext cx="5571632" cy="1070532"/>
          </a:xfrm>
          <a:prstGeom prst="rect">
            <a:avLst/>
          </a:prstGeom>
        </p:spPr>
      </p:pic>
      <p:sp>
        <p:nvSpPr>
          <p:cNvPr id="5" name="TextBox 4"/>
          <p:cNvSpPr txBox="1"/>
          <p:nvPr/>
        </p:nvSpPr>
        <p:spPr>
          <a:xfrm>
            <a:off x="1132522" y="934371"/>
            <a:ext cx="3181985" cy="521970"/>
          </a:xfrm>
          <a:prstGeom prst="rect">
            <a:avLst/>
          </a:prstGeom>
          <a:noFill/>
        </p:spPr>
        <p:txBody>
          <a:bodyPr wrap="none" rtlCol="0">
            <a:spAutoFit/>
          </a:bodyPr>
          <a:lstStyle/>
          <a:p>
            <a:pPr>
              <a:defRPr/>
            </a:pPr>
            <a:r>
              <a:rPr lang="en-US" altLang="zh-CN" sz="2800" b="1" dirty="0">
                <a:solidFill>
                  <a:prstClr val="black"/>
                </a:solidFill>
                <a:latin typeface="Calibri" panose="020F0502020204030204"/>
                <a:ea typeface="宋体" panose="02010600030101010101" pitchFamily="2" charset="-122"/>
              </a:rPr>
              <a:t>3. </a:t>
            </a:r>
            <a:r>
              <a:rPr lang="en-US" altLang="zh-CN" sz="2800" b="1" dirty="0">
                <a:solidFill>
                  <a:schemeClr val="tx1"/>
                </a:solidFill>
                <a:latin typeface="Calibri" panose="020F0502020204030204"/>
                <a:ea typeface="宋体" panose="02010600030101010101" pitchFamily="2" charset="-122"/>
              </a:rPr>
              <a:t>C++: </a:t>
            </a:r>
            <a:r>
              <a:rPr lang="en-US" altLang="zh-CN" sz="2800" b="1" dirty="0" err="1">
                <a:solidFill>
                  <a:srgbClr val="00B0F0"/>
                </a:solidFill>
                <a:latin typeface="Calibri" panose="020F0502020204030204"/>
                <a:ea typeface="宋体" panose="02010600030101010101" pitchFamily="2" charset="-122"/>
              </a:rPr>
              <a:t>cin.getline</a:t>
            </a:r>
            <a:r>
              <a:rPr lang="en-US" altLang="zh-CN" sz="2800" b="1" dirty="0">
                <a:solidFill>
                  <a:srgbClr val="00B0F0"/>
                </a:solidFill>
                <a:latin typeface="Calibri" panose="020F0502020204030204"/>
                <a:ea typeface="宋体" panose="02010600030101010101" pitchFamily="2" charset="-122"/>
              </a:rPr>
              <a:t>( ) </a:t>
            </a:r>
          </a:p>
        </p:txBody>
      </p:sp>
      <p:grpSp>
        <p:nvGrpSpPr>
          <p:cNvPr id="7" name="组合 6"/>
          <p:cNvGrpSpPr/>
          <p:nvPr/>
        </p:nvGrpSpPr>
        <p:grpSpPr>
          <a:xfrm>
            <a:off x="3143391" y="5154780"/>
            <a:ext cx="1515886" cy="481582"/>
            <a:chOff x="1264436" y="5755187"/>
            <a:chExt cx="1515886" cy="481582"/>
          </a:xfrm>
        </p:grpSpPr>
        <p:sp>
          <p:nvSpPr>
            <p:cNvPr id="9" name="矩形 8"/>
            <p:cNvSpPr/>
            <p:nvPr/>
          </p:nvSpPr>
          <p:spPr>
            <a:xfrm>
              <a:off x="1513364" y="5755187"/>
              <a:ext cx="1266958" cy="2155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dirty="0">
                <a:solidFill>
                  <a:prstClr val="white"/>
                </a:solidFill>
                <a:latin typeface="Calibri" panose="020F0502020204030204"/>
                <a:ea typeface="宋体" panose="02010600030101010101" pitchFamily="2" charset="-122"/>
              </a:endParaRPr>
            </a:p>
          </p:txBody>
        </p:sp>
        <p:sp>
          <p:nvSpPr>
            <p:cNvPr id="13" name="矩形 12"/>
            <p:cNvSpPr/>
            <p:nvPr/>
          </p:nvSpPr>
          <p:spPr>
            <a:xfrm>
              <a:off x="1264436" y="6021181"/>
              <a:ext cx="1266958" cy="2155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latin typeface="Calibri" panose="020F0502020204030204"/>
                <a:ea typeface="宋体" panose="02010600030101010101" pitchFamily="2" charset="-122"/>
              </a:endParaRPr>
            </a:p>
          </p:txBody>
        </p:sp>
      </p:grpSp>
      <p:grpSp>
        <p:nvGrpSpPr>
          <p:cNvPr id="6" name="组合 5"/>
          <p:cNvGrpSpPr/>
          <p:nvPr/>
        </p:nvGrpSpPr>
        <p:grpSpPr>
          <a:xfrm>
            <a:off x="3215400" y="5692283"/>
            <a:ext cx="3922819" cy="489221"/>
            <a:chOff x="1200640" y="6141981"/>
            <a:chExt cx="3922819" cy="489221"/>
          </a:xfrm>
        </p:grpSpPr>
        <p:sp>
          <p:nvSpPr>
            <p:cNvPr id="8" name="矩形 7"/>
            <p:cNvSpPr/>
            <p:nvPr/>
          </p:nvSpPr>
          <p:spPr>
            <a:xfrm>
              <a:off x="2182173" y="6141981"/>
              <a:ext cx="2941286" cy="235489"/>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latin typeface="Calibri" panose="020F0502020204030204"/>
                <a:ea typeface="宋体" panose="02010600030101010101" pitchFamily="2" charset="-122"/>
              </a:endParaRPr>
            </a:p>
          </p:txBody>
        </p:sp>
        <p:sp>
          <p:nvSpPr>
            <p:cNvPr id="16" name="矩形 15"/>
            <p:cNvSpPr/>
            <p:nvPr/>
          </p:nvSpPr>
          <p:spPr>
            <a:xfrm>
              <a:off x="1200640" y="6395713"/>
              <a:ext cx="2088232" cy="235489"/>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latin typeface="Calibri" panose="020F0502020204030204"/>
                <a:ea typeface="宋体" panose="02010600030101010101" pitchFamily="2" charset="-122"/>
              </a:endParaRPr>
            </a:p>
          </p:txBody>
        </p:sp>
      </p:grpSp>
      <p:grpSp>
        <p:nvGrpSpPr>
          <p:cNvPr id="2" name="组合 1"/>
          <p:cNvGrpSpPr/>
          <p:nvPr/>
        </p:nvGrpSpPr>
        <p:grpSpPr>
          <a:xfrm>
            <a:off x="5149850" y="656590"/>
            <a:ext cx="5083175" cy="4328160"/>
            <a:chOff x="7337" y="327"/>
            <a:chExt cx="8022" cy="7168"/>
          </a:xfrm>
        </p:grpSpPr>
        <p:pic>
          <p:nvPicPr>
            <p:cNvPr id="3" name="图片 2"/>
            <p:cNvPicPr>
              <a:picLocks noChangeAspect="1"/>
            </p:cNvPicPr>
            <p:nvPr/>
          </p:nvPicPr>
          <p:blipFill>
            <a:blip r:embed="rId4"/>
            <a:stretch>
              <a:fillRect/>
            </a:stretch>
          </p:blipFill>
          <p:spPr>
            <a:xfrm>
              <a:off x="7337" y="327"/>
              <a:ext cx="8023" cy="7168"/>
            </a:xfrm>
            <a:prstGeom prst="rect">
              <a:avLst/>
            </a:prstGeom>
          </p:spPr>
        </p:pic>
        <p:sp>
          <p:nvSpPr>
            <p:cNvPr id="12" name="矩形 11"/>
            <p:cNvSpPr/>
            <p:nvPr/>
          </p:nvSpPr>
          <p:spPr>
            <a:xfrm>
              <a:off x="8956" y="3930"/>
              <a:ext cx="3555" cy="352"/>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latin typeface="Calibri" panose="020F0502020204030204"/>
                <a:ea typeface="宋体" panose="02010600030101010101" pitchFamily="2" charset="-122"/>
              </a:endParaRPr>
            </a:p>
          </p:txBody>
        </p:sp>
        <p:sp>
          <p:nvSpPr>
            <p:cNvPr id="14" name="矩形 13"/>
            <p:cNvSpPr/>
            <p:nvPr/>
          </p:nvSpPr>
          <p:spPr>
            <a:xfrm>
              <a:off x="8953" y="5517"/>
              <a:ext cx="3555" cy="352"/>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latin typeface="Calibri" panose="020F0502020204030204"/>
                <a:ea typeface="宋体" panose="02010600030101010101" pitchFamily="2" charset="-122"/>
              </a:endParaRPr>
            </a:p>
          </p:txBody>
        </p:sp>
      </p:grpSp>
      <p:grpSp>
        <p:nvGrpSpPr>
          <p:cNvPr id="20" name="组合 19"/>
          <p:cNvGrpSpPr/>
          <p:nvPr/>
        </p:nvGrpSpPr>
        <p:grpSpPr>
          <a:xfrm>
            <a:off x="5356123" y="6171628"/>
            <a:ext cx="4996911" cy="694198"/>
            <a:chOff x="3832122" y="6171628"/>
            <a:chExt cx="4996911" cy="694198"/>
          </a:xfrm>
        </p:grpSpPr>
        <p:cxnSp>
          <p:nvCxnSpPr>
            <p:cNvPr id="17" name="直接箭头连接符 16"/>
            <p:cNvCxnSpPr/>
            <p:nvPr/>
          </p:nvCxnSpPr>
          <p:spPr>
            <a:xfrm flipH="1" flipV="1">
              <a:off x="3832122" y="6171628"/>
              <a:ext cx="387951" cy="196761"/>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18" name="TextBox 9"/>
            <p:cNvSpPr txBox="1"/>
            <p:nvPr/>
          </p:nvSpPr>
          <p:spPr>
            <a:xfrm>
              <a:off x="4294331" y="6219495"/>
              <a:ext cx="4534702" cy="646331"/>
            </a:xfrm>
            <a:prstGeom prst="rect">
              <a:avLst/>
            </a:prstGeom>
            <a:noFill/>
            <a:ln>
              <a:noFill/>
            </a:ln>
          </p:spPr>
          <p:txBody>
            <a:bodyPr wrap="square" rtlCol="0">
              <a:spAutoFit/>
            </a:bodyPr>
            <a:lstStyle/>
            <a:p>
              <a:r>
                <a:rPr lang="en-US" altLang="zh-CN" b="1" dirty="0">
                  <a:solidFill>
                    <a:prstClr val="black"/>
                  </a:solidFill>
                </a:rPr>
                <a:t>If the length of input string is greater than 20,</a:t>
              </a:r>
            </a:p>
            <a:p>
              <a:r>
                <a:rPr lang="en-US" altLang="zh-CN" b="1" dirty="0">
                  <a:solidFill>
                    <a:prstClr val="black"/>
                  </a:solidFill>
                </a:rPr>
                <a:t>it can only store first 19 characters in it. </a:t>
              </a:r>
              <a:endParaRPr lang="zh-CN" altLang="en-US" b="1" dirty="0">
                <a:solidFill>
                  <a:prstClr val="black"/>
                </a:solidFill>
              </a:endParaRPr>
            </a:p>
          </p:txBody>
        </p:sp>
      </p:grpSp>
      <p:sp>
        <p:nvSpPr>
          <p:cNvPr id="21" name="文本框 20"/>
          <p:cNvSpPr txBox="1"/>
          <p:nvPr/>
        </p:nvSpPr>
        <p:spPr>
          <a:xfrm>
            <a:off x="1059211" y="1697174"/>
            <a:ext cx="3129575" cy="707886"/>
          </a:xfrm>
          <a:prstGeom prst="rect">
            <a:avLst/>
          </a:prstGeom>
          <a:noFill/>
        </p:spPr>
        <p:txBody>
          <a:bodyPr wrap="none" rtlCol="0">
            <a:spAutoFit/>
          </a:bodyPr>
          <a:lstStyle/>
          <a:p>
            <a:r>
              <a:rPr lang="en-US" altLang="zh-CN" sz="2000" dirty="0"/>
              <a:t>Input a string:</a:t>
            </a:r>
          </a:p>
          <a:p>
            <a:r>
              <a:rPr lang="en-US" altLang="zh-CN" sz="2000" b="1" dirty="0" err="1">
                <a:solidFill>
                  <a:srgbClr val="00B0F0"/>
                </a:solidFill>
              </a:rPr>
              <a:t>istream</a:t>
            </a:r>
            <a:r>
              <a:rPr lang="en-US" altLang="zh-CN" sz="2000" b="1" dirty="0">
                <a:solidFill>
                  <a:srgbClr val="00B0F0"/>
                </a:solidFill>
              </a:rPr>
              <a:t>&amp; </a:t>
            </a:r>
            <a:r>
              <a:rPr lang="en-US" altLang="zh-CN" sz="2000" b="1" dirty="0" err="1">
                <a:solidFill>
                  <a:srgbClr val="00B0F0"/>
                </a:solidFill>
              </a:rPr>
              <a:t>getline</a:t>
            </a:r>
            <a:r>
              <a:rPr lang="en-US" altLang="zh-CN" sz="2000" b="1" dirty="0">
                <a:solidFill>
                  <a:srgbClr val="00B0F0"/>
                </a:solidFill>
              </a:rPr>
              <a:t>(char*,int);</a:t>
            </a:r>
          </a:p>
        </p:txBody>
      </p:sp>
      <p:sp>
        <p:nvSpPr>
          <p:cNvPr id="10" name="TextBox 3"/>
          <p:cNvSpPr txBox="1"/>
          <p:nvPr/>
        </p:nvSpPr>
        <p:spPr>
          <a:xfrm>
            <a:off x="889285" y="134887"/>
            <a:ext cx="8764905" cy="521970"/>
          </a:xfrm>
          <a:prstGeom prst="rect">
            <a:avLst/>
          </a:prstGeom>
          <a:noFill/>
        </p:spPr>
        <p:txBody>
          <a:bodyPr wrap="none" rtlCol="0">
            <a:spAutoFit/>
          </a:bodyPr>
          <a:lstStyle/>
          <a:p>
            <a:pPr algn="l"/>
            <a:r>
              <a:rPr lang="en-US" altLang="zh-CN" sz="2800" b="1" dirty="0">
                <a:sym typeface="+mn-ea"/>
              </a:rPr>
              <a:t>   2.2.2 C++ style method about Standard Input processing</a:t>
            </a:r>
            <a:r>
              <a:rPr lang="en-US" altLang="zh-CN" sz="2800" b="1" dirty="0">
                <a:highlight>
                  <a:srgbClr val="FFFF00"/>
                </a:highlight>
                <a:sym typeface="+mn-ea"/>
              </a:rPr>
              <a:t> </a:t>
            </a:r>
            <a:endParaRPr lang="en-US" altLang="zh-CN" sz="2800" b="1" dirty="0">
              <a:highlight>
                <a:srgbClr val="FFFF00"/>
              </a:highlight>
            </a:endParaRPr>
          </a:p>
        </p:txBody>
      </p:sp>
      <p:sp>
        <p:nvSpPr>
          <p:cNvPr id="11" name="灯片编号占位符 10"/>
          <p:cNvSpPr>
            <a:spLocks noGrp="1"/>
          </p:cNvSpPr>
          <p:nvPr>
            <p:ph type="sldNum" sz="quarter" idx="12"/>
          </p:nvPr>
        </p:nvSpPr>
        <p:spPr/>
        <p:txBody>
          <a:bodyPr/>
          <a:lstStyle/>
          <a:p>
            <a:fld id="{506F4176-339E-4C4B-80E4-BBE9C4467EFE}" type="slidenum">
              <a:rPr lang="zh-CN" altLang="en-US" smtClean="0"/>
              <a:t>24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3483594" y="5328762"/>
            <a:ext cx="3810159" cy="799663"/>
          </a:xfrm>
          <a:prstGeom prst="rect">
            <a:avLst/>
          </a:prstGeom>
        </p:spPr>
      </p:pic>
      <p:sp>
        <p:nvSpPr>
          <p:cNvPr id="5" name="TextBox 4"/>
          <p:cNvSpPr txBox="1"/>
          <p:nvPr/>
        </p:nvSpPr>
        <p:spPr>
          <a:xfrm>
            <a:off x="1111885" y="606425"/>
            <a:ext cx="4984115" cy="953135"/>
          </a:xfrm>
          <a:prstGeom prst="rect">
            <a:avLst/>
          </a:prstGeom>
          <a:noFill/>
        </p:spPr>
        <p:txBody>
          <a:bodyPr wrap="square" rtlCol="0">
            <a:spAutoFit/>
          </a:bodyPr>
          <a:lstStyle/>
          <a:p>
            <a:r>
              <a:rPr lang="en-US" altLang="zh-CN" sz="2800" b="1" dirty="0" err="1">
                <a:solidFill>
                  <a:schemeClr val="tx1"/>
                </a:solidFill>
              </a:rPr>
              <a:t>4.</a:t>
            </a:r>
            <a:r>
              <a:rPr lang="en-US" altLang="zh-CN" sz="2800" b="1" dirty="0" err="1">
                <a:solidFill>
                  <a:srgbClr val="00B0F0"/>
                </a:solidFill>
              </a:rPr>
              <a:t> </a:t>
            </a:r>
            <a:r>
              <a:rPr lang="en-US" altLang="zh-CN" sz="2800" b="1" dirty="0">
                <a:solidFill>
                  <a:prstClr val="black"/>
                </a:solidFill>
                <a:latin typeface="Calibri" panose="020F0502020204030204"/>
                <a:ea typeface="宋体" panose="02010600030101010101" pitchFamily="2" charset="-122"/>
                <a:sym typeface="+mn-ea"/>
              </a:rPr>
              <a:t> </a:t>
            </a:r>
            <a:r>
              <a:rPr lang="en-US" altLang="zh-CN" sz="2800" b="1" dirty="0">
                <a:latin typeface="Calibri" panose="020F0502020204030204"/>
                <a:ea typeface="宋体" panose="02010600030101010101" pitchFamily="2" charset="-122"/>
                <a:sym typeface="+mn-ea"/>
              </a:rPr>
              <a:t>C++: </a:t>
            </a:r>
          </a:p>
          <a:p>
            <a:r>
              <a:rPr lang="en-US" altLang="zh-CN" sz="2800" b="1" dirty="0" err="1">
                <a:solidFill>
                  <a:srgbClr val="00B0F0"/>
                </a:solidFill>
              </a:rPr>
              <a:t>cin.get</a:t>
            </a:r>
            <a:r>
              <a:rPr lang="en-US" altLang="zh-CN" sz="2800" b="1" dirty="0">
                <a:solidFill>
                  <a:srgbClr val="00B0F0"/>
                </a:solidFill>
              </a:rPr>
              <a:t>( ) </a:t>
            </a:r>
            <a:r>
              <a:rPr lang="en-US" altLang="zh-CN" sz="2800" b="1" dirty="0">
                <a:solidFill>
                  <a:prstClr val="black"/>
                </a:solidFill>
              </a:rPr>
              <a:t>vs </a:t>
            </a:r>
            <a:r>
              <a:rPr lang="en-US" altLang="zh-CN" sz="2800" b="1" dirty="0" err="1">
                <a:solidFill>
                  <a:srgbClr val="00B0F0"/>
                </a:solidFill>
              </a:rPr>
              <a:t>cin.getline</a:t>
            </a:r>
            <a:r>
              <a:rPr lang="en-US" altLang="zh-CN" sz="2800" b="1" dirty="0">
                <a:solidFill>
                  <a:srgbClr val="00B0F0"/>
                </a:solidFill>
              </a:rPr>
              <a:t>( )</a:t>
            </a:r>
          </a:p>
        </p:txBody>
      </p:sp>
      <p:sp>
        <p:nvSpPr>
          <p:cNvPr id="10" name="TextBox 9"/>
          <p:cNvSpPr txBox="1"/>
          <p:nvPr/>
        </p:nvSpPr>
        <p:spPr>
          <a:xfrm>
            <a:off x="1040765" y="2346325"/>
            <a:ext cx="5172075" cy="1938020"/>
          </a:xfrm>
          <a:prstGeom prst="rect">
            <a:avLst/>
          </a:prstGeom>
          <a:noFill/>
        </p:spPr>
        <p:txBody>
          <a:bodyPr wrap="square" rtlCol="0">
            <a:spAutoFit/>
          </a:bodyPr>
          <a:lstStyle/>
          <a:p>
            <a:r>
              <a:rPr lang="en-US" altLang="zh-CN" sz="2000" b="1" dirty="0" err="1">
                <a:solidFill>
                  <a:srgbClr val="00B0F0"/>
                </a:solidFill>
              </a:rPr>
              <a:t>getline</a:t>
            </a:r>
            <a:r>
              <a:rPr lang="en-US" altLang="zh-CN" sz="2000" b="1" dirty="0">
                <a:solidFill>
                  <a:srgbClr val="00B0F0"/>
                </a:solidFill>
              </a:rPr>
              <a:t>() </a:t>
            </a:r>
            <a:r>
              <a:rPr lang="en-US" altLang="zh-CN" sz="2000" b="1" dirty="0">
                <a:solidFill>
                  <a:prstClr val="black"/>
                </a:solidFill>
              </a:rPr>
              <a:t>and </a:t>
            </a:r>
            <a:r>
              <a:rPr lang="en-US" altLang="zh-CN" sz="2000" b="1" dirty="0">
                <a:solidFill>
                  <a:srgbClr val="00B0F0"/>
                </a:solidFill>
              </a:rPr>
              <a:t>get()</a:t>
            </a:r>
            <a:r>
              <a:rPr lang="en-US" altLang="zh-CN" sz="2000" b="1" dirty="0">
                <a:solidFill>
                  <a:prstClr val="black"/>
                </a:solidFill>
              </a:rPr>
              <a:t> both read an entire input line—that is, up until a newline character. </a:t>
            </a:r>
          </a:p>
          <a:p>
            <a:endParaRPr lang="en-US" altLang="zh-CN" sz="2000" b="1" dirty="0">
              <a:solidFill>
                <a:prstClr val="black"/>
              </a:solidFill>
            </a:endParaRPr>
          </a:p>
          <a:p>
            <a:r>
              <a:rPr lang="en-US" altLang="zh-CN" sz="2000" b="1" dirty="0">
                <a:solidFill>
                  <a:prstClr val="black"/>
                </a:solidFill>
              </a:rPr>
              <a:t>However</a:t>
            </a:r>
            <a:r>
              <a:rPr lang="en-US" altLang="zh-CN" sz="2000" b="1" dirty="0"/>
              <a:t>, </a:t>
            </a:r>
            <a:r>
              <a:rPr lang="en-US" altLang="zh-CN" sz="2000" b="1" dirty="0" err="1">
                <a:solidFill>
                  <a:srgbClr val="00B0F0"/>
                </a:solidFill>
              </a:rPr>
              <a:t>getline</a:t>
            </a:r>
            <a:r>
              <a:rPr lang="en-US" altLang="zh-CN" sz="2000" b="1" dirty="0">
                <a:solidFill>
                  <a:srgbClr val="00B0F0"/>
                </a:solidFill>
              </a:rPr>
              <a:t>() </a:t>
            </a:r>
            <a:r>
              <a:rPr lang="en-US" altLang="zh-CN" sz="2000" b="1" dirty="0">
                <a:solidFill>
                  <a:prstClr val="black"/>
                </a:solidFill>
              </a:rPr>
              <a:t>discard the newline character, whereas </a:t>
            </a:r>
            <a:r>
              <a:rPr lang="en-US" altLang="zh-CN" sz="2000" b="1" dirty="0">
                <a:solidFill>
                  <a:srgbClr val="00B0F0"/>
                </a:solidFill>
              </a:rPr>
              <a:t>get() </a:t>
            </a:r>
            <a:r>
              <a:rPr lang="en-US" altLang="zh-CN" sz="2000" b="1" dirty="0">
                <a:solidFill>
                  <a:prstClr val="black"/>
                </a:solidFill>
              </a:rPr>
              <a:t>leave it in the input queue.</a:t>
            </a:r>
            <a:endParaRPr lang="zh-CN" altLang="en-US" sz="2000" b="1" dirty="0">
              <a:solidFill>
                <a:prstClr val="black"/>
              </a:solidFill>
            </a:endParaRPr>
          </a:p>
        </p:txBody>
      </p:sp>
      <p:grpSp>
        <p:nvGrpSpPr>
          <p:cNvPr id="11" name="组合 10"/>
          <p:cNvGrpSpPr/>
          <p:nvPr/>
        </p:nvGrpSpPr>
        <p:grpSpPr>
          <a:xfrm>
            <a:off x="1415480" y="5421854"/>
            <a:ext cx="5898202" cy="923330"/>
            <a:chOff x="-108521" y="5530005"/>
            <a:chExt cx="5898202" cy="923330"/>
          </a:xfrm>
        </p:grpSpPr>
        <p:sp>
          <p:nvSpPr>
            <p:cNvPr id="8" name="矩形 7"/>
            <p:cNvSpPr/>
            <p:nvPr/>
          </p:nvSpPr>
          <p:spPr>
            <a:xfrm>
              <a:off x="1964660" y="5996562"/>
              <a:ext cx="3825021" cy="240015"/>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4" name="TextBox 13"/>
            <p:cNvSpPr txBox="1"/>
            <p:nvPr/>
          </p:nvSpPr>
          <p:spPr>
            <a:xfrm>
              <a:off x="-108521" y="5530005"/>
              <a:ext cx="1795556" cy="923330"/>
            </a:xfrm>
            <a:prstGeom prst="rect">
              <a:avLst/>
            </a:prstGeom>
            <a:noFill/>
          </p:spPr>
          <p:txBody>
            <a:bodyPr wrap="none" rtlCol="0">
              <a:spAutoFit/>
            </a:bodyPr>
            <a:lstStyle/>
            <a:p>
              <a:r>
                <a:rPr lang="en-US" altLang="zh-CN" b="1" dirty="0">
                  <a:solidFill>
                    <a:prstClr val="black"/>
                  </a:solidFill>
                </a:rPr>
                <a:t>Program runs</a:t>
              </a:r>
            </a:p>
            <a:p>
              <a:r>
                <a:rPr lang="en-US" altLang="zh-CN" b="1" dirty="0">
                  <a:solidFill>
                    <a:prstClr val="black"/>
                  </a:solidFill>
                </a:rPr>
                <a:t>without entering</a:t>
              </a:r>
            </a:p>
            <a:p>
              <a:r>
                <a:rPr lang="en-US" altLang="zh-CN" b="1" dirty="0">
                  <a:solidFill>
                    <a:prstClr val="black"/>
                  </a:solidFill>
                </a:rPr>
                <a:t>another string</a:t>
              </a:r>
              <a:endParaRPr lang="zh-CN" altLang="en-US" b="1" dirty="0">
                <a:solidFill>
                  <a:prstClr val="black"/>
                </a:solidFill>
              </a:endParaRPr>
            </a:p>
          </p:txBody>
        </p:sp>
        <p:cxnSp>
          <p:nvCxnSpPr>
            <p:cNvPr id="15" name="直接箭头连接符 14"/>
            <p:cNvCxnSpPr>
              <a:endCxn id="8" idx="1"/>
            </p:cNvCxnSpPr>
            <p:nvPr/>
          </p:nvCxnSpPr>
          <p:spPr>
            <a:xfrm>
              <a:off x="1650156" y="5871547"/>
              <a:ext cx="314504" cy="245023"/>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4943455" y="5377860"/>
            <a:ext cx="1269674" cy="461238"/>
            <a:chOff x="2771800" y="5545010"/>
            <a:chExt cx="1269674" cy="461238"/>
          </a:xfrm>
        </p:grpSpPr>
        <p:sp>
          <p:nvSpPr>
            <p:cNvPr id="9" name="矩形 8"/>
            <p:cNvSpPr/>
            <p:nvPr/>
          </p:nvSpPr>
          <p:spPr>
            <a:xfrm>
              <a:off x="2987824" y="5545010"/>
              <a:ext cx="1053650" cy="22122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矩形 12"/>
            <p:cNvSpPr/>
            <p:nvPr/>
          </p:nvSpPr>
          <p:spPr>
            <a:xfrm>
              <a:off x="2771800" y="5766233"/>
              <a:ext cx="1152545" cy="24001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pSp>
      <p:grpSp>
        <p:nvGrpSpPr>
          <p:cNvPr id="7" name="组合 6"/>
          <p:cNvGrpSpPr/>
          <p:nvPr/>
        </p:nvGrpSpPr>
        <p:grpSpPr>
          <a:xfrm>
            <a:off x="6507480" y="763905"/>
            <a:ext cx="4733290" cy="4457700"/>
            <a:chOff x="9016" y="576"/>
            <a:chExt cx="7454" cy="7020"/>
          </a:xfrm>
        </p:grpSpPr>
        <p:pic>
          <p:nvPicPr>
            <p:cNvPr id="3" name="图片 2"/>
            <p:cNvPicPr>
              <a:picLocks noChangeAspect="1"/>
            </p:cNvPicPr>
            <p:nvPr/>
          </p:nvPicPr>
          <p:blipFill>
            <a:blip r:embed="rId4"/>
            <a:stretch>
              <a:fillRect/>
            </a:stretch>
          </p:blipFill>
          <p:spPr>
            <a:xfrm>
              <a:off x="9016" y="576"/>
              <a:ext cx="7455" cy="7020"/>
            </a:xfrm>
            <a:prstGeom prst="rect">
              <a:avLst/>
            </a:prstGeom>
          </p:spPr>
        </p:pic>
        <p:sp>
          <p:nvSpPr>
            <p:cNvPr id="16" name="矩形 15"/>
            <p:cNvSpPr/>
            <p:nvPr/>
          </p:nvSpPr>
          <p:spPr>
            <a:xfrm>
              <a:off x="9784" y="3868"/>
              <a:ext cx="2912" cy="454"/>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9769" y="5544"/>
              <a:ext cx="3656" cy="454"/>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extBox 3"/>
          <p:cNvSpPr txBox="1"/>
          <p:nvPr/>
        </p:nvSpPr>
        <p:spPr>
          <a:xfrm>
            <a:off x="889285" y="134887"/>
            <a:ext cx="8764905" cy="521970"/>
          </a:xfrm>
          <a:prstGeom prst="rect">
            <a:avLst/>
          </a:prstGeom>
          <a:noFill/>
        </p:spPr>
        <p:txBody>
          <a:bodyPr wrap="none" rtlCol="0">
            <a:spAutoFit/>
          </a:bodyPr>
          <a:lstStyle/>
          <a:p>
            <a:pPr algn="l"/>
            <a:r>
              <a:rPr lang="en-US" altLang="zh-CN" sz="2800" b="1" dirty="0">
                <a:sym typeface="+mn-ea"/>
              </a:rPr>
              <a:t>   2.2.2 C++ style method about Standard Input processing</a:t>
            </a:r>
            <a:r>
              <a:rPr lang="en-US" altLang="zh-CN" sz="2800" b="1" dirty="0">
                <a:highlight>
                  <a:srgbClr val="FFFF00"/>
                </a:highlight>
                <a:sym typeface="+mn-ea"/>
              </a:rPr>
              <a:t> </a:t>
            </a:r>
            <a:endParaRPr lang="en-US" altLang="zh-CN" sz="2800" b="1" dirty="0">
              <a:highlight>
                <a:srgbClr val="FFFF00"/>
              </a:highlight>
            </a:endParaRPr>
          </a:p>
        </p:txBody>
      </p:sp>
      <p:sp>
        <p:nvSpPr>
          <p:cNvPr id="12" name="灯片编号占位符 11"/>
          <p:cNvSpPr>
            <a:spLocks noGrp="1"/>
          </p:cNvSpPr>
          <p:nvPr>
            <p:ph type="sldNum" sz="quarter" idx="12"/>
          </p:nvPr>
        </p:nvSpPr>
        <p:spPr/>
        <p:txBody>
          <a:bodyPr/>
          <a:lstStyle/>
          <a:p>
            <a:fld id="{506F4176-339E-4C4B-80E4-BBE9C4467EFE}" type="slidenum">
              <a:rPr lang="zh-CN" altLang="en-US" smtClean="0"/>
              <a:t>25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1735" y="882015"/>
            <a:ext cx="3644265" cy="521970"/>
          </a:xfrm>
          <a:prstGeom prst="rect">
            <a:avLst/>
          </a:prstGeom>
          <a:noFill/>
        </p:spPr>
        <p:txBody>
          <a:bodyPr wrap="square" rtlCol="0">
            <a:spAutoFit/>
          </a:bodyPr>
          <a:lstStyle/>
          <a:p>
            <a:pPr algn="l"/>
            <a:r>
              <a:rPr lang="en-US" altLang="zh-CN" sz="2800" b="1" dirty="0">
                <a:solidFill>
                  <a:prstClr val="black"/>
                </a:solidFill>
              </a:rPr>
              <a:t>5. </a:t>
            </a:r>
            <a:r>
              <a:rPr lang="en-US" altLang="zh-CN" sz="2800" b="1" dirty="0">
                <a:solidFill>
                  <a:prstClr val="black"/>
                </a:solidFill>
                <a:latin typeface="Calibri" panose="020F0502020204030204"/>
                <a:ea typeface="宋体" panose="02010600030101010101" pitchFamily="2" charset="-122"/>
                <a:sym typeface="+mn-ea"/>
              </a:rPr>
              <a:t> </a:t>
            </a:r>
            <a:r>
              <a:rPr lang="en-US" altLang="zh-CN" sz="2800" b="1" dirty="0">
                <a:latin typeface="Calibri" panose="020F0502020204030204"/>
                <a:ea typeface="宋体" panose="02010600030101010101" pitchFamily="2" charset="-122"/>
                <a:sym typeface="+mn-ea"/>
              </a:rPr>
              <a:t>C++: </a:t>
            </a:r>
            <a:r>
              <a:rPr lang="en-US" altLang="zh-CN" sz="2800" b="1" dirty="0">
                <a:solidFill>
                  <a:prstClr val="black"/>
                </a:solidFill>
              </a:rPr>
              <a:t>string class I/O</a:t>
            </a:r>
            <a:endParaRPr lang="en-US" altLang="zh-CN" sz="2800" b="1" dirty="0">
              <a:solidFill>
                <a:srgbClr val="00B0F0"/>
              </a:solidFill>
            </a:endParaRPr>
          </a:p>
        </p:txBody>
      </p:sp>
      <p:sp>
        <p:nvSpPr>
          <p:cNvPr id="10" name="TextBox 9"/>
          <p:cNvSpPr txBox="1"/>
          <p:nvPr/>
        </p:nvSpPr>
        <p:spPr>
          <a:xfrm>
            <a:off x="1182020" y="1637717"/>
            <a:ext cx="4206916" cy="1323439"/>
          </a:xfrm>
          <a:prstGeom prst="rect">
            <a:avLst/>
          </a:prstGeom>
          <a:noFill/>
        </p:spPr>
        <p:txBody>
          <a:bodyPr wrap="square" rtlCol="0">
            <a:spAutoFit/>
          </a:bodyPr>
          <a:lstStyle/>
          <a:p>
            <a:r>
              <a:rPr lang="en-US" altLang="zh-CN" sz="2000" b="1" dirty="0" err="1">
                <a:solidFill>
                  <a:srgbClr val="00B0F0"/>
                </a:solidFill>
              </a:rPr>
              <a:t>getline</a:t>
            </a:r>
            <a:r>
              <a:rPr lang="en-US" altLang="zh-CN" sz="2000" b="1" dirty="0">
                <a:solidFill>
                  <a:srgbClr val="00B0F0"/>
                </a:solidFill>
              </a:rPr>
              <a:t>() </a:t>
            </a:r>
            <a:r>
              <a:rPr lang="en-US" altLang="zh-CN" sz="2000" b="1" dirty="0">
                <a:solidFill>
                  <a:prstClr val="black"/>
                </a:solidFill>
              </a:rPr>
              <a:t>function takes the input </a:t>
            </a:r>
          </a:p>
          <a:p>
            <a:r>
              <a:rPr lang="en-US" altLang="zh-CN" sz="2000" b="1" dirty="0">
                <a:solidFill>
                  <a:prstClr val="black"/>
                </a:solidFill>
              </a:rPr>
              <a:t>stream as the first parameter which</a:t>
            </a:r>
          </a:p>
          <a:p>
            <a:r>
              <a:rPr lang="en-US" altLang="zh-CN" sz="2000" b="1" dirty="0">
                <a:solidFill>
                  <a:prstClr val="black"/>
                </a:solidFill>
              </a:rPr>
              <a:t>is </a:t>
            </a:r>
            <a:r>
              <a:rPr lang="en-US" altLang="zh-CN" sz="2000" b="1" dirty="0" err="1">
                <a:solidFill>
                  <a:srgbClr val="00B0F0"/>
                </a:solidFill>
              </a:rPr>
              <a:t>cin</a:t>
            </a:r>
            <a:r>
              <a:rPr lang="en-US" altLang="zh-CN" sz="2000" b="1" dirty="0">
                <a:solidFill>
                  <a:prstClr val="black"/>
                </a:solidFill>
              </a:rPr>
              <a:t> and </a:t>
            </a:r>
            <a:r>
              <a:rPr lang="en-US" altLang="zh-CN" sz="2000" b="1" dirty="0" err="1">
                <a:solidFill>
                  <a:srgbClr val="00B0F0"/>
                </a:solidFill>
              </a:rPr>
              <a:t>str</a:t>
            </a:r>
            <a:r>
              <a:rPr lang="en-US" altLang="zh-CN" sz="2000" b="1" dirty="0">
                <a:solidFill>
                  <a:prstClr val="black"/>
                </a:solidFill>
              </a:rPr>
              <a:t> as the location of the </a:t>
            </a:r>
          </a:p>
          <a:p>
            <a:r>
              <a:rPr lang="en-US" altLang="zh-CN" sz="2000" b="1" dirty="0">
                <a:solidFill>
                  <a:prstClr val="black"/>
                </a:solidFill>
              </a:rPr>
              <a:t>line to be stored.</a:t>
            </a:r>
            <a:endParaRPr lang="zh-CN" altLang="en-US" sz="2000" b="1" dirty="0">
              <a:solidFill>
                <a:prstClr val="black"/>
              </a:solidFill>
            </a:endParaRPr>
          </a:p>
        </p:txBody>
      </p:sp>
      <p:grpSp>
        <p:nvGrpSpPr>
          <p:cNvPr id="7" name="组合 6"/>
          <p:cNvGrpSpPr/>
          <p:nvPr/>
        </p:nvGrpSpPr>
        <p:grpSpPr>
          <a:xfrm>
            <a:off x="450850" y="4540250"/>
            <a:ext cx="5701030" cy="1137920"/>
            <a:chOff x="7945" y="7620"/>
            <a:chExt cx="8978" cy="1792"/>
          </a:xfrm>
        </p:grpSpPr>
        <p:pic>
          <p:nvPicPr>
            <p:cNvPr id="4" name="图片 3"/>
            <p:cNvPicPr>
              <a:picLocks noChangeAspect="1"/>
            </p:cNvPicPr>
            <p:nvPr/>
          </p:nvPicPr>
          <p:blipFill>
            <a:blip r:embed="rId3"/>
            <a:stretch>
              <a:fillRect/>
            </a:stretch>
          </p:blipFill>
          <p:spPr>
            <a:xfrm>
              <a:off x="7945" y="7620"/>
              <a:ext cx="8927" cy="1793"/>
            </a:xfrm>
            <a:prstGeom prst="rect">
              <a:avLst/>
            </a:prstGeom>
          </p:spPr>
        </p:pic>
        <p:grpSp>
          <p:nvGrpSpPr>
            <p:cNvPr id="6" name="组合 5"/>
            <p:cNvGrpSpPr/>
            <p:nvPr/>
          </p:nvGrpSpPr>
          <p:grpSpPr>
            <a:xfrm>
              <a:off x="10400" y="7689"/>
              <a:ext cx="2436" cy="796"/>
              <a:chOff x="1524816" y="5055046"/>
              <a:chExt cx="1547172" cy="505584"/>
            </a:xfrm>
          </p:grpSpPr>
          <p:sp>
            <p:nvSpPr>
              <p:cNvPr id="9" name="矩形 8"/>
              <p:cNvSpPr/>
              <p:nvPr/>
            </p:nvSpPr>
            <p:spPr>
              <a:xfrm>
                <a:off x="1790404" y="5055046"/>
                <a:ext cx="1281584" cy="2511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3" name="矩形 12"/>
              <p:cNvSpPr/>
              <p:nvPr/>
            </p:nvSpPr>
            <p:spPr>
              <a:xfrm>
                <a:off x="1524816" y="5309512"/>
                <a:ext cx="1281584" cy="2511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17" name="组合 16"/>
            <p:cNvGrpSpPr/>
            <p:nvPr/>
          </p:nvGrpSpPr>
          <p:grpSpPr>
            <a:xfrm>
              <a:off x="10449" y="8539"/>
              <a:ext cx="6475" cy="831"/>
              <a:chOff x="2557713" y="5530706"/>
              <a:chExt cx="4111526" cy="527546"/>
            </a:xfrm>
          </p:grpSpPr>
          <p:sp>
            <p:nvSpPr>
              <p:cNvPr id="18" name="矩形 17"/>
              <p:cNvSpPr/>
              <p:nvPr/>
            </p:nvSpPr>
            <p:spPr>
              <a:xfrm>
                <a:off x="3516595" y="5530706"/>
                <a:ext cx="3152644" cy="271199"/>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矩形 18"/>
              <p:cNvSpPr/>
              <p:nvPr/>
            </p:nvSpPr>
            <p:spPr>
              <a:xfrm>
                <a:off x="2557713" y="5805253"/>
                <a:ext cx="3152644" cy="252999"/>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grpSp>
        <p:nvGrpSpPr>
          <p:cNvPr id="8" name="组合 7"/>
          <p:cNvGrpSpPr/>
          <p:nvPr/>
        </p:nvGrpSpPr>
        <p:grpSpPr>
          <a:xfrm>
            <a:off x="6475730" y="1230630"/>
            <a:ext cx="5323840" cy="4447540"/>
            <a:chOff x="8487" y="145"/>
            <a:chExt cx="8384" cy="7004"/>
          </a:xfrm>
        </p:grpSpPr>
        <p:pic>
          <p:nvPicPr>
            <p:cNvPr id="3" name="图片 2"/>
            <p:cNvPicPr>
              <a:picLocks noChangeAspect="1"/>
            </p:cNvPicPr>
            <p:nvPr/>
          </p:nvPicPr>
          <p:blipFill>
            <a:blip r:embed="rId4"/>
            <a:stretch>
              <a:fillRect/>
            </a:stretch>
          </p:blipFill>
          <p:spPr>
            <a:xfrm>
              <a:off x="8487" y="145"/>
              <a:ext cx="8385" cy="7005"/>
            </a:xfrm>
            <a:prstGeom prst="rect">
              <a:avLst/>
            </a:prstGeom>
          </p:spPr>
        </p:pic>
        <p:sp>
          <p:nvSpPr>
            <p:cNvPr id="16" name="矩形 15"/>
            <p:cNvSpPr/>
            <p:nvPr/>
          </p:nvSpPr>
          <p:spPr>
            <a:xfrm>
              <a:off x="10215" y="3440"/>
              <a:ext cx="3210" cy="3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矩形 14"/>
            <p:cNvSpPr/>
            <p:nvPr/>
          </p:nvSpPr>
          <p:spPr>
            <a:xfrm>
              <a:off x="10198" y="5097"/>
              <a:ext cx="3014" cy="3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椭圆 10"/>
            <p:cNvSpPr/>
            <p:nvPr/>
          </p:nvSpPr>
          <p:spPr>
            <a:xfrm>
              <a:off x="10043" y="2579"/>
              <a:ext cx="2870" cy="454"/>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extBox 3"/>
          <p:cNvSpPr txBox="1"/>
          <p:nvPr/>
        </p:nvSpPr>
        <p:spPr>
          <a:xfrm>
            <a:off x="889285" y="134887"/>
            <a:ext cx="8764905" cy="521970"/>
          </a:xfrm>
          <a:prstGeom prst="rect">
            <a:avLst/>
          </a:prstGeom>
          <a:noFill/>
        </p:spPr>
        <p:txBody>
          <a:bodyPr wrap="none" rtlCol="0">
            <a:spAutoFit/>
          </a:bodyPr>
          <a:lstStyle/>
          <a:p>
            <a:pPr algn="l"/>
            <a:r>
              <a:rPr lang="en-US" altLang="zh-CN" sz="2800" b="1" dirty="0">
                <a:sym typeface="+mn-ea"/>
              </a:rPr>
              <a:t>   2.2.2 C++ style method about Standard Input processing</a:t>
            </a:r>
            <a:r>
              <a:rPr lang="en-US" altLang="zh-CN" sz="2800" b="1" dirty="0">
                <a:highlight>
                  <a:srgbClr val="FFFF00"/>
                </a:highlight>
                <a:sym typeface="+mn-ea"/>
              </a:rPr>
              <a:t> </a:t>
            </a:r>
            <a:endParaRPr lang="en-US" altLang="zh-CN" sz="2800" b="1" dirty="0">
              <a:highlight>
                <a:srgbClr val="FFFF00"/>
              </a:highlight>
            </a:endParaRPr>
          </a:p>
        </p:txBody>
      </p:sp>
      <p:sp>
        <p:nvSpPr>
          <p:cNvPr id="12" name="灯片编号占位符 11"/>
          <p:cNvSpPr>
            <a:spLocks noGrp="1"/>
          </p:cNvSpPr>
          <p:nvPr>
            <p:ph type="sldNum" sz="quarter" idx="12"/>
          </p:nvPr>
        </p:nvSpPr>
        <p:spPr/>
        <p:txBody>
          <a:bodyPr/>
          <a:lstStyle/>
          <a:p>
            <a:fld id="{506F4176-339E-4C4B-80E4-BBE9C4467EFE}" type="slidenum">
              <a:rPr lang="zh-CN" altLang="en-US" smtClean="0"/>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2. Data storage</a:t>
            </a:r>
            <a:endParaRPr lang="en-US" altLang="zh-CN"/>
          </a:p>
        </p:txBody>
      </p:sp>
      <p:sp>
        <p:nvSpPr>
          <p:cNvPr id="3" name="内容占位符 2"/>
          <p:cNvSpPr>
            <a:spLocks noGrp="1"/>
          </p:cNvSpPr>
          <p:nvPr>
            <p:ph idx="1"/>
          </p:nvPr>
        </p:nvSpPr>
        <p:spPr>
          <a:xfrm>
            <a:off x="838200" y="1196975"/>
            <a:ext cx="11238865" cy="4980305"/>
          </a:xfrm>
        </p:spPr>
        <p:txBody>
          <a:bodyPr>
            <a:normAutofit/>
          </a:bodyPr>
          <a:lstStyle/>
          <a:p>
            <a:r>
              <a:rPr lang="en-US" altLang="zh-CN"/>
              <a:t>2.1.Data storage on construction type</a:t>
            </a:r>
          </a:p>
          <a:p>
            <a:pPr lvl="1"/>
            <a:r>
              <a:rPr lang="en-US" sz="2400"/>
              <a:t>array: </a:t>
            </a:r>
          </a:p>
          <a:p>
            <a:pPr lvl="2"/>
            <a:r>
              <a:rPr lang="en-US" altLang="zh-CN" sz="2000"/>
              <a:t>One dimensional array and two-dimensional array</a:t>
            </a:r>
          </a:p>
          <a:p>
            <a:pPr lvl="1"/>
            <a:r>
              <a:rPr lang="en-US" sz="2400"/>
              <a:t>string: </a:t>
            </a:r>
          </a:p>
          <a:p>
            <a:pPr lvl="2"/>
            <a:r>
              <a:rPr lang="en-US" sz="2000"/>
              <a:t>char array vs string</a:t>
            </a:r>
          </a:p>
          <a:p>
            <a:pPr lvl="1"/>
            <a:r>
              <a:rPr lang="en-US" sz="2400"/>
              <a:t>struct: </a:t>
            </a:r>
          </a:p>
          <a:p>
            <a:pPr lvl="2"/>
            <a:r>
              <a:rPr lang="en-US" sz="2000"/>
              <a:t>align</a:t>
            </a:r>
          </a:p>
          <a:p>
            <a:pPr lvl="1"/>
            <a:r>
              <a:rPr lang="en-US" sz="2400"/>
              <a:t>union: </a:t>
            </a:r>
          </a:p>
          <a:p>
            <a:pPr lvl="2"/>
            <a:r>
              <a:rPr lang="en-US" sz="2000"/>
              <a:t>share</a:t>
            </a:r>
            <a:endParaRPr lang="en-US" altLang="zh-CN"/>
          </a:p>
          <a:p>
            <a:r>
              <a:rPr lang="en-US" altLang="zh-CN"/>
              <a:t>2.2. Data storage details</a:t>
            </a:r>
          </a:p>
          <a:p>
            <a:pPr lvl="1"/>
            <a:r>
              <a:rPr lang="en-US" altLang="zh-CN">
                <a:sym typeface="+mn-ea"/>
              </a:rPr>
              <a:t>big-endian vs small-endian</a:t>
            </a:r>
          </a:p>
          <a:p>
            <a:pPr lvl="2"/>
            <a:r>
              <a:rPr lang="en-US" altLang="zh-CN">
                <a:sym typeface="+mn-ea"/>
              </a:rPr>
              <a:t>Network byte order,  system byte order</a:t>
            </a:r>
          </a:p>
          <a:p>
            <a:pPr marL="457200" lvl="1" indent="0">
              <a:buNone/>
            </a:pPr>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2.1 Data storage-array</a:t>
            </a:r>
            <a:endParaRPr lang="en-US" altLang="zh-CN"/>
          </a:p>
        </p:txBody>
      </p:sp>
      <p:sp>
        <p:nvSpPr>
          <p:cNvPr id="5" name="文本框 4"/>
          <p:cNvSpPr txBox="1"/>
          <p:nvPr/>
        </p:nvSpPr>
        <p:spPr>
          <a:xfrm>
            <a:off x="449580" y="1032510"/>
            <a:ext cx="2487930" cy="2580640"/>
          </a:xfrm>
          <a:prstGeom prst="rect">
            <a:avLst/>
          </a:prstGeom>
          <a:solidFill>
            <a:schemeClr val="accent1">
              <a:lumMod val="40000"/>
              <a:lumOff val="60000"/>
            </a:schemeClr>
          </a:solidFill>
        </p:spPr>
        <p:txBody>
          <a:bodyPr wrap="square" rtlCol="0">
            <a:noAutofit/>
          </a:bodyPr>
          <a:lstStyle/>
          <a:p>
            <a:r>
              <a:rPr lang="en-US" altLang="zh-CN" sz="2000"/>
              <a:t>int main(){</a:t>
            </a:r>
          </a:p>
          <a:p>
            <a:r>
              <a:rPr lang="en-US" altLang="zh-CN" sz="2000"/>
              <a:t>    int ds[ ]={1,2,3 };</a:t>
            </a:r>
          </a:p>
          <a:p>
            <a:endParaRPr lang="en-US" altLang="zh-CN" sz="2000"/>
          </a:p>
          <a:p>
            <a:r>
              <a:rPr lang="en-US" altLang="zh-CN" sz="2000"/>
              <a:t>    int ds2 [2] [3]= {</a:t>
            </a:r>
          </a:p>
          <a:p>
            <a:r>
              <a:rPr lang="en-US" altLang="zh-CN" sz="2000"/>
              <a:t>          {4,5,6}, {7,8,9}</a:t>
            </a:r>
          </a:p>
          <a:p>
            <a:r>
              <a:rPr lang="en-US" altLang="zh-CN" sz="2000"/>
              <a:t>    };</a:t>
            </a:r>
          </a:p>
          <a:p>
            <a:r>
              <a:rPr lang="en-US" altLang="zh-CN" sz="2000"/>
              <a:t>    return 0;</a:t>
            </a:r>
          </a:p>
          <a:p>
            <a:r>
              <a:rPr lang="en-US" altLang="zh-CN" sz="2000"/>
              <a:t>}</a:t>
            </a:r>
          </a:p>
        </p:txBody>
      </p:sp>
      <p:pic>
        <p:nvPicPr>
          <p:cNvPr id="4" name="图片 3"/>
          <p:cNvPicPr>
            <a:picLocks noChangeAspect="1"/>
          </p:cNvPicPr>
          <p:nvPr/>
        </p:nvPicPr>
        <p:blipFill>
          <a:blip r:embed="rId2"/>
          <a:stretch>
            <a:fillRect/>
          </a:stretch>
        </p:blipFill>
        <p:spPr>
          <a:xfrm>
            <a:off x="3045460" y="1032510"/>
            <a:ext cx="1481455" cy="1554480"/>
          </a:xfrm>
          <a:prstGeom prst="rect">
            <a:avLst/>
          </a:prstGeom>
        </p:spPr>
      </p:pic>
      <p:pic>
        <p:nvPicPr>
          <p:cNvPr id="8" name="图片 7"/>
          <p:cNvPicPr>
            <a:picLocks noChangeAspect="1"/>
          </p:cNvPicPr>
          <p:nvPr/>
        </p:nvPicPr>
        <p:blipFill>
          <a:blip r:embed="rId3"/>
          <a:stretch>
            <a:fillRect/>
          </a:stretch>
        </p:blipFill>
        <p:spPr>
          <a:xfrm>
            <a:off x="1784350" y="3757930"/>
            <a:ext cx="1496060" cy="3028315"/>
          </a:xfrm>
          <a:prstGeom prst="rect">
            <a:avLst/>
          </a:prstGeom>
        </p:spPr>
      </p:pic>
      <p:pic>
        <p:nvPicPr>
          <p:cNvPr id="9" name="图片 8"/>
          <p:cNvPicPr>
            <a:picLocks noChangeAspect="1"/>
          </p:cNvPicPr>
          <p:nvPr/>
        </p:nvPicPr>
        <p:blipFill>
          <a:blip r:embed="rId4"/>
          <a:stretch>
            <a:fillRect/>
          </a:stretch>
        </p:blipFill>
        <p:spPr>
          <a:xfrm>
            <a:off x="6531610" y="1032510"/>
            <a:ext cx="3029585" cy="1824990"/>
          </a:xfrm>
          <a:prstGeom prst="rect">
            <a:avLst/>
          </a:prstGeom>
        </p:spPr>
      </p:pic>
      <p:pic>
        <p:nvPicPr>
          <p:cNvPr id="10" name="图片 9"/>
          <p:cNvPicPr>
            <a:picLocks noChangeAspect="1"/>
          </p:cNvPicPr>
          <p:nvPr/>
        </p:nvPicPr>
        <p:blipFill>
          <a:blip r:embed="rId5"/>
          <a:stretch>
            <a:fillRect/>
          </a:stretch>
        </p:blipFill>
        <p:spPr>
          <a:xfrm>
            <a:off x="3757295" y="4712335"/>
            <a:ext cx="4272915" cy="1801495"/>
          </a:xfrm>
          <a:prstGeom prst="rect">
            <a:avLst/>
          </a:prstGeom>
        </p:spPr>
      </p:pic>
      <p:pic>
        <p:nvPicPr>
          <p:cNvPr id="11" name="图片 10"/>
          <p:cNvPicPr>
            <a:picLocks noChangeAspect="1"/>
          </p:cNvPicPr>
          <p:nvPr/>
        </p:nvPicPr>
        <p:blipFill>
          <a:blip r:embed="rId6"/>
          <a:stretch>
            <a:fillRect/>
          </a:stretch>
        </p:blipFill>
        <p:spPr>
          <a:xfrm>
            <a:off x="8471535" y="3493770"/>
            <a:ext cx="2409825" cy="2943225"/>
          </a:xfrm>
          <a:prstGeom prst="rect">
            <a:avLst/>
          </a:prstGeom>
        </p:spPr>
      </p:pic>
      <p:sp>
        <p:nvSpPr>
          <p:cNvPr id="12" name="文本框 11"/>
          <p:cNvSpPr txBox="1"/>
          <p:nvPr/>
        </p:nvSpPr>
        <p:spPr>
          <a:xfrm>
            <a:off x="3476625" y="3048000"/>
            <a:ext cx="4878070" cy="1469390"/>
          </a:xfrm>
          <a:prstGeom prst="rect">
            <a:avLst/>
          </a:prstGeom>
          <a:noFill/>
        </p:spPr>
        <p:txBody>
          <a:bodyPr wrap="square" rtlCol="0">
            <a:noAutofit/>
          </a:bodyPr>
          <a:lstStyle/>
          <a:p>
            <a:pPr marL="285750" indent="-285750">
              <a:buFont typeface="Arial" panose="020B0604020202020204" pitchFamily="34" charset="0"/>
              <a:buChar char="•"/>
            </a:pPr>
            <a:r>
              <a:rPr lang="en-US" altLang="zh-CN" sz="1400"/>
              <a:t>using ‘x’ command in gdb to examine the data storage details</a:t>
            </a:r>
          </a:p>
          <a:p>
            <a:pPr marL="742950" lvl="1" indent="-285750">
              <a:buFont typeface="Arial" panose="020B0604020202020204" pitchFamily="34" charset="0"/>
              <a:buChar char="•"/>
            </a:pPr>
            <a:r>
              <a:rPr lang="en-US" altLang="zh-CN" sz="1400"/>
              <a:t>1)address: starting from the position specified by the subsequent parameters</a:t>
            </a:r>
          </a:p>
          <a:p>
            <a:pPr marL="742950" lvl="1" indent="-285750">
              <a:buFont typeface="Arial" panose="020B0604020202020204" pitchFamily="34" charset="0"/>
              <a:buChar char="•"/>
            </a:pPr>
            <a:r>
              <a:rPr lang="en-US" altLang="zh-CN" sz="1400"/>
              <a:t>2) datas:  for example, option “/</a:t>
            </a:r>
            <a:r>
              <a:rPr lang="en-US" altLang="zh-CN" sz="1400" b="1"/>
              <a:t>3dw</a:t>
            </a:r>
            <a:r>
              <a:rPr lang="en-US" altLang="zh-CN" sz="1400"/>
              <a:t>” here means show the data stored in the space of</a:t>
            </a:r>
            <a:r>
              <a:rPr lang="en-US" altLang="zh-CN" sz="1400" b="1"/>
              <a:t> 3</a:t>
            </a:r>
            <a:r>
              <a:rPr lang="en-US" altLang="zh-CN" sz="1400"/>
              <a:t> consecutive </a:t>
            </a:r>
            <a:r>
              <a:rPr lang="en-US" altLang="zh-CN" sz="1400" b="1"/>
              <a:t>w</a:t>
            </a:r>
            <a:r>
              <a:rPr lang="en-US" altLang="zh-CN" sz="1400"/>
              <a:t>ords starting from the address in </a:t>
            </a:r>
            <a:r>
              <a:rPr lang="en-US" altLang="zh-CN" sz="1400" b="1"/>
              <a:t>d</a:t>
            </a:r>
            <a:r>
              <a:rPr lang="en-US" altLang="zh-CN" sz="1400"/>
              <a:t>ecimal.</a:t>
            </a:r>
          </a:p>
        </p:txBody>
      </p:sp>
      <p:sp>
        <p:nvSpPr>
          <p:cNvPr id="13" name="矩形 12"/>
          <p:cNvSpPr/>
          <p:nvPr/>
        </p:nvSpPr>
        <p:spPr>
          <a:xfrm>
            <a:off x="6508115" y="994410"/>
            <a:ext cx="1543050" cy="282575"/>
          </a:xfrm>
          <a:prstGeom prst="rect">
            <a:avLst/>
          </a:prstGeom>
          <a:noFill/>
          <a:ln w="28575" cmpd="sng">
            <a:solidFill>
              <a:srgbClr val="FF0000"/>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4" name="矩形 13"/>
          <p:cNvSpPr/>
          <p:nvPr/>
        </p:nvSpPr>
        <p:spPr>
          <a:xfrm>
            <a:off x="6508115" y="1298575"/>
            <a:ext cx="3053715" cy="207010"/>
          </a:xfrm>
          <a:prstGeom prst="rect">
            <a:avLst/>
          </a:prstGeom>
          <a:noFill/>
          <a:ln w="28575" cmpd="sng">
            <a:solidFill>
              <a:srgbClr val="FFC000"/>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5" name="曲线连接符 14"/>
          <p:cNvCxnSpPr/>
          <p:nvPr/>
        </p:nvCxnSpPr>
        <p:spPr>
          <a:xfrm rot="10800000" flipV="1">
            <a:off x="8018780" y="569595"/>
            <a:ext cx="641350" cy="358775"/>
          </a:xfrm>
          <a:prstGeom prst="curvedConnector3">
            <a:avLst>
              <a:gd name="adj1" fmla="val 49901"/>
            </a:avLst>
          </a:prstGeom>
          <a:ln>
            <a:tailEnd type="arrow"/>
          </a:ln>
        </p:spPr>
        <p:style>
          <a:lnRef idx="2">
            <a:schemeClr val="accent1"/>
          </a:lnRef>
          <a:fillRef idx="0">
            <a:srgbClr val="FFFFFF"/>
          </a:fillRef>
          <a:effectRef idx="0">
            <a:srgbClr val="FFFFFF"/>
          </a:effectRef>
          <a:fontRef idx="minor">
            <a:schemeClr val="tx1"/>
          </a:fontRef>
        </p:style>
      </p:cxnSp>
      <p:cxnSp>
        <p:nvCxnSpPr>
          <p:cNvPr id="16" name="曲线连接符 15"/>
          <p:cNvCxnSpPr>
            <a:endCxn id="14" idx="3"/>
          </p:cNvCxnSpPr>
          <p:nvPr/>
        </p:nvCxnSpPr>
        <p:spPr>
          <a:xfrm rot="10800000">
            <a:off x="9561830" y="1401445"/>
            <a:ext cx="608330" cy="92075"/>
          </a:xfrm>
          <a:prstGeom prst="curvedConnector3">
            <a:avLst>
              <a:gd name="adj1" fmla="val 50000"/>
            </a:avLst>
          </a:prstGeom>
          <a:ln>
            <a:tailEnd type="arrow"/>
          </a:ln>
        </p:spPr>
        <p:style>
          <a:lnRef idx="2">
            <a:schemeClr val="accent1"/>
          </a:lnRef>
          <a:fillRef idx="0">
            <a:srgbClr val="FFFFFF"/>
          </a:fillRef>
          <a:effectRef idx="0">
            <a:srgbClr val="FFFFFF"/>
          </a:effectRef>
          <a:fontRef idx="minor">
            <a:schemeClr val="tx1"/>
          </a:fontRef>
        </p:style>
      </p:cxnSp>
      <p:sp>
        <p:nvSpPr>
          <p:cNvPr id="17" name="文本框 16"/>
          <p:cNvSpPr txBox="1"/>
          <p:nvPr/>
        </p:nvSpPr>
        <p:spPr>
          <a:xfrm>
            <a:off x="9561195" y="1461770"/>
            <a:ext cx="2431415" cy="368300"/>
          </a:xfrm>
          <a:prstGeom prst="rect">
            <a:avLst/>
          </a:prstGeom>
          <a:noFill/>
        </p:spPr>
        <p:txBody>
          <a:bodyPr wrap="square" rtlCol="0">
            <a:spAutoFit/>
          </a:bodyPr>
          <a:lstStyle/>
          <a:p>
            <a:r>
              <a:rPr lang="en-US" altLang="zh-CN"/>
              <a:t>staring address:  data(s)</a:t>
            </a:r>
          </a:p>
        </p:txBody>
      </p:sp>
      <p:sp>
        <p:nvSpPr>
          <p:cNvPr id="18" name="文本框 17"/>
          <p:cNvSpPr txBox="1"/>
          <p:nvPr/>
        </p:nvSpPr>
        <p:spPr>
          <a:xfrm>
            <a:off x="8764905" y="398145"/>
            <a:ext cx="2984500" cy="454025"/>
          </a:xfrm>
          <a:prstGeom prst="rect">
            <a:avLst/>
          </a:prstGeom>
          <a:noFill/>
        </p:spPr>
        <p:txBody>
          <a:bodyPr wrap="square" rtlCol="0">
            <a:noAutofit/>
          </a:bodyPr>
          <a:lstStyle/>
          <a:p>
            <a:r>
              <a:rPr lang="en-US" altLang="zh-CN"/>
              <a:t>command executed in gdb</a:t>
            </a:r>
          </a:p>
        </p:txBody>
      </p:sp>
      <p:sp>
        <p:nvSpPr>
          <p:cNvPr id="19" name="矩形 18"/>
          <p:cNvSpPr/>
          <p:nvPr/>
        </p:nvSpPr>
        <p:spPr>
          <a:xfrm>
            <a:off x="6406515" y="2184400"/>
            <a:ext cx="1412875" cy="185420"/>
          </a:xfrm>
          <a:prstGeom prst="rect">
            <a:avLst/>
          </a:prstGeom>
          <a:noFill/>
          <a:ln w="20320" cmpd="sng">
            <a:solidFill>
              <a:schemeClr val="accent2">
                <a:lumMod val="60000"/>
                <a:lumOff val="40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0" name="矩形 19"/>
          <p:cNvSpPr/>
          <p:nvPr/>
        </p:nvSpPr>
        <p:spPr>
          <a:xfrm>
            <a:off x="7927340" y="2202815"/>
            <a:ext cx="316230" cy="156845"/>
          </a:xfrm>
          <a:prstGeom prst="rect">
            <a:avLst/>
          </a:prstGeom>
          <a:noFill/>
          <a:ln w="20320" cmpd="sng">
            <a:solidFill>
              <a:schemeClr val="accent2">
                <a:lumMod val="60000"/>
                <a:lumOff val="40000"/>
              </a:schemeClr>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文本框 21"/>
          <p:cNvSpPr txBox="1"/>
          <p:nvPr/>
        </p:nvSpPr>
        <p:spPr>
          <a:xfrm>
            <a:off x="4739005" y="2359660"/>
            <a:ext cx="1743075" cy="687070"/>
          </a:xfrm>
          <a:prstGeom prst="rect">
            <a:avLst/>
          </a:prstGeom>
          <a:noFill/>
        </p:spPr>
        <p:txBody>
          <a:bodyPr wrap="square" rtlCol="0">
            <a:noAutofit/>
          </a:bodyPr>
          <a:lstStyle/>
          <a:p>
            <a:r>
              <a:rPr lang="en-US" altLang="zh-CN"/>
              <a:t>starting address</a:t>
            </a:r>
          </a:p>
        </p:txBody>
      </p:sp>
      <p:sp>
        <p:nvSpPr>
          <p:cNvPr id="23" name="文本框 22"/>
          <p:cNvSpPr txBox="1"/>
          <p:nvPr/>
        </p:nvSpPr>
        <p:spPr>
          <a:xfrm>
            <a:off x="9794240" y="2309495"/>
            <a:ext cx="940435" cy="368300"/>
          </a:xfrm>
          <a:prstGeom prst="rect">
            <a:avLst/>
          </a:prstGeom>
          <a:noFill/>
        </p:spPr>
        <p:txBody>
          <a:bodyPr wrap="square" rtlCol="0">
            <a:spAutoFit/>
          </a:bodyPr>
          <a:lstStyle/>
          <a:p>
            <a:r>
              <a:rPr lang="en-US" altLang="zh-CN"/>
              <a:t>data(s)</a:t>
            </a:r>
          </a:p>
        </p:txBody>
      </p:sp>
      <p:cxnSp>
        <p:nvCxnSpPr>
          <p:cNvPr id="24" name="曲线连接符 23"/>
          <p:cNvCxnSpPr>
            <a:endCxn id="19" idx="1"/>
          </p:cNvCxnSpPr>
          <p:nvPr/>
        </p:nvCxnSpPr>
        <p:spPr>
          <a:xfrm flipV="1">
            <a:off x="5997575" y="2277110"/>
            <a:ext cx="408940" cy="194945"/>
          </a:xfrm>
          <a:prstGeom prst="curvedConnector3">
            <a:avLst>
              <a:gd name="adj1" fmla="val 50155"/>
            </a:avLst>
          </a:prstGeom>
          <a:ln>
            <a:tailEnd type="arrow"/>
          </a:ln>
        </p:spPr>
        <p:style>
          <a:lnRef idx="2">
            <a:schemeClr val="accent1"/>
          </a:lnRef>
          <a:fillRef idx="0">
            <a:srgbClr val="FFFFFF"/>
          </a:fillRef>
          <a:effectRef idx="0">
            <a:srgbClr val="FFFFFF"/>
          </a:effectRef>
          <a:fontRef idx="minor">
            <a:schemeClr val="tx1"/>
          </a:fontRef>
        </p:style>
      </p:cxnSp>
      <p:cxnSp>
        <p:nvCxnSpPr>
          <p:cNvPr id="25" name="曲线连接符 24"/>
          <p:cNvCxnSpPr>
            <a:stCxn id="23" idx="1"/>
          </p:cNvCxnSpPr>
          <p:nvPr/>
        </p:nvCxnSpPr>
        <p:spPr>
          <a:xfrm rot="10800000">
            <a:off x="8366760" y="2243455"/>
            <a:ext cx="1427480" cy="249555"/>
          </a:xfrm>
          <a:prstGeom prst="curvedConnector3">
            <a:avLst>
              <a:gd name="adj1" fmla="val 49956"/>
            </a:avLst>
          </a:prstGeom>
          <a:ln>
            <a:tailEnd type="arrow"/>
          </a:ln>
        </p:spPr>
        <p:style>
          <a:lnRef idx="2">
            <a:schemeClr val="accent1"/>
          </a:lnRef>
          <a:fillRef idx="0">
            <a:srgbClr val="FFFFFF"/>
          </a:fillRef>
          <a:effectRef idx="0">
            <a:srgbClr val="FFFFFF"/>
          </a:effectRef>
          <a:fontRef idx="minor">
            <a:schemeClr val="tx1"/>
          </a:fontRef>
        </p:style>
      </p:cxnSp>
      <p:sp>
        <p:nvSpPr>
          <p:cNvPr id="27" name="灯片编号占位符 26"/>
          <p:cNvSpPr>
            <a:spLocks noGrp="1"/>
          </p:cNvSpPr>
          <p:nvPr>
            <p:ph type="sldNum" sz="quarter" idx="12"/>
          </p:nvPr>
        </p:nvSpPr>
        <p:spPr/>
        <p:txBody>
          <a:bodyPr/>
          <a:lstStyle/>
          <a:p>
            <a:fld id="{506F4176-339E-4C4B-80E4-BBE9C4467EFE}" type="slidenum">
              <a:rPr lang="zh-CN" altLang="en-US" smtClean="0"/>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2.1 Data storage: char-array vs string</a:t>
            </a:r>
          </a:p>
        </p:txBody>
      </p:sp>
      <p:sp>
        <p:nvSpPr>
          <p:cNvPr id="5" name="文本框 4"/>
          <p:cNvSpPr txBox="1"/>
          <p:nvPr/>
        </p:nvSpPr>
        <p:spPr>
          <a:xfrm>
            <a:off x="655955" y="1189355"/>
            <a:ext cx="6009005" cy="2314575"/>
          </a:xfrm>
          <a:prstGeom prst="rect">
            <a:avLst/>
          </a:prstGeom>
          <a:solidFill>
            <a:schemeClr val="accent1">
              <a:lumMod val="40000"/>
              <a:lumOff val="60000"/>
            </a:schemeClr>
          </a:solidFill>
        </p:spPr>
        <p:txBody>
          <a:bodyPr wrap="square" rtlCol="0">
            <a:noAutofit/>
          </a:bodyPr>
          <a:lstStyle/>
          <a:p>
            <a:r>
              <a:rPr lang="en-US" altLang="zh-CN"/>
              <a:t>int main(){</a:t>
            </a:r>
          </a:p>
          <a:p>
            <a:r>
              <a:rPr lang="en-US" altLang="zh-CN"/>
              <a:t>    char SC[ ]="SUSTECH";</a:t>
            </a:r>
          </a:p>
          <a:p>
            <a:r>
              <a:rPr lang="en-US" altLang="zh-CN"/>
              <a:t>    char sc[ ]= {'s','u','s','t','e','c','h'};</a:t>
            </a:r>
          </a:p>
          <a:p>
            <a:endParaRPr lang="en-US" altLang="zh-CN"/>
          </a:p>
          <a:p>
            <a:r>
              <a:rPr lang="en-US" altLang="zh-CN"/>
              <a:t>    printf("size of SC: %ld bytes, sc: %ld\n",sizeof(SC), sizeof(sc));</a:t>
            </a:r>
          </a:p>
          <a:p>
            <a:endParaRPr lang="en-US" altLang="zh-CN"/>
          </a:p>
          <a:p>
            <a:r>
              <a:rPr lang="en-US" altLang="zh-CN"/>
              <a:t>    return 0;</a:t>
            </a:r>
          </a:p>
          <a:p>
            <a:r>
              <a:rPr lang="en-US" altLang="zh-CN"/>
              <a:t>}</a:t>
            </a:r>
          </a:p>
        </p:txBody>
      </p:sp>
      <p:pic>
        <p:nvPicPr>
          <p:cNvPr id="3" name="图片 2"/>
          <p:cNvPicPr>
            <a:picLocks noChangeAspect="1"/>
          </p:cNvPicPr>
          <p:nvPr/>
        </p:nvPicPr>
        <p:blipFill>
          <a:blip r:embed="rId2"/>
          <a:stretch>
            <a:fillRect/>
          </a:stretch>
        </p:blipFill>
        <p:spPr>
          <a:xfrm>
            <a:off x="2441575" y="2807335"/>
            <a:ext cx="9345295" cy="1265555"/>
          </a:xfrm>
          <a:prstGeom prst="rect">
            <a:avLst/>
          </a:prstGeom>
        </p:spPr>
      </p:pic>
      <p:pic>
        <p:nvPicPr>
          <p:cNvPr id="4" name="图片 3"/>
          <p:cNvPicPr>
            <a:picLocks noChangeAspect="1"/>
          </p:cNvPicPr>
          <p:nvPr/>
        </p:nvPicPr>
        <p:blipFill>
          <a:blip r:embed="rId3"/>
          <a:stretch>
            <a:fillRect/>
          </a:stretch>
        </p:blipFill>
        <p:spPr>
          <a:xfrm>
            <a:off x="6347460" y="1668780"/>
            <a:ext cx="4651375" cy="443865"/>
          </a:xfrm>
          <a:prstGeom prst="rect">
            <a:avLst/>
          </a:prstGeom>
        </p:spPr>
      </p:pic>
      <p:sp>
        <p:nvSpPr>
          <p:cNvPr id="8" name="文本框 7"/>
          <p:cNvSpPr txBox="1"/>
          <p:nvPr/>
        </p:nvSpPr>
        <p:spPr>
          <a:xfrm>
            <a:off x="1064260" y="4732020"/>
            <a:ext cx="9801225" cy="645160"/>
          </a:xfrm>
          <a:prstGeom prst="rect">
            <a:avLst/>
          </a:prstGeom>
          <a:noFill/>
        </p:spPr>
        <p:txBody>
          <a:bodyPr wrap="square" rtlCol="0">
            <a:spAutoFit/>
          </a:bodyPr>
          <a:lstStyle/>
          <a:p>
            <a:r>
              <a:rPr lang="en-US" altLang="zh-CN"/>
              <a:t>The string terminator character(\000, value 0) is automatically included at the end of the string, but there is no such automatic operation in character arrays </a:t>
            </a:r>
          </a:p>
        </p:txBody>
      </p:sp>
      <p:sp>
        <p:nvSpPr>
          <p:cNvPr id="10" name="灯片编号占位符 9"/>
          <p:cNvSpPr>
            <a:spLocks noGrp="1"/>
          </p:cNvSpPr>
          <p:nvPr>
            <p:ph type="sldNum" sz="quarter" idx="12"/>
          </p:nvPr>
        </p:nvSpPr>
        <p:spPr/>
        <p:txBody>
          <a:bodyPr/>
          <a:lstStyle/>
          <a:p>
            <a:fld id="{506F4176-339E-4C4B-80E4-BBE9C4467EFE}" type="slidenum">
              <a:rPr lang="zh-CN" altLang="en-US" smtClean="0"/>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2288" y="984164"/>
            <a:ext cx="3388923" cy="678385"/>
          </a:xfrm>
          <a:prstGeom prst="rect">
            <a:avLst/>
          </a:prstGeom>
          <a:noFill/>
        </p:spPr>
        <p:txBody>
          <a:bodyPr wrap="none" lIns="109465" tIns="54734" rIns="109465" bIns="54734"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9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What is </a:t>
            </a:r>
            <a:r>
              <a:rPr kumimoji="0" lang="en-US" altLang="zh-CN" sz="3690" b="1"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CMake</a:t>
            </a:r>
            <a:r>
              <a:rPr kumimoji="0" lang="en-US" altLang="zh-CN" sz="369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369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5" name="Content Placeholder 2"/>
          <p:cNvSpPr>
            <a:spLocks noGrp="1"/>
          </p:cNvSpPr>
          <p:nvPr>
            <p:ph idx="1"/>
          </p:nvPr>
        </p:nvSpPr>
        <p:spPr>
          <a:xfrm>
            <a:off x="582758" y="2004276"/>
            <a:ext cx="11026484" cy="2575905"/>
          </a:xfrm>
        </p:spPr>
        <p:txBody>
          <a:bodyPr>
            <a:normAutofit/>
          </a:bodyPr>
          <a:lstStyle/>
          <a:p>
            <a:pPr marL="131445" lvl="1" indent="0">
              <a:spcBef>
                <a:spcPts val="1435"/>
              </a:spcBef>
              <a:buSzPct val="68000"/>
              <a:buNone/>
            </a:pPr>
            <a:r>
              <a:rPr lang="en-US" altLang="zh-CN" sz="2800" b="1" dirty="0">
                <a:solidFill>
                  <a:srgbClr val="00B0F0"/>
                </a:solidFill>
              </a:rPr>
              <a:t>    </a:t>
            </a:r>
            <a:r>
              <a:rPr lang="en-US" altLang="zh-CN" sz="2800" b="1" dirty="0" err="1">
                <a:solidFill>
                  <a:srgbClr val="00B0F0"/>
                </a:solidFill>
              </a:rPr>
              <a:t>CMake</a:t>
            </a:r>
            <a:r>
              <a:rPr lang="en-US" altLang="zh-CN" sz="2800" dirty="0"/>
              <a:t> is an open-source, cross-platform family of tools designed to build, test and package software. </a:t>
            </a:r>
            <a:r>
              <a:rPr lang="en-US" altLang="zh-CN" sz="2800" b="1" dirty="0" err="1">
                <a:solidFill>
                  <a:srgbClr val="00B0F0"/>
                </a:solidFill>
              </a:rPr>
              <a:t>CMake</a:t>
            </a:r>
            <a:r>
              <a:rPr lang="en-US" altLang="zh-CN" sz="2800" dirty="0"/>
              <a:t> is used to control the software compilation process using simple platform and compiler independent configuration files,  and generate native </a:t>
            </a:r>
            <a:r>
              <a:rPr lang="en-US" altLang="zh-CN" sz="2800" dirty="0" err="1"/>
              <a:t>makefiles</a:t>
            </a:r>
            <a:r>
              <a:rPr lang="en-US" altLang="zh-CN" sz="2800" dirty="0"/>
              <a:t> and workspaces that can be used in the compiler environment of your choice.</a:t>
            </a:r>
            <a:endParaRPr lang="en-US" sz="2800"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5997" y="13625"/>
            <a:ext cx="3216003" cy="1819787"/>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290289" y="5504504"/>
            <a:ext cx="409406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For</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more information </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hlinkClick r:id="rId4"/>
              </a:rPr>
              <a:t>https://cmake.org/</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fld id="{506F4176-339E-4C4B-80E4-BBE9C4467EFE}" type="slidenum">
              <a:rPr lang="zh-CN" altLang="en-US" smtClean="0"/>
              <a:t>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2.1 Data storage: struct</a:t>
            </a:r>
            <a:endParaRPr lang="zh-CN" altLang="en-US"/>
          </a:p>
        </p:txBody>
      </p:sp>
      <p:pic>
        <p:nvPicPr>
          <p:cNvPr id="4" name="图片 3"/>
          <p:cNvPicPr>
            <a:picLocks noChangeAspect="1"/>
          </p:cNvPicPr>
          <p:nvPr/>
        </p:nvPicPr>
        <p:blipFill>
          <a:blip r:embed="rId2"/>
          <a:stretch>
            <a:fillRect/>
          </a:stretch>
        </p:blipFill>
        <p:spPr>
          <a:xfrm>
            <a:off x="6904355" y="1656715"/>
            <a:ext cx="3736340" cy="740410"/>
          </a:xfrm>
          <a:prstGeom prst="rect">
            <a:avLst/>
          </a:prstGeom>
        </p:spPr>
      </p:pic>
      <p:sp>
        <p:nvSpPr>
          <p:cNvPr id="6" name="文本框 5"/>
          <p:cNvSpPr txBox="1"/>
          <p:nvPr/>
        </p:nvSpPr>
        <p:spPr>
          <a:xfrm>
            <a:off x="455930" y="1396365"/>
            <a:ext cx="5770245" cy="4523740"/>
          </a:xfrm>
          <a:prstGeom prst="rect">
            <a:avLst/>
          </a:prstGeom>
          <a:solidFill>
            <a:schemeClr val="accent1">
              <a:lumMod val="20000"/>
              <a:lumOff val="80000"/>
            </a:schemeClr>
          </a:solidFill>
        </p:spPr>
        <p:txBody>
          <a:bodyPr wrap="square" rtlCol="0">
            <a:noAutofit/>
          </a:bodyPr>
          <a:lstStyle/>
          <a:p>
            <a:r>
              <a:rPr lang="en-US" altLang="zh-CN"/>
              <a:t>#include&lt;stdio.h&gt;</a:t>
            </a:r>
          </a:p>
          <a:p>
            <a:r>
              <a:rPr lang="en-US" altLang="zh-CN"/>
              <a:t>struct data{</a:t>
            </a:r>
          </a:p>
          <a:p>
            <a:r>
              <a:rPr lang="en-US" altLang="zh-CN"/>
              <a:t>    int a;</a:t>
            </a:r>
          </a:p>
          <a:p>
            <a:r>
              <a:rPr lang="en-US" altLang="zh-CN"/>
              <a:t>    char c;</a:t>
            </a:r>
          </a:p>
          <a:p>
            <a:r>
              <a:rPr lang="en-US" altLang="zh-CN"/>
              <a:t>};</a:t>
            </a:r>
          </a:p>
          <a:p>
            <a:endParaRPr lang="en-US" altLang="zh-CN"/>
          </a:p>
          <a:p>
            <a:r>
              <a:rPr lang="en-US" altLang="zh-CN"/>
              <a:t>int main(){</a:t>
            </a:r>
          </a:p>
          <a:p>
            <a:r>
              <a:rPr lang="en-US" altLang="zh-CN"/>
              <a:t>    struct data icx;</a:t>
            </a:r>
          </a:p>
          <a:p>
            <a:r>
              <a:rPr lang="en-US" altLang="zh-CN"/>
              <a:t>    icx.a = 0x11223344;</a:t>
            </a:r>
          </a:p>
          <a:p>
            <a:r>
              <a:rPr lang="en-US" altLang="zh-CN"/>
              <a:t>    icx.c = 0x56;</a:t>
            </a:r>
          </a:p>
          <a:p>
            <a:endParaRPr lang="en-US" altLang="zh-CN"/>
          </a:p>
          <a:p>
            <a:r>
              <a:rPr lang="en-US" altLang="zh-CN"/>
              <a:t>    printf("size of icx: %ld\n",sizeof(icx));</a:t>
            </a:r>
          </a:p>
          <a:p>
            <a:r>
              <a:rPr lang="en-US" altLang="zh-CN"/>
              <a:t>    printf("size of icx.a: %ld, icx.a=0x%x\n",sizeof(icx.a),icx.a);</a:t>
            </a:r>
          </a:p>
          <a:p>
            <a:r>
              <a:rPr lang="en-US" altLang="zh-CN"/>
              <a:t>    printf("size of icx.c: %ld, icx.c=0x%x\n",sizeof(icx.c),icx.c);</a:t>
            </a:r>
          </a:p>
          <a:p>
            <a:r>
              <a:rPr lang="en-US" altLang="zh-CN"/>
              <a:t>    return 0;</a:t>
            </a:r>
          </a:p>
          <a:p>
            <a:r>
              <a:rPr lang="en-US" altLang="zh-CN"/>
              <a:t>}</a:t>
            </a:r>
          </a:p>
        </p:txBody>
      </p:sp>
      <p:pic>
        <p:nvPicPr>
          <p:cNvPr id="7" name="图片 6"/>
          <p:cNvPicPr>
            <a:picLocks noChangeAspect="1"/>
          </p:cNvPicPr>
          <p:nvPr/>
        </p:nvPicPr>
        <p:blipFill>
          <a:blip r:embed="rId3"/>
          <a:stretch>
            <a:fillRect/>
          </a:stretch>
        </p:blipFill>
        <p:spPr>
          <a:xfrm>
            <a:off x="4659630" y="2955925"/>
            <a:ext cx="7153275" cy="1466850"/>
          </a:xfrm>
          <a:prstGeom prst="rect">
            <a:avLst/>
          </a:prstGeom>
        </p:spPr>
      </p:pic>
      <p:sp>
        <p:nvSpPr>
          <p:cNvPr id="8" name="文本框 7"/>
          <p:cNvSpPr txBox="1"/>
          <p:nvPr/>
        </p:nvSpPr>
        <p:spPr>
          <a:xfrm>
            <a:off x="6362065" y="5062220"/>
            <a:ext cx="5529580" cy="645160"/>
          </a:xfrm>
          <a:prstGeom prst="rect">
            <a:avLst/>
          </a:prstGeom>
          <a:noFill/>
        </p:spPr>
        <p:txBody>
          <a:bodyPr wrap="square" rtlCol="0" anchor="t">
            <a:spAutoFit/>
          </a:bodyPr>
          <a:lstStyle/>
          <a:p>
            <a:r>
              <a:rPr lang="en-US" altLang="zh-CN"/>
              <a:t>Each member in the struct occupies exclusive space and is filled with necessary padding to achieve alignment.</a:t>
            </a:r>
            <a:endParaRPr lang="zh-CN" altLang="en-US"/>
          </a:p>
        </p:txBody>
      </p:sp>
      <p:sp>
        <p:nvSpPr>
          <p:cNvPr id="10" name="文本框 9"/>
          <p:cNvSpPr txBox="1"/>
          <p:nvPr/>
        </p:nvSpPr>
        <p:spPr>
          <a:xfrm>
            <a:off x="8833485" y="6514465"/>
            <a:ext cx="4064000" cy="368300"/>
          </a:xfrm>
          <a:prstGeom prst="rect">
            <a:avLst/>
          </a:prstGeom>
          <a:noFill/>
        </p:spPr>
        <p:txBody>
          <a:bodyPr wrap="square" rtlCol="0">
            <a:spAutoFit/>
          </a:bodyPr>
          <a:lstStyle/>
          <a:p>
            <a:endParaRPr lang="zh-CN" altLang="en-US"/>
          </a:p>
        </p:txBody>
      </p:sp>
      <p:sp>
        <p:nvSpPr>
          <p:cNvPr id="11" name="灯片编号占位符 10"/>
          <p:cNvSpPr>
            <a:spLocks noGrp="1"/>
          </p:cNvSpPr>
          <p:nvPr>
            <p:ph type="sldNum" sz="quarter" idx="12"/>
          </p:nvPr>
        </p:nvSpPr>
        <p:spPr/>
        <p:txBody>
          <a:bodyPr/>
          <a:lstStyle/>
          <a:p>
            <a:fld id="{506F4176-339E-4C4B-80E4-BBE9C4467EFE}" type="slidenum">
              <a:rPr lang="zh-CN" altLang="en-US" smtClean="0"/>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2.2 Data storage: union</a:t>
            </a:r>
          </a:p>
        </p:txBody>
      </p:sp>
      <p:sp>
        <p:nvSpPr>
          <p:cNvPr id="5" name="文本框 4"/>
          <p:cNvSpPr txBox="1"/>
          <p:nvPr/>
        </p:nvSpPr>
        <p:spPr>
          <a:xfrm>
            <a:off x="654685" y="1097915"/>
            <a:ext cx="7260590" cy="5269865"/>
          </a:xfrm>
          <a:prstGeom prst="rect">
            <a:avLst/>
          </a:prstGeom>
          <a:solidFill>
            <a:schemeClr val="accent1">
              <a:lumMod val="40000"/>
              <a:lumOff val="60000"/>
            </a:schemeClr>
          </a:solidFill>
        </p:spPr>
        <p:txBody>
          <a:bodyPr wrap="square" rtlCol="0">
            <a:noAutofit/>
          </a:bodyPr>
          <a:lstStyle/>
          <a:p>
            <a:r>
              <a:rPr lang="en-US" altLang="zh-CN" dirty="0">
                <a:sym typeface="+mn-ea"/>
              </a:rPr>
              <a:t>#include&lt;stdio.h&gt;</a:t>
            </a:r>
            <a:endParaRPr lang="en-US" altLang="zh-CN" dirty="0"/>
          </a:p>
          <a:p>
            <a:r>
              <a:rPr lang="en-US" altLang="zh-CN" dirty="0">
                <a:sym typeface="+mn-ea"/>
              </a:rPr>
              <a:t>union data</a:t>
            </a:r>
            <a:endParaRPr lang="en-US" altLang="zh-CN" dirty="0"/>
          </a:p>
          <a:p>
            <a:r>
              <a:rPr lang="en-US" altLang="zh-CN" dirty="0">
                <a:sym typeface="+mn-ea"/>
              </a:rPr>
              <a:t>{</a:t>
            </a:r>
            <a:endParaRPr lang="en-US" altLang="zh-CN" dirty="0"/>
          </a:p>
          <a:p>
            <a:r>
              <a:rPr lang="en-US" altLang="zh-CN" dirty="0">
                <a:sym typeface="+mn-ea"/>
              </a:rPr>
              <a:t>    int a;</a:t>
            </a:r>
            <a:endParaRPr lang="en-US" altLang="zh-CN" dirty="0"/>
          </a:p>
          <a:p>
            <a:r>
              <a:rPr lang="en-US" altLang="zh-CN" dirty="0">
                <a:sym typeface="+mn-ea"/>
              </a:rPr>
              <a:t>    char c;</a:t>
            </a:r>
            <a:endParaRPr lang="en-US" altLang="zh-CN" dirty="0"/>
          </a:p>
          <a:p>
            <a:r>
              <a:rPr lang="en-US" altLang="zh-CN" dirty="0">
                <a:sym typeface="+mn-ea"/>
              </a:rPr>
              <a:t>};</a:t>
            </a:r>
            <a:endParaRPr lang="en-US" altLang="zh-CN" dirty="0"/>
          </a:p>
          <a:p>
            <a:endParaRPr lang="en-US" altLang="zh-CN" dirty="0"/>
          </a:p>
          <a:p>
            <a:r>
              <a:rPr lang="en-US" altLang="zh-CN" dirty="0">
                <a:sym typeface="+mn-ea"/>
              </a:rPr>
              <a:t>int main()</a:t>
            </a:r>
            <a:endParaRPr lang="en-US" altLang="zh-CN" dirty="0"/>
          </a:p>
          <a:p>
            <a:r>
              <a:rPr lang="en-US" altLang="zh-CN" dirty="0">
                <a:sym typeface="+mn-ea"/>
              </a:rPr>
              <a:t>{</a:t>
            </a:r>
            <a:endParaRPr lang="en-US" altLang="zh-CN" dirty="0"/>
          </a:p>
          <a:p>
            <a:r>
              <a:rPr lang="en-US" altLang="zh-CN" dirty="0">
                <a:sym typeface="+mn-ea"/>
              </a:rPr>
              <a:t>    union data endian;</a:t>
            </a:r>
            <a:endParaRPr lang="en-US" altLang="zh-CN" dirty="0"/>
          </a:p>
          <a:p>
            <a:r>
              <a:rPr lang="en-US" altLang="zh-CN" dirty="0">
                <a:sym typeface="+mn-ea"/>
              </a:rPr>
              <a:t>    </a:t>
            </a:r>
            <a:r>
              <a:rPr lang="en-US" altLang="zh-CN" dirty="0" err="1">
                <a:sym typeface="+mn-ea"/>
              </a:rPr>
              <a:t>endian.a</a:t>
            </a:r>
            <a:r>
              <a:rPr lang="en-US" altLang="zh-CN" dirty="0">
                <a:sym typeface="+mn-ea"/>
              </a:rPr>
              <a:t> = 0x11223344;</a:t>
            </a:r>
          </a:p>
          <a:p>
            <a:r>
              <a:rPr lang="en-US" altLang="zh-CN" dirty="0">
                <a:sym typeface="+mn-ea"/>
              </a:rPr>
              <a:t>    endian.c = 0x56;</a:t>
            </a:r>
          </a:p>
          <a:p>
            <a:endParaRPr lang="en-US" altLang="zh-CN" dirty="0">
              <a:sym typeface="+mn-ea"/>
            </a:endParaRPr>
          </a:p>
          <a:p>
            <a:r>
              <a:rPr lang="en-US" altLang="zh-CN" dirty="0"/>
              <a:t>    printf("size of endian: %ld\n",sizeof(endian));</a:t>
            </a:r>
          </a:p>
          <a:p>
            <a:r>
              <a:rPr lang="en-US" altLang="zh-CN" dirty="0"/>
              <a:t>    printf("size of endian.a: %ld,endian.a=0x%x\n",sizeof(endian.a),endian.a);</a:t>
            </a:r>
          </a:p>
          <a:p>
            <a:r>
              <a:rPr lang="en-US" altLang="zh-CN" dirty="0"/>
              <a:t>    printf("size of endian.c: %ld,endian.c=0x%x\n",sizeof(endian.c),endian.c);</a:t>
            </a:r>
          </a:p>
          <a:p>
            <a:endParaRPr lang="en-US" altLang="zh-CN" dirty="0"/>
          </a:p>
          <a:p>
            <a:r>
              <a:rPr lang="en-US" altLang="zh-CN" dirty="0">
                <a:sym typeface="+mn-ea"/>
              </a:rPr>
              <a:t>     return 0;</a:t>
            </a:r>
            <a:endParaRPr lang="en-US" altLang="zh-CN" dirty="0"/>
          </a:p>
          <a:p>
            <a:r>
              <a:rPr lang="en-US" altLang="zh-CN" dirty="0">
                <a:sym typeface="+mn-ea"/>
              </a:rPr>
              <a:t>}</a:t>
            </a:r>
            <a:endParaRPr lang="en-US" altLang="zh-CN"/>
          </a:p>
        </p:txBody>
      </p:sp>
      <p:pic>
        <p:nvPicPr>
          <p:cNvPr id="7" name="图片 6"/>
          <p:cNvPicPr>
            <a:picLocks noChangeAspect="1"/>
          </p:cNvPicPr>
          <p:nvPr/>
        </p:nvPicPr>
        <p:blipFill>
          <a:blip r:embed="rId2"/>
          <a:stretch>
            <a:fillRect/>
          </a:stretch>
        </p:blipFill>
        <p:spPr>
          <a:xfrm>
            <a:off x="6578600" y="1421130"/>
            <a:ext cx="4053205" cy="746125"/>
          </a:xfrm>
          <a:prstGeom prst="rect">
            <a:avLst/>
          </a:prstGeom>
        </p:spPr>
      </p:pic>
      <p:pic>
        <p:nvPicPr>
          <p:cNvPr id="8" name="图片 7"/>
          <p:cNvPicPr>
            <a:picLocks noChangeAspect="1"/>
          </p:cNvPicPr>
          <p:nvPr/>
        </p:nvPicPr>
        <p:blipFill>
          <a:blip r:embed="rId3"/>
          <a:stretch>
            <a:fillRect/>
          </a:stretch>
        </p:blipFill>
        <p:spPr>
          <a:xfrm>
            <a:off x="6134735" y="2491105"/>
            <a:ext cx="5278120" cy="1875790"/>
          </a:xfrm>
          <a:prstGeom prst="rect">
            <a:avLst/>
          </a:prstGeom>
        </p:spPr>
      </p:pic>
      <p:sp>
        <p:nvSpPr>
          <p:cNvPr id="9" name="文本框 8"/>
          <p:cNvSpPr txBox="1"/>
          <p:nvPr/>
        </p:nvSpPr>
        <p:spPr>
          <a:xfrm>
            <a:off x="8121650" y="5062220"/>
            <a:ext cx="3769995" cy="645160"/>
          </a:xfrm>
          <a:prstGeom prst="rect">
            <a:avLst/>
          </a:prstGeom>
          <a:noFill/>
        </p:spPr>
        <p:txBody>
          <a:bodyPr wrap="square" rtlCol="0" anchor="t">
            <a:spAutoFit/>
          </a:bodyPr>
          <a:lstStyle/>
          <a:p>
            <a:r>
              <a:rPr lang="en-US" altLang="zh-CN"/>
              <a:t>All members in the union share the same space.</a:t>
            </a:r>
          </a:p>
        </p:txBody>
      </p:sp>
      <p:sp>
        <p:nvSpPr>
          <p:cNvPr id="10" name="灯片编号占位符 9"/>
          <p:cNvSpPr>
            <a:spLocks noGrp="1"/>
          </p:cNvSpPr>
          <p:nvPr>
            <p:ph type="sldNum" sz="quarter" idx="12"/>
          </p:nvPr>
        </p:nvSpPr>
        <p:spPr/>
        <p:txBody>
          <a:bodyPr/>
          <a:lstStyle/>
          <a:p>
            <a:fld id="{506F4176-339E-4C4B-80E4-BBE9C4467EFE}" type="slidenum">
              <a:rPr lang="zh-CN" altLang="en-US" smtClean="0"/>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48986" y="113192"/>
            <a:ext cx="8874125" cy="521970"/>
          </a:xfrm>
          <a:prstGeom prst="rect">
            <a:avLst/>
          </a:prstGeom>
          <a:noFill/>
        </p:spPr>
        <p:txBody>
          <a:bodyPr wrap="none" rtlCol="0">
            <a:spAutoFit/>
          </a:bodyPr>
          <a:lstStyle/>
          <a:p>
            <a:pPr algn="l"/>
            <a:r>
              <a:rPr lang="en-US" altLang="zh-CN" sz="2800" b="1" dirty="0"/>
              <a:t>2.2 </a:t>
            </a:r>
            <a:r>
              <a:rPr lang="en-US" altLang="zh-CN" sz="2800" b="1">
                <a:sym typeface="+mn-ea"/>
              </a:rPr>
              <a:t>Data storage details </a:t>
            </a:r>
            <a:r>
              <a:rPr lang="zh-CN" altLang="en-US" sz="2800" b="1">
                <a:sym typeface="+mn-ea"/>
              </a:rPr>
              <a:t>：</a:t>
            </a:r>
            <a:r>
              <a:rPr lang="en-US" altLang="zh-CN" sz="2800" b="1">
                <a:sym typeface="+mn-ea"/>
              </a:rPr>
              <a:t> </a:t>
            </a:r>
            <a:r>
              <a:rPr lang="en-US" altLang="zh-CN" sz="2800" b="1" dirty="0"/>
              <a:t>Big-Endian  and  Little-Endian(1)</a:t>
            </a:r>
            <a:endParaRPr lang="zh-CN" altLang="en-US" sz="2800" b="1" dirty="0"/>
          </a:p>
        </p:txBody>
      </p:sp>
      <p:sp>
        <p:nvSpPr>
          <p:cNvPr id="3" name="文本框 2"/>
          <p:cNvSpPr txBox="1"/>
          <p:nvPr/>
        </p:nvSpPr>
        <p:spPr>
          <a:xfrm>
            <a:off x="1522328" y="693894"/>
            <a:ext cx="10198847" cy="830997"/>
          </a:xfrm>
          <a:prstGeom prst="rect">
            <a:avLst/>
          </a:prstGeom>
          <a:noFill/>
        </p:spPr>
        <p:txBody>
          <a:bodyPr wrap="square" rtlCol="0">
            <a:spAutoFit/>
          </a:bodyPr>
          <a:lstStyle/>
          <a:p>
            <a:r>
              <a:rPr lang="en-US" altLang="zh-CN" sz="2400" b="1" dirty="0"/>
              <a:t>BE</a:t>
            </a:r>
            <a:r>
              <a:rPr lang="en-US" altLang="zh-CN" sz="2400" dirty="0"/>
              <a:t> stores the big-end first, the lowest memory address is the biggest.</a:t>
            </a:r>
          </a:p>
          <a:p>
            <a:r>
              <a:rPr lang="en-US" altLang="zh-CN" sz="2400" b="1" dirty="0"/>
              <a:t>LE</a:t>
            </a:r>
            <a:r>
              <a:rPr lang="en-US" altLang="zh-CN" sz="2400" dirty="0"/>
              <a:t> stores the little-end first, the lowest memory address is the littlest. </a:t>
            </a:r>
            <a:endParaRPr lang="zh-CN" altLang="en-US" sz="2400" dirty="0"/>
          </a:p>
        </p:txBody>
      </p:sp>
      <p:grpSp>
        <p:nvGrpSpPr>
          <p:cNvPr id="5" name="组合 4"/>
          <p:cNvGrpSpPr/>
          <p:nvPr/>
        </p:nvGrpSpPr>
        <p:grpSpPr>
          <a:xfrm>
            <a:off x="1735744" y="1909842"/>
            <a:ext cx="2391869" cy="2064183"/>
            <a:chOff x="319755" y="2276872"/>
            <a:chExt cx="2391869" cy="2064183"/>
          </a:xfrm>
        </p:grpSpPr>
        <p:grpSp>
          <p:nvGrpSpPr>
            <p:cNvPr id="15" name="组合 14"/>
            <p:cNvGrpSpPr/>
            <p:nvPr/>
          </p:nvGrpSpPr>
          <p:grpSpPr>
            <a:xfrm>
              <a:off x="1338801" y="2491574"/>
              <a:ext cx="1372823" cy="1849481"/>
              <a:chOff x="1338801" y="3212976"/>
              <a:chExt cx="1300815" cy="1849481"/>
            </a:xfrm>
          </p:grpSpPr>
          <p:grpSp>
            <p:nvGrpSpPr>
              <p:cNvPr id="9" name="组合 8"/>
              <p:cNvGrpSpPr/>
              <p:nvPr/>
            </p:nvGrpSpPr>
            <p:grpSpPr>
              <a:xfrm>
                <a:off x="1991544" y="3212976"/>
                <a:ext cx="648072" cy="1849481"/>
                <a:chOff x="1991544" y="3212976"/>
                <a:chExt cx="648072" cy="1849481"/>
              </a:xfrm>
            </p:grpSpPr>
            <p:sp>
              <p:nvSpPr>
                <p:cNvPr id="4" name="文本框 3"/>
                <p:cNvSpPr txBox="1"/>
                <p:nvPr/>
              </p:nvSpPr>
              <p:spPr>
                <a:xfrm>
                  <a:off x="1991544" y="3212976"/>
                  <a:ext cx="648072" cy="461665"/>
                </a:xfrm>
                <a:prstGeom prst="rect">
                  <a:avLst/>
                </a:prstGeom>
                <a:noFill/>
                <a:ln>
                  <a:solidFill>
                    <a:schemeClr val="tx1"/>
                  </a:solidFill>
                </a:ln>
              </p:spPr>
              <p:txBody>
                <a:bodyPr wrap="square" rtlCol="0">
                  <a:spAutoFit/>
                </a:bodyPr>
                <a:lstStyle/>
                <a:p>
                  <a:pPr algn="ctr"/>
                  <a:r>
                    <a:rPr lang="en-US" altLang="zh-CN" sz="2400" dirty="0"/>
                    <a:t>44</a:t>
                  </a:r>
                  <a:endParaRPr lang="zh-CN" altLang="en-US" sz="2400" dirty="0"/>
                </a:p>
              </p:txBody>
            </p:sp>
            <p:sp>
              <p:nvSpPr>
                <p:cNvPr id="6" name="文本框 5"/>
                <p:cNvSpPr txBox="1"/>
                <p:nvPr/>
              </p:nvSpPr>
              <p:spPr>
                <a:xfrm>
                  <a:off x="1991544" y="3677583"/>
                  <a:ext cx="648072" cy="461665"/>
                </a:xfrm>
                <a:prstGeom prst="rect">
                  <a:avLst/>
                </a:prstGeom>
                <a:noFill/>
                <a:ln>
                  <a:solidFill>
                    <a:schemeClr val="tx1"/>
                  </a:solidFill>
                </a:ln>
              </p:spPr>
              <p:txBody>
                <a:bodyPr wrap="square" rtlCol="0">
                  <a:spAutoFit/>
                </a:bodyPr>
                <a:lstStyle/>
                <a:p>
                  <a:pPr algn="ctr"/>
                  <a:r>
                    <a:rPr lang="en-US" altLang="zh-CN" sz="2400" dirty="0"/>
                    <a:t>33</a:t>
                  </a:r>
                  <a:endParaRPr lang="zh-CN" altLang="en-US" sz="2400" dirty="0"/>
                </a:p>
              </p:txBody>
            </p:sp>
            <p:sp>
              <p:nvSpPr>
                <p:cNvPr id="7" name="文本框 6"/>
                <p:cNvSpPr txBox="1"/>
                <p:nvPr/>
              </p:nvSpPr>
              <p:spPr>
                <a:xfrm>
                  <a:off x="1991544" y="4142311"/>
                  <a:ext cx="648072" cy="461665"/>
                </a:xfrm>
                <a:prstGeom prst="rect">
                  <a:avLst/>
                </a:prstGeom>
                <a:noFill/>
                <a:ln>
                  <a:solidFill>
                    <a:schemeClr val="tx1"/>
                  </a:solidFill>
                </a:ln>
              </p:spPr>
              <p:txBody>
                <a:bodyPr wrap="square" rtlCol="0">
                  <a:spAutoFit/>
                </a:bodyPr>
                <a:lstStyle/>
                <a:p>
                  <a:pPr algn="ctr"/>
                  <a:r>
                    <a:rPr lang="en-US" altLang="zh-CN" sz="2400" dirty="0"/>
                    <a:t>22</a:t>
                  </a:r>
                  <a:endParaRPr lang="zh-CN" altLang="en-US" sz="2400" dirty="0"/>
                </a:p>
              </p:txBody>
            </p:sp>
            <p:sp>
              <p:nvSpPr>
                <p:cNvPr id="8" name="文本框 7"/>
                <p:cNvSpPr txBox="1"/>
                <p:nvPr/>
              </p:nvSpPr>
              <p:spPr>
                <a:xfrm>
                  <a:off x="1991544" y="4600792"/>
                  <a:ext cx="648072" cy="461665"/>
                </a:xfrm>
                <a:prstGeom prst="rect">
                  <a:avLst/>
                </a:prstGeom>
                <a:noFill/>
                <a:ln>
                  <a:solidFill>
                    <a:schemeClr val="tx1"/>
                  </a:solidFill>
                </a:ln>
              </p:spPr>
              <p:txBody>
                <a:bodyPr wrap="square" rtlCol="0">
                  <a:spAutoFit/>
                </a:bodyPr>
                <a:lstStyle/>
                <a:p>
                  <a:pPr algn="ctr"/>
                  <a:r>
                    <a:rPr lang="en-US" altLang="zh-CN" sz="2400" dirty="0"/>
                    <a:t>11</a:t>
                  </a:r>
                  <a:endParaRPr lang="zh-CN" altLang="en-US" sz="2400" dirty="0"/>
                </a:p>
              </p:txBody>
            </p:sp>
          </p:grpSp>
          <p:grpSp>
            <p:nvGrpSpPr>
              <p:cNvPr id="14" name="组合 13"/>
              <p:cNvGrpSpPr/>
              <p:nvPr/>
            </p:nvGrpSpPr>
            <p:grpSpPr>
              <a:xfrm>
                <a:off x="1338801" y="3284984"/>
                <a:ext cx="638169" cy="1770704"/>
                <a:chOff x="1338801" y="3284984"/>
                <a:chExt cx="638169" cy="1770704"/>
              </a:xfrm>
            </p:grpSpPr>
            <p:sp>
              <p:nvSpPr>
                <p:cNvPr id="10" name="文本框 9"/>
                <p:cNvSpPr txBox="1"/>
                <p:nvPr/>
              </p:nvSpPr>
              <p:spPr>
                <a:xfrm>
                  <a:off x="1338801" y="3284984"/>
                  <a:ext cx="618505" cy="369332"/>
                </a:xfrm>
                <a:prstGeom prst="rect">
                  <a:avLst/>
                </a:prstGeom>
                <a:noFill/>
              </p:spPr>
              <p:txBody>
                <a:bodyPr wrap="none" rtlCol="0">
                  <a:spAutoFit/>
                </a:bodyPr>
                <a:lstStyle/>
                <a:p>
                  <a:r>
                    <a:rPr lang="en-US" altLang="zh-CN" dirty="0"/>
                    <a:t>2003</a:t>
                  </a:r>
                  <a:endParaRPr lang="zh-CN" altLang="en-US" dirty="0"/>
                </a:p>
              </p:txBody>
            </p:sp>
            <p:sp>
              <p:nvSpPr>
                <p:cNvPr id="11" name="文本框 10"/>
                <p:cNvSpPr txBox="1"/>
                <p:nvPr/>
              </p:nvSpPr>
              <p:spPr>
                <a:xfrm>
                  <a:off x="1351817" y="3750252"/>
                  <a:ext cx="618505" cy="369332"/>
                </a:xfrm>
                <a:prstGeom prst="rect">
                  <a:avLst/>
                </a:prstGeom>
                <a:noFill/>
              </p:spPr>
              <p:txBody>
                <a:bodyPr wrap="none" rtlCol="0">
                  <a:spAutoFit/>
                </a:bodyPr>
                <a:lstStyle/>
                <a:p>
                  <a:r>
                    <a:rPr lang="en-US" altLang="zh-CN" dirty="0"/>
                    <a:t>2002</a:t>
                  </a:r>
                  <a:endParaRPr lang="zh-CN" altLang="en-US" dirty="0"/>
                </a:p>
              </p:txBody>
            </p:sp>
            <p:sp>
              <p:nvSpPr>
                <p:cNvPr id="12" name="文本框 11"/>
                <p:cNvSpPr txBox="1"/>
                <p:nvPr/>
              </p:nvSpPr>
              <p:spPr>
                <a:xfrm>
                  <a:off x="1338801" y="4221628"/>
                  <a:ext cx="618505" cy="369332"/>
                </a:xfrm>
                <a:prstGeom prst="rect">
                  <a:avLst/>
                </a:prstGeom>
                <a:noFill/>
              </p:spPr>
              <p:txBody>
                <a:bodyPr wrap="none" rtlCol="0">
                  <a:spAutoFit/>
                </a:bodyPr>
                <a:lstStyle/>
                <a:p>
                  <a:r>
                    <a:rPr lang="en-US" altLang="zh-CN" dirty="0"/>
                    <a:t>2001</a:t>
                  </a:r>
                  <a:endParaRPr lang="zh-CN" altLang="en-US" dirty="0"/>
                </a:p>
              </p:txBody>
            </p:sp>
            <p:sp>
              <p:nvSpPr>
                <p:cNvPr id="13" name="文本框 12"/>
                <p:cNvSpPr txBox="1"/>
                <p:nvPr/>
              </p:nvSpPr>
              <p:spPr>
                <a:xfrm>
                  <a:off x="1358465" y="4686356"/>
                  <a:ext cx="618505" cy="369332"/>
                </a:xfrm>
                <a:prstGeom prst="rect">
                  <a:avLst/>
                </a:prstGeom>
                <a:noFill/>
              </p:spPr>
              <p:txBody>
                <a:bodyPr wrap="none" rtlCol="0">
                  <a:spAutoFit/>
                </a:bodyPr>
                <a:lstStyle/>
                <a:p>
                  <a:r>
                    <a:rPr lang="en-US" altLang="zh-CN" dirty="0"/>
                    <a:t>2000</a:t>
                  </a:r>
                  <a:endParaRPr lang="zh-CN" altLang="en-US" dirty="0"/>
                </a:p>
              </p:txBody>
            </p:sp>
          </p:grpSp>
        </p:grpSp>
        <p:sp>
          <p:nvSpPr>
            <p:cNvPr id="27" name="文本框 26"/>
            <p:cNvSpPr txBox="1"/>
            <p:nvPr/>
          </p:nvSpPr>
          <p:spPr>
            <a:xfrm>
              <a:off x="319755" y="2276872"/>
              <a:ext cx="1202573" cy="369332"/>
            </a:xfrm>
            <a:prstGeom prst="rect">
              <a:avLst/>
            </a:prstGeom>
            <a:noFill/>
          </p:spPr>
          <p:txBody>
            <a:bodyPr wrap="none" rtlCol="0">
              <a:spAutoFit/>
            </a:bodyPr>
            <a:lstStyle/>
            <a:p>
              <a:r>
                <a:rPr lang="en-US" altLang="zh-CN" b="1" dirty="0"/>
                <a:t>Big-Endian</a:t>
              </a:r>
              <a:endParaRPr lang="zh-CN" altLang="en-US" b="1" dirty="0"/>
            </a:p>
          </p:txBody>
        </p:sp>
      </p:grpSp>
      <p:grpSp>
        <p:nvGrpSpPr>
          <p:cNvPr id="29" name="组合 28"/>
          <p:cNvGrpSpPr/>
          <p:nvPr/>
        </p:nvGrpSpPr>
        <p:grpSpPr>
          <a:xfrm>
            <a:off x="1645991" y="4132798"/>
            <a:ext cx="2448272" cy="2128820"/>
            <a:chOff x="263352" y="4499828"/>
            <a:chExt cx="2448272" cy="2128820"/>
          </a:xfrm>
        </p:grpSpPr>
        <p:grpSp>
          <p:nvGrpSpPr>
            <p:cNvPr id="16" name="组合 15"/>
            <p:cNvGrpSpPr/>
            <p:nvPr/>
          </p:nvGrpSpPr>
          <p:grpSpPr>
            <a:xfrm>
              <a:off x="1338801" y="4779167"/>
              <a:ext cx="1372823" cy="1849481"/>
              <a:chOff x="1338801" y="3212976"/>
              <a:chExt cx="1300815" cy="1849481"/>
            </a:xfrm>
          </p:grpSpPr>
          <p:grpSp>
            <p:nvGrpSpPr>
              <p:cNvPr id="17" name="组合 16"/>
              <p:cNvGrpSpPr/>
              <p:nvPr/>
            </p:nvGrpSpPr>
            <p:grpSpPr>
              <a:xfrm>
                <a:off x="1991544" y="3212976"/>
                <a:ext cx="648072" cy="1849481"/>
                <a:chOff x="1991544" y="3212976"/>
                <a:chExt cx="648072" cy="1849481"/>
              </a:xfrm>
            </p:grpSpPr>
            <p:sp>
              <p:nvSpPr>
                <p:cNvPr id="23" name="文本框 22"/>
                <p:cNvSpPr txBox="1"/>
                <p:nvPr/>
              </p:nvSpPr>
              <p:spPr>
                <a:xfrm>
                  <a:off x="1991544" y="3212976"/>
                  <a:ext cx="648072" cy="461665"/>
                </a:xfrm>
                <a:prstGeom prst="rect">
                  <a:avLst/>
                </a:prstGeom>
                <a:noFill/>
                <a:ln>
                  <a:solidFill>
                    <a:schemeClr val="tx1"/>
                  </a:solidFill>
                </a:ln>
              </p:spPr>
              <p:txBody>
                <a:bodyPr wrap="square" rtlCol="0">
                  <a:spAutoFit/>
                </a:bodyPr>
                <a:lstStyle/>
                <a:p>
                  <a:pPr algn="ctr"/>
                  <a:r>
                    <a:rPr lang="en-US" altLang="zh-CN" sz="2400" dirty="0"/>
                    <a:t>11</a:t>
                  </a:r>
                  <a:endParaRPr lang="zh-CN" altLang="en-US" sz="2400" dirty="0"/>
                </a:p>
              </p:txBody>
            </p:sp>
            <p:sp>
              <p:nvSpPr>
                <p:cNvPr id="24" name="文本框 23"/>
                <p:cNvSpPr txBox="1"/>
                <p:nvPr/>
              </p:nvSpPr>
              <p:spPr>
                <a:xfrm>
                  <a:off x="1991544" y="3677583"/>
                  <a:ext cx="648072" cy="461665"/>
                </a:xfrm>
                <a:prstGeom prst="rect">
                  <a:avLst/>
                </a:prstGeom>
                <a:noFill/>
                <a:ln>
                  <a:solidFill>
                    <a:schemeClr val="tx1"/>
                  </a:solidFill>
                </a:ln>
              </p:spPr>
              <p:txBody>
                <a:bodyPr wrap="square" rtlCol="0">
                  <a:spAutoFit/>
                </a:bodyPr>
                <a:lstStyle/>
                <a:p>
                  <a:pPr algn="ctr"/>
                  <a:r>
                    <a:rPr lang="en-US" altLang="zh-CN" sz="2400" dirty="0"/>
                    <a:t>22</a:t>
                  </a:r>
                  <a:endParaRPr lang="zh-CN" altLang="en-US" sz="2400" dirty="0"/>
                </a:p>
              </p:txBody>
            </p:sp>
            <p:sp>
              <p:nvSpPr>
                <p:cNvPr id="25" name="文本框 24"/>
                <p:cNvSpPr txBox="1"/>
                <p:nvPr/>
              </p:nvSpPr>
              <p:spPr>
                <a:xfrm>
                  <a:off x="1991544" y="4142311"/>
                  <a:ext cx="648072" cy="461665"/>
                </a:xfrm>
                <a:prstGeom prst="rect">
                  <a:avLst/>
                </a:prstGeom>
                <a:noFill/>
                <a:ln>
                  <a:solidFill>
                    <a:schemeClr val="tx1"/>
                  </a:solidFill>
                </a:ln>
              </p:spPr>
              <p:txBody>
                <a:bodyPr wrap="square" rtlCol="0">
                  <a:spAutoFit/>
                </a:bodyPr>
                <a:lstStyle/>
                <a:p>
                  <a:pPr algn="ctr"/>
                  <a:r>
                    <a:rPr lang="en-US" altLang="zh-CN" sz="2400" dirty="0"/>
                    <a:t>33</a:t>
                  </a:r>
                  <a:endParaRPr lang="zh-CN" altLang="en-US" sz="2400" dirty="0"/>
                </a:p>
              </p:txBody>
            </p:sp>
            <p:sp>
              <p:nvSpPr>
                <p:cNvPr id="26" name="文本框 25"/>
                <p:cNvSpPr txBox="1"/>
                <p:nvPr/>
              </p:nvSpPr>
              <p:spPr>
                <a:xfrm>
                  <a:off x="1991544" y="4600792"/>
                  <a:ext cx="648072" cy="461665"/>
                </a:xfrm>
                <a:prstGeom prst="rect">
                  <a:avLst/>
                </a:prstGeom>
                <a:noFill/>
                <a:ln>
                  <a:solidFill>
                    <a:schemeClr val="tx1"/>
                  </a:solidFill>
                </a:ln>
              </p:spPr>
              <p:txBody>
                <a:bodyPr wrap="square" rtlCol="0">
                  <a:spAutoFit/>
                </a:bodyPr>
                <a:lstStyle/>
                <a:p>
                  <a:pPr algn="ctr"/>
                  <a:r>
                    <a:rPr lang="en-US" altLang="zh-CN" sz="2400" dirty="0"/>
                    <a:t>44</a:t>
                  </a:r>
                  <a:endParaRPr lang="zh-CN" altLang="en-US" sz="2400" dirty="0"/>
                </a:p>
              </p:txBody>
            </p:sp>
          </p:grpSp>
          <p:grpSp>
            <p:nvGrpSpPr>
              <p:cNvPr id="18" name="组合 17"/>
              <p:cNvGrpSpPr/>
              <p:nvPr/>
            </p:nvGrpSpPr>
            <p:grpSpPr>
              <a:xfrm>
                <a:off x="1338801" y="3284984"/>
                <a:ext cx="638169" cy="1770704"/>
                <a:chOff x="1338801" y="3284984"/>
                <a:chExt cx="638169" cy="1770704"/>
              </a:xfrm>
            </p:grpSpPr>
            <p:sp>
              <p:nvSpPr>
                <p:cNvPr id="19" name="文本框 18"/>
                <p:cNvSpPr txBox="1"/>
                <p:nvPr/>
              </p:nvSpPr>
              <p:spPr>
                <a:xfrm>
                  <a:off x="1338801" y="3284984"/>
                  <a:ext cx="618505" cy="369332"/>
                </a:xfrm>
                <a:prstGeom prst="rect">
                  <a:avLst/>
                </a:prstGeom>
                <a:noFill/>
              </p:spPr>
              <p:txBody>
                <a:bodyPr wrap="square" rtlCol="0">
                  <a:spAutoFit/>
                </a:bodyPr>
                <a:lstStyle/>
                <a:p>
                  <a:r>
                    <a:rPr lang="en-US" altLang="zh-CN" dirty="0"/>
                    <a:t>2003</a:t>
                  </a:r>
                  <a:endParaRPr lang="zh-CN" altLang="en-US" dirty="0"/>
                </a:p>
              </p:txBody>
            </p:sp>
            <p:sp>
              <p:nvSpPr>
                <p:cNvPr id="20" name="文本框 19"/>
                <p:cNvSpPr txBox="1"/>
                <p:nvPr/>
              </p:nvSpPr>
              <p:spPr>
                <a:xfrm>
                  <a:off x="1351817" y="3750252"/>
                  <a:ext cx="618505" cy="369332"/>
                </a:xfrm>
                <a:prstGeom prst="rect">
                  <a:avLst/>
                </a:prstGeom>
                <a:noFill/>
              </p:spPr>
              <p:txBody>
                <a:bodyPr wrap="none" rtlCol="0">
                  <a:spAutoFit/>
                </a:bodyPr>
                <a:lstStyle/>
                <a:p>
                  <a:r>
                    <a:rPr lang="en-US" altLang="zh-CN" dirty="0"/>
                    <a:t>2002</a:t>
                  </a:r>
                  <a:endParaRPr lang="zh-CN" altLang="en-US" dirty="0"/>
                </a:p>
              </p:txBody>
            </p:sp>
            <p:sp>
              <p:nvSpPr>
                <p:cNvPr id="21" name="文本框 20"/>
                <p:cNvSpPr txBox="1"/>
                <p:nvPr/>
              </p:nvSpPr>
              <p:spPr>
                <a:xfrm>
                  <a:off x="1338801" y="4221628"/>
                  <a:ext cx="618505" cy="369332"/>
                </a:xfrm>
                <a:prstGeom prst="rect">
                  <a:avLst/>
                </a:prstGeom>
                <a:noFill/>
              </p:spPr>
              <p:txBody>
                <a:bodyPr wrap="none" rtlCol="0">
                  <a:spAutoFit/>
                </a:bodyPr>
                <a:lstStyle/>
                <a:p>
                  <a:r>
                    <a:rPr lang="en-US" altLang="zh-CN" dirty="0"/>
                    <a:t>2001</a:t>
                  </a:r>
                  <a:endParaRPr lang="zh-CN" altLang="en-US" dirty="0"/>
                </a:p>
              </p:txBody>
            </p:sp>
            <p:sp>
              <p:nvSpPr>
                <p:cNvPr id="22" name="文本框 21"/>
                <p:cNvSpPr txBox="1"/>
                <p:nvPr/>
              </p:nvSpPr>
              <p:spPr>
                <a:xfrm>
                  <a:off x="1358465" y="4686356"/>
                  <a:ext cx="618505" cy="369332"/>
                </a:xfrm>
                <a:prstGeom prst="rect">
                  <a:avLst/>
                </a:prstGeom>
                <a:noFill/>
              </p:spPr>
              <p:txBody>
                <a:bodyPr wrap="none" rtlCol="0">
                  <a:spAutoFit/>
                </a:bodyPr>
                <a:lstStyle/>
                <a:p>
                  <a:r>
                    <a:rPr lang="en-US" altLang="zh-CN" dirty="0"/>
                    <a:t>2000</a:t>
                  </a:r>
                  <a:endParaRPr lang="zh-CN" altLang="en-US" dirty="0"/>
                </a:p>
              </p:txBody>
            </p:sp>
          </p:grpSp>
        </p:grpSp>
        <p:sp>
          <p:nvSpPr>
            <p:cNvPr id="28" name="文本框 27"/>
            <p:cNvSpPr txBox="1"/>
            <p:nvPr/>
          </p:nvSpPr>
          <p:spPr>
            <a:xfrm>
              <a:off x="263352" y="4499828"/>
              <a:ext cx="1390637" cy="369332"/>
            </a:xfrm>
            <a:prstGeom prst="rect">
              <a:avLst/>
            </a:prstGeom>
            <a:noFill/>
          </p:spPr>
          <p:txBody>
            <a:bodyPr wrap="none" rtlCol="0">
              <a:spAutoFit/>
            </a:bodyPr>
            <a:lstStyle/>
            <a:p>
              <a:r>
                <a:rPr lang="en-US" altLang="zh-CN" b="1" dirty="0"/>
                <a:t>Little-Endian</a:t>
              </a:r>
              <a:endParaRPr lang="zh-CN" altLang="en-US" b="1" dirty="0"/>
            </a:p>
          </p:txBody>
        </p:sp>
      </p:grpSp>
      <p:sp>
        <p:nvSpPr>
          <p:cNvPr id="30" name="文本框 29"/>
          <p:cNvSpPr txBox="1"/>
          <p:nvPr/>
        </p:nvSpPr>
        <p:spPr>
          <a:xfrm>
            <a:off x="5161300" y="1459258"/>
            <a:ext cx="3556601" cy="5355312"/>
          </a:xfrm>
          <a:prstGeom prst="rect">
            <a:avLst/>
          </a:prstGeom>
          <a:solidFill>
            <a:schemeClr val="accent1">
              <a:lumMod val="20000"/>
              <a:lumOff val="80000"/>
            </a:schemeClr>
          </a:solidFill>
        </p:spPr>
        <p:txBody>
          <a:bodyPr wrap="square">
            <a:spAutoFit/>
          </a:bodyPr>
          <a:lstStyle/>
          <a:p>
            <a:r>
              <a:rPr lang="en-US" altLang="zh-CN" dirty="0"/>
              <a:t>#include&lt;stdio.h&gt;</a:t>
            </a:r>
          </a:p>
          <a:p>
            <a:r>
              <a:rPr lang="en-US" altLang="zh-CN" dirty="0"/>
              <a:t>union data</a:t>
            </a:r>
          </a:p>
          <a:p>
            <a:r>
              <a:rPr lang="en-US" altLang="zh-CN" dirty="0"/>
              <a:t>{</a:t>
            </a:r>
          </a:p>
          <a:p>
            <a:r>
              <a:rPr lang="en-US" altLang="zh-CN" dirty="0"/>
              <a:t>    int a;</a:t>
            </a:r>
          </a:p>
          <a:p>
            <a:r>
              <a:rPr lang="en-US" altLang="zh-CN" dirty="0"/>
              <a:t>    char c;</a:t>
            </a:r>
          </a:p>
          <a:p>
            <a:r>
              <a:rPr lang="en-US" altLang="zh-CN" dirty="0"/>
              <a:t>};</a:t>
            </a:r>
          </a:p>
          <a:p>
            <a:endParaRPr lang="en-US" altLang="zh-CN" dirty="0"/>
          </a:p>
          <a:p>
            <a:r>
              <a:rPr lang="en-US" altLang="zh-CN" dirty="0"/>
              <a:t>int main()</a:t>
            </a:r>
          </a:p>
          <a:p>
            <a:r>
              <a:rPr lang="en-US" altLang="zh-CN" dirty="0"/>
              <a:t>{</a:t>
            </a:r>
          </a:p>
          <a:p>
            <a:r>
              <a:rPr lang="en-US" altLang="zh-CN" dirty="0"/>
              <a:t>    union data endian;</a:t>
            </a:r>
          </a:p>
          <a:p>
            <a:r>
              <a:rPr lang="en-US" altLang="zh-CN" dirty="0"/>
              <a:t>    </a:t>
            </a:r>
            <a:r>
              <a:rPr lang="en-US" altLang="zh-CN" dirty="0" err="1"/>
              <a:t>endian.a</a:t>
            </a:r>
            <a:r>
              <a:rPr lang="en-US" altLang="zh-CN" dirty="0"/>
              <a:t> = 0x11223344;</a:t>
            </a:r>
          </a:p>
          <a:p>
            <a:endParaRPr lang="en-US" altLang="zh-CN" dirty="0"/>
          </a:p>
          <a:p>
            <a:r>
              <a:rPr lang="en-US" altLang="zh-CN" dirty="0"/>
              <a:t>    if(</a:t>
            </a:r>
            <a:r>
              <a:rPr lang="en-US" altLang="zh-CN" dirty="0" err="1"/>
              <a:t>endian.c</a:t>
            </a:r>
            <a:r>
              <a:rPr lang="en-US" altLang="zh-CN" dirty="0"/>
              <a:t> == 0x11)</a:t>
            </a:r>
          </a:p>
          <a:p>
            <a:r>
              <a:rPr lang="en-US" altLang="zh-CN" dirty="0"/>
              <a:t>        </a:t>
            </a:r>
            <a:r>
              <a:rPr lang="en-US" altLang="zh-CN" dirty="0" err="1"/>
              <a:t>printf</a:t>
            </a:r>
            <a:r>
              <a:rPr lang="en-US" altLang="zh-CN" dirty="0"/>
              <a:t>("Big-Endian\n");</a:t>
            </a:r>
          </a:p>
          <a:p>
            <a:r>
              <a:rPr lang="en-US" altLang="zh-CN" dirty="0"/>
              <a:t>    else if(</a:t>
            </a:r>
            <a:r>
              <a:rPr lang="en-US" altLang="zh-CN" dirty="0" err="1"/>
              <a:t>endian.c</a:t>
            </a:r>
            <a:r>
              <a:rPr lang="en-US" altLang="zh-CN" dirty="0"/>
              <a:t> == 0x44)</a:t>
            </a:r>
          </a:p>
          <a:p>
            <a:r>
              <a:rPr lang="en-US" altLang="zh-CN" dirty="0"/>
              <a:t>        </a:t>
            </a:r>
            <a:r>
              <a:rPr lang="en-US" altLang="zh-CN" dirty="0" err="1"/>
              <a:t>printf</a:t>
            </a:r>
            <a:r>
              <a:rPr lang="en-US" altLang="zh-CN" dirty="0"/>
              <a:t>("Little-Endian\n");</a:t>
            </a:r>
          </a:p>
          <a:p>
            <a:endParaRPr lang="en-US" altLang="zh-CN" dirty="0"/>
          </a:p>
          <a:p>
            <a:r>
              <a:rPr lang="en-US" altLang="zh-CN" dirty="0"/>
              <a:t>    return 0;</a:t>
            </a:r>
          </a:p>
          <a:p>
            <a:r>
              <a:rPr lang="en-US" altLang="zh-CN" dirty="0"/>
              <a:t>}</a:t>
            </a:r>
            <a:endParaRPr lang="zh-CN" altLang="en-US" dirty="0"/>
          </a:p>
        </p:txBody>
      </p:sp>
      <p:sp>
        <p:nvSpPr>
          <p:cNvPr id="34" name="文本框 33"/>
          <p:cNvSpPr txBox="1"/>
          <p:nvPr/>
        </p:nvSpPr>
        <p:spPr>
          <a:xfrm>
            <a:off x="9051290" y="2548255"/>
            <a:ext cx="2770505" cy="1568450"/>
          </a:xfrm>
          <a:prstGeom prst="rect">
            <a:avLst/>
          </a:prstGeom>
          <a:noFill/>
        </p:spPr>
        <p:txBody>
          <a:bodyPr wrap="square" rtlCol="0">
            <a:spAutoFit/>
          </a:bodyPr>
          <a:lstStyle/>
          <a:p>
            <a:r>
              <a:rPr lang="en-US" altLang="zh-CN" sz="2400" dirty="0"/>
              <a:t>Q: Run the demo on your system, is your system Big-Endian or Little-Endian?</a:t>
            </a:r>
          </a:p>
        </p:txBody>
      </p:sp>
      <p:sp>
        <p:nvSpPr>
          <p:cNvPr id="31" name="灯片编号占位符 30"/>
          <p:cNvSpPr>
            <a:spLocks noGrp="1"/>
          </p:cNvSpPr>
          <p:nvPr>
            <p:ph type="sldNum" sz="quarter" idx="12"/>
          </p:nvPr>
        </p:nvSpPr>
        <p:spPr/>
        <p:txBody>
          <a:bodyPr/>
          <a:lstStyle/>
          <a:p>
            <a:fld id="{506F4176-339E-4C4B-80E4-BBE9C4467EFE}" type="slidenum">
              <a:rPr lang="zh-CN" altLang="en-US" smtClean="0"/>
              <a:t>32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48986" y="177962"/>
            <a:ext cx="8874125" cy="521970"/>
          </a:xfrm>
          <a:prstGeom prst="rect">
            <a:avLst/>
          </a:prstGeom>
          <a:noFill/>
        </p:spPr>
        <p:txBody>
          <a:bodyPr wrap="none" rtlCol="0">
            <a:spAutoFit/>
          </a:bodyPr>
          <a:lstStyle/>
          <a:p>
            <a:pPr algn="l"/>
            <a:r>
              <a:rPr lang="en-US" altLang="zh-CN" sz="2800" b="1" dirty="0">
                <a:sym typeface="+mn-ea"/>
              </a:rPr>
              <a:t>2.2 </a:t>
            </a:r>
            <a:r>
              <a:rPr lang="en-US" altLang="zh-CN" sz="2800" b="1">
                <a:sym typeface="+mn-ea"/>
              </a:rPr>
              <a:t>Data storage details </a:t>
            </a:r>
            <a:r>
              <a:rPr lang="zh-CN" altLang="en-US" sz="2800" b="1">
                <a:sym typeface="+mn-ea"/>
              </a:rPr>
              <a:t>：</a:t>
            </a:r>
            <a:r>
              <a:rPr lang="en-US" altLang="zh-CN" sz="2800" b="1">
                <a:sym typeface="+mn-ea"/>
              </a:rPr>
              <a:t> </a:t>
            </a:r>
            <a:r>
              <a:rPr lang="en-US" altLang="zh-CN" sz="2800" b="1" dirty="0">
                <a:sym typeface="+mn-ea"/>
              </a:rPr>
              <a:t>Big-Endian  and  Little-Endian(1)</a:t>
            </a:r>
            <a:endParaRPr lang="zh-CN" altLang="en-US" sz="2800" b="1" dirty="0"/>
          </a:p>
        </p:txBody>
      </p:sp>
      <p:sp>
        <p:nvSpPr>
          <p:cNvPr id="3" name="文本框 2"/>
          <p:cNvSpPr txBox="1"/>
          <p:nvPr/>
        </p:nvSpPr>
        <p:spPr>
          <a:xfrm>
            <a:off x="1522328" y="693894"/>
            <a:ext cx="10198847" cy="460375"/>
          </a:xfrm>
          <a:prstGeom prst="rect">
            <a:avLst/>
          </a:prstGeom>
          <a:noFill/>
        </p:spPr>
        <p:txBody>
          <a:bodyPr wrap="square" rtlCol="0">
            <a:spAutoFit/>
          </a:bodyPr>
          <a:lstStyle/>
          <a:p>
            <a:r>
              <a:rPr lang="en-US" altLang="zh-CN" sz="2400" dirty="0"/>
              <a:t> </a:t>
            </a:r>
            <a:endParaRPr lang="zh-CN" altLang="en-US" sz="2400" dirty="0"/>
          </a:p>
        </p:txBody>
      </p:sp>
      <p:sp>
        <p:nvSpPr>
          <p:cNvPr id="30" name="文本框 29"/>
          <p:cNvSpPr txBox="1"/>
          <p:nvPr/>
        </p:nvSpPr>
        <p:spPr>
          <a:xfrm>
            <a:off x="1202075" y="1092228"/>
            <a:ext cx="3556601" cy="5355312"/>
          </a:xfrm>
          <a:prstGeom prst="rect">
            <a:avLst/>
          </a:prstGeom>
          <a:solidFill>
            <a:schemeClr val="accent1">
              <a:lumMod val="20000"/>
              <a:lumOff val="80000"/>
            </a:schemeClr>
          </a:solidFill>
        </p:spPr>
        <p:txBody>
          <a:bodyPr wrap="square">
            <a:spAutoFit/>
          </a:bodyPr>
          <a:lstStyle/>
          <a:p>
            <a:r>
              <a:rPr lang="en-US" altLang="zh-CN" dirty="0"/>
              <a:t>#include&lt;stdio.h&gt;</a:t>
            </a:r>
          </a:p>
          <a:p>
            <a:r>
              <a:rPr lang="en-US" altLang="zh-CN" dirty="0"/>
              <a:t>union data</a:t>
            </a:r>
          </a:p>
          <a:p>
            <a:r>
              <a:rPr lang="en-US" altLang="zh-CN" dirty="0"/>
              <a:t>{</a:t>
            </a:r>
          </a:p>
          <a:p>
            <a:r>
              <a:rPr lang="en-US" altLang="zh-CN" dirty="0"/>
              <a:t>    int a;</a:t>
            </a:r>
          </a:p>
          <a:p>
            <a:r>
              <a:rPr lang="en-US" altLang="zh-CN" dirty="0"/>
              <a:t>    char c;</a:t>
            </a:r>
          </a:p>
          <a:p>
            <a:r>
              <a:rPr lang="en-US" altLang="zh-CN" dirty="0"/>
              <a:t>};</a:t>
            </a:r>
          </a:p>
          <a:p>
            <a:endParaRPr lang="en-US" altLang="zh-CN" dirty="0"/>
          </a:p>
          <a:p>
            <a:r>
              <a:rPr lang="en-US" altLang="zh-CN" dirty="0"/>
              <a:t>int main()</a:t>
            </a:r>
          </a:p>
          <a:p>
            <a:r>
              <a:rPr lang="en-US" altLang="zh-CN" dirty="0"/>
              <a:t>{</a:t>
            </a:r>
          </a:p>
          <a:p>
            <a:r>
              <a:rPr lang="en-US" altLang="zh-CN" dirty="0"/>
              <a:t>    union data endian;</a:t>
            </a:r>
          </a:p>
          <a:p>
            <a:r>
              <a:rPr lang="en-US" altLang="zh-CN" dirty="0"/>
              <a:t>    </a:t>
            </a:r>
            <a:r>
              <a:rPr lang="en-US" altLang="zh-CN" dirty="0" err="1"/>
              <a:t>endian.a</a:t>
            </a:r>
            <a:r>
              <a:rPr lang="en-US" altLang="zh-CN" dirty="0"/>
              <a:t> = 0x11223344;</a:t>
            </a:r>
          </a:p>
          <a:p>
            <a:endParaRPr lang="en-US" altLang="zh-CN" dirty="0"/>
          </a:p>
          <a:p>
            <a:r>
              <a:rPr lang="en-US" altLang="zh-CN" dirty="0"/>
              <a:t>    if(</a:t>
            </a:r>
            <a:r>
              <a:rPr lang="en-US" altLang="zh-CN" dirty="0" err="1"/>
              <a:t>endian.c</a:t>
            </a:r>
            <a:r>
              <a:rPr lang="en-US" altLang="zh-CN" dirty="0"/>
              <a:t> == 0x11)</a:t>
            </a:r>
          </a:p>
          <a:p>
            <a:r>
              <a:rPr lang="en-US" altLang="zh-CN" dirty="0"/>
              <a:t>        </a:t>
            </a:r>
            <a:r>
              <a:rPr lang="en-US" altLang="zh-CN" dirty="0" err="1"/>
              <a:t>printf</a:t>
            </a:r>
            <a:r>
              <a:rPr lang="en-US" altLang="zh-CN" dirty="0"/>
              <a:t>("Big-Endian\n");</a:t>
            </a:r>
          </a:p>
          <a:p>
            <a:r>
              <a:rPr lang="en-US" altLang="zh-CN" dirty="0"/>
              <a:t>    else if(</a:t>
            </a:r>
            <a:r>
              <a:rPr lang="en-US" altLang="zh-CN" dirty="0" err="1"/>
              <a:t>endian.c</a:t>
            </a:r>
            <a:r>
              <a:rPr lang="en-US" altLang="zh-CN" dirty="0"/>
              <a:t> == 0x44)</a:t>
            </a:r>
          </a:p>
          <a:p>
            <a:r>
              <a:rPr lang="en-US" altLang="zh-CN" dirty="0"/>
              <a:t>        </a:t>
            </a:r>
            <a:r>
              <a:rPr lang="en-US" altLang="zh-CN" dirty="0" err="1"/>
              <a:t>printf</a:t>
            </a:r>
            <a:r>
              <a:rPr lang="en-US" altLang="zh-CN" dirty="0"/>
              <a:t>("Little-Endian\n");</a:t>
            </a:r>
          </a:p>
          <a:p>
            <a:endParaRPr lang="en-US" altLang="zh-CN" dirty="0"/>
          </a:p>
          <a:p>
            <a:r>
              <a:rPr lang="en-US" altLang="zh-CN" dirty="0"/>
              <a:t>    return 0;</a:t>
            </a:r>
          </a:p>
          <a:p>
            <a:r>
              <a:rPr lang="en-US" altLang="zh-CN" dirty="0"/>
              <a:t>}</a:t>
            </a:r>
            <a:endParaRPr lang="zh-CN" altLang="en-US" dirty="0"/>
          </a:p>
        </p:txBody>
      </p:sp>
      <p:pic>
        <p:nvPicPr>
          <p:cNvPr id="31" name="图片 30"/>
          <p:cNvPicPr>
            <a:picLocks noChangeAspect="1"/>
          </p:cNvPicPr>
          <p:nvPr/>
        </p:nvPicPr>
        <p:blipFill>
          <a:blip r:embed="rId2"/>
          <a:stretch>
            <a:fillRect/>
          </a:stretch>
        </p:blipFill>
        <p:spPr>
          <a:xfrm>
            <a:off x="4987290" y="3963035"/>
            <a:ext cx="3268980" cy="2205355"/>
          </a:xfrm>
          <a:prstGeom prst="rect">
            <a:avLst/>
          </a:prstGeom>
        </p:spPr>
      </p:pic>
      <p:pic>
        <p:nvPicPr>
          <p:cNvPr id="33" name="图片 32"/>
          <p:cNvPicPr>
            <a:picLocks noChangeAspect="1"/>
          </p:cNvPicPr>
          <p:nvPr/>
        </p:nvPicPr>
        <p:blipFill>
          <a:blip r:embed="rId3"/>
          <a:stretch>
            <a:fillRect/>
          </a:stretch>
        </p:blipFill>
        <p:spPr>
          <a:xfrm>
            <a:off x="8452485" y="3883025"/>
            <a:ext cx="3265805" cy="2468880"/>
          </a:xfrm>
          <a:prstGeom prst="rect">
            <a:avLst/>
          </a:prstGeom>
        </p:spPr>
      </p:pic>
      <p:sp>
        <p:nvSpPr>
          <p:cNvPr id="34" name="文本框 33"/>
          <p:cNvSpPr txBox="1"/>
          <p:nvPr/>
        </p:nvSpPr>
        <p:spPr>
          <a:xfrm>
            <a:off x="5063490" y="1092200"/>
            <a:ext cx="6658610" cy="1969770"/>
          </a:xfrm>
          <a:prstGeom prst="rect">
            <a:avLst/>
          </a:prstGeom>
          <a:noFill/>
        </p:spPr>
        <p:txBody>
          <a:bodyPr wrap="square" rtlCol="0">
            <a:noAutofit/>
          </a:bodyPr>
          <a:lstStyle/>
          <a:p>
            <a:r>
              <a:rPr lang="en-US" altLang="zh-CN" sz="2000" dirty="0"/>
              <a:t>Q: </a:t>
            </a:r>
            <a:r>
              <a:rPr lang="en-US" altLang="zh-CN" sz="2000">
                <a:sym typeface="+mn-ea"/>
              </a:rPr>
              <a:t>Using the command x (for “examine”) to examine memory</a:t>
            </a:r>
            <a:r>
              <a:rPr lang="en-US" altLang="zh-CN" sz="2000" dirty="0"/>
              <a:t> while debug the executable file(generated by gcc -g option) , if the address of the memory unit and the data stored in the memory unit are as shown in the following figure, is this system </a:t>
            </a:r>
            <a:r>
              <a:rPr lang="en-US" altLang="zh-CN" sz="2000" dirty="0">
                <a:sym typeface="+mn-ea"/>
              </a:rPr>
              <a:t>Big-Endian or Little-Endian?</a:t>
            </a:r>
            <a:endParaRPr lang="en-US" altLang="zh-CN" sz="2000" dirty="0"/>
          </a:p>
        </p:txBody>
      </p:sp>
      <p:cxnSp>
        <p:nvCxnSpPr>
          <p:cNvPr id="32" name="曲线连接符 31"/>
          <p:cNvCxnSpPr/>
          <p:nvPr/>
        </p:nvCxnSpPr>
        <p:spPr>
          <a:xfrm rot="5400000">
            <a:off x="5519420" y="3977005"/>
            <a:ext cx="1174115" cy="412750"/>
          </a:xfrm>
          <a:prstGeom prst="curvedConnector3">
            <a:avLst>
              <a:gd name="adj1" fmla="val 50000"/>
            </a:avLst>
          </a:prstGeom>
          <a:ln>
            <a:tailEnd type="arrow"/>
          </a:ln>
        </p:spPr>
        <p:style>
          <a:lnRef idx="2">
            <a:schemeClr val="accent1"/>
          </a:lnRef>
          <a:fillRef idx="0">
            <a:srgbClr val="FFFFFF"/>
          </a:fillRef>
          <a:effectRef idx="0">
            <a:srgbClr val="FFFFFF"/>
          </a:effectRef>
          <a:fontRef idx="minor">
            <a:schemeClr val="tx1"/>
          </a:fontRef>
        </p:style>
      </p:cxnSp>
      <p:cxnSp>
        <p:nvCxnSpPr>
          <p:cNvPr id="35" name="曲线连接符 34"/>
          <p:cNvCxnSpPr/>
          <p:nvPr/>
        </p:nvCxnSpPr>
        <p:spPr>
          <a:xfrm rot="5400000">
            <a:off x="6818630" y="3878580"/>
            <a:ext cx="1162685" cy="674370"/>
          </a:xfrm>
          <a:prstGeom prst="curvedConnector3">
            <a:avLst>
              <a:gd name="adj1" fmla="val 50000"/>
            </a:avLst>
          </a:prstGeom>
          <a:ln>
            <a:tailEnd type="arrow"/>
          </a:ln>
        </p:spPr>
        <p:style>
          <a:lnRef idx="2">
            <a:schemeClr val="accent1"/>
          </a:lnRef>
          <a:fillRef idx="0">
            <a:srgbClr val="FFFFFF"/>
          </a:fillRef>
          <a:effectRef idx="0">
            <a:srgbClr val="FFFFFF"/>
          </a:effectRef>
          <a:fontRef idx="minor">
            <a:schemeClr val="tx1"/>
          </a:fontRef>
        </p:style>
      </p:cxnSp>
      <p:sp>
        <p:nvSpPr>
          <p:cNvPr id="36" name="文本框 35"/>
          <p:cNvSpPr txBox="1"/>
          <p:nvPr/>
        </p:nvSpPr>
        <p:spPr>
          <a:xfrm>
            <a:off x="5715000" y="3362960"/>
            <a:ext cx="4064000" cy="368300"/>
          </a:xfrm>
          <a:prstGeom prst="rect">
            <a:avLst/>
          </a:prstGeom>
          <a:noFill/>
        </p:spPr>
        <p:txBody>
          <a:bodyPr wrap="square" rtlCol="0">
            <a:spAutoFit/>
          </a:bodyPr>
          <a:lstStyle/>
          <a:p>
            <a:r>
              <a:rPr lang="en-US" altLang="zh-CN"/>
              <a:t>address                  data</a:t>
            </a:r>
          </a:p>
        </p:txBody>
      </p:sp>
      <p:sp>
        <p:nvSpPr>
          <p:cNvPr id="37" name="文本框 36"/>
          <p:cNvSpPr txBox="1"/>
          <p:nvPr/>
        </p:nvSpPr>
        <p:spPr>
          <a:xfrm>
            <a:off x="4702175" y="6508115"/>
            <a:ext cx="7019290" cy="337185"/>
          </a:xfrm>
          <a:prstGeom prst="rect">
            <a:avLst/>
          </a:prstGeom>
          <a:noFill/>
        </p:spPr>
        <p:txBody>
          <a:bodyPr wrap="square" rtlCol="0" anchor="t">
            <a:spAutoFit/>
          </a:bodyPr>
          <a:lstStyle/>
          <a:p>
            <a:r>
              <a:rPr lang="en-US" altLang="zh-CN" sz="1600">
                <a:sym typeface="+mn-ea"/>
              </a:rPr>
              <a:t>https://sourceware.org/gdb/current/onlinedocs/gdb.html/Memory.html#Memory</a:t>
            </a:r>
          </a:p>
        </p:txBody>
      </p:sp>
      <p:sp>
        <p:nvSpPr>
          <p:cNvPr id="4" name="灯片编号占位符 3"/>
          <p:cNvSpPr>
            <a:spLocks noGrp="1"/>
          </p:cNvSpPr>
          <p:nvPr>
            <p:ph type="sldNum" sz="quarter" idx="12"/>
          </p:nvPr>
        </p:nvSpPr>
        <p:spPr/>
        <p:txBody>
          <a:bodyPr/>
          <a:lstStyle/>
          <a:p>
            <a:fld id="{506F4176-339E-4C4B-80E4-BBE9C4467EFE}" type="slidenum">
              <a:rPr lang="zh-CN" altLang="en-US" smtClean="0"/>
              <a:t>33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1380" y="1374140"/>
            <a:ext cx="11054715" cy="2955290"/>
          </a:xfrm>
        </p:spPr>
        <p:txBody>
          <a:bodyPr>
            <a:normAutofit/>
          </a:bodyPr>
          <a:lstStyle/>
          <a:p>
            <a:r>
              <a:rPr kumimoji="1" lang="en-US" altLang="zh-CN" sz="2400" dirty="0"/>
              <a:t>Please refer to the content of courseware </a:t>
            </a:r>
            <a:r>
              <a:rPr kumimoji="1" lang="en-US" altLang="zh-CN" sz="2400" dirty="0">
                <a:hlinkClick r:id="rId2" action="ppaction://hlinksldjump"/>
              </a:rPr>
              <a:t>p14-p15</a:t>
            </a:r>
            <a:r>
              <a:rPr kumimoji="1" lang="en-US" altLang="zh-CN" sz="2400" dirty="0"/>
              <a:t> to generate a makefile using cmake tool and CMakeLists.txt, run the makefile to generate an executable file, and then run the executable file.</a:t>
            </a:r>
            <a:br>
              <a:rPr kumimoji="1" lang="en-US" altLang="zh-CN" sz="2400" dirty="0"/>
            </a:br>
            <a:br>
              <a:rPr kumimoji="1" lang="en-US" altLang="zh-CN" sz="2400" dirty="0"/>
            </a:br>
            <a:r>
              <a:rPr kumimoji="1" lang="en-US" altLang="zh-CN" sz="2400" dirty="0"/>
              <a:t>NOTES:</a:t>
            </a:r>
            <a:br>
              <a:rPr kumimoji="1" lang="en-US" altLang="zh-CN" sz="2400" dirty="0"/>
            </a:br>
            <a:r>
              <a:rPr kumimoji="1" lang="en-US" altLang="zh-CN" sz="2400" dirty="0"/>
              <a:t>all the source files are in ./src , all the head files are in ./inc,  all the build files are in ./build.</a:t>
            </a:r>
            <a:br>
              <a:rPr kumimoji="1" lang="en-US" altLang="zh-CN" sz="2400" dirty="0"/>
            </a:br>
            <a:endParaRPr kumimoji="1" lang="en-US" altLang="zh-CN" sz="2400" dirty="0"/>
          </a:p>
        </p:txBody>
      </p:sp>
      <p:sp>
        <p:nvSpPr>
          <p:cNvPr id="10" name="Title 1"/>
          <p:cNvSpPr txBox="1"/>
          <p:nvPr/>
        </p:nvSpPr>
        <p:spPr>
          <a:xfrm>
            <a:off x="1377311" y="508057"/>
            <a:ext cx="8100392" cy="685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j-cs"/>
              </a:rPr>
              <a:t> </a:t>
            </a:r>
            <a:r>
              <a:rPr lang="en-US" altLang="zh-CN" dirty="0"/>
              <a:t>Exercise</a:t>
            </a:r>
            <a:r>
              <a:rPr kumimoji="0" lang="en-US" altLang="zh-CN" sz="3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j-cs"/>
              </a:rPr>
              <a:t> 1</a:t>
            </a:r>
            <a:endParaRPr kumimoji="0" lang="en-US" altLang="zh-CN" sz="360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j-cs"/>
            </a:endParaRPr>
          </a:p>
        </p:txBody>
      </p:sp>
      <p:sp>
        <p:nvSpPr>
          <p:cNvPr id="3" name="灯片编号占位符 2"/>
          <p:cNvSpPr>
            <a:spLocks noGrp="1"/>
          </p:cNvSpPr>
          <p:nvPr>
            <p:ph type="sldNum" sz="quarter" idx="12"/>
          </p:nvPr>
        </p:nvSpPr>
        <p:spPr/>
        <p:txBody>
          <a:bodyPr/>
          <a:lstStyle/>
          <a:p>
            <a:fld id="{506F4176-339E-4C4B-80E4-BBE9C4467EFE}" type="slidenum">
              <a:rPr lang="zh-CN" altLang="en-US" smtClean="0"/>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1205" y="1179195"/>
            <a:ext cx="3641090" cy="4822190"/>
          </a:xfrm>
        </p:spPr>
        <p:txBody>
          <a:bodyPr>
            <a:noAutofit/>
          </a:bodyPr>
          <a:lstStyle/>
          <a:p>
            <a:pPr marL="128905" lvl="1" indent="0">
              <a:spcBef>
                <a:spcPts val="1410"/>
              </a:spcBef>
              <a:buSzPct val="68000"/>
              <a:buNone/>
            </a:pPr>
            <a:r>
              <a:rPr lang="en-US" sz="1500" dirty="0"/>
              <a:t>First, complete the code, then run the program, explain the result  and answer the following question </a:t>
            </a:r>
            <a:r>
              <a:rPr lang="en-US" sz="1500" dirty="0">
                <a:sym typeface="+mn-ea"/>
              </a:rPr>
              <a:t>to SA</a:t>
            </a:r>
            <a:r>
              <a:rPr lang="en-US" sz="1500" dirty="0"/>
              <a:t>. If it has bugs, fix them.</a:t>
            </a:r>
          </a:p>
          <a:p>
            <a:pPr marL="128905" lvl="1" indent="0">
              <a:spcBef>
                <a:spcPts val="1410"/>
              </a:spcBef>
              <a:buSzPct val="68000"/>
              <a:buNone/>
            </a:pPr>
            <a:endParaRPr lang="en-US" sz="1500" dirty="0"/>
          </a:p>
          <a:p>
            <a:pPr marL="128905" lvl="1" indent="0">
              <a:spcBef>
                <a:spcPts val="1410"/>
              </a:spcBef>
              <a:buSzPct val="68000"/>
              <a:buNone/>
            </a:pPr>
            <a:r>
              <a:rPr lang="en-US" sz="1500" dirty="0"/>
              <a:t>Q. </a:t>
            </a:r>
            <a:r>
              <a:rPr lang="en-US" altLang="zh-CN" sz="1500" dirty="0"/>
              <a:t>It is asked to get the the number of characters in ‘dirction’(which should be 4) by using strlen without changing the size of the ‘dirction’ array, one option is to add a piece of code between the definitions on “dirction” and “title”:</a:t>
            </a:r>
          </a:p>
          <a:p>
            <a:pPr marL="128905" lvl="1" indent="0">
              <a:spcBef>
                <a:spcPts val="1410"/>
              </a:spcBef>
              <a:buSzPct val="68000"/>
              <a:buNone/>
            </a:pPr>
            <a:r>
              <a:rPr lang="en-US" altLang="zh-CN" sz="1500" dirty="0"/>
              <a:t>A. char x = ‘ ’;  //a spce in ‘’</a:t>
            </a:r>
          </a:p>
          <a:p>
            <a:pPr marL="128905" lvl="1" indent="0">
              <a:spcBef>
                <a:spcPts val="1410"/>
              </a:spcBef>
              <a:buSzPct val="68000"/>
              <a:buNone/>
            </a:pPr>
            <a:r>
              <a:rPr lang="en-US" altLang="zh-CN" sz="1500" dirty="0"/>
              <a:t>B. char x= 0;</a:t>
            </a:r>
          </a:p>
          <a:p>
            <a:pPr marL="128905" lvl="1" indent="0">
              <a:spcBef>
                <a:spcPts val="1410"/>
              </a:spcBef>
              <a:buSzPct val="68000"/>
              <a:buNone/>
            </a:pPr>
            <a:r>
              <a:rPr lang="en-US" altLang="zh-CN" sz="1500" dirty="0"/>
              <a:t>C. char x=’\0’</a:t>
            </a:r>
          </a:p>
          <a:p>
            <a:pPr marL="128905" lvl="1" indent="0">
              <a:spcBef>
                <a:spcPts val="1410"/>
              </a:spcBef>
              <a:buSzPct val="68000"/>
              <a:buNone/>
            </a:pPr>
            <a:r>
              <a:rPr lang="en-US" altLang="zh-CN" sz="1500" dirty="0"/>
              <a:t>D. char xs[]=“ ”  // a space in “”</a:t>
            </a:r>
          </a:p>
          <a:p>
            <a:pPr marL="128905" lvl="1" indent="0">
              <a:spcBef>
                <a:spcPts val="1410"/>
              </a:spcBef>
              <a:buSzPct val="68000"/>
              <a:buNone/>
            </a:pPr>
            <a:r>
              <a:rPr lang="en-US" altLang="zh-CN" sz="1500" dirty="0"/>
              <a:t>E. other method</a:t>
            </a:r>
            <a:endParaRPr lang="zh-CN" altLang="en-US" sz="1500" dirty="0"/>
          </a:p>
          <a:p>
            <a:pPr marL="128905" lvl="1" indent="0">
              <a:spcBef>
                <a:spcPts val="1410"/>
              </a:spcBef>
              <a:buSzPct val="68000"/>
              <a:buNone/>
            </a:pPr>
            <a:endParaRPr lang="en-US" sz="1500" dirty="0"/>
          </a:p>
          <a:p>
            <a:pPr marL="128905" lvl="1" indent="0">
              <a:spcBef>
                <a:spcPts val="1410"/>
              </a:spcBef>
              <a:buSzPct val="68000"/>
              <a:buNone/>
            </a:pPr>
            <a:endParaRPr lang="en-US" sz="800" dirty="0"/>
          </a:p>
        </p:txBody>
      </p:sp>
      <p:sp>
        <p:nvSpPr>
          <p:cNvPr id="7170" name="Title 1"/>
          <p:cNvSpPr>
            <a:spLocks noGrp="1"/>
          </p:cNvSpPr>
          <p:nvPr>
            <p:ph type="title"/>
          </p:nvPr>
        </p:nvSpPr>
        <p:spPr>
          <a:xfrm>
            <a:off x="1390744" y="338589"/>
            <a:ext cx="6980370" cy="697002"/>
          </a:xfrm>
        </p:spPr>
        <p:txBody>
          <a:bodyPr>
            <a:noAutofit/>
          </a:bodyPr>
          <a:lstStyle/>
          <a:p>
            <a:r>
              <a:rPr lang="en-US" altLang="zh-CN" sz="4705" dirty="0"/>
              <a:t>Exercise 2</a:t>
            </a:r>
          </a:p>
        </p:txBody>
      </p:sp>
      <p:sp>
        <p:nvSpPr>
          <p:cNvPr id="5" name="文本框 4"/>
          <p:cNvSpPr txBox="1"/>
          <p:nvPr/>
        </p:nvSpPr>
        <p:spPr>
          <a:xfrm>
            <a:off x="475683" y="1667371"/>
            <a:ext cx="7797165" cy="3753485"/>
          </a:xfrm>
          <a:prstGeom prst="rect">
            <a:avLst/>
          </a:prstGeom>
          <a:solidFill>
            <a:schemeClr val="accent5">
              <a:lumMod val="20000"/>
              <a:lumOff val="80000"/>
            </a:schemeClr>
          </a:solidFill>
          <a:ln>
            <a:solidFill>
              <a:srgbClr val="002060"/>
            </a:solidFill>
          </a:ln>
        </p:spPr>
        <p:txBody>
          <a:bodyPr wrap="none" rtlCol="0">
            <a:spAutoFit/>
          </a:bodyPr>
          <a:lstStyle/>
          <a:p>
            <a:pPr algn="l"/>
            <a:r>
              <a:rPr lang="en-US" altLang="zh-CN" sz="1400" b="0" dirty="0">
                <a:effectLst/>
              </a:rPr>
              <a:t>#include &lt;iostream&gt;</a:t>
            </a:r>
          </a:p>
          <a:p>
            <a:pPr algn="l"/>
            <a:r>
              <a:rPr lang="en-US" altLang="zh-CN" sz="1400" b="0" dirty="0">
                <a:effectLst/>
              </a:rPr>
              <a:t>#include &lt;</a:t>
            </a:r>
            <a:r>
              <a:rPr lang="en-US" altLang="zh-CN" sz="1400" b="0" dirty="0" err="1">
                <a:effectLst/>
              </a:rPr>
              <a:t>string.h</a:t>
            </a:r>
            <a:r>
              <a:rPr lang="en-US" altLang="zh-CN" sz="1400" b="0" dirty="0">
                <a:effectLst/>
              </a:rPr>
              <a:t>&gt;</a:t>
            </a:r>
          </a:p>
          <a:p>
            <a:pPr algn="l"/>
            <a:r>
              <a:rPr lang="en-US" altLang="zh-CN" sz="1400" b="0" dirty="0">
                <a:effectLst/>
              </a:rPr>
              <a:t>using namespace std;</a:t>
            </a:r>
          </a:p>
          <a:p>
            <a:pPr algn="l"/>
            <a:r>
              <a:rPr lang="en-US" altLang="zh-CN" sz="1400" b="0" dirty="0">
                <a:effectLst/>
              </a:rPr>
              <a:t>int main()</a:t>
            </a:r>
          </a:p>
          <a:p>
            <a:pPr algn="l"/>
            <a:r>
              <a:rPr lang="en-US" altLang="zh-CN" sz="1400" b="0" dirty="0">
                <a:effectLst/>
              </a:rPr>
              <a:t>{</a:t>
            </a:r>
          </a:p>
          <a:p>
            <a:pPr algn="l"/>
            <a:r>
              <a:rPr lang="en-US" altLang="zh-CN" sz="1400" b="0" dirty="0">
                <a:effectLst/>
              </a:rPr>
              <a:t>    int cards[4]{};</a:t>
            </a:r>
          </a:p>
          <a:p>
            <a:pPr algn="l"/>
            <a:r>
              <a:rPr lang="en-US" altLang="zh-CN" sz="1400" b="0" dirty="0">
                <a:effectLst/>
              </a:rPr>
              <a:t>    int hands[4];</a:t>
            </a:r>
          </a:p>
          <a:p>
            <a:pPr algn="l"/>
            <a:r>
              <a:rPr lang="en-US" altLang="zh-CN" sz="1400" b="0" dirty="0">
                <a:effectLst/>
              </a:rPr>
              <a:t>    int price[] = {2.8,3.7,5,9,’C’, “D”}; </a:t>
            </a:r>
          </a:p>
          <a:p>
            <a:pPr algn="l"/>
            <a:r>
              <a:rPr lang="en-US" altLang="zh-CN" sz="1400" b="0" dirty="0">
                <a:effectLst/>
              </a:rPr>
              <a:t>    char direction[4] {'L',82,'U',68};</a:t>
            </a:r>
          </a:p>
          <a:p>
            <a:pPr algn="l"/>
            <a:r>
              <a:rPr lang="en-US" altLang="zh-CN" sz="1400" b="0" dirty="0">
                <a:effectLst/>
              </a:rPr>
              <a:t>    char title[] = "</a:t>
            </a:r>
            <a:r>
              <a:rPr lang="en-US" altLang="zh-CN" sz="1400" b="0" dirty="0" err="1">
                <a:effectLst/>
              </a:rPr>
              <a:t>DeepSeek </a:t>
            </a:r>
            <a:r>
              <a:rPr lang="en-US" altLang="zh-CN" sz="1400" b="0" dirty="0">
                <a:effectLst/>
              </a:rPr>
              <a:t>is an awesome tool.";   </a:t>
            </a:r>
          </a:p>
          <a:p>
            <a:pPr algn="l"/>
            <a:r>
              <a:rPr lang="en-US" altLang="zh-CN" sz="1400" b="0" dirty="0">
                <a:effectLst/>
              </a:rPr>
              <a:t>    </a:t>
            </a:r>
            <a:r>
              <a:rPr lang="en-US" altLang="zh-CN" sz="1400" b="0" dirty="0" err="1">
                <a:effectLst/>
              </a:rPr>
              <a:t>cout</a:t>
            </a:r>
            <a:r>
              <a:rPr lang="en-US" altLang="zh-CN" sz="1400" b="0" dirty="0">
                <a:effectLst/>
              </a:rPr>
              <a:t> &lt;&lt; "</a:t>
            </a:r>
            <a:r>
              <a:rPr lang="en-US" altLang="zh-CN" sz="1400" b="0" dirty="0" err="1">
                <a:effectLst/>
              </a:rPr>
              <a:t>sizeof</a:t>
            </a:r>
            <a:r>
              <a:rPr lang="en-US" altLang="zh-CN" sz="1400" b="0" dirty="0">
                <a:effectLst/>
              </a:rPr>
              <a:t>(cards) = " &lt;&lt; </a:t>
            </a:r>
            <a:r>
              <a:rPr lang="en-US" altLang="zh-CN" sz="1400" b="0" dirty="0" err="1">
                <a:effectLst/>
              </a:rPr>
              <a:t>sizeof</a:t>
            </a:r>
            <a:r>
              <a:rPr lang="en-US" altLang="zh-CN" sz="1400" b="0" dirty="0">
                <a:effectLst/>
              </a:rPr>
              <a:t>(cards) &lt;&lt; ",</a:t>
            </a:r>
            <a:r>
              <a:rPr lang="en-US" altLang="zh-CN" sz="1400" b="0" dirty="0" err="1">
                <a:effectLst/>
              </a:rPr>
              <a:t>sizeof</a:t>
            </a:r>
            <a:r>
              <a:rPr lang="en-US" altLang="zh-CN" sz="1400" b="0" dirty="0">
                <a:effectLst/>
              </a:rPr>
              <a:t> of cards[0] = " &lt;&lt; </a:t>
            </a:r>
            <a:r>
              <a:rPr lang="en-US" altLang="zh-CN" sz="1400" b="0" dirty="0" err="1">
                <a:effectLst/>
              </a:rPr>
              <a:t>sizeof</a:t>
            </a:r>
            <a:r>
              <a:rPr lang="en-US" altLang="zh-CN" sz="1400" b="0" dirty="0">
                <a:effectLst/>
              </a:rPr>
              <a:t>(cards[0]) &lt;&lt; </a:t>
            </a:r>
            <a:r>
              <a:rPr lang="en-US" altLang="zh-CN" sz="1400" b="0" dirty="0" err="1">
                <a:effectLst/>
              </a:rPr>
              <a:t>endl</a:t>
            </a:r>
            <a:r>
              <a:rPr lang="en-US" altLang="zh-CN" sz="1400" b="0" dirty="0">
                <a:effectLst/>
              </a:rPr>
              <a:t>;</a:t>
            </a:r>
          </a:p>
          <a:p>
            <a:pPr algn="l"/>
            <a:r>
              <a:rPr lang="en-US" altLang="zh-CN" sz="1400" b="0" dirty="0">
                <a:effectLst/>
              </a:rPr>
              <a:t>    </a:t>
            </a:r>
            <a:r>
              <a:rPr lang="en-US" altLang="zh-CN" sz="1400" b="0" dirty="0" err="1">
                <a:effectLst/>
              </a:rPr>
              <a:t>cout</a:t>
            </a:r>
            <a:r>
              <a:rPr lang="en-US" altLang="zh-CN" sz="1400" b="0" dirty="0">
                <a:effectLst/>
              </a:rPr>
              <a:t> &lt;&lt; "</a:t>
            </a:r>
            <a:r>
              <a:rPr lang="en-US" altLang="zh-CN" sz="1400" b="0" dirty="0" err="1">
                <a:effectLst/>
              </a:rPr>
              <a:t>sizeof</a:t>
            </a:r>
            <a:r>
              <a:rPr lang="en-US" altLang="zh-CN" sz="1400" b="0" dirty="0">
                <a:effectLst/>
              </a:rPr>
              <a:t>(price) = " &lt;&lt; </a:t>
            </a:r>
            <a:r>
              <a:rPr lang="en-US" altLang="zh-CN" sz="1400" b="0" dirty="0" err="1">
                <a:effectLst/>
              </a:rPr>
              <a:t>sizeof</a:t>
            </a:r>
            <a:r>
              <a:rPr lang="en-US" altLang="zh-CN" sz="1400" b="0" dirty="0">
                <a:effectLst/>
              </a:rPr>
              <a:t>(price) &lt;&lt; ",</a:t>
            </a:r>
            <a:r>
              <a:rPr lang="en-US" altLang="zh-CN" sz="1400" b="0" dirty="0" err="1">
                <a:effectLst/>
              </a:rPr>
              <a:t>sizeof</a:t>
            </a:r>
            <a:r>
              <a:rPr lang="en-US" altLang="zh-CN" sz="1400" b="0" dirty="0">
                <a:effectLst/>
              </a:rPr>
              <a:t> of price[0] = " &lt;&lt; </a:t>
            </a:r>
            <a:r>
              <a:rPr lang="en-US" altLang="zh-CN" sz="1400" b="0" dirty="0" err="1">
                <a:effectLst/>
              </a:rPr>
              <a:t>sizeof</a:t>
            </a:r>
            <a:r>
              <a:rPr lang="en-US" altLang="zh-CN" sz="1400" b="0" dirty="0">
                <a:effectLst/>
              </a:rPr>
              <a:t>(price[0]) &lt;&lt; </a:t>
            </a:r>
            <a:r>
              <a:rPr lang="en-US" altLang="zh-CN" sz="1400" b="0" dirty="0" err="1">
                <a:effectLst/>
              </a:rPr>
              <a:t>endl</a:t>
            </a:r>
            <a:r>
              <a:rPr lang="en-US" altLang="zh-CN" sz="1400" b="0" dirty="0">
                <a:effectLst/>
              </a:rPr>
              <a:t>;</a:t>
            </a:r>
          </a:p>
          <a:p>
            <a:pPr algn="l"/>
            <a:r>
              <a:rPr lang="en-US" altLang="zh-CN" sz="1400" b="0" dirty="0">
                <a:effectLst/>
              </a:rPr>
              <a:t>    </a:t>
            </a:r>
            <a:r>
              <a:rPr lang="en-US" altLang="zh-CN" sz="1400" b="0" dirty="0" err="1">
                <a:effectLst/>
              </a:rPr>
              <a:t>cout</a:t>
            </a:r>
            <a:r>
              <a:rPr lang="en-US" altLang="zh-CN" sz="1400" b="0" dirty="0">
                <a:effectLst/>
              </a:rPr>
              <a:t> &lt;&lt; "</a:t>
            </a:r>
            <a:r>
              <a:rPr lang="en-US" altLang="zh-CN" sz="1400" b="0" dirty="0" err="1">
                <a:effectLst/>
              </a:rPr>
              <a:t>sizeof</a:t>
            </a:r>
            <a:r>
              <a:rPr lang="en-US" altLang="zh-CN" sz="1400" b="0" dirty="0">
                <a:effectLst/>
              </a:rPr>
              <a:t>(direction) = " &lt;&lt; </a:t>
            </a:r>
            <a:r>
              <a:rPr lang="en-US" altLang="zh-CN" sz="1400" b="0" dirty="0" err="1">
                <a:effectLst/>
              </a:rPr>
              <a:t>sizeof</a:t>
            </a:r>
            <a:r>
              <a:rPr lang="en-US" altLang="zh-CN" sz="1400" b="0" dirty="0">
                <a:effectLst/>
              </a:rPr>
              <a:t>(direction) &lt;&lt; ",length of direction = " &lt;&lt; </a:t>
            </a:r>
            <a:r>
              <a:rPr lang="en-US" altLang="zh-CN" sz="1400" b="0" dirty="0" err="1">
                <a:effectLst/>
              </a:rPr>
              <a:t>strlen</a:t>
            </a:r>
            <a:r>
              <a:rPr lang="en-US" altLang="zh-CN" sz="1400" b="0" dirty="0">
                <a:effectLst/>
              </a:rPr>
              <a:t>(direction) &lt;&lt; </a:t>
            </a:r>
            <a:r>
              <a:rPr lang="en-US" altLang="zh-CN" sz="1400" b="0" dirty="0" err="1">
                <a:effectLst/>
              </a:rPr>
              <a:t>endl</a:t>
            </a:r>
            <a:r>
              <a:rPr lang="en-US" altLang="zh-CN" sz="1400" b="0" dirty="0">
                <a:effectLst/>
              </a:rPr>
              <a:t>;</a:t>
            </a:r>
          </a:p>
          <a:p>
            <a:pPr algn="l"/>
            <a:r>
              <a:rPr lang="en-US" altLang="zh-CN" sz="1400" b="0" dirty="0">
                <a:effectLst/>
              </a:rPr>
              <a:t>    </a:t>
            </a:r>
            <a:r>
              <a:rPr lang="en-US" altLang="zh-CN" sz="1400" b="0" dirty="0" err="1">
                <a:effectLst/>
              </a:rPr>
              <a:t>cout</a:t>
            </a:r>
            <a:r>
              <a:rPr lang="en-US" altLang="zh-CN" sz="1400" b="0" dirty="0">
                <a:effectLst/>
              </a:rPr>
              <a:t> &lt;&lt; "</a:t>
            </a:r>
            <a:r>
              <a:rPr lang="en-US" altLang="zh-CN" sz="1400" b="0" dirty="0" err="1">
                <a:effectLst/>
              </a:rPr>
              <a:t>sizeof</a:t>
            </a:r>
            <a:r>
              <a:rPr lang="en-US" altLang="zh-CN" sz="1400" b="0" dirty="0">
                <a:effectLst/>
              </a:rPr>
              <a:t>(title) = " &lt;&lt; </a:t>
            </a:r>
            <a:r>
              <a:rPr lang="en-US" altLang="zh-CN" sz="1400" b="0" dirty="0" err="1">
                <a:effectLst/>
              </a:rPr>
              <a:t>sizeof</a:t>
            </a:r>
            <a:r>
              <a:rPr lang="en-US" altLang="zh-CN" sz="1400" b="0" dirty="0">
                <a:effectLst/>
              </a:rPr>
              <a:t>(title) &lt;&lt; ",length of title = " &lt;&lt; </a:t>
            </a:r>
            <a:r>
              <a:rPr lang="en-US" altLang="zh-CN" sz="1400" b="0" dirty="0" err="1">
                <a:effectLst/>
              </a:rPr>
              <a:t>strlen</a:t>
            </a:r>
            <a:r>
              <a:rPr lang="en-US" altLang="zh-CN" sz="1400" b="0" dirty="0">
                <a:effectLst/>
              </a:rPr>
              <a:t>(title) &lt;&lt; </a:t>
            </a:r>
            <a:r>
              <a:rPr lang="en-US" altLang="zh-CN" sz="1400" b="0" dirty="0" err="1">
                <a:effectLst/>
              </a:rPr>
              <a:t>endl</a:t>
            </a:r>
            <a:r>
              <a:rPr lang="en-US" altLang="zh-CN" sz="1400" b="0" dirty="0">
                <a:effectLst/>
              </a:rPr>
              <a:t>;</a:t>
            </a:r>
          </a:p>
          <a:p>
            <a:pPr algn="l"/>
            <a:endParaRPr lang="en-US" altLang="zh-CN" sz="1400" b="0" dirty="0">
              <a:effectLst/>
            </a:endParaRPr>
          </a:p>
          <a:p>
            <a:pPr algn="l"/>
            <a:r>
              <a:rPr lang="en-US" altLang="zh-CN" sz="1400" b="0" dirty="0">
                <a:effectLst/>
              </a:rPr>
              <a:t>    return 0;</a:t>
            </a:r>
          </a:p>
          <a:p>
            <a:pPr algn="l"/>
            <a:r>
              <a:rPr lang="en-US" altLang="zh-CN" sz="1400" b="0" dirty="0">
                <a:effectLst/>
              </a:rPr>
              <a:t>}</a:t>
            </a:r>
          </a:p>
        </p:txBody>
      </p:sp>
      <p:sp>
        <p:nvSpPr>
          <p:cNvPr id="2" name="灯片编号占位符 1"/>
          <p:cNvSpPr>
            <a:spLocks noGrp="1"/>
          </p:cNvSpPr>
          <p:nvPr>
            <p:ph type="sldNum" sz="quarter" idx="12"/>
          </p:nvPr>
        </p:nvSpPr>
        <p:spPr/>
        <p:txBody>
          <a:bodyPr/>
          <a:lstStyle/>
          <a:p>
            <a:fld id="{506F4176-339E-4C4B-80E4-BBE9C4467EFE}" type="slidenum">
              <a:rPr lang="zh-CN" altLang="en-US" smtClean="0"/>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5030" y="1130300"/>
            <a:ext cx="2830830" cy="4679950"/>
          </a:xfrm>
        </p:spPr>
        <p:txBody>
          <a:bodyPr>
            <a:normAutofit fontScale="80000"/>
          </a:bodyPr>
          <a:lstStyle/>
          <a:p>
            <a:pPr marL="128905" lvl="1" indent="0">
              <a:spcBef>
                <a:spcPts val="1410"/>
              </a:spcBef>
              <a:buSzPct val="68000"/>
              <a:buNone/>
            </a:pPr>
            <a:r>
              <a:rPr lang="en-US" dirty="0"/>
              <a:t>1. Run the program and explain the result to SA. </a:t>
            </a:r>
          </a:p>
          <a:p>
            <a:pPr marL="128905" lvl="1" indent="0">
              <a:spcBef>
                <a:spcPts val="1410"/>
              </a:spcBef>
              <a:buSzPct val="68000"/>
              <a:buNone/>
            </a:pPr>
            <a:endParaRPr lang="en-US" dirty="0"/>
          </a:p>
          <a:p>
            <a:pPr marL="128905" lvl="1" indent="0">
              <a:spcBef>
                <a:spcPts val="1410"/>
              </a:spcBef>
              <a:buSzPct val="68000"/>
              <a:buNone/>
            </a:pPr>
            <a:r>
              <a:rPr lang="en-US" dirty="0"/>
              <a:t>2. You can write a program to check whether you system is little-endian or big-endian  or answer the following question:</a:t>
            </a:r>
            <a:endParaRPr lang="zh-CN" altLang="en-US" dirty="0"/>
          </a:p>
          <a:p>
            <a:pPr marL="128905" lvl="1" indent="0">
              <a:spcBef>
                <a:spcPts val="1410"/>
              </a:spcBef>
              <a:buSzPct val="68000"/>
              <a:buNone/>
            </a:pPr>
            <a:r>
              <a:rPr lang="en-US" altLang="zh-CN" dirty="0"/>
              <a:t>Q. which demo(s)(</a:t>
            </a:r>
            <a:r>
              <a:rPr lang="en-US" altLang="zh-CN" dirty="0">
                <a:solidFill>
                  <a:schemeClr val="bg1">
                    <a:lumMod val="50000"/>
                  </a:schemeClr>
                </a:solidFill>
              </a:rPr>
              <a:t>p2_1.c</a:t>
            </a:r>
            <a:r>
              <a:rPr lang="en-US" altLang="zh-CN" dirty="0"/>
              <a:t> or </a:t>
            </a:r>
            <a:r>
              <a:rPr lang="en-US" altLang="zh-CN" dirty="0">
                <a:solidFill>
                  <a:schemeClr val="bg1">
                    <a:lumMod val="50000"/>
                  </a:schemeClr>
                </a:solidFill>
              </a:rPr>
              <a:t>p2_2.c</a:t>
            </a:r>
            <a:r>
              <a:rPr lang="en-US" altLang="zh-CN" dirty="0"/>
              <a:t> or both of them) is(are) suitable to judge the big-endian or little-endian?</a:t>
            </a:r>
            <a:endParaRPr lang="zh-CN" altLang="en-US" dirty="0"/>
          </a:p>
        </p:txBody>
      </p:sp>
      <p:sp>
        <p:nvSpPr>
          <p:cNvPr id="7170" name="Title 1"/>
          <p:cNvSpPr>
            <a:spLocks noGrp="1"/>
          </p:cNvSpPr>
          <p:nvPr>
            <p:ph type="title"/>
          </p:nvPr>
        </p:nvSpPr>
        <p:spPr>
          <a:xfrm>
            <a:off x="1390744" y="338589"/>
            <a:ext cx="6980370" cy="697002"/>
          </a:xfrm>
        </p:spPr>
        <p:txBody>
          <a:bodyPr>
            <a:noAutofit/>
          </a:bodyPr>
          <a:lstStyle/>
          <a:p>
            <a:r>
              <a:rPr lang="en-US" altLang="zh-CN" sz="4705" dirty="0"/>
              <a:t>Exercise 3</a:t>
            </a:r>
          </a:p>
        </p:txBody>
      </p:sp>
      <p:sp>
        <p:nvSpPr>
          <p:cNvPr id="5" name="文本框 4"/>
          <p:cNvSpPr txBox="1"/>
          <p:nvPr/>
        </p:nvSpPr>
        <p:spPr>
          <a:xfrm>
            <a:off x="158817" y="1072190"/>
            <a:ext cx="4359910" cy="5754370"/>
          </a:xfrm>
          <a:prstGeom prst="rect">
            <a:avLst/>
          </a:prstGeom>
          <a:solidFill>
            <a:schemeClr val="accent5">
              <a:lumMod val="20000"/>
              <a:lumOff val="80000"/>
            </a:schemeClr>
          </a:solidFill>
          <a:ln>
            <a:solidFill>
              <a:srgbClr val="002060"/>
            </a:solidFill>
          </a:ln>
        </p:spPr>
        <p:txBody>
          <a:bodyPr wrap="none" rtlCol="0">
            <a:spAutoFit/>
          </a:bodyPr>
          <a:lstStyle/>
          <a:p>
            <a:r>
              <a:rPr lang="en-US" altLang="zh-CN" sz="1600" b="0" dirty="0">
                <a:effectLst/>
              </a:rPr>
              <a:t>#include &lt;</a:t>
            </a:r>
            <a:r>
              <a:rPr lang="en-US" altLang="zh-CN" sz="1600" b="0" dirty="0" err="1">
                <a:effectLst/>
              </a:rPr>
              <a:t>stdio.h</a:t>
            </a:r>
            <a:r>
              <a:rPr lang="en-US" altLang="zh-CN" sz="1600" b="0" dirty="0">
                <a:effectLst/>
              </a:rPr>
              <a:t>&gt;  </a:t>
            </a:r>
            <a:r>
              <a:rPr lang="en-US" altLang="zh-CN" sz="1600" b="0" dirty="0">
                <a:solidFill>
                  <a:schemeClr val="bg1">
                    <a:lumMod val="50000"/>
                  </a:schemeClr>
                </a:solidFill>
                <a:effectLst/>
              </a:rPr>
              <a:t>//p2_1.c</a:t>
            </a:r>
          </a:p>
          <a:p>
            <a:br>
              <a:rPr lang="en-US" altLang="zh-CN" sz="1600" b="0" dirty="0">
                <a:effectLst/>
              </a:rPr>
            </a:br>
            <a:r>
              <a:rPr lang="en-US" altLang="zh-CN" sz="1600" b="0" dirty="0">
                <a:effectLst/>
              </a:rPr>
              <a:t>union data{</a:t>
            </a:r>
          </a:p>
          <a:p>
            <a:r>
              <a:rPr lang="en-US" altLang="zh-CN" sz="1600" b="0" dirty="0">
                <a:effectLst/>
              </a:rPr>
              <a:t>    int n;</a:t>
            </a:r>
          </a:p>
          <a:p>
            <a:r>
              <a:rPr lang="en-US" altLang="zh-CN" sz="1600" b="0" dirty="0">
                <a:effectLst/>
              </a:rPr>
              <a:t>    char </a:t>
            </a:r>
            <a:r>
              <a:rPr lang="en-US" altLang="zh-CN" sz="1600" b="0" dirty="0" err="1">
                <a:effectLst/>
              </a:rPr>
              <a:t>ch</a:t>
            </a:r>
            <a:r>
              <a:rPr lang="en-US" altLang="zh-CN" sz="1600" b="0" dirty="0">
                <a:effectLst/>
              </a:rPr>
              <a:t>;</a:t>
            </a:r>
          </a:p>
          <a:p>
            <a:r>
              <a:rPr lang="en-US" altLang="zh-CN" sz="1600" b="0" dirty="0">
                <a:effectLst/>
              </a:rPr>
              <a:t>    short m;</a:t>
            </a:r>
          </a:p>
          <a:p>
            <a:r>
              <a:rPr lang="en-US" altLang="zh-CN" sz="1600" b="0" dirty="0">
                <a:effectLst/>
              </a:rPr>
              <a:t>};</a:t>
            </a:r>
          </a:p>
          <a:p>
            <a:br>
              <a:rPr lang="en-US" altLang="zh-CN" sz="1600" b="0" dirty="0">
                <a:effectLst/>
              </a:rPr>
            </a:br>
            <a:r>
              <a:rPr lang="en-US" altLang="zh-CN" sz="1600" b="0" dirty="0">
                <a:effectLst/>
              </a:rPr>
              <a:t>int main()</a:t>
            </a:r>
          </a:p>
          <a:p>
            <a:r>
              <a:rPr lang="en-US" altLang="zh-CN" sz="1600" b="0" dirty="0">
                <a:effectLst/>
              </a:rPr>
              <a:t>{</a:t>
            </a:r>
          </a:p>
          <a:p>
            <a:r>
              <a:rPr lang="en-US" altLang="zh-CN" sz="1600" b="0" dirty="0">
                <a:effectLst/>
              </a:rPr>
              <a:t>    union data a;</a:t>
            </a:r>
          </a:p>
          <a:p>
            <a:r>
              <a:rPr lang="en-US" altLang="zh-CN" sz="1600" b="0" dirty="0">
                <a:effectLst/>
              </a:rPr>
              <a:t>    </a:t>
            </a:r>
            <a:r>
              <a:rPr lang="en-US" altLang="zh-CN" sz="1600" b="0" dirty="0" err="1">
                <a:effectLst/>
              </a:rPr>
              <a:t>printf</a:t>
            </a:r>
            <a:r>
              <a:rPr lang="en-US" altLang="zh-CN" sz="1600" b="0" dirty="0">
                <a:effectLst/>
              </a:rPr>
              <a:t>("%d, %d\n", </a:t>
            </a:r>
            <a:r>
              <a:rPr lang="en-US" altLang="zh-CN" sz="1600" b="0" dirty="0" err="1">
                <a:effectLst/>
              </a:rPr>
              <a:t>sizeof</a:t>
            </a:r>
            <a:r>
              <a:rPr lang="en-US" altLang="zh-CN" sz="1600" b="0" dirty="0">
                <a:effectLst/>
              </a:rPr>
              <a:t>(a), </a:t>
            </a:r>
            <a:r>
              <a:rPr lang="en-US" altLang="zh-CN" sz="1600" b="0" dirty="0" err="1">
                <a:effectLst/>
              </a:rPr>
              <a:t>sizeof</a:t>
            </a:r>
            <a:r>
              <a:rPr lang="en-US" altLang="zh-CN" sz="1600" b="0" dirty="0">
                <a:effectLst/>
              </a:rPr>
              <a:t>(union data) );</a:t>
            </a:r>
          </a:p>
          <a:p>
            <a:r>
              <a:rPr lang="en-US" altLang="zh-CN" sz="1600" b="0" dirty="0">
                <a:effectLst/>
              </a:rPr>
              <a:t>    </a:t>
            </a:r>
            <a:r>
              <a:rPr lang="en-US" altLang="zh-CN" sz="1600" b="0" dirty="0" err="1">
                <a:effectLst/>
              </a:rPr>
              <a:t>a.n</a:t>
            </a:r>
            <a:r>
              <a:rPr lang="en-US" altLang="zh-CN" sz="1600" b="0" dirty="0">
                <a:effectLst/>
              </a:rPr>
              <a:t> = 0x40;</a:t>
            </a:r>
          </a:p>
          <a:p>
            <a:r>
              <a:rPr lang="en-US" altLang="zh-CN" sz="1600" b="0" dirty="0">
                <a:effectLst/>
              </a:rPr>
              <a:t>    </a:t>
            </a:r>
            <a:r>
              <a:rPr lang="en-US" altLang="zh-CN" sz="1600" b="0" dirty="0" err="1">
                <a:effectLst/>
              </a:rPr>
              <a:t>printf</a:t>
            </a:r>
            <a:r>
              <a:rPr lang="en-US" altLang="zh-CN" sz="1600" b="0" dirty="0">
                <a:effectLst/>
              </a:rPr>
              <a:t>("%X, %c, %</a:t>
            </a:r>
            <a:r>
              <a:rPr lang="en-US" altLang="zh-CN" sz="1600" b="0" dirty="0" err="1">
                <a:effectLst/>
              </a:rPr>
              <a:t>hX</a:t>
            </a:r>
            <a:r>
              <a:rPr lang="en-US" altLang="zh-CN" sz="1600" b="0" dirty="0">
                <a:effectLst/>
              </a:rPr>
              <a:t>\n", </a:t>
            </a:r>
            <a:r>
              <a:rPr lang="en-US" altLang="zh-CN" sz="1600" b="0" dirty="0" err="1">
                <a:effectLst/>
              </a:rPr>
              <a:t>a.n</a:t>
            </a:r>
            <a:r>
              <a:rPr lang="en-US" altLang="zh-CN" sz="1600" b="0" dirty="0">
                <a:effectLst/>
              </a:rPr>
              <a:t>, a.ch, </a:t>
            </a:r>
            <a:r>
              <a:rPr lang="en-US" altLang="zh-CN" sz="1600" b="0" dirty="0" err="1">
                <a:effectLst/>
              </a:rPr>
              <a:t>a.m</a:t>
            </a:r>
            <a:r>
              <a:rPr lang="en-US" altLang="zh-CN" sz="1600" b="0" dirty="0">
                <a:effectLst/>
              </a:rPr>
              <a:t>);</a:t>
            </a:r>
          </a:p>
          <a:p>
            <a:r>
              <a:rPr lang="en-US" altLang="zh-CN" sz="1600" b="0" dirty="0">
                <a:effectLst/>
              </a:rPr>
              <a:t>    a.ch = '9';</a:t>
            </a:r>
          </a:p>
          <a:p>
            <a:r>
              <a:rPr lang="en-US" altLang="zh-CN" sz="1600" b="0" dirty="0">
                <a:effectLst/>
              </a:rPr>
              <a:t>    </a:t>
            </a:r>
            <a:r>
              <a:rPr lang="en-US" altLang="zh-CN" sz="1600" b="0" dirty="0" err="1">
                <a:effectLst/>
              </a:rPr>
              <a:t>printf</a:t>
            </a:r>
            <a:r>
              <a:rPr lang="en-US" altLang="zh-CN" sz="1600" b="0" dirty="0">
                <a:effectLst/>
              </a:rPr>
              <a:t>("%X, %c, %</a:t>
            </a:r>
            <a:r>
              <a:rPr lang="en-US" altLang="zh-CN" sz="1600" b="0" dirty="0" err="1">
                <a:effectLst/>
              </a:rPr>
              <a:t>hX</a:t>
            </a:r>
            <a:r>
              <a:rPr lang="en-US" altLang="zh-CN" sz="1600" b="0" dirty="0">
                <a:effectLst/>
              </a:rPr>
              <a:t>\n", </a:t>
            </a:r>
            <a:r>
              <a:rPr lang="en-US" altLang="zh-CN" sz="1600" b="0" dirty="0" err="1">
                <a:effectLst/>
              </a:rPr>
              <a:t>a.n</a:t>
            </a:r>
            <a:r>
              <a:rPr lang="en-US" altLang="zh-CN" sz="1600" b="0" dirty="0">
                <a:effectLst/>
              </a:rPr>
              <a:t>, a.ch, </a:t>
            </a:r>
            <a:r>
              <a:rPr lang="en-US" altLang="zh-CN" sz="1600" b="0" dirty="0" err="1">
                <a:effectLst/>
              </a:rPr>
              <a:t>a.m</a:t>
            </a:r>
            <a:r>
              <a:rPr lang="en-US" altLang="zh-CN" sz="1600" b="0" dirty="0">
                <a:effectLst/>
              </a:rPr>
              <a:t>);</a:t>
            </a:r>
          </a:p>
          <a:p>
            <a:r>
              <a:rPr lang="en-US" altLang="zh-CN" sz="1600" b="0" dirty="0">
                <a:effectLst/>
              </a:rPr>
              <a:t>    </a:t>
            </a:r>
            <a:r>
              <a:rPr lang="en-US" altLang="zh-CN" sz="1600" b="0" dirty="0" err="1">
                <a:effectLst/>
              </a:rPr>
              <a:t>a.m</a:t>
            </a:r>
            <a:r>
              <a:rPr lang="en-US" altLang="zh-CN" sz="1600" b="0" dirty="0">
                <a:effectLst/>
              </a:rPr>
              <a:t> = 0x2059;</a:t>
            </a:r>
          </a:p>
          <a:p>
            <a:r>
              <a:rPr lang="en-US" altLang="zh-CN" sz="1600" b="0" dirty="0">
                <a:effectLst/>
              </a:rPr>
              <a:t>    </a:t>
            </a:r>
            <a:r>
              <a:rPr lang="en-US" altLang="zh-CN" sz="1600" b="0" dirty="0" err="1">
                <a:effectLst/>
              </a:rPr>
              <a:t>printf</a:t>
            </a:r>
            <a:r>
              <a:rPr lang="en-US" altLang="zh-CN" sz="1600" b="0" dirty="0">
                <a:effectLst/>
              </a:rPr>
              <a:t>("%X, %c, %</a:t>
            </a:r>
            <a:r>
              <a:rPr lang="en-US" altLang="zh-CN" sz="1600" b="0" dirty="0" err="1">
                <a:effectLst/>
              </a:rPr>
              <a:t>hX</a:t>
            </a:r>
            <a:r>
              <a:rPr lang="en-US" altLang="zh-CN" sz="1600" b="0" dirty="0">
                <a:effectLst/>
              </a:rPr>
              <a:t>\n", </a:t>
            </a:r>
            <a:r>
              <a:rPr lang="en-US" altLang="zh-CN" sz="1600" b="0" dirty="0" err="1">
                <a:effectLst/>
              </a:rPr>
              <a:t>a.n</a:t>
            </a:r>
            <a:r>
              <a:rPr lang="en-US" altLang="zh-CN" sz="1600" b="0" dirty="0">
                <a:effectLst/>
              </a:rPr>
              <a:t>, a.ch, </a:t>
            </a:r>
            <a:r>
              <a:rPr lang="en-US" altLang="zh-CN" sz="1600" b="0" dirty="0" err="1">
                <a:effectLst/>
              </a:rPr>
              <a:t>a.m</a:t>
            </a:r>
            <a:r>
              <a:rPr lang="en-US" altLang="zh-CN" sz="1600" b="0" dirty="0">
                <a:effectLst/>
              </a:rPr>
              <a:t>);</a:t>
            </a:r>
          </a:p>
          <a:p>
            <a:r>
              <a:rPr lang="en-US" altLang="zh-CN" sz="1600" b="0" dirty="0">
                <a:effectLst/>
              </a:rPr>
              <a:t>    </a:t>
            </a:r>
            <a:r>
              <a:rPr lang="en-US" altLang="zh-CN" sz="1600" b="0" dirty="0" err="1">
                <a:effectLst/>
              </a:rPr>
              <a:t>a.n</a:t>
            </a:r>
            <a:r>
              <a:rPr lang="en-US" altLang="zh-CN" sz="1600" b="0" dirty="0">
                <a:effectLst/>
              </a:rPr>
              <a:t> = 0x3E25AD54;</a:t>
            </a:r>
          </a:p>
          <a:p>
            <a:r>
              <a:rPr lang="en-US" altLang="zh-CN" sz="1600" b="0" dirty="0">
                <a:effectLst/>
              </a:rPr>
              <a:t>    </a:t>
            </a:r>
            <a:r>
              <a:rPr lang="en-US" altLang="zh-CN" sz="1600" b="0" dirty="0" err="1">
                <a:effectLst/>
              </a:rPr>
              <a:t>printf</a:t>
            </a:r>
            <a:r>
              <a:rPr lang="en-US" altLang="zh-CN" sz="1600" b="0" dirty="0">
                <a:effectLst/>
              </a:rPr>
              <a:t>("%X, %c, %</a:t>
            </a:r>
            <a:r>
              <a:rPr lang="en-US" altLang="zh-CN" sz="1600" b="0" dirty="0" err="1">
                <a:effectLst/>
              </a:rPr>
              <a:t>hX</a:t>
            </a:r>
            <a:r>
              <a:rPr lang="en-US" altLang="zh-CN" sz="1600" b="0" dirty="0">
                <a:effectLst/>
              </a:rPr>
              <a:t>\n", </a:t>
            </a:r>
            <a:r>
              <a:rPr lang="en-US" altLang="zh-CN" sz="1600" b="0" dirty="0" err="1">
                <a:effectLst/>
              </a:rPr>
              <a:t>a.n</a:t>
            </a:r>
            <a:r>
              <a:rPr lang="en-US" altLang="zh-CN" sz="1600" b="0" dirty="0">
                <a:effectLst/>
              </a:rPr>
              <a:t>, a.ch, </a:t>
            </a:r>
            <a:r>
              <a:rPr lang="en-US" altLang="zh-CN" sz="1600" b="0" dirty="0" err="1">
                <a:effectLst/>
              </a:rPr>
              <a:t>a.m</a:t>
            </a:r>
            <a:r>
              <a:rPr lang="en-US" altLang="zh-CN" sz="1600" b="0" dirty="0">
                <a:effectLst/>
              </a:rPr>
              <a:t>);</a:t>
            </a:r>
          </a:p>
          <a:p>
            <a:r>
              <a:rPr lang="en-US" altLang="zh-CN" sz="1600" b="0" dirty="0">
                <a:effectLst/>
              </a:rPr>
              <a:t>   </a:t>
            </a:r>
          </a:p>
          <a:p>
            <a:r>
              <a:rPr lang="en-US" altLang="zh-CN" sz="1600" b="0" dirty="0">
                <a:effectLst/>
              </a:rPr>
              <a:t>    return 0;</a:t>
            </a:r>
          </a:p>
          <a:p>
            <a:r>
              <a:rPr lang="en-US" altLang="zh-CN" sz="1600" b="0" dirty="0">
                <a:effectLst/>
              </a:rPr>
              <a:t>}</a:t>
            </a:r>
          </a:p>
        </p:txBody>
      </p:sp>
      <p:sp>
        <p:nvSpPr>
          <p:cNvPr id="2" name="文本框 1"/>
          <p:cNvSpPr txBox="1"/>
          <p:nvPr/>
        </p:nvSpPr>
        <p:spPr>
          <a:xfrm>
            <a:off x="7752147" y="1065205"/>
            <a:ext cx="4362450" cy="5754370"/>
          </a:xfrm>
          <a:prstGeom prst="rect">
            <a:avLst/>
          </a:prstGeom>
          <a:solidFill>
            <a:schemeClr val="accent5">
              <a:lumMod val="20000"/>
              <a:lumOff val="80000"/>
            </a:schemeClr>
          </a:solidFill>
          <a:ln>
            <a:solidFill>
              <a:srgbClr val="002060"/>
            </a:solidFill>
          </a:ln>
        </p:spPr>
        <p:txBody>
          <a:bodyPr wrap="none" rtlCol="0">
            <a:spAutoFit/>
          </a:bodyPr>
          <a:lstStyle/>
          <a:p>
            <a:pPr algn="l"/>
            <a:r>
              <a:rPr lang="en-US" altLang="zh-CN" sz="1600" b="0" dirty="0">
                <a:effectLst/>
              </a:rPr>
              <a:t>#include &lt;</a:t>
            </a:r>
            <a:r>
              <a:rPr lang="en-US" altLang="zh-CN" sz="1600" b="0" dirty="0" err="1">
                <a:effectLst/>
              </a:rPr>
              <a:t>stdio.h</a:t>
            </a:r>
            <a:r>
              <a:rPr lang="en-US" altLang="zh-CN" sz="1600" b="0" dirty="0">
                <a:effectLst/>
              </a:rPr>
              <a:t>&gt; </a:t>
            </a:r>
            <a:r>
              <a:rPr lang="en-US" altLang="zh-CN" sz="1600" dirty="0">
                <a:solidFill>
                  <a:schemeClr val="bg1">
                    <a:lumMod val="50000"/>
                  </a:schemeClr>
                </a:solidFill>
                <a:effectLst/>
                <a:sym typeface="+mn-ea"/>
              </a:rPr>
              <a:t>//p2_2.c</a:t>
            </a:r>
            <a:endParaRPr lang="en-US" altLang="zh-CN" sz="1600" b="0" dirty="0">
              <a:effectLst/>
            </a:endParaRPr>
          </a:p>
          <a:p>
            <a:pPr algn="l"/>
            <a:br>
              <a:rPr lang="en-US" altLang="zh-CN" sz="1600" b="0" dirty="0">
                <a:effectLst/>
              </a:rPr>
            </a:br>
            <a:r>
              <a:rPr lang="en-US" altLang="zh-CN" sz="1600" b="0" dirty="0">
                <a:effectLst/>
                <a:highlight>
                  <a:srgbClr val="FFFF00"/>
                </a:highlight>
              </a:rPr>
              <a:t>struct </a:t>
            </a:r>
            <a:r>
              <a:rPr lang="en-US" altLang="zh-CN" sz="1600" b="0" dirty="0">
                <a:effectLst/>
              </a:rPr>
              <a:t>data{</a:t>
            </a:r>
          </a:p>
          <a:p>
            <a:pPr algn="l"/>
            <a:r>
              <a:rPr lang="en-US" altLang="zh-CN" sz="1600" b="0" dirty="0">
                <a:effectLst/>
              </a:rPr>
              <a:t>    int n;</a:t>
            </a:r>
          </a:p>
          <a:p>
            <a:pPr algn="l"/>
            <a:r>
              <a:rPr lang="en-US" altLang="zh-CN" sz="1600" b="0" dirty="0">
                <a:effectLst/>
              </a:rPr>
              <a:t>    char </a:t>
            </a:r>
            <a:r>
              <a:rPr lang="en-US" altLang="zh-CN" sz="1600" b="0" dirty="0" err="1">
                <a:effectLst/>
              </a:rPr>
              <a:t>ch</a:t>
            </a:r>
            <a:r>
              <a:rPr lang="en-US" altLang="zh-CN" sz="1600" b="0" dirty="0">
                <a:effectLst/>
              </a:rPr>
              <a:t>;</a:t>
            </a:r>
          </a:p>
          <a:p>
            <a:pPr algn="l"/>
            <a:r>
              <a:rPr lang="en-US" altLang="zh-CN" sz="1600" b="0" dirty="0">
                <a:effectLst/>
              </a:rPr>
              <a:t>    short m;</a:t>
            </a:r>
          </a:p>
          <a:p>
            <a:pPr algn="l"/>
            <a:r>
              <a:rPr lang="en-US" altLang="zh-CN" sz="1600" b="0" dirty="0">
                <a:effectLst/>
              </a:rPr>
              <a:t>};</a:t>
            </a:r>
          </a:p>
          <a:p>
            <a:pPr algn="l"/>
            <a:br>
              <a:rPr lang="en-US" altLang="zh-CN" sz="1600" b="0" dirty="0">
                <a:effectLst/>
              </a:rPr>
            </a:br>
            <a:r>
              <a:rPr lang="en-US" altLang="zh-CN" sz="1600" b="0" dirty="0">
                <a:effectLst/>
              </a:rPr>
              <a:t>int main()</a:t>
            </a:r>
          </a:p>
          <a:p>
            <a:pPr algn="l"/>
            <a:r>
              <a:rPr lang="en-US" altLang="zh-CN" sz="1600" b="0" dirty="0">
                <a:effectLst/>
              </a:rPr>
              <a:t>{</a:t>
            </a:r>
          </a:p>
          <a:p>
            <a:pPr algn="l"/>
            <a:r>
              <a:rPr lang="en-US" altLang="zh-CN" sz="1600" b="0" dirty="0">
                <a:effectLst/>
              </a:rPr>
              <a:t>    </a:t>
            </a:r>
            <a:r>
              <a:rPr lang="en-US" altLang="zh-CN" sz="1600" dirty="0">
                <a:effectLst/>
                <a:highlight>
                  <a:srgbClr val="FFFF00"/>
                </a:highlight>
                <a:sym typeface="+mn-ea"/>
              </a:rPr>
              <a:t>struct </a:t>
            </a:r>
            <a:r>
              <a:rPr lang="en-US" altLang="zh-CN" sz="1600" b="0" dirty="0">
                <a:effectLst/>
              </a:rPr>
              <a:t>data a;</a:t>
            </a:r>
          </a:p>
          <a:p>
            <a:pPr algn="l"/>
            <a:r>
              <a:rPr lang="en-US" altLang="zh-CN" sz="1600" b="0" dirty="0">
                <a:effectLst/>
              </a:rPr>
              <a:t>    </a:t>
            </a:r>
            <a:r>
              <a:rPr lang="en-US" altLang="zh-CN" sz="1600" b="0" dirty="0" err="1">
                <a:effectLst/>
              </a:rPr>
              <a:t>printf</a:t>
            </a:r>
            <a:r>
              <a:rPr lang="en-US" altLang="zh-CN" sz="1600" b="0" dirty="0">
                <a:effectLst/>
              </a:rPr>
              <a:t>("%d, %d\n", </a:t>
            </a:r>
            <a:r>
              <a:rPr lang="en-US" altLang="zh-CN" sz="1600" b="0" dirty="0" err="1">
                <a:effectLst/>
              </a:rPr>
              <a:t>sizeof</a:t>
            </a:r>
            <a:r>
              <a:rPr lang="en-US" altLang="zh-CN" sz="1600" b="0" dirty="0">
                <a:effectLst/>
              </a:rPr>
              <a:t>(a), </a:t>
            </a:r>
            <a:r>
              <a:rPr lang="en-US" altLang="zh-CN" sz="1600" b="0" dirty="0" err="1">
                <a:effectLst/>
              </a:rPr>
              <a:t>sizeof</a:t>
            </a:r>
            <a:r>
              <a:rPr lang="en-US" altLang="zh-CN" sz="1600" b="0" dirty="0">
                <a:effectLst/>
              </a:rPr>
              <a:t>(</a:t>
            </a:r>
            <a:r>
              <a:rPr lang="en-US" altLang="zh-CN" sz="1600" dirty="0">
                <a:effectLst/>
                <a:highlight>
                  <a:srgbClr val="FFFF00"/>
                </a:highlight>
                <a:sym typeface="+mn-ea"/>
              </a:rPr>
              <a:t>struct </a:t>
            </a:r>
            <a:r>
              <a:rPr lang="en-US" altLang="zh-CN" sz="1600" b="0" dirty="0">
                <a:effectLst/>
              </a:rPr>
              <a:t>data) );</a:t>
            </a:r>
          </a:p>
          <a:p>
            <a:pPr algn="l"/>
            <a:r>
              <a:rPr lang="en-US" altLang="zh-CN" sz="1600" b="0" dirty="0">
                <a:effectLst/>
              </a:rPr>
              <a:t>    </a:t>
            </a:r>
            <a:r>
              <a:rPr lang="en-US" altLang="zh-CN" sz="1600" b="0" dirty="0" err="1">
                <a:effectLst/>
              </a:rPr>
              <a:t>a.n</a:t>
            </a:r>
            <a:r>
              <a:rPr lang="en-US" altLang="zh-CN" sz="1600" b="0" dirty="0">
                <a:effectLst/>
              </a:rPr>
              <a:t> = 0x40;</a:t>
            </a:r>
          </a:p>
          <a:p>
            <a:pPr algn="l"/>
            <a:r>
              <a:rPr lang="en-US" altLang="zh-CN" sz="1600" b="0" dirty="0">
                <a:effectLst/>
              </a:rPr>
              <a:t>    </a:t>
            </a:r>
            <a:r>
              <a:rPr lang="en-US" altLang="zh-CN" sz="1600" b="0" dirty="0" err="1">
                <a:effectLst/>
              </a:rPr>
              <a:t>printf</a:t>
            </a:r>
            <a:r>
              <a:rPr lang="en-US" altLang="zh-CN" sz="1600" b="0" dirty="0">
                <a:effectLst/>
              </a:rPr>
              <a:t>("%X, %c, %</a:t>
            </a:r>
            <a:r>
              <a:rPr lang="en-US" altLang="zh-CN" sz="1600" b="0" dirty="0" err="1">
                <a:effectLst/>
              </a:rPr>
              <a:t>hX</a:t>
            </a:r>
            <a:r>
              <a:rPr lang="en-US" altLang="zh-CN" sz="1600" b="0" dirty="0">
                <a:effectLst/>
              </a:rPr>
              <a:t>\n", </a:t>
            </a:r>
            <a:r>
              <a:rPr lang="en-US" altLang="zh-CN" sz="1600" b="0" dirty="0" err="1">
                <a:effectLst/>
              </a:rPr>
              <a:t>a.n</a:t>
            </a:r>
            <a:r>
              <a:rPr lang="en-US" altLang="zh-CN" sz="1600" b="0" dirty="0">
                <a:effectLst/>
              </a:rPr>
              <a:t>, a.ch, </a:t>
            </a:r>
            <a:r>
              <a:rPr lang="en-US" altLang="zh-CN" sz="1600" b="0" dirty="0" err="1">
                <a:effectLst/>
              </a:rPr>
              <a:t>a.m</a:t>
            </a:r>
            <a:r>
              <a:rPr lang="en-US" altLang="zh-CN" sz="1600" b="0" dirty="0">
                <a:effectLst/>
              </a:rPr>
              <a:t>);</a:t>
            </a:r>
          </a:p>
          <a:p>
            <a:pPr algn="l"/>
            <a:r>
              <a:rPr lang="en-US" altLang="zh-CN" sz="1600" b="0" dirty="0">
                <a:effectLst/>
              </a:rPr>
              <a:t>    a.ch = '9';</a:t>
            </a:r>
          </a:p>
          <a:p>
            <a:pPr algn="l"/>
            <a:r>
              <a:rPr lang="en-US" altLang="zh-CN" sz="1600" b="0" dirty="0">
                <a:effectLst/>
              </a:rPr>
              <a:t>    </a:t>
            </a:r>
            <a:r>
              <a:rPr lang="en-US" altLang="zh-CN" sz="1600" b="0" dirty="0" err="1">
                <a:effectLst/>
              </a:rPr>
              <a:t>printf</a:t>
            </a:r>
            <a:r>
              <a:rPr lang="en-US" altLang="zh-CN" sz="1600" b="0" dirty="0">
                <a:effectLst/>
              </a:rPr>
              <a:t>("%X, %c, %</a:t>
            </a:r>
            <a:r>
              <a:rPr lang="en-US" altLang="zh-CN" sz="1600" b="0" dirty="0" err="1">
                <a:effectLst/>
              </a:rPr>
              <a:t>hX</a:t>
            </a:r>
            <a:r>
              <a:rPr lang="en-US" altLang="zh-CN" sz="1600" b="0" dirty="0">
                <a:effectLst/>
              </a:rPr>
              <a:t>\n", </a:t>
            </a:r>
            <a:r>
              <a:rPr lang="en-US" altLang="zh-CN" sz="1600" b="0" dirty="0" err="1">
                <a:effectLst/>
              </a:rPr>
              <a:t>a.n</a:t>
            </a:r>
            <a:r>
              <a:rPr lang="en-US" altLang="zh-CN" sz="1600" b="0" dirty="0">
                <a:effectLst/>
              </a:rPr>
              <a:t>, a.ch, </a:t>
            </a:r>
            <a:r>
              <a:rPr lang="en-US" altLang="zh-CN" sz="1600" b="0" dirty="0" err="1">
                <a:effectLst/>
              </a:rPr>
              <a:t>a.m</a:t>
            </a:r>
            <a:r>
              <a:rPr lang="en-US" altLang="zh-CN" sz="1600" b="0" dirty="0">
                <a:effectLst/>
              </a:rPr>
              <a:t>);</a:t>
            </a:r>
          </a:p>
          <a:p>
            <a:pPr algn="l"/>
            <a:r>
              <a:rPr lang="en-US" altLang="zh-CN" sz="1600" b="0" dirty="0">
                <a:effectLst/>
              </a:rPr>
              <a:t>    </a:t>
            </a:r>
            <a:r>
              <a:rPr lang="en-US" altLang="zh-CN" sz="1600" b="0" dirty="0" err="1">
                <a:effectLst/>
              </a:rPr>
              <a:t>a.m</a:t>
            </a:r>
            <a:r>
              <a:rPr lang="en-US" altLang="zh-CN" sz="1600" b="0" dirty="0">
                <a:effectLst/>
              </a:rPr>
              <a:t> = 0x2059;</a:t>
            </a:r>
          </a:p>
          <a:p>
            <a:pPr algn="l"/>
            <a:r>
              <a:rPr lang="en-US" altLang="zh-CN" sz="1600" b="0" dirty="0">
                <a:effectLst/>
              </a:rPr>
              <a:t>    </a:t>
            </a:r>
            <a:r>
              <a:rPr lang="en-US" altLang="zh-CN" sz="1600" b="0" dirty="0" err="1">
                <a:effectLst/>
              </a:rPr>
              <a:t>printf</a:t>
            </a:r>
            <a:r>
              <a:rPr lang="en-US" altLang="zh-CN" sz="1600" b="0" dirty="0">
                <a:effectLst/>
              </a:rPr>
              <a:t>("%X, %c, %</a:t>
            </a:r>
            <a:r>
              <a:rPr lang="en-US" altLang="zh-CN" sz="1600" b="0" dirty="0" err="1">
                <a:effectLst/>
              </a:rPr>
              <a:t>hX</a:t>
            </a:r>
            <a:r>
              <a:rPr lang="en-US" altLang="zh-CN" sz="1600" b="0" dirty="0">
                <a:effectLst/>
              </a:rPr>
              <a:t>\n", </a:t>
            </a:r>
            <a:r>
              <a:rPr lang="en-US" altLang="zh-CN" sz="1600" b="0" dirty="0" err="1">
                <a:effectLst/>
              </a:rPr>
              <a:t>a.n</a:t>
            </a:r>
            <a:r>
              <a:rPr lang="en-US" altLang="zh-CN" sz="1600" b="0" dirty="0">
                <a:effectLst/>
              </a:rPr>
              <a:t>, a.ch, </a:t>
            </a:r>
            <a:r>
              <a:rPr lang="en-US" altLang="zh-CN" sz="1600" b="0" dirty="0" err="1">
                <a:effectLst/>
              </a:rPr>
              <a:t>a.m</a:t>
            </a:r>
            <a:r>
              <a:rPr lang="en-US" altLang="zh-CN" sz="1600" b="0" dirty="0">
                <a:effectLst/>
              </a:rPr>
              <a:t>);</a:t>
            </a:r>
          </a:p>
          <a:p>
            <a:pPr algn="l"/>
            <a:r>
              <a:rPr lang="en-US" altLang="zh-CN" sz="1600" b="0" dirty="0">
                <a:effectLst/>
              </a:rPr>
              <a:t>    </a:t>
            </a:r>
            <a:r>
              <a:rPr lang="en-US" altLang="zh-CN" sz="1600" b="0" dirty="0" err="1">
                <a:effectLst/>
              </a:rPr>
              <a:t>a.n</a:t>
            </a:r>
            <a:r>
              <a:rPr lang="en-US" altLang="zh-CN" sz="1600" b="0" dirty="0">
                <a:effectLst/>
              </a:rPr>
              <a:t> = 0x3E25AD54;</a:t>
            </a:r>
          </a:p>
          <a:p>
            <a:pPr algn="l"/>
            <a:r>
              <a:rPr lang="en-US" altLang="zh-CN" sz="1600" b="0" dirty="0">
                <a:effectLst/>
              </a:rPr>
              <a:t>    </a:t>
            </a:r>
            <a:r>
              <a:rPr lang="en-US" altLang="zh-CN" sz="1600" b="0" dirty="0" err="1">
                <a:effectLst/>
              </a:rPr>
              <a:t>printf</a:t>
            </a:r>
            <a:r>
              <a:rPr lang="en-US" altLang="zh-CN" sz="1600" b="0" dirty="0">
                <a:effectLst/>
              </a:rPr>
              <a:t>("%X, %c, %</a:t>
            </a:r>
            <a:r>
              <a:rPr lang="en-US" altLang="zh-CN" sz="1600" b="0" dirty="0" err="1">
                <a:effectLst/>
              </a:rPr>
              <a:t>hX</a:t>
            </a:r>
            <a:r>
              <a:rPr lang="en-US" altLang="zh-CN" sz="1600" b="0" dirty="0">
                <a:effectLst/>
              </a:rPr>
              <a:t>\n", </a:t>
            </a:r>
            <a:r>
              <a:rPr lang="en-US" altLang="zh-CN" sz="1600" b="0" dirty="0" err="1">
                <a:effectLst/>
              </a:rPr>
              <a:t>a.n</a:t>
            </a:r>
            <a:r>
              <a:rPr lang="en-US" altLang="zh-CN" sz="1600" b="0" dirty="0">
                <a:effectLst/>
              </a:rPr>
              <a:t>, a.ch, </a:t>
            </a:r>
            <a:r>
              <a:rPr lang="en-US" altLang="zh-CN" sz="1600" b="0" dirty="0" err="1">
                <a:effectLst/>
              </a:rPr>
              <a:t>a.m</a:t>
            </a:r>
            <a:r>
              <a:rPr lang="en-US" altLang="zh-CN" sz="1600" b="0" dirty="0">
                <a:effectLst/>
              </a:rPr>
              <a:t>);</a:t>
            </a:r>
          </a:p>
          <a:p>
            <a:pPr algn="l"/>
            <a:r>
              <a:rPr lang="en-US" altLang="zh-CN" sz="1600" b="0" dirty="0">
                <a:effectLst/>
              </a:rPr>
              <a:t>   </a:t>
            </a:r>
          </a:p>
          <a:p>
            <a:pPr algn="l"/>
            <a:r>
              <a:rPr lang="en-US" altLang="zh-CN" sz="1600" b="0" dirty="0">
                <a:effectLst/>
              </a:rPr>
              <a:t>    return 0;</a:t>
            </a:r>
          </a:p>
          <a:p>
            <a:pPr algn="l"/>
            <a:r>
              <a:rPr lang="en-US" altLang="zh-CN" sz="1600" b="0" dirty="0">
                <a:effectLst/>
              </a:rPr>
              <a:t>}</a:t>
            </a:r>
          </a:p>
        </p:txBody>
      </p:sp>
      <p:sp>
        <p:nvSpPr>
          <p:cNvPr id="4" name="灯片编号占位符 3"/>
          <p:cNvSpPr>
            <a:spLocks noGrp="1"/>
          </p:cNvSpPr>
          <p:nvPr>
            <p:ph type="sldNum" sz="quarter" idx="12"/>
          </p:nvPr>
        </p:nvSpPr>
        <p:spPr/>
        <p:txBody>
          <a:bodyPr/>
          <a:lstStyle/>
          <a:p>
            <a:fld id="{506F4176-339E-4C4B-80E4-BBE9C4467EFE}" type="slidenum">
              <a:rPr lang="zh-CN" altLang="en-US" smtClean="0"/>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4</a:t>
            </a:r>
          </a:p>
        </p:txBody>
      </p:sp>
      <p:sp>
        <p:nvSpPr>
          <p:cNvPr id="3" name="内容占位符 2"/>
          <p:cNvSpPr>
            <a:spLocks noGrp="1"/>
          </p:cNvSpPr>
          <p:nvPr>
            <p:ph idx="1"/>
          </p:nvPr>
        </p:nvSpPr>
        <p:spPr>
          <a:xfrm>
            <a:off x="838200" y="1097915"/>
            <a:ext cx="5415915" cy="4493895"/>
          </a:xfrm>
        </p:spPr>
        <p:txBody>
          <a:bodyPr>
            <a:normAutofit fontScale="80000"/>
          </a:bodyPr>
          <a:lstStyle/>
          <a:p>
            <a:r>
              <a:rPr lang="en-US" altLang="zh-CN" sz="2400" dirty="0"/>
              <a:t>Complete the code on the right hand:</a:t>
            </a:r>
          </a:p>
          <a:p>
            <a:r>
              <a:rPr lang="en-US" altLang="zh-CN" sz="2400" dirty="0"/>
              <a:t>1) Design two enumeration types. The first is an </a:t>
            </a:r>
            <a:r>
              <a:rPr lang="en-US" altLang="zh-CN" sz="2400" dirty="0" err="1"/>
              <a:t>enum</a:t>
            </a:r>
            <a:r>
              <a:rPr lang="en-US" altLang="zh-CN" sz="2400" dirty="0"/>
              <a:t> “</a:t>
            </a:r>
            <a:r>
              <a:rPr lang="en-US" altLang="zh-CN" sz="2400" b="1" dirty="0"/>
              <a:t>Day</a:t>
            </a:r>
            <a:r>
              <a:rPr lang="en-US" altLang="zh-CN" sz="2400" dirty="0"/>
              <a:t>” for (Monday, Tuesday, Wednesday, Thursday, Friday, Saturday, Sunday), and the second is an </a:t>
            </a:r>
            <a:r>
              <a:rPr lang="en-US" altLang="zh-CN" sz="2400" dirty="0" err="1"/>
              <a:t>enum</a:t>
            </a:r>
            <a:r>
              <a:rPr lang="en-US" altLang="zh-CN" sz="2400" dirty="0"/>
              <a:t> “</a:t>
            </a:r>
            <a:r>
              <a:rPr lang="en-US" altLang="zh-CN" sz="2400" b="1" dirty="0"/>
              <a:t>Weather</a:t>
            </a:r>
            <a:r>
              <a:rPr lang="en-US" altLang="zh-CN" sz="2400" dirty="0"/>
              <a:t>” for (SUNNY, RAINY, CLOUDY, SNOWNY).</a:t>
            </a:r>
          </a:p>
          <a:p>
            <a:r>
              <a:rPr lang="en-US" altLang="zh-CN" sz="2400" dirty="0"/>
              <a:t>2) Complete the main function, which ask user to input the day value and the weather value accoding to the notice information, if the day is at weekend and the weather is </a:t>
            </a:r>
            <a:r>
              <a:rPr lang="en-US" altLang="zh-CN" sz="2400" dirty="0">
                <a:sym typeface="+mn-ea"/>
              </a:rPr>
              <a:t>SUNNY, pring out “can Travel”, else print out “not suitable for travelling”.</a:t>
            </a:r>
            <a:endParaRPr lang="en-US" altLang="zh-CN" sz="2400" dirty="0"/>
          </a:p>
          <a:p>
            <a:r>
              <a:rPr lang="en-US" altLang="zh-CN" sz="2400" dirty="0"/>
              <a:t>The testing result is as shown on the next page.</a:t>
            </a:r>
            <a:endParaRPr lang="zh-CN" altLang="en-US" sz="2400" dirty="0"/>
          </a:p>
        </p:txBody>
      </p:sp>
      <p:sp>
        <p:nvSpPr>
          <p:cNvPr id="6" name="文本框 5"/>
          <p:cNvSpPr txBox="1"/>
          <p:nvPr/>
        </p:nvSpPr>
        <p:spPr>
          <a:xfrm>
            <a:off x="6539865" y="881380"/>
            <a:ext cx="5249545" cy="5656580"/>
          </a:xfrm>
          <a:prstGeom prst="rect">
            <a:avLst/>
          </a:prstGeom>
          <a:solidFill>
            <a:schemeClr val="accent1">
              <a:lumMod val="20000"/>
              <a:lumOff val="80000"/>
            </a:schemeClr>
          </a:solidFill>
          <a:ln>
            <a:solidFill>
              <a:srgbClr val="0000CC"/>
            </a:solidFill>
          </a:ln>
        </p:spPr>
        <p:txBody>
          <a:bodyPr wrap="square" rtlCol="0">
            <a:noAutofit/>
          </a:bodyPr>
          <a:lstStyle/>
          <a:p>
            <a:r>
              <a:rPr lang="en-US" altLang="zh-CN" sz="1400"/>
              <a:t>#include &lt;iostream&gt;</a:t>
            </a:r>
          </a:p>
          <a:p>
            <a:r>
              <a:rPr lang="en-US" altLang="zh-CN" sz="1400"/>
              <a:t>using namespace std;</a:t>
            </a:r>
          </a:p>
          <a:p>
            <a:r>
              <a:rPr lang="en-US" altLang="zh-CN" sz="1400"/>
              <a:t>enum Day{</a:t>
            </a:r>
            <a:r>
              <a:rPr lang="en-US" altLang="zh-CN" sz="1400">
                <a:highlight>
                  <a:srgbClr val="FFFF00"/>
                </a:highlight>
              </a:rPr>
              <a:t>/*complete code here if needed*/</a:t>
            </a:r>
            <a:r>
              <a:rPr lang="en-US" altLang="zh-CN" sz="1400"/>
              <a:t>};</a:t>
            </a:r>
          </a:p>
          <a:p>
            <a:r>
              <a:rPr lang="en-US" altLang="zh-CN" sz="1400"/>
              <a:t>enum Weather{</a:t>
            </a:r>
            <a:r>
              <a:rPr lang="en-US" altLang="zh-CN" sz="1400">
                <a:highlight>
                  <a:srgbClr val="FFFF00"/>
                </a:highlight>
                <a:sym typeface="+mn-ea"/>
              </a:rPr>
              <a:t>/*complete code here if needed*/</a:t>
            </a:r>
            <a:r>
              <a:rPr lang="en-US" altLang="zh-CN" sz="1400"/>
              <a:t>};</a:t>
            </a:r>
          </a:p>
          <a:p>
            <a:endParaRPr lang="en-US" altLang="zh-CN" sz="1400"/>
          </a:p>
          <a:p>
            <a:r>
              <a:rPr lang="en-US" altLang="zh-CN" sz="1400"/>
              <a:t>int main( </a:t>
            </a:r>
            <a:r>
              <a:rPr lang="en-US" altLang="zh-CN" sz="1400">
                <a:highlight>
                  <a:srgbClr val="FFFF00"/>
                </a:highlight>
                <a:sym typeface="+mn-ea"/>
              </a:rPr>
              <a:t>/*complete code here if needed*/ </a:t>
            </a:r>
            <a:r>
              <a:rPr lang="en-US" altLang="zh-CN" sz="1400"/>
              <a:t>){</a:t>
            </a:r>
          </a:p>
          <a:p>
            <a:r>
              <a:rPr lang="en-US" altLang="zh-CN" sz="1400"/>
              <a:t>    int d=0;</a:t>
            </a:r>
          </a:p>
          <a:p>
            <a:r>
              <a:rPr lang="en-US" altLang="zh-CN" sz="1400"/>
              <a:t>    int w=0;</a:t>
            </a:r>
          </a:p>
          <a:p>
            <a:r>
              <a:rPr lang="en-US" altLang="zh-CN" sz="1400"/>
              <a:t>    cout&lt;&lt;"input the Day value:</a:t>
            </a:r>
          </a:p>
          <a:p>
            <a:r>
              <a:rPr lang="en-US" altLang="zh-CN" sz="1400"/>
              <a:t> Monday(1), Tuesday(2), Wednesday(3), Thursday(4), </a:t>
            </a:r>
          </a:p>
          <a:p>
            <a:r>
              <a:rPr lang="en-US" altLang="zh-CN" sz="1400"/>
              <a:t>Friday(5), Saturday(6), Sunday(7)\n";</a:t>
            </a:r>
          </a:p>
          <a:p>
            <a:r>
              <a:rPr lang="en-US" altLang="zh-CN" sz="1400"/>
              <a:t>   </a:t>
            </a:r>
            <a:r>
              <a:rPr lang="en-US" altLang="zh-CN" sz="1400">
                <a:highlight>
                  <a:srgbClr val="FFFF00"/>
                </a:highlight>
                <a:sym typeface="+mn-ea"/>
              </a:rPr>
              <a:t>/*complete code here if needed*/</a:t>
            </a:r>
          </a:p>
          <a:p>
            <a:endParaRPr lang="en-US" altLang="zh-CN" sz="1400"/>
          </a:p>
          <a:p>
            <a:r>
              <a:rPr lang="en-US" altLang="zh-CN" sz="1400"/>
              <a:t>    cout&lt;&lt;"This is"&lt;&lt;</a:t>
            </a:r>
            <a:r>
              <a:rPr lang="en-US" altLang="zh-CN" sz="1400">
                <a:highlight>
                  <a:srgbClr val="FFFF00"/>
                </a:highlight>
                <a:sym typeface="+mn-ea"/>
              </a:rPr>
              <a:t>/*complete code here if needed*/</a:t>
            </a:r>
            <a:r>
              <a:rPr lang="en-US" altLang="zh-CN" sz="1400"/>
              <a:t>&lt;&lt;endl;</a:t>
            </a:r>
          </a:p>
          <a:p>
            <a:endParaRPr lang="en-US" altLang="zh-CN" sz="1400"/>
          </a:p>
          <a:p>
            <a:r>
              <a:rPr lang="en-US" altLang="zh-CN" sz="1400"/>
              <a:t>    cout&lt;&lt;"input the Weather value: SUNNY(0), RAINY(1), CLOUDY(2), SNOWNY(3)\n";</a:t>
            </a:r>
          </a:p>
          <a:p>
            <a:r>
              <a:rPr lang="en-US" altLang="zh-CN" sz="1400"/>
              <a:t>    </a:t>
            </a:r>
            <a:r>
              <a:rPr lang="en-US" altLang="zh-CN" sz="1400">
                <a:sym typeface="+mn-ea"/>
              </a:rPr>
              <a:t> </a:t>
            </a:r>
            <a:r>
              <a:rPr lang="en-US" altLang="zh-CN" sz="1400">
                <a:highlight>
                  <a:srgbClr val="FFFF00"/>
                </a:highlight>
                <a:sym typeface="+mn-ea"/>
              </a:rPr>
              <a:t>/*complete code here if needed*/</a:t>
            </a:r>
          </a:p>
          <a:p>
            <a:endParaRPr lang="en-US" altLang="zh-CN" sz="1400">
              <a:highlight>
                <a:srgbClr val="FFFF00"/>
              </a:highlight>
              <a:sym typeface="+mn-ea"/>
            </a:endParaRPr>
          </a:p>
          <a:p>
            <a:r>
              <a:rPr lang="en-US" altLang="zh-CN" sz="1400"/>
              <a:t>    cout&lt;&lt;"The weather is: "&lt;&lt;</a:t>
            </a:r>
            <a:r>
              <a:rPr lang="en-US" altLang="zh-CN" sz="1400">
                <a:sym typeface="+mn-ea"/>
              </a:rPr>
              <a:t> </a:t>
            </a:r>
            <a:r>
              <a:rPr lang="en-US" altLang="zh-CN" sz="1400">
                <a:highlight>
                  <a:srgbClr val="FFFF00"/>
                </a:highlight>
                <a:sym typeface="+mn-ea"/>
              </a:rPr>
              <a:t>/*complete code here if needed*/</a:t>
            </a:r>
            <a:r>
              <a:rPr lang="en-US" altLang="zh-CN" sz="1400"/>
              <a:t>;</a:t>
            </a:r>
          </a:p>
          <a:p>
            <a:endParaRPr lang="en-US" altLang="zh-CN" sz="1400"/>
          </a:p>
          <a:p>
            <a:r>
              <a:rPr lang="en-US" altLang="zh-CN" sz="1400"/>
              <a:t>   </a:t>
            </a:r>
            <a:r>
              <a:rPr lang="en-US" altLang="zh-CN" sz="1400">
                <a:sym typeface="+mn-ea"/>
              </a:rPr>
              <a:t>if(</a:t>
            </a:r>
            <a:r>
              <a:rPr lang="en-US" altLang="zh-CN" sz="1400">
                <a:highlight>
                  <a:srgbClr val="FFFF00"/>
                </a:highlight>
                <a:sym typeface="+mn-ea"/>
              </a:rPr>
              <a:t>/*complete code here if needed*/</a:t>
            </a:r>
            <a:r>
              <a:rPr lang="en-US" altLang="zh-CN" sz="1400">
                <a:sym typeface="+mn-ea"/>
              </a:rPr>
              <a:t>) cout&lt;&lt;"can Travel\n";</a:t>
            </a:r>
          </a:p>
          <a:p>
            <a:r>
              <a:rPr lang="en-US" altLang="zh-CN" sz="1400">
                <a:sym typeface="+mn-ea"/>
              </a:rPr>
              <a:t>    else cout&lt;&lt;"not suitable for travelling\n"; </a:t>
            </a:r>
            <a:endParaRPr lang="en-US" altLang="zh-CN" sz="1400">
              <a:highlight>
                <a:srgbClr val="FFFF00"/>
              </a:highlight>
              <a:sym typeface="+mn-ea"/>
            </a:endParaRPr>
          </a:p>
          <a:p>
            <a:r>
              <a:rPr lang="en-US" altLang="zh-CN" sz="1400"/>
              <a:t>    return 0;</a:t>
            </a:r>
          </a:p>
          <a:p>
            <a:r>
              <a:rPr lang="en-US" altLang="zh-CN" sz="1400"/>
              <a:t>}</a:t>
            </a:r>
          </a:p>
        </p:txBody>
      </p:sp>
      <p:sp>
        <p:nvSpPr>
          <p:cNvPr id="4" name="灯片编号占位符 3"/>
          <p:cNvSpPr>
            <a:spLocks noGrp="1"/>
          </p:cNvSpPr>
          <p:nvPr>
            <p:ph type="sldNum" sz="quarter" idx="12"/>
          </p:nvPr>
        </p:nvSpPr>
        <p:spPr/>
        <p:txBody>
          <a:bodyPr/>
          <a:lstStyle/>
          <a:p>
            <a:fld id="{506F4176-339E-4C4B-80E4-BBE9C4467EFE}" type="slidenum">
              <a:rPr lang="zh-CN" altLang="en-US" smtClean="0"/>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4</a:t>
            </a:r>
          </a:p>
        </p:txBody>
      </p:sp>
      <p:sp>
        <p:nvSpPr>
          <p:cNvPr id="4" name="文本框 3"/>
          <p:cNvSpPr txBox="1"/>
          <p:nvPr/>
        </p:nvSpPr>
        <p:spPr>
          <a:xfrm>
            <a:off x="7814945" y="264160"/>
            <a:ext cx="4220845" cy="6263005"/>
          </a:xfrm>
          <a:prstGeom prst="rect">
            <a:avLst/>
          </a:prstGeom>
          <a:solidFill>
            <a:schemeClr val="accent1">
              <a:lumMod val="20000"/>
              <a:lumOff val="80000"/>
            </a:schemeClr>
          </a:solidFill>
          <a:ln>
            <a:solidFill>
              <a:srgbClr val="0000CC"/>
            </a:solidFill>
          </a:ln>
        </p:spPr>
        <p:txBody>
          <a:bodyPr wrap="square" rtlCol="0">
            <a:noAutofit/>
          </a:bodyPr>
          <a:lstStyle/>
          <a:p>
            <a:r>
              <a:rPr lang="en-US" altLang="zh-CN" sz="1400"/>
              <a:t>#include &lt;iostream&gt;</a:t>
            </a:r>
          </a:p>
          <a:p>
            <a:r>
              <a:rPr lang="en-US" altLang="zh-CN" sz="1400"/>
              <a:t>using namespace std;</a:t>
            </a:r>
          </a:p>
          <a:p>
            <a:r>
              <a:rPr lang="en-US" altLang="zh-CN" sz="1400"/>
              <a:t>enum Day{</a:t>
            </a:r>
            <a:r>
              <a:rPr lang="en-US" altLang="zh-CN" sz="1400">
                <a:highlight>
                  <a:srgbClr val="FFFF00"/>
                </a:highlight>
              </a:rPr>
              <a:t>/*complete code here if needed*/</a:t>
            </a:r>
            <a:r>
              <a:rPr lang="en-US" altLang="zh-CN" sz="1400"/>
              <a:t>};</a:t>
            </a:r>
          </a:p>
          <a:p>
            <a:r>
              <a:rPr lang="en-US" altLang="zh-CN" sz="1400"/>
              <a:t>enum Weather{</a:t>
            </a:r>
            <a:r>
              <a:rPr lang="en-US" altLang="zh-CN" sz="1400">
                <a:highlight>
                  <a:srgbClr val="FFFF00"/>
                </a:highlight>
                <a:sym typeface="+mn-ea"/>
              </a:rPr>
              <a:t>/*complete code here if needed*/</a:t>
            </a:r>
            <a:r>
              <a:rPr lang="en-US" altLang="zh-CN" sz="1400"/>
              <a:t>};</a:t>
            </a:r>
          </a:p>
          <a:p>
            <a:endParaRPr lang="en-US" altLang="zh-CN" sz="1400"/>
          </a:p>
          <a:p>
            <a:r>
              <a:rPr lang="en-US" altLang="zh-CN" sz="1400"/>
              <a:t>int main( </a:t>
            </a:r>
            <a:r>
              <a:rPr lang="en-US" altLang="zh-CN" sz="1400">
                <a:highlight>
                  <a:srgbClr val="FFFF00"/>
                </a:highlight>
                <a:sym typeface="+mn-ea"/>
              </a:rPr>
              <a:t>/*complete code here if needed*/ </a:t>
            </a:r>
            <a:r>
              <a:rPr lang="en-US" altLang="zh-CN" sz="1400"/>
              <a:t>){</a:t>
            </a:r>
          </a:p>
          <a:p>
            <a:r>
              <a:rPr lang="en-US" altLang="zh-CN" sz="1400"/>
              <a:t>    int d=0;</a:t>
            </a:r>
          </a:p>
          <a:p>
            <a:r>
              <a:rPr lang="en-US" altLang="zh-CN" sz="1400"/>
              <a:t>    int w=0;</a:t>
            </a:r>
          </a:p>
          <a:p>
            <a:r>
              <a:rPr lang="en-US" altLang="zh-CN" sz="1400"/>
              <a:t>    cout&lt;&lt;"input the Day value:</a:t>
            </a:r>
          </a:p>
          <a:p>
            <a:r>
              <a:rPr lang="en-US" altLang="zh-CN" sz="1400"/>
              <a:t> Monday(1), Tuesday(2), Wednesday(3), Thursday(4), </a:t>
            </a:r>
          </a:p>
          <a:p>
            <a:r>
              <a:rPr lang="en-US" altLang="zh-CN" sz="1400"/>
              <a:t>Friday(5), Saturday(6), Sunday(7)\n";</a:t>
            </a:r>
          </a:p>
          <a:p>
            <a:r>
              <a:rPr lang="en-US" altLang="zh-CN" sz="1400"/>
              <a:t>   </a:t>
            </a:r>
            <a:r>
              <a:rPr lang="en-US" altLang="zh-CN" sz="1400">
                <a:highlight>
                  <a:srgbClr val="FFFF00"/>
                </a:highlight>
                <a:sym typeface="+mn-ea"/>
              </a:rPr>
              <a:t>/*complete code here if needed*/</a:t>
            </a:r>
          </a:p>
          <a:p>
            <a:endParaRPr lang="en-US" altLang="zh-CN" sz="1400"/>
          </a:p>
          <a:p>
            <a:r>
              <a:rPr lang="en-US" altLang="zh-CN" sz="1400"/>
              <a:t>    cout&lt;&lt;"This is"&lt;&lt;</a:t>
            </a:r>
            <a:r>
              <a:rPr lang="en-US" altLang="zh-CN" sz="1400">
                <a:highlight>
                  <a:srgbClr val="FFFF00"/>
                </a:highlight>
                <a:sym typeface="+mn-ea"/>
              </a:rPr>
              <a:t>/*complete code here if needed*/</a:t>
            </a:r>
            <a:r>
              <a:rPr lang="en-US" altLang="zh-CN" sz="1400"/>
              <a:t>&lt;&lt;endl;</a:t>
            </a:r>
          </a:p>
          <a:p>
            <a:endParaRPr lang="en-US" altLang="zh-CN" sz="1400"/>
          </a:p>
          <a:p>
            <a:r>
              <a:rPr lang="en-US" altLang="zh-CN" sz="1400"/>
              <a:t>    cout&lt;&lt;"input the Weather value: SUNNY(0), RAINY(1), CLOUDY(2), SNOWNY(3)\n";</a:t>
            </a:r>
          </a:p>
          <a:p>
            <a:r>
              <a:rPr lang="en-US" altLang="zh-CN" sz="1400"/>
              <a:t>    </a:t>
            </a:r>
            <a:r>
              <a:rPr lang="en-US" altLang="zh-CN" sz="1400">
                <a:sym typeface="+mn-ea"/>
              </a:rPr>
              <a:t> </a:t>
            </a:r>
            <a:r>
              <a:rPr lang="en-US" altLang="zh-CN" sz="1400">
                <a:highlight>
                  <a:srgbClr val="FFFF00"/>
                </a:highlight>
                <a:sym typeface="+mn-ea"/>
              </a:rPr>
              <a:t>/*complete code here if needed*/</a:t>
            </a:r>
          </a:p>
          <a:p>
            <a:endParaRPr lang="en-US" altLang="zh-CN" sz="1400">
              <a:highlight>
                <a:srgbClr val="FFFF00"/>
              </a:highlight>
              <a:sym typeface="+mn-ea"/>
            </a:endParaRPr>
          </a:p>
          <a:p>
            <a:r>
              <a:rPr lang="en-US" altLang="zh-CN" sz="1400"/>
              <a:t>    cout&lt;&lt;"The weather is: "&lt;&lt;</a:t>
            </a:r>
            <a:r>
              <a:rPr lang="en-US" altLang="zh-CN" sz="1400">
                <a:sym typeface="+mn-ea"/>
              </a:rPr>
              <a:t> </a:t>
            </a:r>
            <a:r>
              <a:rPr lang="en-US" altLang="zh-CN" sz="1400">
                <a:highlight>
                  <a:srgbClr val="FFFF00"/>
                </a:highlight>
                <a:sym typeface="+mn-ea"/>
              </a:rPr>
              <a:t>/*complete code here if needed*/</a:t>
            </a:r>
            <a:r>
              <a:rPr lang="en-US" altLang="zh-CN" sz="1400"/>
              <a:t>;</a:t>
            </a:r>
          </a:p>
          <a:p>
            <a:endParaRPr lang="en-US" altLang="zh-CN" sz="1400"/>
          </a:p>
          <a:p>
            <a:r>
              <a:rPr lang="en-US" altLang="zh-CN" sz="1400"/>
              <a:t>   </a:t>
            </a:r>
            <a:r>
              <a:rPr lang="en-US" altLang="zh-CN" sz="1400">
                <a:sym typeface="+mn-ea"/>
              </a:rPr>
              <a:t>if(</a:t>
            </a:r>
            <a:r>
              <a:rPr lang="en-US" altLang="zh-CN" sz="1400">
                <a:highlight>
                  <a:srgbClr val="FFFF00"/>
                </a:highlight>
                <a:sym typeface="+mn-ea"/>
              </a:rPr>
              <a:t>/*complete code here if needed*/</a:t>
            </a:r>
            <a:r>
              <a:rPr lang="en-US" altLang="zh-CN" sz="1400">
                <a:sym typeface="+mn-ea"/>
              </a:rPr>
              <a:t>) </a:t>
            </a:r>
          </a:p>
          <a:p>
            <a:r>
              <a:rPr lang="en-US" altLang="zh-CN" sz="1400">
                <a:sym typeface="+mn-ea"/>
              </a:rPr>
              <a:t>    cout&lt;&lt;"can Travel\n";</a:t>
            </a:r>
          </a:p>
          <a:p>
            <a:r>
              <a:rPr lang="en-US" altLang="zh-CN" sz="1400">
                <a:sym typeface="+mn-ea"/>
              </a:rPr>
              <a:t>    else cout&lt;&lt;"not suitable for travelling\n"; </a:t>
            </a:r>
            <a:endParaRPr lang="en-US" altLang="zh-CN" sz="1400">
              <a:highlight>
                <a:srgbClr val="FFFF00"/>
              </a:highlight>
              <a:sym typeface="+mn-ea"/>
            </a:endParaRPr>
          </a:p>
          <a:p>
            <a:r>
              <a:rPr lang="en-US" altLang="zh-CN" sz="1400"/>
              <a:t>    return 0;</a:t>
            </a:r>
          </a:p>
          <a:p>
            <a:r>
              <a:rPr lang="en-US" altLang="zh-CN" sz="1400"/>
              <a:t>}</a:t>
            </a:r>
          </a:p>
        </p:txBody>
      </p:sp>
      <p:pic>
        <p:nvPicPr>
          <p:cNvPr id="7" name="图片 6"/>
          <p:cNvPicPr>
            <a:picLocks noChangeAspect="1"/>
          </p:cNvPicPr>
          <p:nvPr/>
        </p:nvPicPr>
        <p:blipFill>
          <a:blip r:embed="rId2"/>
          <a:stretch>
            <a:fillRect/>
          </a:stretch>
        </p:blipFill>
        <p:spPr>
          <a:xfrm>
            <a:off x="76835" y="1751965"/>
            <a:ext cx="7475220" cy="3848100"/>
          </a:xfrm>
          <a:prstGeom prst="rect">
            <a:avLst/>
          </a:prstGeom>
        </p:spPr>
      </p:pic>
      <p:sp>
        <p:nvSpPr>
          <p:cNvPr id="3" name="灯片编号占位符 2"/>
          <p:cNvSpPr>
            <a:spLocks noGrp="1"/>
          </p:cNvSpPr>
          <p:nvPr>
            <p:ph type="sldNum" sz="quarter" idx="12"/>
          </p:nvPr>
        </p:nvSpPr>
        <p:spPr/>
        <p:txBody>
          <a:bodyPr/>
          <a:lstStyle/>
          <a:p>
            <a:fld id="{506F4176-339E-4C4B-80E4-BBE9C4467EFE}" type="slidenum">
              <a:rPr lang="zh-CN" altLang="en-US" smtClean="0"/>
              <a:t>38</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14729" y="270333"/>
            <a:ext cx="8749516" cy="1221205"/>
          </a:xfrm>
          <a:prstGeom prst="rect">
            <a:avLst/>
          </a:prstGeom>
          <a:noFill/>
        </p:spPr>
        <p:txBody>
          <a:bodyPr wrap="none" lIns="107667" tIns="53835" rIns="107667" bIns="53835" rtlCol="0">
            <a:spAutoFit/>
          </a:bodyPr>
          <a:lstStyle/>
          <a:p>
            <a:pPr>
              <a:lnSpc>
                <a:spcPct val="150000"/>
              </a:lnSpc>
            </a:pPr>
            <a:r>
              <a:rPr lang="en-US" altLang="zh-CN" sz="2540" b="1" dirty="0" err="1">
                <a:solidFill>
                  <a:prstClr val="black"/>
                </a:solidFill>
              </a:rPr>
              <a:t>CMake</a:t>
            </a:r>
            <a:r>
              <a:rPr lang="en-US" altLang="zh-CN" sz="2540" dirty="0">
                <a:solidFill>
                  <a:prstClr val="black"/>
                </a:solidFill>
              </a:rPr>
              <a:t> needs </a:t>
            </a:r>
            <a:r>
              <a:rPr lang="en-US" altLang="zh-CN" sz="2540" b="1" dirty="0">
                <a:solidFill>
                  <a:prstClr val="black"/>
                </a:solidFill>
              </a:rPr>
              <a:t>CMakeLists.txt</a:t>
            </a:r>
            <a:r>
              <a:rPr lang="en-US" altLang="zh-CN" sz="2540" dirty="0">
                <a:solidFill>
                  <a:prstClr val="black"/>
                </a:solidFill>
              </a:rPr>
              <a:t> to run properly.</a:t>
            </a:r>
          </a:p>
          <a:p>
            <a:pPr>
              <a:lnSpc>
                <a:spcPct val="150000"/>
              </a:lnSpc>
            </a:pPr>
            <a:r>
              <a:rPr lang="en-US" altLang="zh-CN" sz="2540" dirty="0">
                <a:solidFill>
                  <a:prstClr val="black"/>
                </a:solidFill>
              </a:rPr>
              <a:t>A CMakeLists.txt consists of </a:t>
            </a:r>
            <a:r>
              <a:rPr lang="en-US" altLang="zh-CN" sz="2540" b="1" dirty="0">
                <a:solidFill>
                  <a:prstClr val="black"/>
                </a:solidFill>
              </a:rPr>
              <a:t>commands</a:t>
            </a:r>
            <a:r>
              <a:rPr lang="en-US" altLang="zh-CN" sz="2540" dirty="0">
                <a:solidFill>
                  <a:prstClr val="black"/>
                </a:solidFill>
              </a:rPr>
              <a:t> , </a:t>
            </a:r>
            <a:r>
              <a:rPr lang="en-US" altLang="zh-CN" sz="2540" b="1" dirty="0">
                <a:solidFill>
                  <a:prstClr val="black"/>
                </a:solidFill>
              </a:rPr>
              <a:t>comments</a:t>
            </a:r>
            <a:r>
              <a:rPr lang="en-US" altLang="zh-CN" sz="2540" dirty="0">
                <a:solidFill>
                  <a:prstClr val="black"/>
                </a:solidFill>
              </a:rPr>
              <a:t> and </a:t>
            </a:r>
            <a:r>
              <a:rPr lang="en-US" altLang="zh-CN" sz="2540" b="1" dirty="0">
                <a:solidFill>
                  <a:prstClr val="black"/>
                </a:solidFill>
              </a:rPr>
              <a:t>spaces</a:t>
            </a:r>
            <a:r>
              <a:rPr lang="en-US" altLang="zh-CN" sz="2540" dirty="0">
                <a:solidFill>
                  <a:prstClr val="black"/>
                </a:solidFill>
              </a:rPr>
              <a:t>. </a:t>
            </a:r>
            <a:endParaRPr lang="zh-CN" altLang="en-US" sz="2540" dirty="0">
              <a:solidFill>
                <a:prstClr val="black"/>
              </a:solidFill>
            </a:endParaRPr>
          </a:p>
        </p:txBody>
      </p:sp>
      <p:sp>
        <p:nvSpPr>
          <p:cNvPr id="5" name="TextBox 4"/>
          <p:cNvSpPr txBox="1"/>
          <p:nvPr/>
        </p:nvSpPr>
        <p:spPr>
          <a:xfrm>
            <a:off x="1328199" y="1491538"/>
            <a:ext cx="10123675" cy="1485189"/>
          </a:xfrm>
          <a:prstGeom prst="rect">
            <a:avLst/>
          </a:prstGeom>
          <a:noFill/>
        </p:spPr>
        <p:txBody>
          <a:bodyPr wrap="none" lIns="107667" tIns="53835" rIns="107667" bIns="53835" rtlCol="0">
            <a:spAutoFit/>
          </a:bodyPr>
          <a:lstStyle/>
          <a:p>
            <a:pPr marL="414655" indent="-414655">
              <a:lnSpc>
                <a:spcPct val="120000"/>
              </a:lnSpc>
              <a:buFont typeface="Arial" panose="020B0604020202020204" pitchFamily="34" charset="0"/>
              <a:buChar char="•"/>
            </a:pPr>
            <a:r>
              <a:rPr lang="en-US" altLang="zh-CN" sz="2540" dirty="0">
                <a:solidFill>
                  <a:prstClr val="black"/>
                </a:solidFill>
              </a:rPr>
              <a:t>The </a:t>
            </a:r>
            <a:r>
              <a:rPr lang="en-US" altLang="zh-CN" sz="2540" b="1" dirty="0">
                <a:solidFill>
                  <a:srgbClr val="00B0F0"/>
                </a:solidFill>
              </a:rPr>
              <a:t>commands</a:t>
            </a:r>
            <a:r>
              <a:rPr lang="en-US" altLang="zh-CN" sz="2540" dirty="0">
                <a:solidFill>
                  <a:prstClr val="black"/>
                </a:solidFill>
              </a:rPr>
              <a:t> include  command name, brackets and parameters , </a:t>
            </a:r>
          </a:p>
          <a:p>
            <a:pPr>
              <a:lnSpc>
                <a:spcPct val="120000"/>
              </a:lnSpc>
            </a:pPr>
            <a:r>
              <a:rPr lang="en-US" altLang="zh-CN" sz="2540" dirty="0">
                <a:solidFill>
                  <a:prstClr val="black"/>
                </a:solidFill>
              </a:rPr>
              <a:t>the parameters are separated by spaces. Commands are not case sensitive.</a:t>
            </a:r>
          </a:p>
          <a:p>
            <a:pPr marL="414655" indent="-414655">
              <a:lnSpc>
                <a:spcPct val="120000"/>
              </a:lnSpc>
              <a:buFont typeface="Arial" panose="020B0604020202020204" pitchFamily="34" charset="0"/>
              <a:buChar char="•"/>
            </a:pPr>
            <a:r>
              <a:rPr lang="en-US" altLang="zh-CN" sz="2540" b="1" dirty="0">
                <a:solidFill>
                  <a:srgbClr val="00B0F0"/>
                </a:solidFill>
              </a:rPr>
              <a:t>Comments</a:t>
            </a:r>
            <a:r>
              <a:rPr lang="en-US" altLang="zh-CN" sz="2540" dirty="0">
                <a:solidFill>
                  <a:prstClr val="black"/>
                </a:solidFill>
              </a:rPr>
              <a:t>  begins  with ‘#’.</a:t>
            </a:r>
          </a:p>
        </p:txBody>
      </p:sp>
      <p:sp>
        <p:nvSpPr>
          <p:cNvPr id="2" name="文本框 1"/>
          <p:cNvSpPr txBox="1"/>
          <p:nvPr/>
        </p:nvSpPr>
        <p:spPr>
          <a:xfrm>
            <a:off x="1254307" y="3275147"/>
            <a:ext cx="9283632" cy="483337"/>
          </a:xfrm>
          <a:prstGeom prst="rect">
            <a:avLst/>
          </a:prstGeom>
          <a:noFill/>
        </p:spPr>
        <p:txBody>
          <a:bodyPr wrap="none" rtlCol="0">
            <a:spAutoFit/>
          </a:bodyPr>
          <a:lstStyle/>
          <a:p>
            <a:r>
              <a:rPr lang="en-US" altLang="zh-CN" sz="2540" dirty="0"/>
              <a:t>Steps for generating a </a:t>
            </a:r>
            <a:r>
              <a:rPr lang="en-US" altLang="zh-CN" sz="2540" dirty="0" err="1"/>
              <a:t>makefile</a:t>
            </a:r>
            <a:r>
              <a:rPr lang="en-US" altLang="zh-CN" sz="2540" dirty="0"/>
              <a:t> and compiling on Linux using </a:t>
            </a:r>
            <a:r>
              <a:rPr lang="en-US" altLang="zh-CN" sz="2540" dirty="0" err="1"/>
              <a:t>CMake</a:t>
            </a:r>
            <a:r>
              <a:rPr lang="en-US" altLang="zh-CN" sz="2540" dirty="0"/>
              <a:t>: </a:t>
            </a:r>
            <a:endParaRPr lang="zh-CN" altLang="en-US" sz="2540" dirty="0"/>
          </a:p>
        </p:txBody>
      </p:sp>
      <p:sp>
        <p:nvSpPr>
          <p:cNvPr id="4" name="文本框 3"/>
          <p:cNvSpPr txBox="1"/>
          <p:nvPr/>
        </p:nvSpPr>
        <p:spPr>
          <a:xfrm>
            <a:off x="1254307" y="4047586"/>
            <a:ext cx="7919284" cy="483337"/>
          </a:xfrm>
          <a:prstGeom prst="rect">
            <a:avLst/>
          </a:prstGeom>
          <a:noFill/>
        </p:spPr>
        <p:txBody>
          <a:bodyPr wrap="none" rtlCol="0">
            <a:spAutoFit/>
          </a:bodyPr>
          <a:lstStyle/>
          <a:p>
            <a:r>
              <a:rPr lang="en-US" altLang="zh-CN" sz="2540" b="1" dirty="0">
                <a:solidFill>
                  <a:srgbClr val="00B0F0"/>
                </a:solidFill>
              </a:rPr>
              <a:t>Step1</a:t>
            </a:r>
            <a:r>
              <a:rPr lang="en-US" altLang="zh-CN" sz="2540" dirty="0"/>
              <a:t>: Writes the </a:t>
            </a:r>
            <a:r>
              <a:rPr lang="en-US" altLang="zh-CN" sz="2540" dirty="0" err="1"/>
              <a:t>CMake</a:t>
            </a:r>
            <a:r>
              <a:rPr lang="en-US" altLang="zh-CN" sz="2540" dirty="0"/>
              <a:t> configuration file </a:t>
            </a:r>
            <a:r>
              <a:rPr lang="en-US" altLang="zh-CN" sz="2540" b="1" dirty="0"/>
              <a:t>CMakeLists.txt</a:t>
            </a:r>
            <a:r>
              <a:rPr lang="en-US" altLang="zh-CN" sz="2540" dirty="0"/>
              <a:t>.</a:t>
            </a:r>
            <a:endParaRPr lang="zh-CN" altLang="en-US" sz="2540" dirty="0"/>
          </a:p>
        </p:txBody>
      </p:sp>
      <p:sp>
        <p:nvSpPr>
          <p:cNvPr id="6" name="文本框 5"/>
          <p:cNvSpPr txBox="1"/>
          <p:nvPr/>
        </p:nvSpPr>
        <p:spPr>
          <a:xfrm>
            <a:off x="1254307" y="4718855"/>
            <a:ext cx="10126026" cy="874342"/>
          </a:xfrm>
          <a:prstGeom prst="rect">
            <a:avLst/>
          </a:prstGeom>
          <a:noFill/>
        </p:spPr>
        <p:txBody>
          <a:bodyPr wrap="square" rtlCol="0">
            <a:spAutoFit/>
          </a:bodyPr>
          <a:lstStyle/>
          <a:p>
            <a:r>
              <a:rPr lang="en-US" altLang="zh-CN" sz="2540" b="1" dirty="0">
                <a:solidFill>
                  <a:srgbClr val="00B0F0"/>
                </a:solidFill>
              </a:rPr>
              <a:t>Step2</a:t>
            </a:r>
            <a:r>
              <a:rPr lang="en-US" altLang="zh-CN" sz="2540" dirty="0"/>
              <a:t>: Executes the command </a:t>
            </a:r>
            <a:r>
              <a:rPr lang="en-US" altLang="zh-CN" sz="2540" b="1" dirty="0" err="1"/>
              <a:t>cmake</a:t>
            </a:r>
            <a:r>
              <a:rPr lang="en-US" altLang="zh-CN" sz="2540" b="1" dirty="0"/>
              <a:t> PATH </a:t>
            </a:r>
            <a:r>
              <a:rPr lang="en-US" altLang="zh-CN" sz="2540" dirty="0"/>
              <a:t>to generate the </a:t>
            </a:r>
            <a:r>
              <a:rPr lang="en-US" altLang="zh-CN" sz="2540" b="1" dirty="0" err="1"/>
              <a:t>Makefile</a:t>
            </a:r>
            <a:r>
              <a:rPr lang="en-US" altLang="zh-CN" sz="2540" dirty="0"/>
              <a:t>.</a:t>
            </a:r>
          </a:p>
          <a:p>
            <a:r>
              <a:rPr lang="en-US" altLang="zh-CN" sz="2540" dirty="0"/>
              <a:t>(PATH is the directory where the CMakeLists.txt resides.)</a:t>
            </a:r>
            <a:endParaRPr lang="zh-CN" altLang="en-US" sz="2540" dirty="0"/>
          </a:p>
        </p:txBody>
      </p:sp>
      <p:sp>
        <p:nvSpPr>
          <p:cNvPr id="7" name="文本框 6"/>
          <p:cNvSpPr txBox="1"/>
          <p:nvPr/>
        </p:nvSpPr>
        <p:spPr>
          <a:xfrm>
            <a:off x="1328199" y="5771058"/>
            <a:ext cx="5907836" cy="483337"/>
          </a:xfrm>
          <a:prstGeom prst="rect">
            <a:avLst/>
          </a:prstGeom>
          <a:noFill/>
        </p:spPr>
        <p:txBody>
          <a:bodyPr wrap="none" rtlCol="0">
            <a:spAutoFit/>
          </a:bodyPr>
          <a:lstStyle/>
          <a:p>
            <a:r>
              <a:rPr lang="en-US" altLang="zh-CN" sz="2540" b="1" dirty="0">
                <a:solidFill>
                  <a:srgbClr val="00B0F0"/>
                </a:solidFill>
              </a:rPr>
              <a:t>Step3</a:t>
            </a:r>
            <a:r>
              <a:rPr lang="en-US" altLang="zh-CN" sz="2540" dirty="0"/>
              <a:t>: Compiles using the </a:t>
            </a:r>
            <a:r>
              <a:rPr lang="en-US" altLang="zh-CN" sz="2540" b="1" dirty="0"/>
              <a:t>make</a:t>
            </a:r>
            <a:r>
              <a:rPr lang="en-US" altLang="zh-CN" sz="2540" dirty="0"/>
              <a:t> command.</a:t>
            </a:r>
            <a:endParaRPr lang="zh-CN" altLang="en-US" sz="2540" dirty="0"/>
          </a:p>
        </p:txBody>
      </p:sp>
      <p:sp>
        <p:nvSpPr>
          <p:cNvPr id="8" name="灯片编号占位符 7"/>
          <p:cNvSpPr>
            <a:spLocks noGrp="1"/>
          </p:cNvSpPr>
          <p:nvPr>
            <p:ph type="sldNum" sz="quarter" idx="12"/>
          </p:nvPr>
        </p:nvSpPr>
        <p:spPr/>
        <p:txBody>
          <a:bodyPr/>
          <a:lstStyle/>
          <a:p>
            <a:fld id="{506F4176-339E-4C4B-80E4-BBE9C4467EFE}" type="slidenum">
              <a:rPr lang="zh-CN" altLang="en-US" smtClean="0"/>
              <a:t>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826963" y="1896618"/>
            <a:ext cx="8480755" cy="2188923"/>
          </a:xfrm>
          <a:prstGeom prst="rect">
            <a:avLst/>
          </a:prstGeom>
        </p:spPr>
      </p:pic>
      <p:sp>
        <p:nvSpPr>
          <p:cNvPr id="3" name="TextBox 2"/>
          <p:cNvSpPr txBox="1"/>
          <p:nvPr/>
        </p:nvSpPr>
        <p:spPr>
          <a:xfrm>
            <a:off x="1410222" y="263786"/>
            <a:ext cx="5927462" cy="611488"/>
          </a:xfrm>
          <a:prstGeom prst="rect">
            <a:avLst/>
          </a:prstGeom>
          <a:noFill/>
        </p:spPr>
        <p:txBody>
          <a:bodyPr wrap="none" lIns="107667" tIns="53835" rIns="107667" bIns="53835" rtlCol="0">
            <a:spAutoFit/>
          </a:bodyPr>
          <a:lstStyle/>
          <a:p>
            <a:r>
              <a:rPr lang="en-US" altLang="zh-CN" sz="3265" b="1" dirty="0">
                <a:solidFill>
                  <a:prstClr val="black"/>
                </a:solidFill>
              </a:rPr>
              <a:t>1. A single source file in a project</a:t>
            </a:r>
            <a:endParaRPr lang="zh-CN" altLang="en-US" sz="3265" b="1" dirty="0">
              <a:solidFill>
                <a:prstClr val="black"/>
              </a:solidFill>
            </a:endParaRPr>
          </a:p>
        </p:txBody>
      </p:sp>
      <p:sp>
        <p:nvSpPr>
          <p:cNvPr id="5" name="TextBox 4"/>
          <p:cNvSpPr txBox="1"/>
          <p:nvPr/>
        </p:nvSpPr>
        <p:spPr>
          <a:xfrm>
            <a:off x="1130131" y="830303"/>
            <a:ext cx="10782179" cy="847385"/>
          </a:xfrm>
          <a:prstGeom prst="rect">
            <a:avLst/>
          </a:prstGeom>
          <a:noFill/>
        </p:spPr>
        <p:txBody>
          <a:bodyPr wrap="square" lIns="107667" tIns="53835" rIns="107667" bIns="53835" rtlCol="0">
            <a:spAutoFit/>
          </a:bodyPr>
          <a:lstStyle/>
          <a:p>
            <a:r>
              <a:rPr lang="en-US" altLang="zh-CN" sz="2400" dirty="0">
                <a:solidFill>
                  <a:prstClr val="black"/>
                </a:solidFill>
              </a:rPr>
              <a:t>The most basic project is an executable built from source code files. For simple projects, a three-line </a:t>
            </a:r>
            <a:r>
              <a:rPr lang="en-US" altLang="zh-CN" sz="2400" b="1" dirty="0">
                <a:solidFill>
                  <a:prstClr val="black"/>
                </a:solidFill>
              </a:rPr>
              <a:t>CMakeLists.txt </a:t>
            </a:r>
            <a:r>
              <a:rPr lang="en-US" altLang="zh-CN" sz="2400" dirty="0">
                <a:solidFill>
                  <a:prstClr val="black"/>
                </a:solidFill>
              </a:rPr>
              <a:t>file is all that is required.</a:t>
            </a:r>
          </a:p>
        </p:txBody>
      </p:sp>
      <p:grpSp>
        <p:nvGrpSpPr>
          <p:cNvPr id="7" name="组合 6"/>
          <p:cNvGrpSpPr/>
          <p:nvPr/>
        </p:nvGrpSpPr>
        <p:grpSpPr>
          <a:xfrm>
            <a:off x="5050373" y="1337742"/>
            <a:ext cx="7078338" cy="1756649"/>
            <a:chOff x="1411026" y="-158266"/>
            <a:chExt cx="7799281" cy="1935567"/>
          </a:xfrm>
        </p:grpSpPr>
        <p:sp>
          <p:nvSpPr>
            <p:cNvPr id="8" name="TextBox 7"/>
            <p:cNvSpPr txBox="1"/>
            <p:nvPr/>
          </p:nvSpPr>
          <p:spPr>
            <a:xfrm>
              <a:off x="6357291" y="-158266"/>
              <a:ext cx="2853016" cy="1935567"/>
            </a:xfrm>
            <a:prstGeom prst="rect">
              <a:avLst/>
            </a:prstGeom>
            <a:noFill/>
          </p:spPr>
          <p:txBody>
            <a:bodyPr wrap="square" lIns="107710" tIns="53855" rIns="107710" bIns="53855" rtlCol="0">
              <a:spAutoFit/>
            </a:bodyPr>
            <a:lstStyle/>
            <a:p>
              <a:r>
                <a:rPr lang="en-US" altLang="zh-CN" sz="1725" dirty="0">
                  <a:solidFill>
                    <a:prstClr val="black"/>
                  </a:solidFill>
                </a:rPr>
                <a:t>Specifies the minimum </a:t>
              </a:r>
            </a:p>
            <a:p>
              <a:r>
                <a:rPr lang="en-US" altLang="zh-CN" sz="1725" dirty="0">
                  <a:solidFill>
                    <a:prstClr val="black"/>
                  </a:solidFill>
                </a:rPr>
                <a:t>required version of </a:t>
              </a:r>
              <a:r>
                <a:rPr lang="en-US" altLang="zh-CN" sz="1725" dirty="0" err="1">
                  <a:solidFill>
                    <a:prstClr val="black"/>
                  </a:solidFill>
                </a:rPr>
                <a:t>CMake</a:t>
              </a:r>
              <a:r>
                <a:rPr lang="en-US" altLang="zh-CN" sz="1725" dirty="0">
                  <a:solidFill>
                    <a:prstClr val="black"/>
                  </a:solidFill>
                </a:rPr>
                <a:t>.</a:t>
              </a:r>
            </a:p>
            <a:p>
              <a:r>
                <a:rPr lang="en-US" altLang="zh-CN" sz="1815" dirty="0">
                  <a:solidFill>
                    <a:prstClr val="black"/>
                  </a:solidFill>
                </a:rPr>
                <a:t>Use </a:t>
              </a:r>
              <a:r>
                <a:rPr lang="en-US" altLang="zh-CN" sz="1815" b="1" dirty="0" err="1">
                  <a:solidFill>
                    <a:prstClr val="black"/>
                  </a:solidFill>
                </a:rPr>
                <a:t>cmake</a:t>
              </a:r>
              <a:r>
                <a:rPr lang="en-US" altLang="zh-CN" sz="1815" b="1" dirty="0">
                  <a:solidFill>
                    <a:prstClr val="black"/>
                  </a:solidFill>
                </a:rPr>
                <a:t> --version </a:t>
              </a:r>
              <a:r>
                <a:rPr lang="en-US" altLang="zh-CN" sz="1815" dirty="0">
                  <a:solidFill>
                    <a:prstClr val="black"/>
                  </a:solidFill>
                </a:rPr>
                <a:t>in </a:t>
              </a:r>
              <a:r>
                <a:rPr lang="en-US" altLang="zh-CN" sz="1815" dirty="0" err="1">
                  <a:solidFill>
                    <a:prstClr val="black"/>
                  </a:solidFill>
                </a:rPr>
                <a:t>Vscode</a:t>
              </a:r>
              <a:r>
                <a:rPr lang="en-US" altLang="zh-CN" sz="1815" dirty="0">
                  <a:solidFill>
                    <a:prstClr val="black"/>
                  </a:solidFill>
                </a:rPr>
                <a:t> terminal window to check the </a:t>
              </a:r>
              <a:r>
                <a:rPr lang="en-US" altLang="zh-CN" sz="1815" dirty="0" err="1">
                  <a:solidFill>
                    <a:prstClr val="black"/>
                  </a:solidFill>
                </a:rPr>
                <a:t>cmake</a:t>
              </a:r>
              <a:r>
                <a:rPr lang="en-US" altLang="zh-CN" sz="1815" dirty="0">
                  <a:solidFill>
                    <a:prstClr val="black"/>
                  </a:solidFill>
                </a:rPr>
                <a:t> version in your computer. </a:t>
              </a:r>
              <a:endParaRPr lang="zh-CN" altLang="en-US" sz="1815" dirty="0">
                <a:solidFill>
                  <a:prstClr val="black"/>
                </a:solidFill>
              </a:endParaRPr>
            </a:p>
          </p:txBody>
        </p:sp>
        <p:sp>
          <p:nvSpPr>
            <p:cNvPr id="9" name="矩形 8"/>
            <p:cNvSpPr/>
            <p:nvPr/>
          </p:nvSpPr>
          <p:spPr>
            <a:xfrm>
              <a:off x="1411026" y="1180444"/>
              <a:ext cx="4759221" cy="37754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cxnSp>
          <p:nvCxnSpPr>
            <p:cNvPr id="10" name="直接箭头连接符 9"/>
            <p:cNvCxnSpPr/>
            <p:nvPr/>
          </p:nvCxnSpPr>
          <p:spPr>
            <a:xfrm flipH="1">
              <a:off x="5731504" y="504802"/>
              <a:ext cx="720081" cy="59118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5055375" y="2906186"/>
            <a:ext cx="5152789" cy="639420"/>
            <a:chOff x="1411025" y="868769"/>
            <a:chExt cx="5677610" cy="704546"/>
          </a:xfrm>
        </p:grpSpPr>
        <p:sp>
          <p:nvSpPr>
            <p:cNvPr id="12" name="TextBox 11"/>
            <p:cNvSpPr txBox="1"/>
            <p:nvPr/>
          </p:nvSpPr>
          <p:spPr>
            <a:xfrm>
              <a:off x="3925791" y="868769"/>
              <a:ext cx="3162844" cy="704546"/>
            </a:xfrm>
            <a:prstGeom prst="rect">
              <a:avLst/>
            </a:prstGeom>
            <a:noFill/>
          </p:spPr>
          <p:txBody>
            <a:bodyPr wrap="square" lIns="107710" tIns="53855" rIns="107710" bIns="53855" rtlCol="0">
              <a:spAutoFit/>
            </a:bodyPr>
            <a:lstStyle/>
            <a:p>
              <a:r>
                <a:rPr lang="en-US" altLang="zh-CN" sz="1725" dirty="0">
                  <a:solidFill>
                    <a:srgbClr val="FFFF00"/>
                  </a:solidFill>
                </a:rPr>
                <a:t>Defines the project </a:t>
              </a:r>
            </a:p>
            <a:p>
              <a:r>
                <a:rPr lang="en-US" altLang="zh-CN" sz="1725" dirty="0">
                  <a:solidFill>
                    <a:srgbClr val="FFFF00"/>
                  </a:solidFill>
                </a:rPr>
                <a:t>name.</a:t>
              </a:r>
              <a:endParaRPr lang="zh-CN" altLang="en-US" sz="1725" dirty="0">
                <a:solidFill>
                  <a:srgbClr val="FFFF00"/>
                </a:solidFill>
              </a:endParaRPr>
            </a:p>
          </p:txBody>
        </p:sp>
        <p:sp>
          <p:nvSpPr>
            <p:cNvPr id="13" name="矩形 12"/>
            <p:cNvSpPr/>
            <p:nvPr/>
          </p:nvSpPr>
          <p:spPr>
            <a:xfrm>
              <a:off x="1411025" y="1139296"/>
              <a:ext cx="2154726" cy="37754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cxnSp>
          <p:nvCxnSpPr>
            <p:cNvPr id="14" name="直接箭头连接符 13"/>
            <p:cNvCxnSpPr>
              <a:endCxn id="13" idx="3"/>
            </p:cNvCxnSpPr>
            <p:nvPr/>
          </p:nvCxnSpPr>
          <p:spPr>
            <a:xfrm flipH="1">
              <a:off x="3565751" y="1139296"/>
              <a:ext cx="464861" cy="18877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050371" y="3139626"/>
            <a:ext cx="6992642" cy="913338"/>
            <a:chOff x="1411024" y="532416"/>
            <a:chExt cx="7704856" cy="1006363"/>
          </a:xfrm>
        </p:grpSpPr>
        <p:sp>
          <p:nvSpPr>
            <p:cNvPr id="17" name="TextBox 16"/>
            <p:cNvSpPr txBox="1"/>
            <p:nvPr/>
          </p:nvSpPr>
          <p:spPr>
            <a:xfrm>
              <a:off x="6324188" y="532416"/>
              <a:ext cx="2791692" cy="996899"/>
            </a:xfrm>
            <a:prstGeom prst="rect">
              <a:avLst/>
            </a:prstGeom>
            <a:noFill/>
          </p:spPr>
          <p:txBody>
            <a:bodyPr wrap="square" lIns="107710" tIns="53855" rIns="107710" bIns="53855" rtlCol="0">
              <a:spAutoFit/>
            </a:bodyPr>
            <a:lstStyle/>
            <a:p>
              <a:r>
                <a:rPr lang="en-US" altLang="zh-CN" sz="1725" dirty="0">
                  <a:solidFill>
                    <a:prstClr val="black"/>
                  </a:solidFill>
                </a:rPr>
                <a:t>Adds the Hello executable </a:t>
              </a:r>
            </a:p>
            <a:p>
              <a:r>
                <a:rPr lang="en-US" altLang="zh-CN" sz="1725" dirty="0">
                  <a:solidFill>
                    <a:prstClr val="black"/>
                  </a:solidFill>
                </a:rPr>
                <a:t>target which will be built </a:t>
              </a:r>
            </a:p>
            <a:p>
              <a:r>
                <a:rPr lang="en-US" altLang="zh-CN" sz="1725" dirty="0">
                  <a:solidFill>
                    <a:prstClr val="black"/>
                  </a:solidFill>
                </a:rPr>
                <a:t>from hello.cpp.</a:t>
              </a:r>
              <a:endParaRPr lang="zh-CN" altLang="en-US" sz="1725" dirty="0">
                <a:solidFill>
                  <a:prstClr val="black"/>
                </a:solidFill>
              </a:endParaRPr>
            </a:p>
          </p:txBody>
        </p:sp>
        <p:sp>
          <p:nvSpPr>
            <p:cNvPr id="18" name="矩形 17"/>
            <p:cNvSpPr/>
            <p:nvPr/>
          </p:nvSpPr>
          <p:spPr>
            <a:xfrm>
              <a:off x="1411024" y="1139296"/>
              <a:ext cx="4320479" cy="3994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cxnSp>
          <p:nvCxnSpPr>
            <p:cNvPr id="19" name="直接箭头连接符 18"/>
            <p:cNvCxnSpPr/>
            <p:nvPr/>
          </p:nvCxnSpPr>
          <p:spPr>
            <a:xfrm flipH="1">
              <a:off x="5200358" y="923272"/>
              <a:ext cx="1251226" cy="25566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1672666" y="4011587"/>
            <a:ext cx="5549204" cy="644689"/>
            <a:chOff x="-3301753" y="3966275"/>
            <a:chExt cx="6114401" cy="710352"/>
          </a:xfrm>
        </p:grpSpPr>
        <p:sp>
          <p:nvSpPr>
            <p:cNvPr id="20" name="TextBox 19"/>
            <p:cNvSpPr txBox="1"/>
            <p:nvPr/>
          </p:nvSpPr>
          <p:spPr>
            <a:xfrm>
              <a:off x="-3301753" y="4264478"/>
              <a:ext cx="6114401" cy="412149"/>
            </a:xfrm>
            <a:prstGeom prst="rect">
              <a:avLst/>
            </a:prstGeom>
            <a:noFill/>
          </p:spPr>
          <p:txBody>
            <a:bodyPr wrap="square" lIns="107667" tIns="53835" rIns="107667" bIns="53835" rtlCol="0">
              <a:spAutoFit/>
            </a:bodyPr>
            <a:lstStyle/>
            <a:p>
              <a:r>
                <a:rPr lang="en-US" altLang="zh-CN" sz="1725" dirty="0">
                  <a:solidFill>
                    <a:prstClr val="black"/>
                  </a:solidFill>
                </a:rPr>
                <a:t>The first parameter indicates the filename of executable file.</a:t>
              </a:r>
              <a:endParaRPr lang="zh-CN" altLang="en-US" sz="1725" dirty="0">
                <a:solidFill>
                  <a:prstClr val="black"/>
                </a:solidFill>
              </a:endParaRPr>
            </a:p>
          </p:txBody>
        </p:sp>
        <p:cxnSp>
          <p:nvCxnSpPr>
            <p:cNvPr id="21" name="直接箭头连接符 20"/>
            <p:cNvCxnSpPr/>
            <p:nvPr/>
          </p:nvCxnSpPr>
          <p:spPr>
            <a:xfrm flipV="1">
              <a:off x="2228185" y="3966275"/>
              <a:ext cx="489765" cy="29418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7468388" y="3951816"/>
            <a:ext cx="4443922" cy="635458"/>
            <a:chOff x="3474037" y="3922266"/>
            <a:chExt cx="4896544" cy="700181"/>
          </a:xfrm>
        </p:grpSpPr>
        <p:sp>
          <p:nvSpPr>
            <p:cNvPr id="22" name="TextBox 21"/>
            <p:cNvSpPr txBox="1"/>
            <p:nvPr/>
          </p:nvSpPr>
          <p:spPr>
            <a:xfrm>
              <a:off x="3474037" y="4210298"/>
              <a:ext cx="4896544" cy="412149"/>
            </a:xfrm>
            <a:prstGeom prst="rect">
              <a:avLst/>
            </a:prstGeom>
            <a:noFill/>
          </p:spPr>
          <p:txBody>
            <a:bodyPr wrap="square" lIns="107667" tIns="53835" rIns="107667" bIns="53835" rtlCol="0">
              <a:spAutoFit/>
            </a:bodyPr>
            <a:lstStyle/>
            <a:p>
              <a:r>
                <a:rPr lang="en-US" altLang="zh-CN" sz="1725" dirty="0">
                  <a:solidFill>
                    <a:prstClr val="black"/>
                  </a:solidFill>
                </a:rPr>
                <a:t>The second parameter indicates the source file.</a:t>
              </a:r>
              <a:endParaRPr lang="zh-CN" altLang="en-US" sz="1725" dirty="0">
                <a:solidFill>
                  <a:prstClr val="black"/>
                </a:solidFill>
              </a:endParaRPr>
            </a:p>
          </p:txBody>
        </p:sp>
        <p:cxnSp>
          <p:nvCxnSpPr>
            <p:cNvPr id="23" name="直接箭头连接符 22"/>
            <p:cNvCxnSpPr/>
            <p:nvPr/>
          </p:nvCxnSpPr>
          <p:spPr>
            <a:xfrm flipH="1" flipV="1">
              <a:off x="4403076" y="3922266"/>
              <a:ext cx="295097" cy="29418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nvGrpSpPr>
        <p:grpSpPr>
          <a:xfrm>
            <a:off x="497077" y="2514075"/>
            <a:ext cx="6239005" cy="2612396"/>
            <a:chOff x="1062072" y="3108921"/>
            <a:chExt cx="6874459" cy="2878474"/>
          </a:xfrm>
        </p:grpSpPr>
        <p:sp>
          <p:nvSpPr>
            <p:cNvPr id="24" name="TextBox 23"/>
            <p:cNvSpPr txBox="1"/>
            <p:nvPr/>
          </p:nvSpPr>
          <p:spPr>
            <a:xfrm>
              <a:off x="1062072" y="5590507"/>
              <a:ext cx="6874459" cy="396888"/>
            </a:xfrm>
            <a:prstGeom prst="rect">
              <a:avLst/>
            </a:prstGeom>
            <a:noFill/>
          </p:spPr>
          <p:txBody>
            <a:bodyPr wrap="square" lIns="107667" tIns="53835" rIns="107667" bIns="53835" rtlCol="0">
              <a:spAutoFit/>
            </a:bodyPr>
            <a:lstStyle/>
            <a:p>
              <a:r>
                <a:rPr lang="en-US" altLang="zh-CN" sz="1635" dirty="0">
                  <a:solidFill>
                    <a:prstClr val="black"/>
                  </a:solidFill>
                </a:rPr>
                <a:t>Stores the CMakeLists.txt file in the same directory as  the hello.cpp. </a:t>
              </a:r>
            </a:p>
          </p:txBody>
        </p:sp>
        <p:sp>
          <p:nvSpPr>
            <p:cNvPr id="37" name="矩形 36"/>
            <p:cNvSpPr/>
            <p:nvPr/>
          </p:nvSpPr>
          <p:spPr>
            <a:xfrm>
              <a:off x="1493813" y="3108921"/>
              <a:ext cx="1800200" cy="6693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cxnSp>
          <p:nvCxnSpPr>
            <p:cNvPr id="41" name="直接箭头连接符 40"/>
            <p:cNvCxnSpPr/>
            <p:nvPr/>
          </p:nvCxnSpPr>
          <p:spPr>
            <a:xfrm flipV="1">
              <a:off x="1413797" y="3733494"/>
              <a:ext cx="368048" cy="191696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6799966" y="4587769"/>
            <a:ext cx="4996543" cy="1999601"/>
            <a:chOff x="7382047" y="5055042"/>
            <a:chExt cx="5505450" cy="2203264"/>
          </a:xfrm>
        </p:grpSpPr>
        <p:pic>
          <p:nvPicPr>
            <p:cNvPr id="44" name="图片 43"/>
            <p:cNvPicPr>
              <a:picLocks noChangeAspect="1"/>
            </p:cNvPicPr>
            <p:nvPr/>
          </p:nvPicPr>
          <p:blipFill>
            <a:blip r:embed="rId3"/>
            <a:stretch>
              <a:fillRect/>
            </a:stretch>
          </p:blipFill>
          <p:spPr>
            <a:xfrm>
              <a:off x="7382047" y="5439031"/>
              <a:ext cx="5505450" cy="1819275"/>
            </a:xfrm>
            <a:prstGeom prst="rect">
              <a:avLst/>
            </a:prstGeom>
          </p:spPr>
        </p:pic>
        <p:sp>
          <p:nvSpPr>
            <p:cNvPr id="45" name="TextBox 24"/>
            <p:cNvSpPr txBox="1"/>
            <p:nvPr/>
          </p:nvSpPr>
          <p:spPr>
            <a:xfrm>
              <a:off x="7601619" y="5055042"/>
              <a:ext cx="3447833" cy="451358"/>
            </a:xfrm>
            <a:prstGeom prst="rect">
              <a:avLst/>
            </a:prstGeom>
            <a:noFill/>
          </p:spPr>
          <p:txBody>
            <a:bodyPr wrap="none" lIns="99346" tIns="49675" rIns="99346" bIns="49675" rtlCol="0">
              <a:spAutoFit/>
            </a:bodyPr>
            <a:lstStyle/>
            <a:p>
              <a:r>
                <a:rPr lang="en-US" altLang="zh-CN" sz="2010" dirty="0">
                  <a:solidFill>
                    <a:prstClr val="black"/>
                  </a:solidFill>
                </a:rPr>
                <a:t>Suppose there is a hello.cpp</a:t>
              </a:r>
              <a:endParaRPr lang="zh-CN" altLang="en-US" sz="2010" dirty="0">
                <a:solidFill>
                  <a:prstClr val="black"/>
                </a:solidFill>
              </a:endParaRPr>
            </a:p>
          </p:txBody>
        </p:sp>
      </p:grpSp>
      <p:sp>
        <p:nvSpPr>
          <p:cNvPr id="6" name="灯片编号占位符 5"/>
          <p:cNvSpPr>
            <a:spLocks noGrp="1"/>
          </p:cNvSpPr>
          <p:nvPr>
            <p:ph type="sldNum" sz="quarter" idx="12"/>
          </p:nvPr>
        </p:nvSpPr>
        <p:spPr/>
        <p:txBody>
          <a:bodyPr/>
          <a:lstStyle/>
          <a:p>
            <a:fld id="{506F4176-339E-4C4B-80E4-BBE9C4467EFE}" type="slidenum">
              <a:rPr lang="zh-CN" altLang="en-US" smtClean="0"/>
              <a:t>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495289" y="724266"/>
            <a:ext cx="4922500" cy="805766"/>
          </a:xfrm>
          <a:prstGeom prst="rect">
            <a:avLst/>
          </a:prstGeom>
        </p:spPr>
      </p:pic>
      <p:grpSp>
        <p:nvGrpSpPr>
          <p:cNvPr id="15" name="组合 14"/>
          <p:cNvGrpSpPr/>
          <p:nvPr/>
        </p:nvGrpSpPr>
        <p:grpSpPr>
          <a:xfrm>
            <a:off x="6548470" y="1244427"/>
            <a:ext cx="5219570" cy="581273"/>
            <a:chOff x="-1368238" y="-357296"/>
            <a:chExt cx="5751192" cy="640476"/>
          </a:xfrm>
        </p:grpSpPr>
        <p:sp>
          <p:nvSpPr>
            <p:cNvPr id="16" name="矩形 15"/>
            <p:cNvSpPr/>
            <p:nvPr/>
          </p:nvSpPr>
          <p:spPr>
            <a:xfrm>
              <a:off x="-1368238" y="-357296"/>
              <a:ext cx="2366618" cy="34469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17" name="圆角矩形标注 2"/>
            <p:cNvSpPr/>
            <p:nvPr/>
          </p:nvSpPr>
          <p:spPr>
            <a:xfrm>
              <a:off x="612456" y="-129419"/>
              <a:ext cx="3770498" cy="412599"/>
            </a:xfrm>
            <a:prstGeom prst="wedgeRoundRectCallout">
              <a:avLst>
                <a:gd name="adj1" fmla="val -38838"/>
                <a:gd name="adj2" fmla="val -739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r>
                <a:rPr lang="en-US" altLang="zh-CN" dirty="0"/>
                <a:t>Install </a:t>
              </a:r>
              <a:r>
                <a:rPr lang="en-US" altLang="zh-CN" dirty="0" err="1"/>
                <a:t>cmake</a:t>
              </a:r>
              <a:r>
                <a:rPr lang="en-US" altLang="zh-CN" dirty="0"/>
                <a:t> first by instruction</a:t>
              </a:r>
              <a:endParaRPr lang="zh-CN" altLang="en-US" dirty="0"/>
            </a:p>
          </p:txBody>
        </p:sp>
      </p:grpSp>
      <p:sp>
        <p:nvSpPr>
          <p:cNvPr id="11" name="TextBox 4"/>
          <p:cNvSpPr txBox="1"/>
          <p:nvPr/>
        </p:nvSpPr>
        <p:spPr>
          <a:xfrm>
            <a:off x="399266" y="93331"/>
            <a:ext cx="11630809" cy="890730"/>
          </a:xfrm>
          <a:prstGeom prst="rect">
            <a:avLst/>
          </a:prstGeom>
          <a:noFill/>
        </p:spPr>
        <p:txBody>
          <a:bodyPr wrap="square" lIns="107667" tIns="53835" rIns="107667" bIns="53835" rtlCol="0">
            <a:spAutoFit/>
          </a:bodyPr>
          <a:lstStyle/>
          <a:p>
            <a:r>
              <a:rPr lang="en-US" altLang="zh-CN" sz="2540" dirty="0">
                <a:solidFill>
                  <a:prstClr val="black"/>
                </a:solidFill>
              </a:rPr>
              <a:t>In current directory, type </a:t>
            </a:r>
            <a:r>
              <a:rPr lang="en-US" altLang="zh-CN" sz="2540" b="1" dirty="0" err="1">
                <a:solidFill>
                  <a:srgbClr val="00B0F0"/>
                </a:solidFill>
              </a:rPr>
              <a:t>cmake</a:t>
            </a:r>
            <a:r>
              <a:rPr lang="en-US" altLang="zh-CN" sz="2540" b="1" dirty="0">
                <a:solidFill>
                  <a:srgbClr val="00B0F0"/>
                </a:solidFill>
              </a:rPr>
              <a:t> .</a:t>
            </a:r>
            <a:r>
              <a:rPr lang="en-US" altLang="zh-CN" sz="2540" dirty="0">
                <a:solidFill>
                  <a:prstClr val="black"/>
                </a:solidFill>
              </a:rPr>
              <a:t> to generate </a:t>
            </a:r>
            <a:r>
              <a:rPr lang="en-US" altLang="zh-CN" sz="2540" dirty="0" err="1">
                <a:solidFill>
                  <a:prstClr val="black"/>
                </a:solidFill>
              </a:rPr>
              <a:t>makefile</a:t>
            </a:r>
            <a:r>
              <a:rPr lang="en-US" altLang="zh-CN" sz="2540" dirty="0">
                <a:solidFill>
                  <a:prstClr val="black"/>
                </a:solidFill>
              </a:rPr>
              <a:t>. If </a:t>
            </a:r>
            <a:r>
              <a:rPr lang="en-US" altLang="zh-CN" sz="2540" dirty="0" err="1">
                <a:solidFill>
                  <a:prstClr val="black"/>
                </a:solidFill>
              </a:rPr>
              <a:t>cmake</a:t>
            </a:r>
            <a:r>
              <a:rPr lang="en-US" altLang="zh-CN" sz="2540" dirty="0">
                <a:solidFill>
                  <a:prstClr val="black"/>
                </a:solidFill>
              </a:rPr>
              <a:t> does not be installed, follow the instruction to install </a:t>
            </a:r>
            <a:r>
              <a:rPr lang="en-US" altLang="zh-CN" sz="2540" dirty="0" err="1">
                <a:solidFill>
                  <a:prstClr val="black"/>
                </a:solidFill>
              </a:rPr>
              <a:t>cmake</a:t>
            </a:r>
            <a:r>
              <a:rPr lang="en-US" altLang="zh-CN" sz="2540" dirty="0">
                <a:solidFill>
                  <a:prstClr val="black"/>
                </a:solidFill>
              </a:rPr>
              <a:t>.</a:t>
            </a:r>
          </a:p>
        </p:txBody>
      </p:sp>
      <p:pic>
        <p:nvPicPr>
          <p:cNvPr id="3" name="图片 2"/>
          <p:cNvPicPr>
            <a:picLocks noChangeAspect="1"/>
          </p:cNvPicPr>
          <p:nvPr/>
        </p:nvPicPr>
        <p:blipFill>
          <a:blip r:embed="rId3"/>
          <a:stretch>
            <a:fillRect/>
          </a:stretch>
        </p:blipFill>
        <p:spPr>
          <a:xfrm>
            <a:off x="583429" y="1041157"/>
            <a:ext cx="5489552" cy="399475"/>
          </a:xfrm>
          <a:prstGeom prst="rect">
            <a:avLst/>
          </a:prstGeom>
        </p:spPr>
      </p:pic>
      <p:sp>
        <p:nvSpPr>
          <p:cNvPr id="5" name="椭圆 4"/>
          <p:cNvSpPr/>
          <p:nvPr/>
        </p:nvSpPr>
        <p:spPr>
          <a:xfrm>
            <a:off x="4962000" y="1119991"/>
            <a:ext cx="1110981" cy="331249"/>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pic>
        <p:nvPicPr>
          <p:cNvPr id="2" name="图片 1"/>
          <p:cNvPicPr>
            <a:picLocks noChangeAspect="1"/>
          </p:cNvPicPr>
          <p:nvPr/>
        </p:nvPicPr>
        <p:blipFill>
          <a:blip r:embed="rId4"/>
          <a:stretch>
            <a:fillRect/>
          </a:stretch>
        </p:blipFill>
        <p:spPr>
          <a:xfrm>
            <a:off x="1302468" y="5916098"/>
            <a:ext cx="10115321" cy="551745"/>
          </a:xfrm>
          <a:prstGeom prst="rect">
            <a:avLst/>
          </a:prstGeom>
        </p:spPr>
      </p:pic>
      <p:pic>
        <p:nvPicPr>
          <p:cNvPr id="7" name="图片 6"/>
          <p:cNvPicPr>
            <a:picLocks noChangeAspect="1"/>
          </p:cNvPicPr>
          <p:nvPr/>
        </p:nvPicPr>
        <p:blipFill>
          <a:blip r:embed="rId5"/>
          <a:stretch>
            <a:fillRect/>
          </a:stretch>
        </p:blipFill>
        <p:spPr>
          <a:xfrm>
            <a:off x="423960" y="1648937"/>
            <a:ext cx="6049399" cy="4124073"/>
          </a:xfrm>
          <a:prstGeom prst="rect">
            <a:avLst/>
          </a:prstGeom>
        </p:spPr>
      </p:pic>
      <p:grpSp>
        <p:nvGrpSpPr>
          <p:cNvPr id="9" name="组合 8"/>
          <p:cNvGrpSpPr/>
          <p:nvPr/>
        </p:nvGrpSpPr>
        <p:grpSpPr>
          <a:xfrm>
            <a:off x="4336029" y="1646345"/>
            <a:ext cx="7694046" cy="1047093"/>
            <a:chOff x="1263319" y="792980"/>
            <a:chExt cx="8477698" cy="1153740"/>
          </a:xfrm>
        </p:grpSpPr>
        <p:sp>
          <p:nvSpPr>
            <p:cNvPr id="10" name="矩形 9"/>
            <p:cNvSpPr/>
            <p:nvPr/>
          </p:nvSpPr>
          <p:spPr>
            <a:xfrm>
              <a:off x="1263319" y="792980"/>
              <a:ext cx="936104" cy="31988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12" name="圆角矩形标注 2"/>
            <p:cNvSpPr/>
            <p:nvPr/>
          </p:nvSpPr>
          <p:spPr>
            <a:xfrm>
              <a:off x="2773703" y="1218356"/>
              <a:ext cx="6967314" cy="728364"/>
            </a:xfrm>
            <a:prstGeom prst="wedgeRoundRectCallout">
              <a:avLst>
                <a:gd name="adj1" fmla="val -62455"/>
                <a:gd name="adj2" fmla="val -7993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r>
                <a:rPr lang="en-US" altLang="zh-CN" dirty="0"/>
                <a:t>Run </a:t>
              </a:r>
              <a:r>
                <a:rPr lang="en-US" altLang="zh-CN" dirty="0" err="1"/>
                <a:t>cmake</a:t>
              </a:r>
              <a:r>
                <a:rPr lang="en-US" altLang="zh-CN" dirty="0"/>
                <a:t> to generate </a:t>
              </a:r>
              <a:r>
                <a:rPr lang="en-US" altLang="zh-CN" dirty="0" err="1"/>
                <a:t>makefle</a:t>
              </a:r>
              <a:r>
                <a:rPr lang="en-US" altLang="zh-CN" dirty="0"/>
                <a:t>, </a:t>
              </a:r>
              <a:r>
                <a:rPr lang="en-US" altLang="zh-CN" b="1" dirty="0">
                  <a:solidFill>
                    <a:srgbClr val="FF0000"/>
                  </a:solidFill>
                  <a:highlight>
                    <a:srgbClr val="FFFF00"/>
                  </a:highlight>
                </a:rPr>
                <a:t>.</a:t>
              </a:r>
              <a:r>
                <a:rPr lang="en-US" altLang="zh-CN" dirty="0">
                  <a:highlight>
                    <a:srgbClr val="FFFF00"/>
                  </a:highlight>
                </a:rPr>
                <a:t> </a:t>
              </a:r>
              <a:r>
                <a:rPr lang="en-US" altLang="zh-CN" dirty="0"/>
                <a:t>indicates the CMakeList.txt is in the current directory.</a:t>
              </a:r>
              <a:endParaRPr lang="zh-CN" altLang="en-US" dirty="0"/>
            </a:p>
          </p:txBody>
        </p:sp>
      </p:grpSp>
      <p:sp>
        <p:nvSpPr>
          <p:cNvPr id="13" name="矩形 12"/>
          <p:cNvSpPr/>
          <p:nvPr/>
        </p:nvSpPr>
        <p:spPr>
          <a:xfrm>
            <a:off x="671801" y="5482693"/>
            <a:ext cx="5414725" cy="2903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grpSp>
        <p:nvGrpSpPr>
          <p:cNvPr id="14" name="组合 13"/>
          <p:cNvGrpSpPr/>
          <p:nvPr/>
        </p:nvGrpSpPr>
        <p:grpSpPr>
          <a:xfrm>
            <a:off x="6511664" y="4808113"/>
            <a:ext cx="5256376" cy="1634602"/>
            <a:chOff x="2832519" y="5361538"/>
            <a:chExt cx="5791746" cy="1801088"/>
          </a:xfrm>
        </p:grpSpPr>
        <p:sp>
          <p:nvSpPr>
            <p:cNvPr id="19" name="矩形 18"/>
            <p:cNvSpPr/>
            <p:nvPr/>
          </p:nvSpPr>
          <p:spPr>
            <a:xfrm>
              <a:off x="2832519" y="6802586"/>
              <a:ext cx="1173006" cy="3600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20" name="圆角矩形标注 5"/>
            <p:cNvSpPr/>
            <p:nvPr/>
          </p:nvSpPr>
          <p:spPr>
            <a:xfrm>
              <a:off x="3419021" y="5361538"/>
              <a:ext cx="5205244" cy="964296"/>
            </a:xfrm>
            <a:prstGeom prst="wedgeRoundRectCallout">
              <a:avLst>
                <a:gd name="adj1" fmla="val -44892"/>
                <a:gd name="adj2" fmla="val 985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r>
                <a:rPr lang="en-US" altLang="zh-CN" b="1" dirty="0" err="1">
                  <a:solidFill>
                    <a:srgbClr val="FFFF00"/>
                  </a:solidFill>
                </a:rPr>
                <a:t>Makefile</a:t>
              </a:r>
              <a:r>
                <a:rPr lang="en-US" altLang="zh-CN" dirty="0"/>
                <a:t> file is created automatically after running </a:t>
              </a:r>
              <a:r>
                <a:rPr lang="en-US" altLang="zh-CN" dirty="0" err="1"/>
                <a:t>cmake</a:t>
              </a:r>
              <a:r>
                <a:rPr lang="en-US" altLang="zh-CN" dirty="0"/>
                <a:t> in the current directory. Except </a:t>
              </a:r>
              <a:r>
                <a:rPr lang="en-US" altLang="zh-CN" dirty="0" err="1"/>
                <a:t>Makefile</a:t>
              </a:r>
              <a:r>
                <a:rPr lang="en-US" altLang="zh-CN" dirty="0"/>
                <a:t>, there are other new files and folders.</a:t>
              </a:r>
              <a:endParaRPr lang="zh-CN" altLang="en-US" dirty="0"/>
            </a:p>
          </p:txBody>
        </p:sp>
      </p:grpSp>
      <p:sp>
        <p:nvSpPr>
          <p:cNvPr id="6" name="灯片编号占位符 5"/>
          <p:cNvSpPr>
            <a:spLocks noGrp="1"/>
          </p:cNvSpPr>
          <p:nvPr>
            <p:ph type="sldNum" sz="quarter" idx="12"/>
          </p:nvPr>
        </p:nvSpPr>
        <p:spPr/>
        <p:txBody>
          <a:bodyPr/>
          <a:lstStyle/>
          <a:p>
            <a:fld id="{506F4176-339E-4C4B-80E4-BBE9C4467EFE}" type="slidenum">
              <a:rPr lang="zh-CN" altLang="en-US" smtClean="0"/>
              <a:t>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3"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2146444" y="2230710"/>
            <a:ext cx="5670525" cy="522814"/>
          </a:xfrm>
          <a:prstGeom prst="rect">
            <a:avLst/>
          </a:prstGeom>
        </p:spPr>
      </p:pic>
      <p:pic>
        <p:nvPicPr>
          <p:cNvPr id="9" name="图片 8"/>
          <p:cNvPicPr>
            <a:picLocks noChangeAspect="1"/>
          </p:cNvPicPr>
          <p:nvPr/>
        </p:nvPicPr>
        <p:blipFill>
          <a:blip r:embed="rId3"/>
          <a:stretch>
            <a:fillRect/>
          </a:stretch>
        </p:blipFill>
        <p:spPr>
          <a:xfrm>
            <a:off x="2125448" y="799092"/>
            <a:ext cx="6504631" cy="1212118"/>
          </a:xfrm>
          <a:prstGeom prst="rect">
            <a:avLst/>
          </a:prstGeom>
        </p:spPr>
      </p:pic>
      <p:grpSp>
        <p:nvGrpSpPr>
          <p:cNvPr id="2" name="组合 1"/>
          <p:cNvGrpSpPr/>
          <p:nvPr/>
        </p:nvGrpSpPr>
        <p:grpSpPr>
          <a:xfrm>
            <a:off x="6258308" y="725149"/>
            <a:ext cx="4963871" cy="429818"/>
            <a:chOff x="1205783" y="1239219"/>
            <a:chExt cx="4303315" cy="473596"/>
          </a:xfrm>
        </p:grpSpPr>
        <p:sp>
          <p:nvSpPr>
            <p:cNvPr id="4" name="矩形 3"/>
            <p:cNvSpPr/>
            <p:nvPr/>
          </p:nvSpPr>
          <p:spPr>
            <a:xfrm>
              <a:off x="1205783" y="1320692"/>
              <a:ext cx="485491" cy="35332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5" name="圆角矩形标注 4"/>
            <p:cNvSpPr/>
            <p:nvPr/>
          </p:nvSpPr>
          <p:spPr>
            <a:xfrm>
              <a:off x="2107067" y="1239219"/>
              <a:ext cx="3402031" cy="473596"/>
            </a:xfrm>
            <a:prstGeom prst="wedgeRoundRectCallout">
              <a:avLst>
                <a:gd name="adj1" fmla="val -63075"/>
                <a:gd name="adj2" fmla="val -113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r>
                <a:rPr lang="en-US" altLang="zh-CN" dirty="0"/>
                <a:t>Execute  make to compile the program.</a:t>
              </a:r>
              <a:endParaRPr lang="zh-CN" altLang="en-US" dirty="0"/>
            </a:p>
          </p:txBody>
        </p:sp>
      </p:grpSp>
      <p:grpSp>
        <p:nvGrpSpPr>
          <p:cNvPr id="3" name="组合 2"/>
          <p:cNvGrpSpPr/>
          <p:nvPr/>
        </p:nvGrpSpPr>
        <p:grpSpPr>
          <a:xfrm>
            <a:off x="6811546" y="2125744"/>
            <a:ext cx="3134011" cy="406126"/>
            <a:chOff x="1348004" y="4598684"/>
            <a:chExt cx="3453216" cy="447489"/>
          </a:xfrm>
        </p:grpSpPr>
        <p:sp>
          <p:nvSpPr>
            <p:cNvPr id="6" name="矩形 5"/>
            <p:cNvSpPr/>
            <p:nvPr/>
          </p:nvSpPr>
          <p:spPr>
            <a:xfrm>
              <a:off x="1348004" y="4686132"/>
              <a:ext cx="966047" cy="3600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7" name="圆角矩形标注 6"/>
            <p:cNvSpPr/>
            <p:nvPr/>
          </p:nvSpPr>
          <p:spPr>
            <a:xfrm>
              <a:off x="2496964" y="4598684"/>
              <a:ext cx="2304256" cy="359254"/>
            </a:xfrm>
            <a:prstGeom prst="wedgeRoundRectCallout">
              <a:avLst>
                <a:gd name="adj1" fmla="val -61392"/>
                <a:gd name="adj2" fmla="val 2454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r>
                <a:rPr lang="en-US" altLang="zh-CN" dirty="0"/>
                <a:t>Run the program</a:t>
              </a:r>
              <a:endParaRPr lang="zh-CN" altLang="en-US" dirty="0"/>
            </a:p>
          </p:txBody>
        </p:sp>
      </p:grpSp>
      <p:sp>
        <p:nvSpPr>
          <p:cNvPr id="12" name="矩形 11"/>
          <p:cNvSpPr/>
          <p:nvPr/>
        </p:nvSpPr>
        <p:spPr>
          <a:xfrm>
            <a:off x="2890449" y="1739355"/>
            <a:ext cx="2091258" cy="3237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13" name="矩形 12"/>
          <p:cNvSpPr/>
          <p:nvPr/>
        </p:nvSpPr>
        <p:spPr>
          <a:xfrm>
            <a:off x="2152395" y="2494345"/>
            <a:ext cx="1568443" cy="3237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8" name="灯片编号占位符 7"/>
          <p:cNvSpPr>
            <a:spLocks noGrp="1"/>
          </p:cNvSpPr>
          <p:nvPr>
            <p:ph type="sldNum" sz="quarter" idx="12"/>
          </p:nvPr>
        </p:nvSpPr>
        <p:spPr/>
        <p:txBody>
          <a:bodyPr/>
          <a:lstStyle/>
          <a:p>
            <a:fld id="{506F4176-339E-4C4B-80E4-BBE9C4467EFE}" type="slidenum">
              <a:rPr lang="zh-CN" altLang="en-US" smtClean="0"/>
              <a:t>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5531523" y="4798933"/>
            <a:ext cx="6509468" cy="2025906"/>
          </a:xfrm>
          <a:prstGeom prst="rect">
            <a:avLst/>
          </a:prstGeom>
        </p:spPr>
      </p:pic>
      <p:sp>
        <p:nvSpPr>
          <p:cNvPr id="7" name="椭圆 6"/>
          <p:cNvSpPr/>
          <p:nvPr/>
        </p:nvSpPr>
        <p:spPr>
          <a:xfrm>
            <a:off x="9816505" y="4818461"/>
            <a:ext cx="849573" cy="226224"/>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1186180" rtl="0" eaLnBrk="1" latinLnBrk="0" hangingPunct="1">
              <a:defRPr sz="2300" kern="1200">
                <a:solidFill>
                  <a:schemeClr val="lt1"/>
                </a:solidFill>
                <a:latin typeface="+mn-lt"/>
                <a:ea typeface="+mn-ea"/>
                <a:cs typeface="+mn-cs"/>
              </a:defRPr>
            </a:lvl1pPr>
            <a:lvl2pPr marL="593090" algn="l" defTabSz="1186180" rtl="0" eaLnBrk="1" latinLnBrk="0" hangingPunct="1">
              <a:defRPr sz="2300" kern="1200">
                <a:solidFill>
                  <a:schemeClr val="lt1"/>
                </a:solidFill>
                <a:latin typeface="+mn-lt"/>
                <a:ea typeface="+mn-ea"/>
                <a:cs typeface="+mn-cs"/>
              </a:defRPr>
            </a:lvl2pPr>
            <a:lvl3pPr marL="1186180" algn="l" defTabSz="1186180" rtl="0" eaLnBrk="1" latinLnBrk="0" hangingPunct="1">
              <a:defRPr sz="2300" kern="1200">
                <a:solidFill>
                  <a:schemeClr val="lt1"/>
                </a:solidFill>
                <a:latin typeface="+mn-lt"/>
                <a:ea typeface="+mn-ea"/>
                <a:cs typeface="+mn-cs"/>
              </a:defRPr>
            </a:lvl3pPr>
            <a:lvl4pPr marL="1779270" algn="l" defTabSz="1186180" rtl="0" eaLnBrk="1" latinLnBrk="0" hangingPunct="1">
              <a:defRPr sz="2300" kern="1200">
                <a:solidFill>
                  <a:schemeClr val="lt1"/>
                </a:solidFill>
                <a:latin typeface="+mn-lt"/>
                <a:ea typeface="+mn-ea"/>
                <a:cs typeface="+mn-cs"/>
              </a:defRPr>
            </a:lvl4pPr>
            <a:lvl5pPr marL="2372360" algn="l" defTabSz="1186180" rtl="0" eaLnBrk="1" latinLnBrk="0" hangingPunct="1">
              <a:defRPr sz="2300" kern="1200">
                <a:solidFill>
                  <a:schemeClr val="lt1"/>
                </a:solidFill>
                <a:latin typeface="+mn-lt"/>
                <a:ea typeface="+mn-ea"/>
                <a:cs typeface="+mn-cs"/>
              </a:defRPr>
            </a:lvl5pPr>
            <a:lvl6pPr marL="2966085" algn="l" defTabSz="1186180" rtl="0" eaLnBrk="1" latinLnBrk="0" hangingPunct="1">
              <a:defRPr sz="2300" kern="1200">
                <a:solidFill>
                  <a:schemeClr val="lt1"/>
                </a:solidFill>
                <a:latin typeface="+mn-lt"/>
                <a:ea typeface="+mn-ea"/>
                <a:cs typeface="+mn-cs"/>
              </a:defRPr>
            </a:lvl6pPr>
            <a:lvl7pPr marL="3559175" algn="l" defTabSz="1186180" rtl="0" eaLnBrk="1" latinLnBrk="0" hangingPunct="1">
              <a:defRPr sz="2300" kern="1200">
                <a:solidFill>
                  <a:schemeClr val="lt1"/>
                </a:solidFill>
                <a:latin typeface="+mn-lt"/>
                <a:ea typeface="+mn-ea"/>
                <a:cs typeface="+mn-cs"/>
              </a:defRPr>
            </a:lvl7pPr>
            <a:lvl8pPr marL="4152265" algn="l" defTabSz="1186180" rtl="0" eaLnBrk="1" latinLnBrk="0" hangingPunct="1">
              <a:defRPr sz="2300" kern="1200">
                <a:solidFill>
                  <a:schemeClr val="lt1"/>
                </a:solidFill>
                <a:latin typeface="+mn-lt"/>
                <a:ea typeface="+mn-ea"/>
                <a:cs typeface="+mn-cs"/>
              </a:defRPr>
            </a:lvl8pPr>
            <a:lvl9pPr marL="4745355" algn="l" defTabSz="1186180" rtl="0" eaLnBrk="1" latinLnBrk="0" hangingPunct="1">
              <a:defRPr sz="2300" kern="1200">
                <a:solidFill>
                  <a:schemeClr val="lt1"/>
                </a:solidFill>
                <a:latin typeface="+mn-lt"/>
                <a:ea typeface="+mn-ea"/>
                <a:cs typeface="+mn-cs"/>
              </a:defRPr>
            </a:lvl9pPr>
          </a:lstStyle>
          <a:p>
            <a:pPr algn="ctr"/>
            <a:endParaRPr lang="zh-CN" altLang="en-US" sz="2085"/>
          </a:p>
        </p:txBody>
      </p:sp>
      <p:pic>
        <p:nvPicPr>
          <p:cNvPr id="17" name="图片 16"/>
          <p:cNvPicPr>
            <a:picLocks noChangeAspect="1"/>
          </p:cNvPicPr>
          <p:nvPr/>
        </p:nvPicPr>
        <p:blipFill>
          <a:blip r:embed="rId3"/>
          <a:stretch>
            <a:fillRect/>
          </a:stretch>
        </p:blipFill>
        <p:spPr>
          <a:xfrm>
            <a:off x="1236622" y="1191274"/>
            <a:ext cx="2143845" cy="1910443"/>
          </a:xfrm>
          <a:prstGeom prst="rect">
            <a:avLst/>
          </a:prstGeom>
        </p:spPr>
      </p:pic>
      <p:pic>
        <p:nvPicPr>
          <p:cNvPr id="19" name="图片 18"/>
          <p:cNvPicPr>
            <a:picLocks noChangeAspect="1"/>
          </p:cNvPicPr>
          <p:nvPr/>
        </p:nvPicPr>
        <p:blipFill>
          <a:blip r:embed="rId4"/>
          <a:stretch>
            <a:fillRect/>
          </a:stretch>
        </p:blipFill>
        <p:spPr>
          <a:xfrm>
            <a:off x="1237574" y="3345935"/>
            <a:ext cx="2161134" cy="1253458"/>
          </a:xfrm>
          <a:prstGeom prst="rect">
            <a:avLst/>
          </a:prstGeom>
        </p:spPr>
      </p:pic>
      <p:pic>
        <p:nvPicPr>
          <p:cNvPr id="21" name="图片 20"/>
          <p:cNvPicPr>
            <a:picLocks noChangeAspect="1"/>
          </p:cNvPicPr>
          <p:nvPr/>
        </p:nvPicPr>
        <p:blipFill>
          <a:blip r:embed="rId5"/>
          <a:stretch>
            <a:fillRect/>
          </a:stretch>
        </p:blipFill>
        <p:spPr>
          <a:xfrm>
            <a:off x="6708161" y="591134"/>
            <a:ext cx="5033379" cy="3664146"/>
          </a:xfrm>
          <a:prstGeom prst="rect">
            <a:avLst/>
          </a:prstGeom>
        </p:spPr>
      </p:pic>
      <p:pic>
        <p:nvPicPr>
          <p:cNvPr id="23" name="图片 22"/>
          <p:cNvPicPr>
            <a:picLocks noChangeAspect="1"/>
          </p:cNvPicPr>
          <p:nvPr/>
        </p:nvPicPr>
        <p:blipFill>
          <a:blip r:embed="rId6"/>
          <a:stretch>
            <a:fillRect/>
          </a:stretch>
        </p:blipFill>
        <p:spPr>
          <a:xfrm>
            <a:off x="6478343" y="4284571"/>
            <a:ext cx="5407239" cy="429308"/>
          </a:xfrm>
          <a:prstGeom prst="rect">
            <a:avLst/>
          </a:prstGeom>
        </p:spPr>
      </p:pic>
      <p:grpSp>
        <p:nvGrpSpPr>
          <p:cNvPr id="29" name="组合 28"/>
          <p:cNvGrpSpPr/>
          <p:nvPr/>
        </p:nvGrpSpPr>
        <p:grpSpPr>
          <a:xfrm>
            <a:off x="1405649" y="1370507"/>
            <a:ext cx="5190997" cy="1740441"/>
            <a:chOff x="1061765" y="3688002"/>
            <a:chExt cx="5719710" cy="1917708"/>
          </a:xfrm>
        </p:grpSpPr>
        <p:grpSp>
          <p:nvGrpSpPr>
            <p:cNvPr id="24" name="组合 23"/>
            <p:cNvGrpSpPr/>
            <p:nvPr/>
          </p:nvGrpSpPr>
          <p:grpSpPr>
            <a:xfrm>
              <a:off x="1061765" y="3688002"/>
              <a:ext cx="5719710" cy="882336"/>
              <a:chOff x="1205782" y="1259451"/>
              <a:chExt cx="5719710" cy="882336"/>
            </a:xfrm>
          </p:grpSpPr>
          <p:sp>
            <p:nvSpPr>
              <p:cNvPr id="25" name="矩形 24"/>
              <p:cNvSpPr/>
              <p:nvPr/>
            </p:nvSpPr>
            <p:spPr>
              <a:xfrm>
                <a:off x="1205782" y="1259451"/>
                <a:ext cx="1656184" cy="8823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26" name="圆角矩形标注 4"/>
              <p:cNvSpPr/>
              <p:nvPr/>
            </p:nvSpPr>
            <p:spPr>
              <a:xfrm>
                <a:off x="3393009" y="1259451"/>
                <a:ext cx="3532483" cy="639811"/>
              </a:xfrm>
              <a:prstGeom prst="wedgeRoundRectCallout">
                <a:avLst>
                  <a:gd name="adj1" fmla="val -74132"/>
                  <a:gd name="adj2" fmla="val -220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r>
                  <a:rPr lang="en-US" altLang="zh-CN" dirty="0"/>
                  <a:t>Deletes all the building files and directory by </a:t>
                </a:r>
                <a:r>
                  <a:rPr lang="en-US" altLang="zh-CN" dirty="0" err="1"/>
                  <a:t>CMake</a:t>
                </a:r>
                <a:r>
                  <a:rPr lang="en-US" altLang="zh-CN" dirty="0"/>
                  <a:t>.</a:t>
                </a:r>
                <a:endParaRPr lang="zh-CN" altLang="en-US" dirty="0"/>
              </a:p>
            </p:txBody>
          </p:sp>
        </p:grpSp>
        <p:sp>
          <p:nvSpPr>
            <p:cNvPr id="27" name="矩形 26"/>
            <p:cNvSpPr/>
            <p:nvPr/>
          </p:nvSpPr>
          <p:spPr>
            <a:xfrm>
              <a:off x="1104797" y="4789928"/>
              <a:ext cx="567680" cy="2450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28" name="矩形 27"/>
            <p:cNvSpPr/>
            <p:nvPr/>
          </p:nvSpPr>
          <p:spPr>
            <a:xfrm>
              <a:off x="1070149" y="5333366"/>
              <a:ext cx="999728" cy="2723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grpSp>
      <p:grpSp>
        <p:nvGrpSpPr>
          <p:cNvPr id="31" name="组合 30"/>
          <p:cNvGrpSpPr/>
          <p:nvPr/>
        </p:nvGrpSpPr>
        <p:grpSpPr>
          <a:xfrm>
            <a:off x="1387185" y="3562842"/>
            <a:ext cx="4527946" cy="1073504"/>
            <a:chOff x="1358181" y="4608854"/>
            <a:chExt cx="4989126" cy="1182842"/>
          </a:xfrm>
        </p:grpSpPr>
        <p:sp>
          <p:nvSpPr>
            <p:cNvPr id="32" name="矩形 31"/>
            <p:cNvSpPr/>
            <p:nvPr/>
          </p:nvSpPr>
          <p:spPr>
            <a:xfrm>
              <a:off x="1358181" y="4940558"/>
              <a:ext cx="966048" cy="30190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33" name="圆角矩形标注 6"/>
            <p:cNvSpPr/>
            <p:nvPr/>
          </p:nvSpPr>
          <p:spPr>
            <a:xfrm>
              <a:off x="2940030" y="4608854"/>
              <a:ext cx="3407277" cy="1182842"/>
            </a:xfrm>
            <a:prstGeom prst="wedgeRoundRectCallout">
              <a:avLst>
                <a:gd name="adj1" fmla="val -74432"/>
                <a:gd name="adj2" fmla="val -112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r>
                <a:rPr lang="en-US" altLang="zh-CN" dirty="0"/>
                <a:t>Creates an empty folder to store the building files and directory by </a:t>
              </a:r>
              <a:r>
                <a:rPr lang="en-US" altLang="zh-CN" dirty="0" err="1"/>
                <a:t>CMake</a:t>
              </a:r>
              <a:r>
                <a:rPr lang="en-US" altLang="zh-CN" dirty="0"/>
                <a:t>.</a:t>
              </a:r>
              <a:endParaRPr lang="zh-CN" altLang="en-US" dirty="0"/>
            </a:p>
          </p:txBody>
        </p:sp>
      </p:grpSp>
      <p:sp>
        <p:nvSpPr>
          <p:cNvPr id="34" name="椭圆 33"/>
          <p:cNvSpPr/>
          <p:nvPr/>
        </p:nvSpPr>
        <p:spPr>
          <a:xfrm>
            <a:off x="9980164" y="561844"/>
            <a:ext cx="849573" cy="226224"/>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35" name="椭圆 34"/>
          <p:cNvSpPr/>
          <p:nvPr/>
        </p:nvSpPr>
        <p:spPr>
          <a:xfrm>
            <a:off x="10568330" y="787190"/>
            <a:ext cx="849573" cy="226224"/>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36" name="矩形 35"/>
          <p:cNvSpPr/>
          <p:nvPr/>
        </p:nvSpPr>
        <p:spPr>
          <a:xfrm>
            <a:off x="9064360" y="4411707"/>
            <a:ext cx="876749" cy="3267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2" name="灯片编号占位符 1"/>
          <p:cNvSpPr>
            <a:spLocks noGrp="1"/>
          </p:cNvSpPr>
          <p:nvPr>
            <p:ph type="sldNum" sz="quarter" idx="12"/>
          </p:nvPr>
        </p:nvSpPr>
        <p:spPr/>
        <p:txBody>
          <a:bodyPr/>
          <a:lstStyle/>
          <a:p>
            <a:fld id="{506F4176-339E-4C4B-80E4-BBE9C4467EFE}" type="slidenum">
              <a:rPr lang="zh-CN" altLang="en-US" smtClean="0"/>
              <a:t>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34" grpId="0" bldLvl="0" animBg="1"/>
      <p:bldP spid="35" grpId="0" bldLvl="0" animBg="1"/>
      <p:bldP spid="3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3682059" y="1761907"/>
            <a:ext cx="8039420" cy="1806708"/>
          </a:xfrm>
          <a:prstGeom prst="rect">
            <a:avLst/>
          </a:prstGeom>
        </p:spPr>
      </p:pic>
      <p:sp>
        <p:nvSpPr>
          <p:cNvPr id="3" name="TextBox 2"/>
          <p:cNvSpPr txBox="1"/>
          <p:nvPr/>
        </p:nvSpPr>
        <p:spPr>
          <a:xfrm>
            <a:off x="1687908" y="175628"/>
            <a:ext cx="5714263" cy="611488"/>
          </a:xfrm>
          <a:prstGeom prst="rect">
            <a:avLst/>
          </a:prstGeom>
          <a:noFill/>
        </p:spPr>
        <p:txBody>
          <a:bodyPr wrap="none" lIns="107667" tIns="53835" rIns="107667" bIns="53835" rtlCol="0">
            <a:spAutoFit/>
          </a:bodyPr>
          <a:lstStyle/>
          <a:p>
            <a:r>
              <a:rPr lang="en-US" altLang="zh-CN" sz="3265" b="1" dirty="0">
                <a:solidFill>
                  <a:prstClr val="black"/>
                </a:solidFill>
              </a:rPr>
              <a:t>2. Multi-source files in a project</a:t>
            </a:r>
            <a:endParaRPr lang="zh-CN" altLang="en-US" sz="3265" b="1" dirty="0">
              <a:solidFill>
                <a:prstClr val="black"/>
              </a:solidFill>
            </a:endParaRPr>
          </a:p>
        </p:txBody>
      </p:sp>
      <p:sp>
        <p:nvSpPr>
          <p:cNvPr id="5" name="TextBox 4"/>
          <p:cNvSpPr txBox="1"/>
          <p:nvPr/>
        </p:nvSpPr>
        <p:spPr>
          <a:xfrm>
            <a:off x="1288548" y="901445"/>
            <a:ext cx="6926423" cy="541789"/>
          </a:xfrm>
          <a:prstGeom prst="rect">
            <a:avLst/>
          </a:prstGeom>
          <a:noFill/>
        </p:spPr>
        <p:txBody>
          <a:bodyPr wrap="square" lIns="107667" tIns="53835" rIns="107667" bIns="53835" rtlCol="0">
            <a:spAutoFit/>
          </a:bodyPr>
          <a:lstStyle/>
          <a:p>
            <a:r>
              <a:rPr lang="en-US" altLang="zh-CN" sz="2815" dirty="0">
                <a:solidFill>
                  <a:prstClr val="black"/>
                </a:solidFill>
              </a:rPr>
              <a:t>There are three files in the same directory.</a:t>
            </a:r>
          </a:p>
        </p:txBody>
      </p:sp>
      <p:grpSp>
        <p:nvGrpSpPr>
          <p:cNvPr id="16" name="组合 15"/>
          <p:cNvGrpSpPr/>
          <p:nvPr/>
        </p:nvGrpSpPr>
        <p:grpSpPr>
          <a:xfrm>
            <a:off x="6849485" y="3278001"/>
            <a:ext cx="5128177" cy="883815"/>
            <a:chOff x="2203113" y="677235"/>
            <a:chExt cx="5650491" cy="973833"/>
          </a:xfrm>
        </p:grpSpPr>
        <p:sp>
          <p:nvSpPr>
            <p:cNvPr id="17" name="TextBox 16"/>
            <p:cNvSpPr txBox="1"/>
            <p:nvPr/>
          </p:nvSpPr>
          <p:spPr>
            <a:xfrm>
              <a:off x="2203113" y="1223474"/>
              <a:ext cx="5650491" cy="427594"/>
            </a:xfrm>
            <a:prstGeom prst="rect">
              <a:avLst/>
            </a:prstGeom>
            <a:noFill/>
          </p:spPr>
          <p:txBody>
            <a:bodyPr wrap="square" lIns="107710" tIns="53855" rIns="107710" bIns="53855" rtlCol="0">
              <a:spAutoFit/>
            </a:bodyPr>
            <a:lstStyle/>
            <a:p>
              <a:r>
                <a:rPr lang="en-US" altLang="zh-CN" sz="1815" dirty="0">
                  <a:solidFill>
                    <a:prstClr val="black"/>
                  </a:solidFill>
                </a:rPr>
                <a:t>List all the source files using space as the separator.</a:t>
              </a:r>
            </a:p>
          </p:txBody>
        </p:sp>
        <p:sp>
          <p:nvSpPr>
            <p:cNvPr id="18" name="矩形 17"/>
            <p:cNvSpPr/>
            <p:nvPr/>
          </p:nvSpPr>
          <p:spPr>
            <a:xfrm>
              <a:off x="5189308" y="677235"/>
              <a:ext cx="2304256" cy="28794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19" name="直接箭头连接符 18"/>
            <p:cNvCxnSpPr/>
            <p:nvPr/>
          </p:nvCxnSpPr>
          <p:spPr>
            <a:xfrm flipV="1">
              <a:off x="5803512" y="1034459"/>
              <a:ext cx="432048" cy="25093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pic>
        <p:nvPicPr>
          <p:cNvPr id="4" name="图片 3"/>
          <p:cNvPicPr>
            <a:picLocks noChangeAspect="1"/>
          </p:cNvPicPr>
          <p:nvPr/>
        </p:nvPicPr>
        <p:blipFill>
          <a:blip r:embed="rId3"/>
          <a:stretch>
            <a:fillRect/>
          </a:stretch>
        </p:blipFill>
        <p:spPr>
          <a:xfrm>
            <a:off x="738617" y="1634226"/>
            <a:ext cx="2619295" cy="2195713"/>
          </a:xfrm>
          <a:prstGeom prst="rect">
            <a:avLst/>
          </a:prstGeom>
        </p:spPr>
      </p:pic>
      <p:sp>
        <p:nvSpPr>
          <p:cNvPr id="2" name="灯片编号占位符 1"/>
          <p:cNvSpPr>
            <a:spLocks noGrp="1"/>
          </p:cNvSpPr>
          <p:nvPr>
            <p:ph type="sldNum" sz="quarter" idx="12"/>
          </p:nvPr>
        </p:nvSpPr>
        <p:spPr/>
        <p:txBody>
          <a:bodyPr/>
          <a:lstStyle/>
          <a:p>
            <a:fld id="{506F4176-339E-4C4B-80E4-BBE9C4467EFE}" type="slidenum">
              <a:rPr lang="zh-CN" altLang="en-US" smtClean="0"/>
              <a:t>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3914</Words>
  <Application>Microsoft Macintosh PowerPoint</Application>
  <PresentationFormat>宽屏</PresentationFormat>
  <Paragraphs>513</Paragraphs>
  <Slides>38</Slides>
  <Notes>12</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1</vt:i4>
      </vt:variant>
      <vt:variant>
        <vt:lpstr>幻灯片标题</vt:lpstr>
      </vt:variant>
      <vt:variant>
        <vt:i4>38</vt:i4>
      </vt:variant>
    </vt:vector>
  </HeadingPairs>
  <TitlesOfParts>
    <vt:vector size="47" baseType="lpstr">
      <vt:lpstr>等线</vt:lpstr>
      <vt:lpstr>Arial</vt:lpstr>
      <vt:lpstr>Calibri</vt:lpstr>
      <vt:lpstr>Franklin Gothic Demi</vt:lpstr>
      <vt:lpstr>Franklin Gothic Medium</vt:lpstr>
      <vt:lpstr>Wingdings</vt:lpstr>
      <vt:lpstr>Office 主题</vt:lpstr>
      <vt:lpstr>1_Office 主题</vt:lpstr>
      <vt:lpstr>Image</vt:lpstr>
      <vt:lpstr>Advanced Programming</vt:lpstr>
      <vt:lpstr>topics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Inputs</vt:lpstr>
      <vt:lpstr>2.1 Command-Line Arguments</vt:lpstr>
      <vt:lpstr>2.2 Standard Input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Data storage</vt:lpstr>
      <vt:lpstr>2.1 Data storage-array</vt:lpstr>
      <vt:lpstr>2.1 Data storage: char-array vs string</vt:lpstr>
      <vt:lpstr>2.1 Data storage: struct</vt:lpstr>
      <vt:lpstr>2.2 Data storage: union</vt:lpstr>
      <vt:lpstr>PowerPoint 演示文稿</vt:lpstr>
      <vt:lpstr>PowerPoint 演示文稿</vt:lpstr>
      <vt:lpstr>Please refer to the content of courseware p14-p15 to generate a makefile using cmake tool and CMakeLists.txt, run the makefile to generate an executable file, and then run the executable file.  NOTES: all the source files are in ./src , all the head files are in ./inc,  all the build files are in ./build. </vt:lpstr>
      <vt:lpstr>Exercise 2</vt:lpstr>
      <vt:lpstr>Exercise 3</vt:lpstr>
      <vt:lpstr>Exercise 4</vt:lpstr>
      <vt:lpstr>Exercise 4</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Shiqi Yu</cp:lastModifiedBy>
  <cp:revision>743</cp:revision>
  <dcterms:created xsi:type="dcterms:W3CDTF">2020-09-05T08:11:00Z</dcterms:created>
  <dcterms:modified xsi:type="dcterms:W3CDTF">2025-03-09T09:10:18Z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FBAB74A29C0A4511BAEB953D88E3F5A7_13</vt:lpwstr>
  </property>
  <property fmtid="{D5CDD505-2E9C-101B-9397-08002B2CF9AE}" pid="3" name="KSOProductBuildVer">
    <vt:lpwstr>2052-12.1.0.20305</vt:lpwstr>
  </property>
</Properties>
</file>