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93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taest/Sber-DA-final-/tree/main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333F99-9DE9-EB25-BB9C-686C6821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67" y="1758603"/>
            <a:ext cx="9586518" cy="4793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24BD8-009A-43B5-8D66-0CD4396F95DC}"/>
              </a:ext>
            </a:extLst>
          </p:cNvPr>
          <p:cNvSpPr txBox="1"/>
          <p:nvPr/>
        </p:nvSpPr>
        <p:spPr>
          <a:xfrm>
            <a:off x="311015" y="1699336"/>
            <a:ext cx="18310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Kandinsky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2.1 нарисовала: на столе стоит ноутбук с презентацией, рядом с ноутбуком - чашка дымящегося капучино и хрустящий круассан в стиле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professional_studio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😂</a:t>
            </a:r>
          </a:p>
        </p:txBody>
      </p:sp>
      <p:sp>
        <p:nvSpPr>
          <p:cNvPr id="4" name="Заголовок 4"/>
          <p:cNvSpPr>
            <a:spLocks/>
          </p:cNvSpPr>
          <p:nvPr/>
        </p:nvSpPr>
        <p:spPr bwMode="auto">
          <a:xfrm>
            <a:off x="4391088" y="1830808"/>
            <a:ext cx="8004112" cy="101466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chemeClr val="bg1"/>
                </a:solidFill>
                <a:latin typeface="SB Sans Display Semibold"/>
              </a:rPr>
              <a:t>Завтрак с вакансиями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9409517" y="2702205"/>
            <a:ext cx="247146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chemeClr val="bg1"/>
                </a:solidFill>
                <a:latin typeface="SB Sans Text Light"/>
                <a:cs typeface="SB Sans Text Light"/>
              </a:rPr>
              <a:t>Бутылев Алексей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4000" y="1429120"/>
            <a:ext cx="8229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Бутылев Алексей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Пермский государственный университет, экономист – математик (экономическая кибернетика)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26 лет в Сбере, 9 раз менял профессиональную роль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Дирекция по экосистеме юридических лиц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текущая роль – менеджер / аналитик данных (3 года)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Тел. 89122391545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открыт к новым предложениям на рынке труда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177800" y="63768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DE40EC-2016-BF65-7BA1-86D72A8E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222219"/>
            <a:ext cx="2895600" cy="64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14400" y="5850467"/>
            <a:ext cx="10515600" cy="368032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Репозиторий проекта: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https://github.com/Castaest/Sber-DA-final-/tree/main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194733" y="12968"/>
            <a:ext cx="10820400" cy="8590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Проект Завтрак с вакансиями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DCF-2035-F072-2249-9AB4803504E3}"/>
              </a:ext>
            </a:extLst>
          </p:cNvPr>
          <p:cNvSpPr txBox="1"/>
          <p:nvPr/>
        </p:nvSpPr>
        <p:spPr>
          <a:xfrm>
            <a:off x="685800" y="1498600"/>
            <a:ext cx="11218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 почему бы каждое утро, к 7.30 не получать подборку вакансий, опубликованных накануне на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hh.ru?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Можно почитать их за утренней чашечкой кофе, вместо того, чтобы залипать в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Поэтому: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Каждое утро в 7.15 по расписанию включается скрипт и выкачивает из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hh.ru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все размещенные накануне вакансии с профессиональными ролями «аналитик», «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аналитик, аналитик данных», «руководитель отдела аналитики» и «дата-сайентист».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вакансий без указанной зарплаты ожидаемый уровень зарплаты определяется заранее обученной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моделью.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Пятнадцать вакансий с максимальной зарплатой печатаются в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pdf-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файл, который выводится на экран. 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98CEC-63E0-CEA3-2659-B3AEB1BF1EAE}"/>
              </a:ext>
            </a:extLst>
          </p:cNvPr>
          <p:cNvSpPr txBox="1"/>
          <p:nvPr/>
        </p:nvSpPr>
        <p:spPr>
          <a:xfrm>
            <a:off x="5531178" y="4713069"/>
            <a:ext cx="628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 это происходит автоматически, а я просто просматриваю вакансии и наслаждаюсь завтраком</a:t>
            </a: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D737ED-DC26-B99C-7AA3-F8AC86815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4" t="13085" r="34306" b="7655"/>
          <a:stretch/>
        </p:blipFill>
        <p:spPr>
          <a:xfrm>
            <a:off x="287867" y="1981200"/>
            <a:ext cx="3609174" cy="45974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E7664A0D-FA8B-2399-ABA9-BA50E458EB1F}"/>
              </a:ext>
            </a:extLst>
          </p:cNvPr>
          <p:cNvSpPr txBox="1">
            <a:spLocks/>
          </p:cNvSpPr>
          <p:nvPr/>
        </p:nvSpPr>
        <p:spPr bwMode="auto">
          <a:xfrm>
            <a:off x="194733" y="12968"/>
            <a:ext cx="10820400" cy="8590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Проект Завтрак с вакансиями: что на выходе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5814DC-DE52-9D38-B6AE-2E88067C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22963" r="34444" b="18025"/>
          <a:stretch/>
        </p:blipFill>
        <p:spPr>
          <a:xfrm>
            <a:off x="4119404" y="1981200"/>
            <a:ext cx="3693096" cy="3530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D24946-FCD3-EB1F-A559-919996FA0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64" t="19382" r="34375" b="29135"/>
          <a:stretch/>
        </p:blipFill>
        <p:spPr>
          <a:xfrm>
            <a:off x="8034864" y="1981200"/>
            <a:ext cx="3903135" cy="3242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B7F71-B99E-83DD-694C-92135FCDDCB6}"/>
              </a:ext>
            </a:extLst>
          </p:cNvPr>
          <p:cNvSpPr txBox="1"/>
          <p:nvPr/>
        </p:nvSpPr>
        <p:spPr>
          <a:xfrm>
            <a:off x="287867" y="884535"/>
            <a:ext cx="338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Топ-5 вакансий с максимальной явно указанной зарплатой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1FE52-7D06-1796-9FBE-ABE6C6C4CEF9}"/>
              </a:ext>
            </a:extLst>
          </p:cNvPr>
          <p:cNvSpPr txBox="1"/>
          <p:nvPr/>
        </p:nvSpPr>
        <p:spPr>
          <a:xfrm>
            <a:off x="4119404" y="884535"/>
            <a:ext cx="338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Топ-5 вакансий с максимальной предсказанной зарплатой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914A0-70E9-0D9A-DA8C-61183D5125CD}"/>
              </a:ext>
            </a:extLst>
          </p:cNvPr>
          <p:cNvSpPr txBox="1"/>
          <p:nvPr/>
        </p:nvSpPr>
        <p:spPr>
          <a:xfrm>
            <a:off x="8034863" y="884535"/>
            <a:ext cx="3869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Топ-5 вакансий у которых указанная зарплата максимально превышает предсказанную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31109E4-847F-C07A-E03D-A8CC16617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076248"/>
              </p:ext>
            </p:extLst>
          </p:nvPr>
        </p:nvGraphicFramePr>
        <p:xfrm>
          <a:off x="10837334" y="58070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5" imgW="914400" imgH="771525" progId="Package">
                  <p:embed/>
                </p:oleObj>
              </mc:Choice>
              <mc:Fallback>
                <p:oleObj name="Объект упаковщика для оболочки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37334" y="58070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1534AA2-177D-7081-AABF-8A89ED615E89}"/>
              </a:ext>
            </a:extLst>
          </p:cNvPr>
          <p:cNvSpPr/>
          <p:nvPr/>
        </p:nvSpPr>
        <p:spPr>
          <a:xfrm>
            <a:off x="7738534" y="5685134"/>
            <a:ext cx="3098800" cy="77152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файла за 3 июня: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BFFC6F-01D5-E409-49CC-3B2BEB6730D9}"/>
              </a:ext>
            </a:extLst>
          </p:cNvPr>
          <p:cNvSpPr/>
          <p:nvPr/>
        </p:nvSpPr>
        <p:spPr>
          <a:xfrm>
            <a:off x="3793661" y="794290"/>
            <a:ext cx="8305206" cy="591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2C883FD-BC7C-BB29-06D3-3D9EAEF046CD}"/>
              </a:ext>
            </a:extLst>
          </p:cNvPr>
          <p:cNvSpPr/>
          <p:nvPr/>
        </p:nvSpPr>
        <p:spPr>
          <a:xfrm>
            <a:off x="228600" y="784246"/>
            <a:ext cx="3471333" cy="591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 и алгоритмы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3E713E-014C-103E-173F-C77A5FCF7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t="39630" r="38333" b="11111"/>
          <a:stretch/>
        </p:blipFill>
        <p:spPr>
          <a:xfrm>
            <a:off x="3965890" y="1163622"/>
            <a:ext cx="3345820" cy="2243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9934F-FC81-005A-A992-B0EF59811AC4}"/>
              </a:ext>
            </a:extLst>
          </p:cNvPr>
          <p:cNvSpPr txBox="1"/>
          <p:nvPr/>
        </p:nvSpPr>
        <p:spPr>
          <a:xfrm>
            <a:off x="228600" y="784246"/>
            <a:ext cx="20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загрузка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C3277-C958-763D-A9A6-DC6DD2543310}"/>
              </a:ext>
            </a:extLst>
          </p:cNvPr>
          <p:cNvSpPr txBox="1"/>
          <p:nvPr/>
        </p:nvSpPr>
        <p:spPr>
          <a:xfrm>
            <a:off x="4065188" y="784246"/>
            <a:ext cx="457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и исследование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7351C5-2947-5238-24A4-692BB9A9E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6" t="36049" r="13542" b="18796"/>
          <a:stretch/>
        </p:blipFill>
        <p:spPr>
          <a:xfrm>
            <a:off x="3965890" y="3450712"/>
            <a:ext cx="8043334" cy="3096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8B3E0A-8350-10ED-4DB0-A7FC4BC59F00}"/>
              </a:ext>
            </a:extLst>
          </p:cNvPr>
          <p:cNvSpPr txBox="1"/>
          <p:nvPr/>
        </p:nvSpPr>
        <p:spPr>
          <a:xfrm>
            <a:off x="228600" y="3354559"/>
            <a:ext cx="3292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20 дней опубликованы 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12 387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уникальных вакансий с профессиональными ролями: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'BI-аналитик,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данных',</a:t>
            </a: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'Аналитик',</a:t>
            </a: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'Дата-сайентист',</a:t>
            </a: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'Руководитель отдела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аналитики’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 них 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8 872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являются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целевыми</a:t>
            </a:r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вакансиями - не включают в себя системных, финансовых аналитиков и аналитиков 1С</a:t>
            </a:r>
          </a:p>
          <a:p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Каждый день публикуются от 300 до 2000 вакансий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29% 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записей включают в себя информацию о размере зарплаты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EB03E-6C99-B6BA-205C-63C8EFEA2AA3}"/>
              </a:ext>
            </a:extLst>
          </p:cNvPr>
          <p:cNvSpPr txBox="1"/>
          <p:nvPr/>
        </p:nvSpPr>
        <p:spPr>
          <a:xfrm>
            <a:off x="228600" y="1191718"/>
            <a:ext cx="307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Ежедневная процедура загрузки вакансий: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BFC17A-9639-5604-2F0C-F486A3003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7" t="10000" r="36667" b="32099"/>
          <a:stretch/>
        </p:blipFill>
        <p:spPr>
          <a:xfrm>
            <a:off x="322328" y="1527984"/>
            <a:ext cx="3199180" cy="179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65EDD-4A86-18A3-42FC-C4F3ADDE8826}"/>
              </a:ext>
            </a:extLst>
          </p:cNvPr>
          <p:cNvSpPr txBox="1"/>
          <p:nvPr/>
        </p:nvSpPr>
        <p:spPr>
          <a:xfrm>
            <a:off x="7483939" y="1167326"/>
            <a:ext cx="452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и исследование целевой переменной (учесть наличие вилок зарплат, наличие налогов)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перспективных факторов показало наличие факторов очевидно влияющих на целевую переменную. Это дает возможность сделать регрессионную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ML-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64B8E2-6897-2F22-7D84-8862CC2ABB03}"/>
              </a:ext>
            </a:extLst>
          </p:cNvPr>
          <p:cNvSpPr/>
          <p:nvPr/>
        </p:nvSpPr>
        <p:spPr>
          <a:xfrm>
            <a:off x="162054" y="784246"/>
            <a:ext cx="11801346" cy="6004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Результаты построения трех моделей: модели Lasso и xgboost переобучились, их можно регуляризировать, но тогда это даст метрики моделей, которые будут хуже метрик модели LightAutoML. Последняя модель сразу обучилась хорошо (метрики на обучающей и тестовой выборках близки по своим значениям), поэтому ее можно выбрать для дальнейшего использования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3A285-085B-304B-46C5-6E105F958299}"/>
              </a:ext>
            </a:extLst>
          </p:cNvPr>
          <p:cNvSpPr txBox="1"/>
          <p:nvPr/>
        </p:nvSpPr>
        <p:spPr>
          <a:xfrm>
            <a:off x="162054" y="631846"/>
            <a:ext cx="22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6B4EA0EB-8D81-4C6D-C39F-F2D1524A72E2}"/>
              </a:ext>
            </a:extLst>
          </p:cNvPr>
          <p:cNvSpPr txBox="1">
            <a:spLocks/>
          </p:cNvSpPr>
          <p:nvPr/>
        </p:nvSpPr>
        <p:spPr bwMode="auto">
          <a:xfrm>
            <a:off x="228600" y="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 и алгоритмы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II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6159D-FF46-DDA5-2A09-8CCFDFD850AC}"/>
              </a:ext>
            </a:extLst>
          </p:cNvPr>
          <p:cNvSpPr txBox="1"/>
          <p:nvPr/>
        </p:nvSpPr>
        <p:spPr>
          <a:xfrm>
            <a:off x="228600" y="1023969"/>
            <a:ext cx="11555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Кодирование категориальных переменных и преобразование текстовых данных полей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название должности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ключевые навыки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12 переменных превратились в 1 106  переменных!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Базовая модель –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sso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в датасете очень много переменных и большая часть из них малозначима.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Продвинутая модель –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Продвинутый ансамбль моделей -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LightAutoML</a:t>
            </a:r>
            <a:endParaRPr lang="ru-RU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B7F81F9E-9EC0-6018-D27E-20B2C010E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31835"/>
              </p:ext>
            </p:extLst>
          </p:nvPr>
        </p:nvGraphicFramePr>
        <p:xfrm>
          <a:off x="298248" y="2569671"/>
          <a:ext cx="11284152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9019">
                  <a:extLst>
                    <a:ext uri="{9D8B030D-6E8A-4147-A177-3AD203B41FA5}">
                      <a16:colId xmlns:a16="http://schemas.microsoft.com/office/drawing/2014/main" val="1524777531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207668222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841010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4431441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9457028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36050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Время обучения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R^2 </a:t>
                      </a:r>
                      <a:r>
                        <a:rPr lang="ru-RU" sz="1400" dirty="0"/>
                        <a:t>на обучающей выборке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 R^2 </a:t>
                      </a:r>
                      <a:r>
                        <a:rPr lang="ru-RU" sz="1400" dirty="0"/>
                        <a:t>на тестовой выборке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 </a:t>
                      </a:r>
                      <a:r>
                        <a:rPr lang="ru-RU" sz="1400" dirty="0"/>
                        <a:t>на тестовой выборке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Топ-5 фич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1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мин. 1 </a:t>
                      </a:r>
                      <a:r>
                        <a:rPr lang="en-US" dirty="0"/>
                        <a:t>c</a:t>
                      </a:r>
                      <a:r>
                        <a:rPr lang="ru-RU" dirty="0"/>
                        <a:t>ек.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0.087695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lead</a:t>
                      </a:r>
                      <a:r>
                        <a:rPr lang="ru-RU" sz="1200" i="1" dirty="0"/>
                        <a:t>, исследователь, архитектор</a:t>
                      </a:r>
                      <a:r>
                        <a:rPr lang="ru-RU" sz="1200" dirty="0"/>
                        <a:t>,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Более 6 лет,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senior</a:t>
                      </a:r>
                      <a:endParaRPr lang="ru-RU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0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</a:t>
                      </a:r>
                      <a:r>
                        <a:rPr lang="ru-RU" dirty="0"/>
                        <a:t>мин. 45 сек.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0.947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0.77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0.085588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 3 до 6 лет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data, lead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area_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Москва,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Более 6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LightAutoML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 мин. 46 </a:t>
                      </a:r>
                      <a:r>
                        <a:rPr lang="en-US" dirty="0"/>
                        <a:t>c</a:t>
                      </a:r>
                      <a:r>
                        <a:rPr lang="ru-RU" dirty="0"/>
                        <a:t>ек.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0.794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0.08738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area_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Москва,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 3 до 6 лет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data,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Более 6 лет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experience_</a:t>
                      </a:r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 опыта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398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BC55F9-D9ED-2C36-8D5A-BC6319A7E23C}"/>
              </a:ext>
            </a:extLst>
          </p:cNvPr>
          <p:cNvSpPr txBox="1"/>
          <p:nvPr/>
        </p:nvSpPr>
        <p:spPr>
          <a:xfrm rot="20567772">
            <a:off x="4540721" y="3377874"/>
            <a:ext cx="1711559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Переобучение!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D2E66-D9B4-E419-4AFB-CF1A8F791FD7}"/>
              </a:ext>
            </a:extLst>
          </p:cNvPr>
          <p:cNvSpPr txBox="1"/>
          <p:nvPr/>
        </p:nvSpPr>
        <p:spPr>
          <a:xfrm>
            <a:off x="298248" y="5025825"/>
            <a:ext cx="1128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Результаты построения трех моделей: модели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Lasso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xgboost переобучились, их можно регуляризировать, но тогда это даст метрики моделей, которые будут хуже метрик модели LightAutoML. Последняя модель сразу обучилась хорошо (метрики на обучающей и тестовой выборках близки по своим значениям), поэтому ее можно выбрать для дальнейшего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Работа с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API hh.ru –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выкачивание вакансий 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request, urllib)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Очистка и преобразование датасета, обработка списков и словарей, расчет дополнительных переменных</a:t>
            </a: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Лемматизация текстовых переменных</a:t>
            </a: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Анализ, визуализация переменных датасета (в т.ч.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feature importance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на этапе моделирования)</a:t>
            </a: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Создание, обучение, тренировка (включая подбор параметров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с помощью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GridSearchCV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), сохранение нескольких моделей: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Lasso, xgboost, LightAutoML.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Генерация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pdf-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файлов из датасета</a:t>
            </a:r>
          </a:p>
          <a:p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Запуск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bat-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файлов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по расписанию с помощью планировщика заданий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Text Light" panose="020B0303040504020204" pitchFamily="34" charset="0"/>
                <a:cs typeface="SB Sans Text Light" panose="020B0303040504020204" pitchFamily="34" charset="0"/>
              </a:rPr>
              <a:t>Windows</a:t>
            </a:r>
          </a:p>
          <a:p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245533" y="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750</Words>
  <Application>Microsoft Office PowerPoint</Application>
  <PresentationFormat>Широкоэкранный</PresentationFormat>
  <Paragraphs>83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Пакет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Алексей Бутылев</cp:lastModifiedBy>
  <cp:revision>42</cp:revision>
  <dcterms:created xsi:type="dcterms:W3CDTF">2021-02-19T10:44:02Z</dcterms:created>
  <dcterms:modified xsi:type="dcterms:W3CDTF">2023-06-05T04:14:24Z</dcterms:modified>
</cp:coreProperties>
</file>