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40" d="100"/>
          <a:sy n="40" d="100"/>
        </p:scale>
        <p:origin x="1070" y="-2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DE76D-F6DE-4050-9536-E53B68513B9D}"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28549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DE76D-F6DE-4050-9536-E53B68513B9D}"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77734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DE76D-F6DE-4050-9536-E53B68513B9D}"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91979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DE76D-F6DE-4050-9536-E53B68513B9D}"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303638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DE76D-F6DE-4050-9536-E53B68513B9D}" type="datetimeFigureOut">
              <a:rPr lang="en-GB" smtClean="0"/>
              <a:t>20/04/2018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313009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DE76D-F6DE-4050-9536-E53B68513B9D}"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411451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DE76D-F6DE-4050-9536-E53B68513B9D}" type="datetimeFigureOut">
              <a:rPr lang="en-GB" smtClean="0"/>
              <a:t>20/04/2018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94514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DE76D-F6DE-4050-9536-E53B68513B9D}" type="datetimeFigureOut">
              <a:rPr lang="en-GB" smtClean="0"/>
              <a:t>20/04/2018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276125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DE76D-F6DE-4050-9536-E53B68513B9D}" type="datetimeFigureOut">
              <a:rPr lang="en-GB" smtClean="0"/>
              <a:t>20/04/2018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321275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5CDE76D-F6DE-4050-9536-E53B68513B9D}"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373839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5CDE76D-F6DE-4050-9536-E53B68513B9D}" type="datetimeFigureOut">
              <a:rPr lang="en-GB" smtClean="0"/>
              <a:t>20/04/2018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8931D-AEEC-47F9-95E8-393132B21B0F}" type="slidenum">
              <a:rPr lang="en-GB" smtClean="0"/>
              <a:t>‹#›</a:t>
            </a:fld>
            <a:endParaRPr lang="en-GB"/>
          </a:p>
        </p:txBody>
      </p:sp>
    </p:spTree>
    <p:extLst>
      <p:ext uri="{BB962C8B-B14F-4D97-AF65-F5344CB8AC3E}">
        <p14:creationId xmlns:p14="http://schemas.microsoft.com/office/powerpoint/2010/main" val="242289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5CDE76D-F6DE-4050-9536-E53B68513B9D}" type="datetimeFigureOut">
              <a:rPr lang="en-GB" smtClean="0"/>
              <a:t>20/04/2018</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5888931D-AEEC-47F9-95E8-393132B21B0F}" type="slidenum">
              <a:rPr lang="en-GB" smtClean="0"/>
              <a:t>‹#›</a:t>
            </a:fld>
            <a:endParaRPr lang="en-GB"/>
          </a:p>
        </p:txBody>
      </p:sp>
    </p:spTree>
    <p:extLst>
      <p:ext uri="{BB962C8B-B14F-4D97-AF65-F5344CB8AC3E}">
        <p14:creationId xmlns:p14="http://schemas.microsoft.com/office/powerpoint/2010/main" val="17199468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2B25A1B-21FC-4D82-98EB-8607335A12BC}"/>
              </a:ext>
            </a:extLst>
          </p:cNvPr>
          <p:cNvSpPr/>
          <p:nvPr/>
        </p:nvSpPr>
        <p:spPr>
          <a:xfrm>
            <a:off x="527538" y="844061"/>
            <a:ext cx="20521612" cy="2215662"/>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300" dirty="0">
                <a:latin typeface="Verdana" panose="020B0604030504040204" pitchFamily="34" charset="0"/>
                <a:ea typeface="Verdana" panose="020B0604030504040204" pitchFamily="34" charset="0"/>
                <a:cs typeface="Verdana" panose="020B0604030504040204" pitchFamily="34" charset="0"/>
              </a:rPr>
              <a:t>Using Virtual Reality to Visualise Design Space Exploration (DSE) of Cyber Physical Systems’ (CPS) Co-Models</a:t>
            </a:r>
          </a:p>
        </p:txBody>
      </p:sp>
      <p:sp>
        <p:nvSpPr>
          <p:cNvPr id="8" name="Rectangle: Rounded Corners 7">
            <a:extLst>
              <a:ext uri="{FF2B5EF4-FFF2-40B4-BE49-F238E27FC236}">
                <a16:creationId xmlns:a16="http://schemas.microsoft.com/office/drawing/2014/main" id="{FAA90486-6D27-43ED-B4AD-C525E2E99503}"/>
              </a:ext>
            </a:extLst>
          </p:cNvPr>
          <p:cNvSpPr/>
          <p:nvPr/>
        </p:nvSpPr>
        <p:spPr>
          <a:xfrm>
            <a:off x="1331029" y="4547819"/>
            <a:ext cx="18499749" cy="3917920"/>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2165ACF-F73F-49DC-AB17-A00E0F96E918}"/>
              </a:ext>
            </a:extLst>
          </p:cNvPr>
          <p:cNvSpPr/>
          <p:nvPr/>
        </p:nvSpPr>
        <p:spPr>
          <a:xfrm>
            <a:off x="833894" y="20227590"/>
            <a:ext cx="19715836" cy="9230599"/>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9F83CF3-3B94-4D55-866D-5DD01FF03D60}"/>
              </a:ext>
            </a:extLst>
          </p:cNvPr>
          <p:cNvSpPr/>
          <p:nvPr/>
        </p:nvSpPr>
        <p:spPr>
          <a:xfrm>
            <a:off x="1205941" y="15453242"/>
            <a:ext cx="8770387" cy="3286696"/>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30BCDE15-A000-4DE3-831F-AFA61441FC02}"/>
              </a:ext>
            </a:extLst>
          </p:cNvPr>
          <p:cNvSpPr/>
          <p:nvPr/>
        </p:nvSpPr>
        <p:spPr>
          <a:xfrm>
            <a:off x="1246582" y="10322462"/>
            <a:ext cx="8729746" cy="3364905"/>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Rounded Corners 14">
            <a:extLst>
              <a:ext uri="{FF2B5EF4-FFF2-40B4-BE49-F238E27FC236}">
                <a16:creationId xmlns:a16="http://schemas.microsoft.com/office/drawing/2014/main" id="{DF75516E-467E-4530-971F-7E0DCAF2C24C}"/>
              </a:ext>
            </a:extLst>
          </p:cNvPr>
          <p:cNvSpPr/>
          <p:nvPr/>
        </p:nvSpPr>
        <p:spPr>
          <a:xfrm>
            <a:off x="0" y="29577688"/>
            <a:ext cx="21383625" cy="711803"/>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6" name="Rectangle: Rounded Corners 15">
            <a:extLst>
              <a:ext uri="{FF2B5EF4-FFF2-40B4-BE49-F238E27FC236}">
                <a16:creationId xmlns:a16="http://schemas.microsoft.com/office/drawing/2014/main" id="{BD831130-3834-48F3-8FC9-BE2D3DF63CBE}"/>
              </a:ext>
            </a:extLst>
          </p:cNvPr>
          <p:cNvSpPr/>
          <p:nvPr/>
        </p:nvSpPr>
        <p:spPr>
          <a:xfrm>
            <a:off x="1594823" y="3237396"/>
            <a:ext cx="5051091" cy="1067166"/>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Aims &amp; Objectives</a:t>
            </a:r>
          </a:p>
        </p:txBody>
      </p:sp>
      <p:sp>
        <p:nvSpPr>
          <p:cNvPr id="20" name="Rectangle: Rounded Corners 19">
            <a:extLst>
              <a:ext uri="{FF2B5EF4-FFF2-40B4-BE49-F238E27FC236}">
                <a16:creationId xmlns:a16="http://schemas.microsoft.com/office/drawing/2014/main" id="{F7065602-D3A6-4A39-96A4-C858359F788C}"/>
              </a:ext>
            </a:extLst>
          </p:cNvPr>
          <p:cNvSpPr/>
          <p:nvPr/>
        </p:nvSpPr>
        <p:spPr>
          <a:xfrm>
            <a:off x="1357975" y="8732023"/>
            <a:ext cx="5541079" cy="1358411"/>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Motivation</a:t>
            </a:r>
          </a:p>
        </p:txBody>
      </p:sp>
      <p:sp>
        <p:nvSpPr>
          <p:cNvPr id="21" name="Rectangle: Rounded Corners 20">
            <a:extLst>
              <a:ext uri="{FF2B5EF4-FFF2-40B4-BE49-F238E27FC236}">
                <a16:creationId xmlns:a16="http://schemas.microsoft.com/office/drawing/2014/main" id="{BE323BCB-1195-412B-B973-332111A9AEAC}"/>
              </a:ext>
            </a:extLst>
          </p:cNvPr>
          <p:cNvSpPr/>
          <p:nvPr/>
        </p:nvSpPr>
        <p:spPr>
          <a:xfrm>
            <a:off x="1274292" y="13943501"/>
            <a:ext cx="5541079" cy="1358411"/>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Purposed Solution</a:t>
            </a:r>
          </a:p>
        </p:txBody>
      </p:sp>
      <p:sp>
        <p:nvSpPr>
          <p:cNvPr id="22" name="Rectangle: Rounded Corners 21">
            <a:extLst>
              <a:ext uri="{FF2B5EF4-FFF2-40B4-BE49-F238E27FC236}">
                <a16:creationId xmlns:a16="http://schemas.microsoft.com/office/drawing/2014/main" id="{7EA1FC18-1CA8-4C99-A7C1-8E1DDB036EB5}"/>
              </a:ext>
            </a:extLst>
          </p:cNvPr>
          <p:cNvSpPr/>
          <p:nvPr/>
        </p:nvSpPr>
        <p:spPr>
          <a:xfrm>
            <a:off x="1594824" y="18951151"/>
            <a:ext cx="5051091" cy="1147030"/>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Core Features</a:t>
            </a:r>
          </a:p>
        </p:txBody>
      </p:sp>
      <p:sp>
        <p:nvSpPr>
          <p:cNvPr id="3" name="TextBox 2">
            <a:extLst>
              <a:ext uri="{FF2B5EF4-FFF2-40B4-BE49-F238E27FC236}">
                <a16:creationId xmlns:a16="http://schemas.microsoft.com/office/drawing/2014/main" id="{2D01051A-C786-4A1F-A939-3314D5BEFCA3}"/>
              </a:ext>
            </a:extLst>
          </p:cNvPr>
          <p:cNvSpPr txBox="1"/>
          <p:nvPr/>
        </p:nvSpPr>
        <p:spPr>
          <a:xfrm>
            <a:off x="2018130" y="4688401"/>
            <a:ext cx="17393110" cy="4154984"/>
          </a:xfrm>
          <a:prstGeom prst="rect">
            <a:avLst/>
          </a:prstGeom>
          <a:noFill/>
        </p:spPr>
        <p:txBody>
          <a:bodyPr wrap="square" rtlCol="0">
            <a:spAutoFit/>
          </a:bodyPr>
          <a:lstStyle/>
          <a:p>
            <a:r>
              <a:rPr lang="en-GB" sz="2800" dirty="0">
                <a:solidFill>
                  <a:srgbClr val="FF0000"/>
                </a:solidFill>
              </a:rPr>
              <a:t>Aim </a:t>
            </a:r>
            <a:r>
              <a:rPr lang="en-US" sz="2800" dirty="0"/>
              <a:t>Illustrate the results of DSE of CPS through </a:t>
            </a:r>
            <a:r>
              <a:rPr lang="en-GB" sz="2800" dirty="0"/>
              <a:t>visualisations</a:t>
            </a:r>
            <a:r>
              <a:rPr lang="en-US" sz="2800" dirty="0"/>
              <a:t> using VR equipment.</a:t>
            </a:r>
            <a:endParaRPr lang="en-GB" sz="2800" dirty="0">
              <a:solidFill>
                <a:srgbClr val="FF0000"/>
              </a:solidFill>
            </a:endParaRPr>
          </a:p>
          <a:p>
            <a:r>
              <a:rPr lang="en-GB" sz="2800" dirty="0">
                <a:solidFill>
                  <a:srgbClr val="FF0000"/>
                </a:solidFill>
              </a:rPr>
              <a:t>Objectives:</a:t>
            </a:r>
          </a:p>
          <a:p>
            <a:pPr marL="914400" lvl="1" indent="-457200">
              <a:buFont typeface="Arial" panose="020B0604020202020204" pitchFamily="34" charset="0"/>
              <a:buChar char="•"/>
            </a:pPr>
            <a:r>
              <a:rPr lang="en-US" sz="2800" dirty="0"/>
              <a:t>Review and work around the risks and limitations of data representation with VR equipment </a:t>
            </a:r>
            <a:r>
              <a:rPr lang="en-GB" sz="2800" dirty="0"/>
              <a:t> </a:t>
            </a:r>
          </a:p>
          <a:p>
            <a:pPr marL="914400" lvl="1" indent="-457200">
              <a:buFont typeface="Arial" panose="020B0604020202020204" pitchFamily="34" charset="0"/>
              <a:buChar char="•"/>
            </a:pPr>
            <a:r>
              <a:rPr lang="en-US" sz="2800" dirty="0"/>
              <a:t>Illustrate the multidimensional Cyber Physical DSE in 3D graphs using </a:t>
            </a:r>
            <a:r>
              <a:rPr lang="en-GB" sz="2800" dirty="0"/>
              <a:t>VR</a:t>
            </a:r>
            <a:r>
              <a:rPr lang="en-US" sz="2800" dirty="0"/>
              <a:t> hardware</a:t>
            </a:r>
            <a:endParaRPr lang="en-GB" sz="2800" dirty="0"/>
          </a:p>
          <a:p>
            <a:pPr marL="914400" lvl="1" indent="-457200">
              <a:buFont typeface="Arial" panose="020B0604020202020204" pitchFamily="34" charset="0"/>
              <a:buChar char="•"/>
            </a:pPr>
            <a:r>
              <a:rPr lang="en-US" sz="2800" dirty="0"/>
              <a:t>Illustrate the effects of changing Cyber Physical DSE objectives using motion controls in a </a:t>
            </a:r>
            <a:r>
              <a:rPr lang="en-GB" sz="2800" dirty="0"/>
              <a:t>VR</a:t>
            </a:r>
            <a:r>
              <a:rPr lang="en-US" sz="2800" dirty="0"/>
              <a:t> environment on three-dimensional graphs.</a:t>
            </a:r>
            <a:endParaRPr lang="en-GB" sz="2800" dirty="0"/>
          </a:p>
          <a:p>
            <a:pPr marL="914400" lvl="1" indent="-457200">
              <a:buFont typeface="Arial" panose="020B0604020202020204" pitchFamily="34" charset="0"/>
              <a:buChar char="•"/>
            </a:pPr>
            <a:r>
              <a:rPr lang="en-GB" sz="2800" dirty="0"/>
              <a:t>Allow the user to switch to different sets of dimensions in the design space dimensions through VR motion controls </a:t>
            </a:r>
          </a:p>
          <a:p>
            <a:endParaRPr lang="en-GB" sz="4000" dirty="0">
              <a:solidFill>
                <a:srgbClr val="FF0000"/>
              </a:solidFill>
            </a:endParaRPr>
          </a:p>
        </p:txBody>
      </p:sp>
      <p:sp>
        <p:nvSpPr>
          <p:cNvPr id="17" name="TextBox 16">
            <a:extLst>
              <a:ext uri="{FF2B5EF4-FFF2-40B4-BE49-F238E27FC236}">
                <a16:creationId xmlns:a16="http://schemas.microsoft.com/office/drawing/2014/main" id="{45928C60-DB40-4D65-B475-AA212EF16DDF}"/>
              </a:ext>
            </a:extLst>
          </p:cNvPr>
          <p:cNvSpPr txBox="1"/>
          <p:nvPr/>
        </p:nvSpPr>
        <p:spPr>
          <a:xfrm>
            <a:off x="1526492" y="20364408"/>
            <a:ext cx="13333261" cy="9387185"/>
          </a:xfrm>
          <a:prstGeom prst="rect">
            <a:avLst/>
          </a:prstGeom>
          <a:noFill/>
        </p:spPr>
        <p:txBody>
          <a:bodyPr wrap="square" rtlCol="0">
            <a:spAutoFit/>
          </a:bodyPr>
          <a:lstStyle/>
          <a:p>
            <a:r>
              <a:rPr lang="en-GB" sz="3000" dirty="0">
                <a:solidFill>
                  <a:srgbClr val="FF0000"/>
                </a:solidFill>
              </a:rPr>
              <a:t>3D VR Environment with Motion Controlled Selection: </a:t>
            </a:r>
            <a:r>
              <a:rPr lang="en-GB" sz="2800" dirty="0"/>
              <a:t>The user is presented with a 3D environment with a motion interactable graphical display of the designs. A 3D graph is presented to the user based on provided data and can be selected to be read via the controller (as seen in Fig 1).</a:t>
            </a:r>
          </a:p>
          <a:p>
            <a:endParaRPr lang="en-GB" sz="3000" dirty="0">
              <a:solidFill>
                <a:srgbClr val="FF0000"/>
              </a:solidFill>
            </a:endParaRPr>
          </a:p>
          <a:p>
            <a:r>
              <a:rPr lang="en-GB" sz="3000" dirty="0">
                <a:solidFill>
                  <a:srgbClr val="FF0000"/>
                </a:solidFill>
              </a:rPr>
              <a:t>INTO-CPS Compatibility: </a:t>
            </a:r>
            <a:r>
              <a:rPr lang="en-GB" sz="2800" dirty="0"/>
              <a:t>Results are read directly from output produced from the INTO-CPS toolset, taking the various parameters, rankings and variables into account.  This allow objectives (Fig 1) to be read and Pareto analysis to be done.</a:t>
            </a:r>
          </a:p>
          <a:p>
            <a:endParaRPr lang="en-GB" sz="4000" dirty="0">
              <a:solidFill>
                <a:srgbClr val="FF0000"/>
              </a:solidFill>
            </a:endParaRPr>
          </a:p>
          <a:p>
            <a:r>
              <a:rPr lang="en-GB" sz="3000" dirty="0">
                <a:solidFill>
                  <a:srgbClr val="FF0000"/>
                </a:solidFill>
              </a:rPr>
              <a:t>Pareto Display: </a:t>
            </a:r>
            <a:r>
              <a:rPr lang="en-GB" sz="2800" dirty="0"/>
              <a:t>Results can be presented with their Pareto ranking for analysis purposes of best designs. As shown in figure 2, the solutions are coloured from best (green) to worst (red) based on how well the achieve the objectives.</a:t>
            </a:r>
          </a:p>
          <a:p>
            <a:endParaRPr lang="en-GB" sz="2800" dirty="0"/>
          </a:p>
          <a:p>
            <a:r>
              <a:rPr lang="en-GB" sz="3000" dirty="0">
                <a:solidFill>
                  <a:srgbClr val="FF0000"/>
                </a:solidFill>
              </a:rPr>
              <a:t>Other Additions: </a:t>
            </a:r>
            <a:r>
              <a:rPr lang="en-GB" sz="2800" dirty="0"/>
              <a:t>More DSE controls (backtracking) and axis controls (inversion). Moreover, Objective manipulation and its effects on the data. Lastly, additional forms of data representation (bar charts) were considered.</a:t>
            </a:r>
          </a:p>
          <a:p>
            <a:endParaRPr lang="en-GB" sz="2800" dirty="0"/>
          </a:p>
          <a:p>
            <a:r>
              <a:rPr lang="en-GB" sz="3000" dirty="0">
                <a:solidFill>
                  <a:srgbClr val="FF0000"/>
                </a:solidFill>
              </a:rPr>
              <a:t>Future work: </a:t>
            </a:r>
            <a:r>
              <a:rPr lang="en-GB" sz="2800" dirty="0"/>
              <a:t>Addition of 3D simulations to the VR Environment and Interactive DSE pruning of designs. Lastly, more integration with the physical (e.g. 20-sim) and cyber (e.g. Overture) models.</a:t>
            </a:r>
          </a:p>
        </p:txBody>
      </p:sp>
      <p:sp>
        <p:nvSpPr>
          <p:cNvPr id="18" name="TextBox 17">
            <a:extLst>
              <a:ext uri="{FF2B5EF4-FFF2-40B4-BE49-F238E27FC236}">
                <a16:creationId xmlns:a16="http://schemas.microsoft.com/office/drawing/2014/main" id="{F82E1EE0-0E15-4075-BB30-00FF60191900}"/>
              </a:ext>
            </a:extLst>
          </p:cNvPr>
          <p:cNvSpPr txBox="1"/>
          <p:nvPr/>
        </p:nvSpPr>
        <p:spPr>
          <a:xfrm>
            <a:off x="1526492" y="10515279"/>
            <a:ext cx="8057309" cy="2677656"/>
          </a:xfrm>
          <a:prstGeom prst="rect">
            <a:avLst/>
          </a:prstGeom>
          <a:noFill/>
        </p:spPr>
        <p:txBody>
          <a:bodyPr wrap="square" rtlCol="0">
            <a:spAutoFit/>
          </a:bodyPr>
          <a:lstStyle/>
          <a:p>
            <a:r>
              <a:rPr lang="en-GB" sz="2800" dirty="0"/>
              <a:t>DSE is a technique that is used to analyse complex and models like Co-Models. DSE systematically explores potential designs to see which design meet objectives. However, this exploration cancan make interpreting its results difficult by individuals that study CPS due to sheer number of designs.</a:t>
            </a:r>
          </a:p>
        </p:txBody>
      </p:sp>
      <p:cxnSp>
        <p:nvCxnSpPr>
          <p:cNvPr id="28" name="Straight Connector 27">
            <a:extLst>
              <a:ext uri="{FF2B5EF4-FFF2-40B4-BE49-F238E27FC236}">
                <a16:creationId xmlns:a16="http://schemas.microsoft.com/office/drawing/2014/main" id="{4DF2C9C2-0108-48F4-BCD6-A723261CDA4D}"/>
              </a:ext>
            </a:extLst>
          </p:cNvPr>
          <p:cNvCxnSpPr>
            <a:cxnSpLocks/>
          </p:cNvCxnSpPr>
          <p:nvPr/>
        </p:nvCxnSpPr>
        <p:spPr>
          <a:xfrm>
            <a:off x="20317214" y="3059723"/>
            <a:ext cx="16452" cy="17843711"/>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80AC2C4-2A5A-46B6-BB28-BC0B7C321BD9}"/>
              </a:ext>
            </a:extLst>
          </p:cNvPr>
          <p:cNvCxnSpPr>
            <a:cxnSpLocks/>
          </p:cNvCxnSpPr>
          <p:nvPr/>
        </p:nvCxnSpPr>
        <p:spPr>
          <a:xfrm>
            <a:off x="1040055" y="3059723"/>
            <a:ext cx="1" cy="17843711"/>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C5A12B07-728F-41CD-8A14-17985513A221}"/>
              </a:ext>
            </a:extLst>
          </p:cNvPr>
          <p:cNvCxnSpPr>
            <a:cxnSpLocks/>
          </p:cNvCxnSpPr>
          <p:nvPr/>
        </p:nvCxnSpPr>
        <p:spPr>
          <a:xfrm flipH="1">
            <a:off x="1" y="23902360"/>
            <a:ext cx="833893" cy="0"/>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3FB99A38-C41F-42DE-94C1-E47CDD4AD131}"/>
              </a:ext>
            </a:extLst>
          </p:cNvPr>
          <p:cNvCxnSpPr>
            <a:cxnSpLocks/>
          </p:cNvCxnSpPr>
          <p:nvPr/>
        </p:nvCxnSpPr>
        <p:spPr>
          <a:xfrm flipH="1">
            <a:off x="20549730" y="23801720"/>
            <a:ext cx="833893" cy="0"/>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625DDDF6-9708-4A1F-95BB-683DB677B749}"/>
              </a:ext>
            </a:extLst>
          </p:cNvPr>
          <p:cNvCxnSpPr>
            <a:cxnSpLocks/>
            <a:endCxn id="16" idx="3"/>
          </p:cNvCxnSpPr>
          <p:nvPr/>
        </p:nvCxnSpPr>
        <p:spPr>
          <a:xfrm flipH="1">
            <a:off x="6645914" y="3770979"/>
            <a:ext cx="13650178" cy="0"/>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7E0CEEA3-9E9F-4C46-B69D-24A3621D18B5}"/>
              </a:ext>
            </a:extLst>
          </p:cNvPr>
          <p:cNvCxnSpPr>
            <a:cxnSpLocks/>
          </p:cNvCxnSpPr>
          <p:nvPr/>
        </p:nvCxnSpPr>
        <p:spPr>
          <a:xfrm flipH="1">
            <a:off x="1040056" y="3770979"/>
            <a:ext cx="554768" cy="0"/>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5638E03F-47F2-4A9B-AB21-6BA1D94F5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845" y="24866659"/>
            <a:ext cx="4363066" cy="4360128"/>
          </a:xfrm>
          <a:prstGeom prst="rect">
            <a:avLst/>
          </a:prstGeom>
        </p:spPr>
      </p:pic>
      <p:pic>
        <p:nvPicPr>
          <p:cNvPr id="29" name="Picture 28">
            <a:extLst>
              <a:ext uri="{FF2B5EF4-FFF2-40B4-BE49-F238E27FC236}">
                <a16:creationId xmlns:a16="http://schemas.microsoft.com/office/drawing/2014/main" id="{3280BF54-013B-48B3-B931-A5900310E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3807" y="20395634"/>
            <a:ext cx="4363066" cy="4360128"/>
          </a:xfrm>
          <a:prstGeom prst="rect">
            <a:avLst/>
          </a:prstGeom>
        </p:spPr>
      </p:pic>
      <p:sp>
        <p:nvSpPr>
          <p:cNvPr id="42" name="Rectangle: Rounded Corners 41">
            <a:extLst>
              <a:ext uri="{FF2B5EF4-FFF2-40B4-BE49-F238E27FC236}">
                <a16:creationId xmlns:a16="http://schemas.microsoft.com/office/drawing/2014/main" id="{94F6256D-9BDD-4A57-BBD4-62CD9D183697}"/>
              </a:ext>
            </a:extLst>
          </p:cNvPr>
          <p:cNvSpPr/>
          <p:nvPr/>
        </p:nvSpPr>
        <p:spPr>
          <a:xfrm>
            <a:off x="11336676" y="15481296"/>
            <a:ext cx="8662619" cy="3258646"/>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6BE5ABE0-E441-498C-950F-84D3F5845624}"/>
              </a:ext>
            </a:extLst>
          </p:cNvPr>
          <p:cNvSpPr/>
          <p:nvPr/>
        </p:nvSpPr>
        <p:spPr>
          <a:xfrm>
            <a:off x="11526876" y="13903529"/>
            <a:ext cx="5541079" cy="1358411"/>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Implementation and Tools</a:t>
            </a:r>
          </a:p>
        </p:txBody>
      </p:sp>
      <p:sp>
        <p:nvSpPr>
          <p:cNvPr id="46" name="Rectangle: Rounded Corners 45">
            <a:extLst>
              <a:ext uri="{FF2B5EF4-FFF2-40B4-BE49-F238E27FC236}">
                <a16:creationId xmlns:a16="http://schemas.microsoft.com/office/drawing/2014/main" id="{3E7CFD66-5F73-4C96-927B-93FD6C484975}"/>
              </a:ext>
            </a:extLst>
          </p:cNvPr>
          <p:cNvSpPr/>
          <p:nvPr/>
        </p:nvSpPr>
        <p:spPr>
          <a:xfrm>
            <a:off x="11552609" y="8684717"/>
            <a:ext cx="5541079" cy="1358411"/>
          </a:xfrm>
          <a:prstGeom prst="roundRect">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100" dirty="0">
                <a:latin typeface="Verdana" panose="020B0604030504040204" pitchFamily="34" charset="0"/>
                <a:ea typeface="Verdana" panose="020B0604030504040204" pitchFamily="34" charset="0"/>
                <a:cs typeface="Verdana" panose="020B0604030504040204" pitchFamily="34" charset="0"/>
              </a:rPr>
              <a:t>Research and Analysis</a:t>
            </a:r>
          </a:p>
        </p:txBody>
      </p:sp>
      <p:sp>
        <p:nvSpPr>
          <p:cNvPr id="49" name="Rectangle: Rounded Corners 48">
            <a:extLst>
              <a:ext uri="{FF2B5EF4-FFF2-40B4-BE49-F238E27FC236}">
                <a16:creationId xmlns:a16="http://schemas.microsoft.com/office/drawing/2014/main" id="{EDCE008F-A88B-4B60-A9D5-E18D8D6D1DF2}"/>
              </a:ext>
            </a:extLst>
          </p:cNvPr>
          <p:cNvSpPr/>
          <p:nvPr/>
        </p:nvSpPr>
        <p:spPr>
          <a:xfrm>
            <a:off x="11336676" y="10262107"/>
            <a:ext cx="8681033" cy="3412173"/>
          </a:xfrm>
          <a:prstGeom prst="roundRect">
            <a:avLst/>
          </a:prstGeom>
          <a:noFill/>
          <a:ln w="82550">
            <a:solidFill>
              <a:srgbClr val="DB2B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756F98FD-B2D3-4AE8-98A6-CE0F3C717B6B}"/>
              </a:ext>
            </a:extLst>
          </p:cNvPr>
          <p:cNvSpPr txBox="1"/>
          <p:nvPr/>
        </p:nvSpPr>
        <p:spPr>
          <a:xfrm>
            <a:off x="1507363" y="15861586"/>
            <a:ext cx="7380685" cy="523220"/>
          </a:xfrm>
          <a:prstGeom prst="rect">
            <a:avLst/>
          </a:prstGeom>
          <a:noFill/>
        </p:spPr>
        <p:txBody>
          <a:bodyPr wrap="square" rtlCol="0">
            <a:spAutoFit/>
          </a:bodyPr>
          <a:lstStyle/>
          <a:p>
            <a:endParaRPr lang="en-GB" sz="2800" dirty="0"/>
          </a:p>
        </p:txBody>
      </p:sp>
      <p:sp>
        <p:nvSpPr>
          <p:cNvPr id="52" name="TextBox 51">
            <a:extLst>
              <a:ext uri="{FF2B5EF4-FFF2-40B4-BE49-F238E27FC236}">
                <a16:creationId xmlns:a16="http://schemas.microsoft.com/office/drawing/2014/main" id="{04A6841E-D170-4865-88B5-5AA2A1AB0727}"/>
              </a:ext>
            </a:extLst>
          </p:cNvPr>
          <p:cNvSpPr txBox="1"/>
          <p:nvPr/>
        </p:nvSpPr>
        <p:spPr>
          <a:xfrm>
            <a:off x="12030555" y="15747847"/>
            <a:ext cx="7380685" cy="523220"/>
          </a:xfrm>
          <a:prstGeom prst="rect">
            <a:avLst/>
          </a:prstGeom>
          <a:noFill/>
        </p:spPr>
        <p:txBody>
          <a:bodyPr wrap="square" rtlCol="0">
            <a:spAutoFit/>
          </a:bodyPr>
          <a:lstStyle/>
          <a:p>
            <a:endParaRPr lang="en-GB" sz="2800" dirty="0"/>
          </a:p>
        </p:txBody>
      </p:sp>
      <p:cxnSp>
        <p:nvCxnSpPr>
          <p:cNvPr id="55" name="Straight Connector 54">
            <a:extLst>
              <a:ext uri="{FF2B5EF4-FFF2-40B4-BE49-F238E27FC236}">
                <a16:creationId xmlns:a16="http://schemas.microsoft.com/office/drawing/2014/main" id="{5F2D4D62-ADA5-4743-81BD-793D8A675AC5}"/>
              </a:ext>
            </a:extLst>
          </p:cNvPr>
          <p:cNvCxnSpPr>
            <a:cxnSpLocks/>
            <a:endCxn id="12" idx="0"/>
          </p:cNvCxnSpPr>
          <p:nvPr/>
        </p:nvCxnSpPr>
        <p:spPr>
          <a:xfrm flipH="1">
            <a:off x="10691812" y="8465739"/>
            <a:ext cx="18414" cy="11761851"/>
          </a:xfrm>
          <a:prstGeom prst="line">
            <a:avLst/>
          </a:prstGeom>
          <a:ln w="63500">
            <a:solidFill>
              <a:srgbClr val="FF0000"/>
            </a:solidFill>
          </a:ln>
        </p:spPr>
        <p:style>
          <a:lnRef idx="1">
            <a:schemeClr val="accent2"/>
          </a:lnRef>
          <a:fillRef idx="0">
            <a:schemeClr val="accent2"/>
          </a:fillRef>
          <a:effectRef idx="0">
            <a:schemeClr val="accent2"/>
          </a:effectRef>
          <a:fontRef idx="minor">
            <a:schemeClr val="tx1"/>
          </a:fontRef>
        </p:style>
      </p:cxnSp>
      <p:sp>
        <p:nvSpPr>
          <p:cNvPr id="59" name="TextBox 58">
            <a:extLst>
              <a:ext uri="{FF2B5EF4-FFF2-40B4-BE49-F238E27FC236}">
                <a16:creationId xmlns:a16="http://schemas.microsoft.com/office/drawing/2014/main" id="{D0615A43-1F19-494B-BC62-76E452547264}"/>
              </a:ext>
            </a:extLst>
          </p:cNvPr>
          <p:cNvSpPr txBox="1"/>
          <p:nvPr/>
        </p:nvSpPr>
        <p:spPr>
          <a:xfrm>
            <a:off x="11655356" y="10404249"/>
            <a:ext cx="8057309" cy="3108543"/>
          </a:xfrm>
          <a:prstGeom prst="rect">
            <a:avLst/>
          </a:prstGeom>
          <a:noFill/>
        </p:spPr>
        <p:txBody>
          <a:bodyPr wrap="square" rtlCol="0">
            <a:spAutoFit/>
          </a:bodyPr>
          <a:lstStyle/>
          <a:p>
            <a:r>
              <a:rPr lang="en-GB" sz="2800" dirty="0"/>
              <a:t>An interview conducted with a INTO-CPS user (A co-simulation tool with DSE) to collect data. The interview has shown that INTO-CPS users find selection and 3D axis important. Moreover, research conducted on 3D VR data representation has shown that VR can help make understanding data easier times (Ware &amp; Franck, 1994, p. 183).</a:t>
            </a:r>
          </a:p>
        </p:txBody>
      </p:sp>
      <p:sp>
        <p:nvSpPr>
          <p:cNvPr id="60" name="TextBox 59">
            <a:extLst>
              <a:ext uri="{FF2B5EF4-FFF2-40B4-BE49-F238E27FC236}">
                <a16:creationId xmlns:a16="http://schemas.microsoft.com/office/drawing/2014/main" id="{3E973BF8-3E98-4146-A863-062FD29AD444}"/>
              </a:ext>
            </a:extLst>
          </p:cNvPr>
          <p:cNvSpPr txBox="1"/>
          <p:nvPr/>
        </p:nvSpPr>
        <p:spPr>
          <a:xfrm>
            <a:off x="1594824" y="15590060"/>
            <a:ext cx="8057309" cy="2677656"/>
          </a:xfrm>
          <a:prstGeom prst="rect">
            <a:avLst/>
          </a:prstGeom>
          <a:noFill/>
        </p:spPr>
        <p:txBody>
          <a:bodyPr wrap="square" rtlCol="0">
            <a:spAutoFit/>
          </a:bodyPr>
          <a:lstStyle/>
          <a:p>
            <a:r>
              <a:rPr lang="en-GB" sz="2800" dirty="0"/>
              <a:t>Since VR has shown that it helps user understand data more easily and that DSE tools users prefer 3D representation, a 3D VR environment was purposed. A 3D environment with be constructed and to be interacted with using VR hardware for selection and interaction.</a:t>
            </a:r>
          </a:p>
        </p:txBody>
      </p:sp>
      <p:sp>
        <p:nvSpPr>
          <p:cNvPr id="61" name="TextBox 60">
            <a:extLst>
              <a:ext uri="{FF2B5EF4-FFF2-40B4-BE49-F238E27FC236}">
                <a16:creationId xmlns:a16="http://schemas.microsoft.com/office/drawing/2014/main" id="{F54B9AA2-51C6-46B4-A3BE-21E8E6B959E1}"/>
              </a:ext>
            </a:extLst>
          </p:cNvPr>
          <p:cNvSpPr txBox="1"/>
          <p:nvPr/>
        </p:nvSpPr>
        <p:spPr>
          <a:xfrm>
            <a:off x="11570775" y="15537653"/>
            <a:ext cx="8057309" cy="3108543"/>
          </a:xfrm>
          <a:prstGeom prst="rect">
            <a:avLst/>
          </a:prstGeom>
          <a:noFill/>
        </p:spPr>
        <p:txBody>
          <a:bodyPr wrap="square" rtlCol="0">
            <a:spAutoFit/>
          </a:bodyPr>
          <a:lstStyle/>
          <a:p>
            <a:r>
              <a:rPr lang="en-GB" sz="2800" dirty="0"/>
              <a:t>To implement the solution, the Unity engine was chosen for its popularity in VR (Unity, 2018). A Unity Scene was constructed to be the VR environment. Moreover, </a:t>
            </a:r>
            <a:r>
              <a:rPr lang="en-GB" sz="2800" dirty="0" err="1"/>
              <a:t>SteamVR</a:t>
            </a:r>
            <a:r>
              <a:rPr lang="en-GB" sz="2800" dirty="0"/>
              <a:t> assets were added to allow the Unity C# scripts to communicate with HTC </a:t>
            </a:r>
            <a:r>
              <a:rPr lang="en-GB" sz="2800" dirty="0" err="1"/>
              <a:t>Vive</a:t>
            </a:r>
            <a:r>
              <a:rPr lang="en-GB" sz="2800" dirty="0"/>
              <a:t> VR hardware. Results would be read from .</a:t>
            </a:r>
            <a:r>
              <a:rPr lang="en-GB" sz="2800" dirty="0" err="1"/>
              <a:t>json</a:t>
            </a:r>
            <a:r>
              <a:rPr lang="en-GB" sz="2800" dirty="0"/>
              <a:t> and .csv files from INTO-CPS.</a:t>
            </a:r>
          </a:p>
        </p:txBody>
      </p:sp>
      <p:sp>
        <p:nvSpPr>
          <p:cNvPr id="62" name="TextBox 61">
            <a:extLst>
              <a:ext uri="{FF2B5EF4-FFF2-40B4-BE49-F238E27FC236}">
                <a16:creationId xmlns:a16="http://schemas.microsoft.com/office/drawing/2014/main" id="{21275794-9BA4-4A01-8C97-FA23C9F7AEDA}"/>
              </a:ext>
            </a:extLst>
          </p:cNvPr>
          <p:cNvSpPr txBox="1"/>
          <p:nvPr/>
        </p:nvSpPr>
        <p:spPr>
          <a:xfrm>
            <a:off x="19534328" y="21444439"/>
            <a:ext cx="1151144" cy="584775"/>
          </a:xfrm>
          <a:prstGeom prst="rect">
            <a:avLst/>
          </a:prstGeom>
          <a:noFill/>
        </p:spPr>
        <p:txBody>
          <a:bodyPr wrap="square" rtlCol="0">
            <a:spAutoFit/>
          </a:bodyPr>
          <a:lstStyle/>
          <a:p>
            <a:r>
              <a:rPr lang="en-GB" sz="3200" dirty="0"/>
              <a:t>Fig 1</a:t>
            </a:r>
          </a:p>
        </p:txBody>
      </p:sp>
      <p:sp>
        <p:nvSpPr>
          <p:cNvPr id="64" name="TextBox 63">
            <a:extLst>
              <a:ext uri="{FF2B5EF4-FFF2-40B4-BE49-F238E27FC236}">
                <a16:creationId xmlns:a16="http://schemas.microsoft.com/office/drawing/2014/main" id="{FC6B9260-971F-493D-9B70-52B2261E38DF}"/>
              </a:ext>
            </a:extLst>
          </p:cNvPr>
          <p:cNvSpPr txBox="1"/>
          <p:nvPr/>
        </p:nvSpPr>
        <p:spPr>
          <a:xfrm>
            <a:off x="19442137" y="25804193"/>
            <a:ext cx="1151144" cy="584775"/>
          </a:xfrm>
          <a:prstGeom prst="rect">
            <a:avLst/>
          </a:prstGeom>
          <a:noFill/>
        </p:spPr>
        <p:txBody>
          <a:bodyPr wrap="square" rtlCol="0">
            <a:spAutoFit/>
          </a:bodyPr>
          <a:lstStyle/>
          <a:p>
            <a:r>
              <a:rPr lang="en-GB" sz="3200" dirty="0"/>
              <a:t>Fig 2</a:t>
            </a:r>
          </a:p>
        </p:txBody>
      </p:sp>
      <p:sp>
        <p:nvSpPr>
          <p:cNvPr id="65" name="TextBox 64">
            <a:extLst>
              <a:ext uri="{FF2B5EF4-FFF2-40B4-BE49-F238E27FC236}">
                <a16:creationId xmlns:a16="http://schemas.microsoft.com/office/drawing/2014/main" id="{36DB0231-8292-4535-A7A0-83611AD9C13A}"/>
              </a:ext>
            </a:extLst>
          </p:cNvPr>
          <p:cNvSpPr txBox="1"/>
          <p:nvPr/>
        </p:nvSpPr>
        <p:spPr>
          <a:xfrm>
            <a:off x="18413" y="29551938"/>
            <a:ext cx="21383625" cy="1446550"/>
          </a:xfrm>
          <a:prstGeom prst="rect">
            <a:avLst/>
          </a:prstGeom>
          <a:noFill/>
        </p:spPr>
        <p:txBody>
          <a:bodyPr wrap="square" rtlCol="0">
            <a:spAutoFit/>
          </a:bodyPr>
          <a:lstStyle/>
          <a:p>
            <a:pPr algn="ctr"/>
            <a:r>
              <a:rPr lang="en-GB" sz="2200" dirty="0">
                <a:solidFill>
                  <a:schemeClr val="bg1"/>
                </a:solidFill>
              </a:rPr>
              <a:t>References: 1-Unity</a:t>
            </a:r>
            <a:r>
              <a:rPr lang="en-GB" sz="2200" i="1" dirty="0">
                <a:solidFill>
                  <a:schemeClr val="bg1"/>
                </a:solidFill>
              </a:rPr>
              <a:t> </a:t>
            </a:r>
            <a:r>
              <a:rPr lang="en-GB" sz="2200" dirty="0">
                <a:solidFill>
                  <a:schemeClr val="bg1"/>
                </a:solidFill>
              </a:rPr>
              <a:t>(2018) </a:t>
            </a:r>
            <a:r>
              <a:rPr lang="en-GB" sz="2200" i="1" dirty="0">
                <a:solidFill>
                  <a:schemeClr val="bg1"/>
                </a:solidFill>
              </a:rPr>
              <a:t>Unity for VR and AR</a:t>
            </a:r>
            <a:r>
              <a:rPr lang="en-GB" sz="2200" dirty="0">
                <a:solidFill>
                  <a:schemeClr val="bg1"/>
                </a:solidFill>
              </a:rPr>
              <a:t>. 2018. Available at: https://unity3d.com/unity/features/multiplatform/vr-ar. (Accessed: 30 March 2018).</a:t>
            </a:r>
          </a:p>
          <a:p>
            <a:pPr algn="ctr"/>
            <a:r>
              <a:rPr lang="en-GB" sz="2200" dirty="0">
                <a:solidFill>
                  <a:schemeClr val="bg1"/>
                </a:solidFill>
              </a:rPr>
              <a:t> 2- Ware, C., &amp; Franck, G. (1994). Viewing a graph in a virtual reality display is three times as good as a 2D diagram. </a:t>
            </a:r>
            <a:r>
              <a:rPr lang="en-GB" sz="2200" i="1" dirty="0">
                <a:solidFill>
                  <a:schemeClr val="bg1"/>
                </a:solidFill>
              </a:rPr>
              <a:t>IEEE Symposium on Visual Languages, Proceedings,</a:t>
            </a:r>
            <a:r>
              <a:rPr lang="en-GB" sz="2200" dirty="0">
                <a:solidFill>
                  <a:schemeClr val="bg1"/>
                </a:solidFill>
              </a:rPr>
              <a:t> 182-183.</a:t>
            </a:r>
          </a:p>
          <a:p>
            <a:pPr algn="ctr"/>
            <a:r>
              <a:rPr lang="en-GB" sz="2200" dirty="0">
                <a:solidFill>
                  <a:schemeClr val="bg1"/>
                </a:solidFill>
              </a:rPr>
              <a:t>a</a:t>
            </a:r>
          </a:p>
          <a:p>
            <a:endParaRPr lang="en-GB" sz="2200" dirty="0">
              <a:solidFill>
                <a:schemeClr val="bg1"/>
              </a:solidFill>
            </a:endParaRPr>
          </a:p>
        </p:txBody>
      </p:sp>
      <p:sp>
        <p:nvSpPr>
          <p:cNvPr id="2" name="Arrow: Right 1">
            <a:extLst>
              <a:ext uri="{FF2B5EF4-FFF2-40B4-BE49-F238E27FC236}">
                <a16:creationId xmlns:a16="http://schemas.microsoft.com/office/drawing/2014/main" id="{D685ED4F-F3A0-46C4-BE82-C5AE30477C7C}"/>
              </a:ext>
            </a:extLst>
          </p:cNvPr>
          <p:cNvSpPr/>
          <p:nvPr/>
        </p:nvSpPr>
        <p:spPr>
          <a:xfrm>
            <a:off x="9976328" y="11357171"/>
            <a:ext cx="1360348" cy="993872"/>
          </a:xfrm>
          <a:prstGeom prst="rightArrow">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9" name="Arrow: Right 38">
            <a:extLst>
              <a:ext uri="{FF2B5EF4-FFF2-40B4-BE49-F238E27FC236}">
                <a16:creationId xmlns:a16="http://schemas.microsoft.com/office/drawing/2014/main" id="{BEADD3DC-C8B0-4E56-A446-E1767F311502}"/>
              </a:ext>
            </a:extLst>
          </p:cNvPr>
          <p:cNvSpPr/>
          <p:nvPr/>
        </p:nvSpPr>
        <p:spPr>
          <a:xfrm rot="5400000">
            <a:off x="-335502" y="7513868"/>
            <a:ext cx="1777522" cy="1029765"/>
          </a:xfrm>
          <a:prstGeom prst="rightArrow">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41" name="Arrow: Right 40">
            <a:extLst>
              <a:ext uri="{FF2B5EF4-FFF2-40B4-BE49-F238E27FC236}">
                <a16:creationId xmlns:a16="http://schemas.microsoft.com/office/drawing/2014/main" id="{4EA1C927-50DF-4356-B655-6B7F25233962}"/>
              </a:ext>
            </a:extLst>
          </p:cNvPr>
          <p:cNvSpPr/>
          <p:nvPr/>
        </p:nvSpPr>
        <p:spPr>
          <a:xfrm>
            <a:off x="9976328" y="16358610"/>
            <a:ext cx="1360348" cy="993872"/>
          </a:xfrm>
          <a:prstGeom prst="rightArrow">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Arrow: Right 42">
            <a:extLst>
              <a:ext uri="{FF2B5EF4-FFF2-40B4-BE49-F238E27FC236}">
                <a16:creationId xmlns:a16="http://schemas.microsoft.com/office/drawing/2014/main" id="{8F48B4E6-86CC-4F1A-B9F0-858378730728}"/>
              </a:ext>
            </a:extLst>
          </p:cNvPr>
          <p:cNvSpPr/>
          <p:nvPr/>
        </p:nvSpPr>
        <p:spPr>
          <a:xfrm rot="5400000">
            <a:off x="14639423" y="19019397"/>
            <a:ext cx="1360348" cy="993872"/>
          </a:xfrm>
          <a:prstGeom prst="rightArrow">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1543031A-FE92-4377-8A09-D86054C27C81}"/>
              </a:ext>
            </a:extLst>
          </p:cNvPr>
          <p:cNvSpPr/>
          <p:nvPr/>
        </p:nvSpPr>
        <p:spPr>
          <a:xfrm rot="8558716">
            <a:off x="9555029" y="13484726"/>
            <a:ext cx="1478437" cy="1216928"/>
          </a:xfrm>
          <a:prstGeom prst="rightArrow">
            <a:avLst/>
          </a:prstGeom>
          <a:solidFill>
            <a:srgbClr val="DB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Tree>
    <p:extLst>
      <p:ext uri="{BB962C8B-B14F-4D97-AF65-F5344CB8AC3E}">
        <p14:creationId xmlns:p14="http://schemas.microsoft.com/office/powerpoint/2010/main" val="3702866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1173</TotalTime>
  <Words>591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 Ashoor</dc:creator>
  <cp:lastModifiedBy>Ammar Ashoor</cp:lastModifiedBy>
  <cp:revision>54</cp:revision>
  <dcterms:created xsi:type="dcterms:W3CDTF">2018-04-09T17:27:51Z</dcterms:created>
  <dcterms:modified xsi:type="dcterms:W3CDTF">2018-04-20T20:41:59Z</dcterms:modified>
</cp:coreProperties>
</file>