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 Slab" panose="020B0604020202020204" charset="0"/>
      <p:regular r:id="rId12"/>
      <p:bold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456" autoAdjust="0"/>
  </p:normalViewPr>
  <p:slideViewPr>
    <p:cSldViewPr snapToGrid="0">
      <p:cViewPr varScale="1">
        <p:scale>
          <a:sx n="73" d="100"/>
          <a:sy n="73" d="100"/>
        </p:scale>
        <p:origin x="17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Ashoor" userId="8bf4090ee2d7c7bf" providerId="LiveId" clId="{F3CBEC07-29CF-40A4-ACA5-707ABE42299C}"/>
    <pc:docChg chg="custSel addSld delSld modSld">
      <pc:chgData name="Ammar Ashoor" userId="8bf4090ee2d7c7bf" providerId="LiveId" clId="{F3CBEC07-29CF-40A4-ACA5-707ABE42299C}" dt="2017-11-09T09:51:57.712" v="236" actId="2696"/>
      <pc:docMkLst>
        <pc:docMk/>
      </pc:docMkLst>
      <pc:sldChg chg="modNotesTx">
        <pc:chgData name="Ammar Ashoor" userId="8bf4090ee2d7c7bf" providerId="LiveId" clId="{F3CBEC07-29CF-40A4-ACA5-707ABE42299C}" dt="2017-11-09T06:21:32.636" v="140" actId="20577"/>
        <pc:sldMkLst>
          <pc:docMk/>
          <pc:sldMk cId="0" sldId="258"/>
        </pc:sldMkLst>
      </pc:sldChg>
      <pc:sldChg chg="modNotesTx">
        <pc:chgData name="Ammar Ashoor" userId="8bf4090ee2d7c7bf" providerId="LiveId" clId="{F3CBEC07-29CF-40A4-ACA5-707ABE42299C}" dt="2017-11-09T08:21:12.159" v="231" actId="20577"/>
        <pc:sldMkLst>
          <pc:docMk/>
          <pc:sldMk cId="0" sldId="259"/>
        </pc:sldMkLst>
      </pc:sldChg>
      <pc:sldChg chg="modNotesTx">
        <pc:chgData name="Ammar Ashoor" userId="8bf4090ee2d7c7bf" providerId="LiveId" clId="{F3CBEC07-29CF-40A4-ACA5-707ABE42299C}" dt="2017-11-09T08:21:30.299" v="233" actId="20577"/>
        <pc:sldMkLst>
          <pc:docMk/>
          <pc:sldMk cId="0" sldId="261"/>
        </pc:sldMkLst>
      </pc:sldChg>
      <pc:sldChg chg="add del">
        <pc:chgData name="Ammar Ashoor" userId="8bf4090ee2d7c7bf" providerId="LiveId" clId="{F3CBEC07-29CF-40A4-ACA5-707ABE42299C}" dt="2017-11-09T09:51:57.708" v="235" actId="2696"/>
        <pc:sldMkLst>
          <pc:docMk/>
          <pc:sldMk cId="2641274288" sldId="265"/>
        </pc:sldMkLst>
      </pc:sldChg>
      <pc:sldMasterChg chg="delSldLayout">
        <pc:chgData name="Ammar Ashoor" userId="8bf4090ee2d7c7bf" providerId="LiveId" clId="{F3CBEC07-29CF-40A4-ACA5-707ABE42299C}" dt="2017-11-09T09:51:57.712" v="236" actId="2696"/>
        <pc:sldMasterMkLst>
          <pc:docMk/>
          <pc:sldMasterMk cId="0" sldId="2147483659"/>
        </pc:sldMasterMkLst>
        <pc:sldLayoutChg chg="del">
          <pc:chgData name="Ammar Ashoor" userId="8bf4090ee2d7c7bf" providerId="LiveId" clId="{F3CBEC07-29CF-40A4-ACA5-707ABE42299C}" dt="2017-11-09T09:51:57.712" v="236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-Complexity of Cyber Physical System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-Interlinked Cyber and Physical Worlds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-Examples (Medical Systems, Auto)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-Domain differences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-Examples (Discrete, Continuous, different models (software vs hardware), completely different subject/research)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GB"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-Design Space Complexity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-DSE Def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</a:t>
            </a:r>
            <a:r>
              <a:rPr lang="en-GB" sz="1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Microprocessing</a:t>
            </a: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links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-Examples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-ADV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-DSADV (include others e.g. storage)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GB"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GB"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-VR advantages (immersion, living experience, easy)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-Multiple Advantages with examples 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-Challenges + others (Expensive, new)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-Link to report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-Introduce basic pert graph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-Project tasks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-Dissertation tasks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-Poster and demo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-   Introduce INTO-CPS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GB" dirty="0"/>
              <a:t>FMI and FMUs with examples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GB" dirty="0"/>
              <a:t>Design space implementation in INTO-CPS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GB" dirty="0"/>
              <a:t>Introduce experiment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GB" dirty="0"/>
              <a:t>Talk about the data 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GB" dirty="0"/>
              <a:t>Suggestions for improvement (3D pareto, remove clusters of data, change the colours/shape, changing parameters, flipping, introduce other graphs) Basically more control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0" y="551275"/>
            <a:ext cx="5783400" cy="2095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Visualisation of Design Space Exploration using Virtual Reality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chemeClr val="dk1"/>
                </a:solidFill>
              </a:rPr>
              <a:t>Project Presentation</a:t>
            </a:r>
          </a:p>
          <a:p>
            <a:pPr lvl="0">
              <a:spcBef>
                <a:spcPts val="0"/>
              </a:spcBef>
              <a:buNone/>
            </a:pP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Overview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00050" indent="-285750">
              <a:lnSpc>
                <a:spcPct val="100000"/>
              </a:lnSpc>
              <a:spcAft>
                <a:spcPts val="800"/>
              </a:spcAft>
            </a:pPr>
            <a:r>
              <a:rPr lang="en" dirty="0"/>
              <a:t>Background Research</a:t>
            </a:r>
          </a:p>
          <a:p>
            <a:pPr marL="882650" lvl="1" indent="-285750">
              <a:lnSpc>
                <a:spcPct val="100000"/>
              </a:lnSpc>
              <a:spcAft>
                <a:spcPts val="800"/>
              </a:spcAft>
            </a:pPr>
            <a:r>
              <a:rPr lang="en" dirty="0"/>
              <a:t>Cyber and Physical Data </a:t>
            </a:r>
          </a:p>
          <a:p>
            <a:pPr marL="882650" lvl="1" indent="-285750">
              <a:lnSpc>
                <a:spcPct val="100000"/>
              </a:lnSpc>
              <a:spcAft>
                <a:spcPts val="800"/>
              </a:spcAft>
            </a:pPr>
            <a:r>
              <a:rPr lang="en" dirty="0"/>
              <a:t>Design Space Exploration</a:t>
            </a:r>
          </a:p>
          <a:p>
            <a:pPr marL="400050" indent="-285750">
              <a:lnSpc>
                <a:spcPct val="100000"/>
              </a:lnSpc>
              <a:spcAft>
                <a:spcPts val="800"/>
              </a:spcAft>
            </a:pPr>
            <a:r>
              <a:rPr lang="en" dirty="0"/>
              <a:t>Aims and Objectives</a:t>
            </a:r>
          </a:p>
          <a:p>
            <a:pPr marL="400050" indent="-285750">
              <a:lnSpc>
                <a:spcPct val="100000"/>
              </a:lnSpc>
              <a:spcAft>
                <a:spcPts val="800"/>
              </a:spcAft>
            </a:pPr>
            <a:r>
              <a:rPr lang="en" dirty="0"/>
              <a:t>Plan and Progress</a:t>
            </a:r>
          </a:p>
          <a:p>
            <a:pPr marL="882650" lvl="1" indent="-285750">
              <a:lnSpc>
                <a:spcPct val="100000"/>
              </a:lnSpc>
              <a:spcAft>
                <a:spcPts val="800"/>
              </a:spcAft>
            </a:pPr>
            <a:r>
              <a:rPr lang="en" dirty="0"/>
              <a:t>Project plan</a:t>
            </a:r>
          </a:p>
          <a:p>
            <a:pPr marL="882650" lvl="1" indent="-285750">
              <a:lnSpc>
                <a:spcPct val="100000"/>
              </a:lnSpc>
              <a:spcAft>
                <a:spcPts val="800"/>
              </a:spcAft>
            </a:pPr>
            <a:r>
              <a:rPr lang="en" dirty="0"/>
              <a:t>INTO-CPS </a:t>
            </a:r>
          </a:p>
          <a:p>
            <a:pPr marL="400050" indent="-285750">
              <a:lnSpc>
                <a:spcPct val="100000"/>
              </a:lnSpc>
              <a:spcAft>
                <a:spcPts val="800"/>
              </a:spcAft>
            </a:pPr>
            <a:r>
              <a:rPr lang="en" dirty="0"/>
              <a:t>Concluding points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14950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Research: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Cyber and Physical Data and Design Spaces 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4964" y="1322448"/>
            <a:ext cx="8837100" cy="358270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Aft>
                <a:spcPts val="600"/>
              </a:spcAft>
              <a:buChar char="●"/>
            </a:pPr>
            <a:r>
              <a:rPr lang="en" dirty="0"/>
              <a:t>Complexity of Cyber Physical data</a:t>
            </a:r>
          </a:p>
          <a:p>
            <a:pPr marL="914400" lvl="1" indent="-317500" rtl="0">
              <a:lnSpc>
                <a:spcPct val="100000"/>
              </a:lnSpc>
              <a:spcAft>
                <a:spcPts val="600"/>
              </a:spcAft>
              <a:buChar char="○"/>
            </a:pPr>
            <a:r>
              <a:rPr lang="en" sz="1500" dirty="0"/>
              <a:t>Cyber and Physical Systems interlink physical (discrete) and digital worlds (continuous), which are connected using heterogeneous and non deterministic networks.                          </a:t>
            </a:r>
            <a:r>
              <a:rPr lang="en" sz="1200" dirty="0"/>
              <a:t>(Al-Hammouri, A.T. (2012, p. 8))</a:t>
            </a:r>
          </a:p>
          <a:p>
            <a:pPr marL="914400" lvl="1" indent="-317500" rtl="0">
              <a:lnSpc>
                <a:spcPct val="100000"/>
              </a:lnSpc>
              <a:spcAft>
                <a:spcPts val="600"/>
              </a:spcAft>
              <a:buChar char="○"/>
            </a:pPr>
            <a:r>
              <a:rPr lang="en" sz="1500" dirty="0"/>
              <a:t>Each domain thrives in its own culture and abstractions. </a:t>
            </a:r>
            <a:r>
              <a:rPr lang="en" sz="1200" dirty="0"/>
              <a:t>(Fitzgerald, J. </a:t>
            </a:r>
            <a:r>
              <a:rPr lang="en-GB" sz="1200" dirty="0"/>
              <a:t>et al. </a:t>
            </a:r>
            <a:r>
              <a:rPr lang="en" sz="1200" dirty="0"/>
              <a:t>(2016, p. 8))</a:t>
            </a:r>
          </a:p>
          <a:p>
            <a:pPr marL="457200" lvl="0" indent="-342900" rtl="0">
              <a:lnSpc>
                <a:spcPct val="100000"/>
              </a:lnSpc>
              <a:spcAft>
                <a:spcPts val="600"/>
              </a:spcAft>
              <a:buChar char="●"/>
            </a:pPr>
            <a:r>
              <a:rPr lang="en" dirty="0"/>
              <a:t>Design space exploration (DSE)</a:t>
            </a:r>
          </a:p>
          <a:p>
            <a:pPr marL="914400" lvl="1" indent="-317500" rtl="0">
              <a:lnSpc>
                <a:spcPct val="100000"/>
              </a:lnSpc>
              <a:spcAft>
                <a:spcPts val="600"/>
              </a:spcAft>
              <a:buChar char="○"/>
            </a:pPr>
            <a:r>
              <a:rPr lang="en" sz="1500" dirty="0"/>
              <a:t>Design space exploration is the systematic alteration of design parameters.                     </a:t>
            </a:r>
            <a:r>
              <a:rPr lang="en" dirty="0"/>
              <a:t> (</a:t>
            </a:r>
            <a:r>
              <a:rPr lang="en" sz="1100" dirty="0"/>
              <a:t>Gries, Matthias (2004, p. 134))</a:t>
            </a:r>
          </a:p>
          <a:p>
            <a:pPr marL="914400" lvl="1" indent="-317500" rtl="0">
              <a:lnSpc>
                <a:spcPct val="100000"/>
              </a:lnSpc>
              <a:spcAft>
                <a:spcPts val="600"/>
              </a:spcAft>
              <a:buChar char="○"/>
            </a:pPr>
            <a:r>
              <a:rPr lang="en" sz="1500" dirty="0"/>
              <a:t>Motivation to us</a:t>
            </a:r>
            <a:r>
              <a:rPr lang="en-GB" sz="1500" dirty="0"/>
              <a:t>e:</a:t>
            </a:r>
            <a:r>
              <a:rPr lang="en" sz="1500" dirty="0"/>
              <a:t> For increasingly complex designs </a:t>
            </a:r>
            <a:r>
              <a:rPr lang="en-GB" sz="1500" dirty="0"/>
              <a:t>and </a:t>
            </a:r>
            <a:r>
              <a:rPr lang="en" sz="1500" dirty="0"/>
              <a:t>heterogeneous systems (e.g. use in microprocessing cyber physical data)</a:t>
            </a:r>
            <a:r>
              <a:rPr lang="en" dirty="0"/>
              <a:t> </a:t>
            </a:r>
            <a:r>
              <a:rPr lang="en" sz="1200" dirty="0"/>
              <a:t>(Gries, Matthias (2004, p. 133))</a:t>
            </a:r>
          </a:p>
          <a:p>
            <a:pPr marL="914400" lvl="1" indent="-317500" rtl="0">
              <a:lnSpc>
                <a:spcPct val="100000"/>
              </a:lnSpc>
              <a:spcAft>
                <a:spcPts val="600"/>
              </a:spcAft>
              <a:buChar char="○"/>
            </a:pPr>
            <a:r>
              <a:rPr lang="en" sz="1500" dirty="0"/>
              <a:t>Challenges: Design space sizes can be very overwhelming, which makes them difficult to interpret. </a:t>
            </a:r>
            <a:r>
              <a:rPr lang="en" sz="1200" dirty="0"/>
              <a:t>(Kokhazadeh, A. &amp; Fatemi, O. (2011, P. 550))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Research: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Virtual Reality and Data Representation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6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1700" dirty="0"/>
              <a:t>“Different representation models according to human perception preferences can be chosen, it allows </a:t>
            </a:r>
            <a:r>
              <a:rPr lang="en" sz="1700" b="1" i="1" dirty="0"/>
              <a:t>immersion</a:t>
            </a:r>
            <a:r>
              <a:rPr lang="en" sz="1700" dirty="0"/>
              <a:t>, it creates a </a:t>
            </a:r>
            <a:r>
              <a:rPr lang="en" sz="1700" b="1" i="1" dirty="0"/>
              <a:t>living experience</a:t>
            </a:r>
            <a:r>
              <a:rPr lang="en" sz="1700" dirty="0"/>
              <a:t>, it is </a:t>
            </a:r>
            <a:r>
              <a:rPr lang="en" sz="1700" b="1" i="1" dirty="0"/>
              <a:t>broad and deep</a:t>
            </a:r>
            <a:r>
              <a:rPr lang="en" sz="1700" dirty="0"/>
              <a:t>, and for using VR the user needs no mathematical knowledge and</a:t>
            </a:r>
            <a:r>
              <a:rPr lang="en" sz="1700" b="1" i="1" dirty="0"/>
              <a:t> no special skills</a:t>
            </a:r>
            <a:r>
              <a:rPr lang="en" sz="1700" dirty="0"/>
              <a:t>.” </a:t>
            </a:r>
            <a:r>
              <a:rPr lang="en" sz="1400" dirty="0"/>
              <a:t>(Valdés, Romero &amp; Barton, (2012, p. 13193))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dirty="0"/>
              <a:t>More direct control simpler control and immersion might allow for an environment where Design spaces can be better illustrated.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dirty="0"/>
              <a:t>Challenges</a:t>
            </a:r>
            <a:r>
              <a:rPr lang="en" sz="1700" dirty="0"/>
              <a:t> </a:t>
            </a:r>
            <a:r>
              <a:rPr lang="en" sz="1400" dirty="0"/>
              <a:t>(Velev, D. &amp; Zlateva, P. (2017, p. 36))</a:t>
            </a:r>
            <a:r>
              <a:rPr lang="en" sz="1700" dirty="0"/>
              <a:t>: </a:t>
            </a: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 dirty="0"/>
              <a:t>Hardware requirements: VR may require intensive graphic capabilities </a:t>
            </a: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 dirty="0"/>
              <a:t>Training and usage issues: VR is still a new technology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Aims, Objectives and Hypothesis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2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Aim: Illustrate the design space exploration process through visualisation using </a:t>
            </a:r>
            <a:r>
              <a:rPr lang="en-GB" dirty="0"/>
              <a:t>V</a:t>
            </a:r>
            <a:r>
              <a:rPr lang="en" dirty="0"/>
              <a:t>irtual Reality equipment 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Objectives:</a:t>
            </a:r>
          </a:p>
          <a:p>
            <a: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" sz="1600" dirty="0"/>
              <a:t>Design a tool to illustrate design spaces using multiple dimensions </a:t>
            </a:r>
          </a:p>
          <a:p>
            <a: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" sz="1600" dirty="0"/>
              <a:t>Review and work around risks and limitations of data representation with Virtual Reality equipment </a:t>
            </a:r>
          </a:p>
          <a:p>
            <a: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" sz="1600" dirty="0"/>
              <a:t>Illustrate the multidimensional design space using </a:t>
            </a:r>
            <a:r>
              <a:rPr lang="en-GB" sz="1600" dirty="0"/>
              <a:t>V</a:t>
            </a:r>
            <a:r>
              <a:rPr lang="en" sz="1600" dirty="0"/>
              <a:t>irtual Reality hardware</a:t>
            </a:r>
          </a:p>
          <a:p>
            <a: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" sz="1600" dirty="0"/>
              <a:t>Illustrate the effects of changing design space dimensions in a design space in a </a:t>
            </a:r>
            <a:r>
              <a:rPr lang="en-GB" sz="1600" dirty="0"/>
              <a:t>V</a:t>
            </a:r>
            <a:r>
              <a:rPr lang="en" sz="1600" dirty="0"/>
              <a:t>irtual Reality environment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7900" y="112050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161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/>
              <a:t>Establishing an base: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Exploration of tools and basic data visualization with Virtual Reality headsets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In this stage 2 dimensional parameters are considered.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Establishing the back end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Linking backend to virtual reality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5" name="Shape 95" descr="plan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6881"/>
            <a:ext cx="9143999" cy="377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7900" y="125250"/>
            <a:ext cx="8368200" cy="10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progress: INTO-CPS and Co-Simulation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-191386" y="1237500"/>
            <a:ext cx="9441711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●"/>
            </a:pPr>
            <a:r>
              <a:rPr lang="en" sz="1500" dirty="0"/>
              <a:t>INTO CPS project used to create a toolset for co simulation using FMI interface. </a:t>
            </a:r>
            <a:r>
              <a:rPr lang="en" sz="1100" dirty="0"/>
              <a:t>(Lausdahl, K </a:t>
            </a:r>
            <a:r>
              <a:rPr lang="en-GB" sz="1100" dirty="0"/>
              <a:t>et al. </a:t>
            </a:r>
            <a:r>
              <a:rPr lang="en" sz="1100" dirty="0"/>
              <a:t>(2015, p. 8))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●"/>
            </a:pPr>
            <a:r>
              <a:rPr lang="en" sz="1500" dirty="0"/>
              <a:t>Uses design space exploration to optimize design </a:t>
            </a:r>
            <a:r>
              <a:rPr lang="en" sz="1400" dirty="0"/>
              <a:t>(e.g. finding best sensor location for trailing robot):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4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4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4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4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400" dirty="0"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9489" t="23271" r="48852" b="42148"/>
          <a:stretch/>
        </p:blipFill>
        <p:spPr>
          <a:xfrm>
            <a:off x="5165944" y="2067450"/>
            <a:ext cx="3899681" cy="3071199"/>
          </a:xfrm>
          <a:prstGeom prst="rect">
            <a:avLst/>
          </a:prstGeom>
          <a:noFill/>
          <a:ln w="9525" cap="flat" cmpd="sng">
            <a:solidFill>
              <a:srgbClr val="0093DD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3" name="Shape 103"/>
          <p:cNvSpPr txBox="1"/>
          <p:nvPr/>
        </p:nvSpPr>
        <p:spPr>
          <a:xfrm>
            <a:off x="2764925" y="4401350"/>
            <a:ext cx="2184600" cy="55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Can we illustrate this data better with VR?</a:t>
            </a:r>
          </a:p>
        </p:txBody>
      </p:sp>
      <p:pic>
        <p:nvPicPr>
          <p:cNvPr id="104" name="Shape 104" descr="ezgif-4-8d8a763a09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739" y="2094875"/>
            <a:ext cx="4094325" cy="23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 and key points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28150" y="1396725"/>
            <a:ext cx="8687700" cy="326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700" dirty="0"/>
              <a:t>Physical and Cyber Systems combine the discrete nature of the cyber world, continuous nature of the physical world. They connected by complex network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700" dirty="0"/>
              <a:t>Design Space Exploration enables analysis of complex data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700" dirty="0"/>
              <a:t>Virtual </a:t>
            </a:r>
            <a:r>
              <a:rPr lang="en-GB" sz="1700" dirty="0"/>
              <a:t>R</a:t>
            </a:r>
            <a:r>
              <a:rPr lang="en" sz="1700" dirty="0"/>
              <a:t>eality enables a more natur</a:t>
            </a:r>
            <a:r>
              <a:rPr lang="en-GB" sz="1700" dirty="0"/>
              <a:t>al</a:t>
            </a:r>
            <a:r>
              <a:rPr lang="en" sz="1700" dirty="0"/>
              <a:t>, simpler and more hands on experience </a:t>
            </a:r>
            <a:r>
              <a:rPr lang="en-GB" sz="1700" dirty="0"/>
              <a:t>with</a:t>
            </a:r>
            <a:r>
              <a:rPr lang="en" sz="1700" dirty="0"/>
              <a:t> data analysis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700" dirty="0"/>
              <a:t>Virtual </a:t>
            </a:r>
            <a:r>
              <a:rPr lang="en-GB" sz="1700" dirty="0"/>
              <a:t>R</a:t>
            </a:r>
            <a:r>
              <a:rPr lang="en" sz="1700" dirty="0"/>
              <a:t>eality comes with its own challenges that need addressing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700" dirty="0"/>
              <a:t>Potential of </a:t>
            </a:r>
            <a:r>
              <a:rPr lang="en-GB" sz="1700" dirty="0"/>
              <a:t>V</a:t>
            </a:r>
            <a:r>
              <a:rPr lang="en" sz="1700" dirty="0"/>
              <a:t>irtual Reality in the INTO-CPS toolset and other similar toolsets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7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700" dirty="0"/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Citations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7900" y="1260099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Citations used in presentation: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1- Valdés, Romero &amp; Barton, 2012. Data and knowledge visualization with virtual reality spaces, neural networks and rough sets: Application to cancer and geophysical prospecting data. Expert Systems With Applications, 39(18), pp.13193–13201.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2- Kokhazadeh, A. &amp; Fatemi, O., 2011. Design space pruning of MPSoCs using weighted sub-sampling. Electronics, Circuits and Systems (ICECS), 2011 18th IEEE International Conference on, pp.550–553.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3- Gries, M., 2004. Methods for evaluating and covering the design space during early design development. Integration, the VLSI Journal, 38(2), pp.131–183.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4 -Al-Hammouri, A.T., 2012. A comprehensive co-simulation platform for cyber-physical systems. Computer Communications, 36(1), pp.8–19.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5- Fitzgerald, J., Gamble, C., Payne, R., Pierce, K. (2016) Method Guidelines 2. D3.2a, INTO-CPS project (644047).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6-Lausdahl, K., Larsen, P. G., Wolf, S., Bandur, V., Terkelsen, A., Hasanagić, M., Hansen, C. T., Pierce, K., Kotte, O., Pop, A., Brosse, E., Brauer, J., Möller, O. (2015) Design of the INTO-CPS Platform. D4.1d, INTO-CPS project (644047).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7-Velev, D. &amp; Zlateva, P., 2017. Virtual Reality Challenges in Education and Training. International Journal of Learning and Teaching, pp.33–37.</a:t>
            </a:r>
          </a:p>
          <a:p>
            <a:pPr lvl="0">
              <a:spcBef>
                <a:spcPts val="0"/>
              </a:spcBef>
              <a:buNone/>
            </a:pPr>
            <a:endParaRPr sz="1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965</Words>
  <Application>Microsoft Office PowerPoint</Application>
  <PresentationFormat>On-screen Show (16:9)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 Slab</vt:lpstr>
      <vt:lpstr>Roboto</vt:lpstr>
      <vt:lpstr>Marina</vt:lpstr>
      <vt:lpstr>Visualisation of Design Space Exploration using Virtual Reality</vt:lpstr>
      <vt:lpstr>Presentation Overview</vt:lpstr>
      <vt:lpstr>Background Research: Cyber and Physical Data and Design Spaces </vt:lpstr>
      <vt:lpstr>Background Research: Virtual Reality and Data Representation</vt:lpstr>
      <vt:lpstr>Project Aims, Objectives and Hypothesis</vt:lpstr>
      <vt:lpstr>Project Plan</vt:lpstr>
      <vt:lpstr>Current progress: INTO-CPS and Co-Simulation</vt:lpstr>
      <vt:lpstr>Conclusions and key points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Visualisation of Design Space Exploration using Virtual Reality</dc:title>
  <cp:lastModifiedBy>Ammar Ashoor</cp:lastModifiedBy>
  <cp:revision>9</cp:revision>
  <dcterms:modified xsi:type="dcterms:W3CDTF">2017-11-09T09:52:05Z</dcterms:modified>
</cp:coreProperties>
</file>