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handoutMasterIdLst>
    <p:handoutMasterId r:id="rId15"/>
  </p:handoutMasterIdLst>
  <p:sldIdLst>
    <p:sldId id="256" r:id="rId2"/>
    <p:sldId id="377" r:id="rId3"/>
    <p:sldId id="385" r:id="rId4"/>
    <p:sldId id="386" r:id="rId5"/>
    <p:sldId id="387" r:id="rId6"/>
    <p:sldId id="388" r:id="rId7"/>
    <p:sldId id="389" r:id="rId8"/>
    <p:sldId id="390" r:id="rId9"/>
    <p:sldId id="391" r:id="rId10"/>
    <p:sldId id="392" r:id="rId11"/>
    <p:sldId id="394" r:id="rId12"/>
    <p:sldId id="393" r:id="rId1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ul Castellanos Sanchez" initials="RCS" lastIdx="1" clrIdx="0">
    <p:extLst>
      <p:ext uri="{19B8F6BF-5375-455C-9EA6-DF929625EA0E}">
        <p15:presenceInfo xmlns:p15="http://schemas.microsoft.com/office/powerpoint/2012/main" userId="61b03a08ad4e9f7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99"/>
    <a:srgbClr val="D60093"/>
    <a:srgbClr val="9900CC"/>
    <a:srgbClr val="990099"/>
    <a:srgbClr val="8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84" d="100"/>
          <a:sy n="84" d="100"/>
        </p:scale>
        <p:origin x="114" y="6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1-19T13:40:12.544" idx="1">
    <p:pos x="-224" y="-1074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87256A3C-DD9B-40B9-8269-2CA5DEBBD1B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BA7473C-AD05-46FE-9158-9586728052D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A3C4C5-AEA8-4361-88D8-A7AE6B4B0DC3}" type="datetimeFigureOut">
              <a:rPr lang="es-ES" smtClean="0"/>
              <a:t>19/01/2021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A61C6DD-2E7F-4256-B4BE-8DEBD0FB211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275D8E8-A47E-4A5E-99BC-E009813D3A4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930E1A-5C8C-46E1-9A96-1C2CDDD6E9C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0612229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9B2F42-21FB-4610-BC14-3E6B2B8ED9F7}" type="datetimeFigureOut">
              <a:rPr lang="es-ES" smtClean="0"/>
              <a:t>19/01/2021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19673F-BE7D-4488-9164-05E90993824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4231816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85587A-45E8-4EE0-841A-E4C0E7679C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8FD707D-9D73-4317-879A-7439973B75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7C3ADA0-6CCA-492B-8351-59D06A72D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D4394-AC3E-4BC3-A517-AF0CE5B27A86}" type="datetime1">
              <a:rPr lang="es-ES" smtClean="0"/>
              <a:t>19/01/2021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D0F8C9D-EAB6-416B-A3E4-2EE3A941B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DA64D92-129E-4D99-860E-A19155AF6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DAC45-279C-4FD3-AA8D-3AA8B1EA182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654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74E677-094A-4BE8-BF7F-8E0580AB5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C733FB2-F658-42D4-B7A4-2F0879CB17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C2433F0-2631-4A68-976E-06D2DD95E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4A326-CE0C-4299-B12F-53AFFE034101}" type="datetime1">
              <a:rPr lang="es-ES" smtClean="0"/>
              <a:t>19/01/2021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2D307E3-001F-4E34-A8D7-99BE67182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C658539-9BD3-45D4-93B3-2A4831888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DAC45-279C-4FD3-AA8D-3AA8B1EA182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4799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7DB9ED8-5576-4D6C-A31D-96B109122B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AA78212-7B5A-40FB-BD23-551882DE4D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920934D-820B-4C0E-A8ED-F14AB1818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9BA36-FA10-44E8-9AF1-C3C76B870E80}" type="datetime1">
              <a:rPr lang="es-ES" smtClean="0"/>
              <a:t>19/01/2021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2ED8ABD-E537-411B-800E-FBC66D173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D2285D6-8DC1-4C68-A226-F0825660A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DAC45-279C-4FD3-AA8D-3AA8B1EA182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80638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E5B9E1-8FE4-41A1-95AB-BB8B5CEA6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40DC906-6904-4C9C-9F80-5B294F3C8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AEDB149-C491-48B8-9C8F-C8DF1CBCA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B2214-688E-4D96-984D-2F7E7A96C6A9}" type="datetime1">
              <a:rPr lang="es-ES" smtClean="0"/>
              <a:t>19/01/2021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CE3F734-B9EB-46BC-AE4E-7603B0650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8A53E2A-AE25-4844-9BA9-94EFC5A52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DAC45-279C-4FD3-AA8D-3AA8B1EA182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53227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5C204A-5670-427F-8CC2-6844A1B8E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DC8F14F-17A2-48EA-A1F5-FAB04AB6DE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CA30307-C3B1-48D1-95BF-B14FF8681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526CD-1BCB-4A2C-978B-DF26247748DF}" type="datetime1">
              <a:rPr lang="es-ES" smtClean="0"/>
              <a:t>19/01/2021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769C8DA-2D46-4D3F-A9C4-AF4A50EF0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E37B34A-AFA7-4950-8CF2-7D296ACC9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DAC45-279C-4FD3-AA8D-3AA8B1EA182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42113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4A623C-6F8B-400C-9DCB-25892F54C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6F44148-F810-44D8-83B6-5A09D3144A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D6FC9AD-ACB9-41D6-9DE4-8CC9CD8C52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0CCAA57-2B44-4316-B8C0-5F23184CA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97F76-8860-4177-848A-DD981FC324C5}" type="datetime1">
              <a:rPr lang="es-ES" smtClean="0"/>
              <a:t>19/01/2021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2673B16-41B4-43C2-AF01-CA1D512E4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411A8D5-5F72-420A-8C0A-220ED5123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DAC45-279C-4FD3-AA8D-3AA8B1EA182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76624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D500D0-B3D2-4ECD-8853-7EB5141D2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C1278CB-78DF-46B1-BBEC-2DC28B03B8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39E100E-4AD6-4A6B-AE8B-22B417DAA3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7E8BD5C-4678-4072-9129-47E0AA7266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874F1A5-D6D1-42F0-B763-F10D375E82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AA98469-B285-4E78-8D34-1F3545B27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70962-B815-4060-A7C1-7A8E9873A0B1}" type="datetime1">
              <a:rPr lang="es-ES" smtClean="0"/>
              <a:t>19/01/2021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3615816-C822-4A2D-A30E-31D538E3E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5A64C57-7F6E-4373-993C-A499D1513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DAC45-279C-4FD3-AA8D-3AA8B1EA182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19337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CB01B1-FB52-41B7-9554-C8D9E015B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BA5AF20-BAFA-446D-B852-769D3EB50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274DB-A631-475A-B922-58A62F5D9232}" type="datetime1">
              <a:rPr lang="es-ES" smtClean="0"/>
              <a:t>19/01/2021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9CC123B-6D68-4AEA-B7EE-81CCE3A9A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AEAD88A-BD1F-4A8E-AC17-11546FCD1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DAC45-279C-4FD3-AA8D-3AA8B1EA182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58340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172D5F6-4FFD-44D5-923C-E12855F61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5DBBD-ECBB-4EC6-8756-C67AB814A043}" type="datetime1">
              <a:rPr lang="es-ES" smtClean="0"/>
              <a:t>19/01/2021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9A3FC9F-3B5B-4595-BD74-0246EF73A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51B7634-1D82-4F3D-9703-2E8927AD3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DAC45-279C-4FD3-AA8D-3AA8B1EA182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94650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53F630-3C2B-40A7-9E84-0E6AA8F79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364362B-F414-4C2B-9DEF-421FCCFEA2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CF7C62C-447D-47D1-B7B0-D405D3291E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A9294F0-0D2E-447D-80F7-11957A3DD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2ACA1-BE08-4A13-A323-C0EFDD3A9A6B}" type="datetime1">
              <a:rPr lang="es-ES" smtClean="0"/>
              <a:t>19/01/2021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6F42026-EE9E-45BC-A553-B43E18A6E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9616A9A-0401-4CD6-98A9-64BFF28E8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DAC45-279C-4FD3-AA8D-3AA8B1EA182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32255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3D1127-872B-41EA-9379-F9DF289D2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EB24AB1-9E6E-4404-A26B-3330BDE4D4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50CF6D6-320B-4A74-9167-031C2D4451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78A9E30-F549-4C64-BE8F-8EDE8C21C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48F54-E341-4E8E-8BB9-5A7B44F387BF}" type="datetime1">
              <a:rPr lang="es-ES" smtClean="0"/>
              <a:t>19/01/2021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F4F4C53-757E-439D-A97E-53FE3FA66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DF58A0C-4EA9-496C-BFA2-89D8132CA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DAC45-279C-4FD3-AA8D-3AA8B1EA182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78855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9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53933C4-1C1A-4CF6-B551-DDFEB047A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A990C27-7466-4CB6-AF40-1E4FFB680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59DD0C9-7DF4-4D2E-B0F9-0D8FECDC5F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7E670-8992-4232-BB5C-4DF2D4268403}" type="datetime1">
              <a:rPr lang="es-ES" smtClean="0"/>
              <a:t>19/01/2021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7D15788-E423-4037-8CFF-E225B852EC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B96F881-E0AA-4E5F-876A-410A9D8105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EDAC45-279C-4FD3-AA8D-3AA8B1EA182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90950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29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E32527B4-B942-4960-9C2A-E1993DFD041A}"/>
              </a:ext>
            </a:extLst>
          </p:cNvPr>
          <p:cNvSpPr txBox="1">
            <a:spLocks/>
          </p:cNvSpPr>
          <p:nvPr/>
        </p:nvSpPr>
        <p:spPr>
          <a:xfrm>
            <a:off x="605790" y="1192288"/>
            <a:ext cx="10774680" cy="18366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600" b="1" dirty="0"/>
              <a:t>ANALYSIS OF RESIDENTIAL NEIGHBORHOODS </a:t>
            </a:r>
          </a:p>
          <a:p>
            <a:endParaRPr lang="es-ES" sz="3600" b="1" dirty="0"/>
          </a:p>
          <a:p>
            <a:r>
              <a:rPr lang="es-ES" sz="3600" b="1" dirty="0"/>
              <a:t>IN MADRID, SPAIN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9ECDDB5F-D20E-4341-B56B-722B148DA712}"/>
              </a:ext>
            </a:extLst>
          </p:cNvPr>
          <p:cNvSpPr txBox="1"/>
          <p:nvPr/>
        </p:nvSpPr>
        <p:spPr>
          <a:xfrm>
            <a:off x="708660" y="5860022"/>
            <a:ext cx="27089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Author</a:t>
            </a:r>
            <a:r>
              <a:rPr lang="es-ES" dirty="0"/>
              <a:t>: Raúl Castellanos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766758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29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EAFCED-6A05-4727-9136-E91A4FF0EB89}"/>
              </a:ext>
            </a:extLst>
          </p:cNvPr>
          <p:cNvSpPr txBox="1">
            <a:spLocks/>
          </p:cNvSpPr>
          <p:nvPr/>
        </p:nvSpPr>
        <p:spPr>
          <a:xfrm>
            <a:off x="312820" y="348481"/>
            <a:ext cx="11566359" cy="7498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defPPr>
              <a:defRPr lang="es-E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3200" cap="small">
                <a:latin typeface="Cambria" panose="02040503050406030204" pitchFamily="18" charset="0"/>
                <a:ea typeface="Cambria" panose="02040503050406030204" pitchFamily="18" charset="0"/>
                <a:cs typeface="+mj-cs"/>
              </a:defRPr>
            </a:lvl1pPr>
          </a:lstStyle>
          <a:p>
            <a:r>
              <a:rPr lang="es-ES" b="1" dirty="0"/>
              <a:t>RESULTS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A7C9C68-B5D7-45BF-BACE-C657B1D569D5}"/>
              </a:ext>
            </a:extLst>
          </p:cNvPr>
          <p:cNvSpPr txBox="1">
            <a:spLocks/>
          </p:cNvSpPr>
          <p:nvPr/>
        </p:nvSpPr>
        <p:spPr>
          <a:xfrm>
            <a:off x="591350" y="1362970"/>
            <a:ext cx="11194884" cy="4883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s-ES"/>
            </a:defPPr>
            <a:lvl1pPr marL="342900" indent="-342900">
              <a:lnSpc>
                <a:spcPct val="90000"/>
              </a:lnSpc>
              <a:spcBef>
                <a:spcPts val="1000"/>
              </a:spcBef>
              <a:buFontTx/>
              <a:buChar char="-"/>
              <a:defRPr cap="small">
                <a:latin typeface="Cambria" panose="02040503050406030204" pitchFamily="18" charset="0"/>
                <a:ea typeface="Cambria" panose="02040503050406030204" pitchFamily="18" charset="0"/>
              </a:defRPr>
            </a:lvl1pPr>
            <a:lvl2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/>
            </a:lvl2pPr>
            <a:lvl3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3pPr>
            <a:lvl4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4pPr>
            <a:lvl5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5pPr>
            <a:lvl6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6pPr>
            <a:lvl7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7pPr>
            <a:lvl8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8pPr>
            <a:lvl9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9pPr>
          </a:lstStyle>
          <a:p>
            <a:r>
              <a:rPr lang="en-US" sz="2000" b="1" dirty="0">
                <a:sym typeface="Georgia"/>
              </a:rPr>
              <a:t>Most suitable residential neighborhoods: </a:t>
            </a:r>
          </a:p>
          <a:p>
            <a:endParaRPr lang="es-ES" b="1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A572043-42E2-44F0-96CC-84404CF68EE4}"/>
              </a:ext>
            </a:extLst>
          </p:cNvPr>
          <p:cNvSpPr/>
          <p:nvPr/>
        </p:nvSpPr>
        <p:spPr>
          <a:xfrm>
            <a:off x="1801136" y="2143237"/>
            <a:ext cx="4153894" cy="3736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dirty="0">
                <a:solidFill>
                  <a:schemeClr val="accent6"/>
                </a:solidFill>
              </a:rPr>
              <a:t>🔵</a:t>
            </a:r>
            <a:r>
              <a:rPr lang="es-ES" b="1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b="1" i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Cluster</a:t>
            </a:r>
            <a:r>
              <a:rPr lang="es-ES" b="1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b="1" i="1" dirty="0"/>
              <a:t>4: </a:t>
            </a:r>
            <a:r>
              <a:rPr lang="es-ES" b="1" i="1" dirty="0" err="1"/>
              <a:t>Food</a:t>
            </a:r>
            <a:r>
              <a:rPr lang="es-ES" b="1" i="1" dirty="0"/>
              <a:t> </a:t>
            </a:r>
            <a:r>
              <a:rPr lang="es-ES" b="1" i="1" dirty="0" err="1"/>
              <a:t>lovers</a:t>
            </a:r>
            <a:r>
              <a:rPr lang="es-ES" b="1" i="1" dirty="0"/>
              <a:t> </a:t>
            </a:r>
            <a:r>
              <a:rPr lang="es-ES" b="1" i="1" dirty="0" err="1"/>
              <a:t>residential</a:t>
            </a:r>
            <a:r>
              <a:rPr lang="es-ES" b="1" i="1" dirty="0"/>
              <a:t> </a:t>
            </a:r>
            <a:r>
              <a:rPr lang="es-ES" b="1" i="1" dirty="0" err="1"/>
              <a:t>area</a:t>
            </a:r>
            <a:endParaRPr lang="es-E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6D7F226-AA17-46E4-8E26-BB7B72C6621B}"/>
              </a:ext>
            </a:extLst>
          </p:cNvPr>
          <p:cNvSpPr txBox="1"/>
          <p:nvPr/>
        </p:nvSpPr>
        <p:spPr>
          <a:xfrm>
            <a:off x="6917700" y="2415750"/>
            <a:ext cx="384048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Plenty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useful</a:t>
            </a:r>
            <a:r>
              <a:rPr lang="es-ES" dirty="0"/>
              <a:t> </a:t>
            </a:r>
            <a:r>
              <a:rPr lang="es-ES" dirty="0" err="1"/>
              <a:t>services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a </a:t>
            </a:r>
            <a:r>
              <a:rPr lang="es-ES" dirty="0" err="1"/>
              <a:t>family</a:t>
            </a:r>
            <a:r>
              <a:rPr lang="es-ES" dirty="0"/>
              <a:t> </a:t>
            </a:r>
            <a:r>
              <a:rPr lang="es-ES" dirty="0" err="1"/>
              <a:t>like</a:t>
            </a:r>
            <a:r>
              <a:rPr lang="es-ES" dirty="0"/>
              <a:t>:</a:t>
            </a:r>
          </a:p>
          <a:p>
            <a:endParaRPr lang="es-ES" dirty="0"/>
          </a:p>
          <a:p>
            <a:pPr marL="285750" indent="-285750">
              <a:buFontTx/>
              <a:buChar char="-"/>
            </a:pPr>
            <a:r>
              <a:rPr lang="es-ES" i="1" dirty="0"/>
              <a:t>Restaurants</a:t>
            </a:r>
          </a:p>
          <a:p>
            <a:pPr marL="285750" indent="-285750">
              <a:buFontTx/>
              <a:buChar char="-"/>
            </a:pPr>
            <a:endParaRPr lang="es-ES" i="1" dirty="0"/>
          </a:p>
          <a:p>
            <a:pPr marL="285750" indent="-285750">
              <a:buFontTx/>
              <a:buChar char="-"/>
            </a:pPr>
            <a:r>
              <a:rPr lang="es-ES" i="1" dirty="0" err="1"/>
              <a:t>Spanish</a:t>
            </a:r>
            <a:r>
              <a:rPr lang="es-ES" i="1" dirty="0"/>
              <a:t> restaurants</a:t>
            </a:r>
          </a:p>
          <a:p>
            <a:pPr marL="285750" indent="-285750">
              <a:buFontTx/>
              <a:buChar char="-"/>
            </a:pPr>
            <a:endParaRPr lang="es-ES" i="1" dirty="0"/>
          </a:p>
          <a:p>
            <a:pPr marL="285750" indent="-285750">
              <a:buFontTx/>
              <a:buChar char="-"/>
            </a:pPr>
            <a:r>
              <a:rPr lang="es-ES" i="1" dirty="0"/>
              <a:t>Parks</a:t>
            </a:r>
          </a:p>
          <a:p>
            <a:pPr marL="285750" indent="-285750">
              <a:buFontTx/>
              <a:buChar char="-"/>
            </a:pPr>
            <a:endParaRPr lang="es-ES" i="1" dirty="0"/>
          </a:p>
          <a:p>
            <a:pPr marL="285750" indent="-285750">
              <a:buFontTx/>
              <a:buChar char="-"/>
            </a:pPr>
            <a:r>
              <a:rPr lang="es-ES" i="1" dirty="0" err="1"/>
              <a:t>Supermarkets</a:t>
            </a:r>
            <a:endParaRPr lang="es-ES" i="1" dirty="0"/>
          </a:p>
          <a:p>
            <a:pPr marL="285750" indent="-285750">
              <a:buFontTx/>
              <a:buChar char="-"/>
            </a:pPr>
            <a:endParaRPr lang="es-ES" i="1" dirty="0"/>
          </a:p>
          <a:p>
            <a:pPr marL="285750" indent="-285750">
              <a:buFontTx/>
              <a:buChar char="-"/>
            </a:pPr>
            <a:r>
              <a:rPr lang="es-ES" i="1" dirty="0"/>
              <a:t>Plaza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0C22F661-BA3C-440B-A30B-83A4D0011E0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820" y="2683274"/>
            <a:ext cx="4917450" cy="33155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398936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29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EAFCED-6A05-4727-9136-E91A4FF0EB89}"/>
              </a:ext>
            </a:extLst>
          </p:cNvPr>
          <p:cNvSpPr txBox="1">
            <a:spLocks/>
          </p:cNvSpPr>
          <p:nvPr/>
        </p:nvSpPr>
        <p:spPr>
          <a:xfrm>
            <a:off x="312820" y="348481"/>
            <a:ext cx="11566359" cy="7498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defPPr>
              <a:defRPr lang="es-E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3200" cap="small">
                <a:latin typeface="Cambria" panose="02040503050406030204" pitchFamily="18" charset="0"/>
                <a:ea typeface="Cambria" panose="02040503050406030204" pitchFamily="18" charset="0"/>
                <a:cs typeface="+mj-cs"/>
              </a:defRPr>
            </a:lvl1pPr>
          </a:lstStyle>
          <a:p>
            <a:r>
              <a:rPr lang="es-ES" b="1" dirty="0"/>
              <a:t>RESULTS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A7C9C68-B5D7-45BF-BACE-C657B1D569D5}"/>
              </a:ext>
            </a:extLst>
          </p:cNvPr>
          <p:cNvSpPr txBox="1">
            <a:spLocks/>
          </p:cNvSpPr>
          <p:nvPr/>
        </p:nvSpPr>
        <p:spPr>
          <a:xfrm>
            <a:off x="591350" y="1362970"/>
            <a:ext cx="11194884" cy="4883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s-ES"/>
            </a:defPPr>
            <a:lvl1pPr marL="342900" indent="-342900">
              <a:lnSpc>
                <a:spcPct val="90000"/>
              </a:lnSpc>
              <a:spcBef>
                <a:spcPts val="1000"/>
              </a:spcBef>
              <a:buFontTx/>
              <a:buChar char="-"/>
              <a:defRPr cap="small">
                <a:latin typeface="Cambria" panose="02040503050406030204" pitchFamily="18" charset="0"/>
                <a:ea typeface="Cambria" panose="02040503050406030204" pitchFamily="18" charset="0"/>
              </a:defRPr>
            </a:lvl1pPr>
            <a:lvl2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/>
            </a:lvl2pPr>
            <a:lvl3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3pPr>
            <a:lvl4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4pPr>
            <a:lvl5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5pPr>
            <a:lvl6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6pPr>
            <a:lvl7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7pPr>
            <a:lvl8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8pPr>
            <a:lvl9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9pPr>
          </a:lstStyle>
          <a:p>
            <a:r>
              <a:rPr lang="en-US" sz="2000" b="1" dirty="0">
                <a:sym typeface="Georgia"/>
              </a:rPr>
              <a:t>Less suitable residential neighborhoods: </a:t>
            </a:r>
          </a:p>
          <a:p>
            <a:endParaRPr lang="es-ES" b="1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A572043-42E2-44F0-96CC-84404CF68EE4}"/>
              </a:ext>
            </a:extLst>
          </p:cNvPr>
          <p:cNvSpPr/>
          <p:nvPr/>
        </p:nvSpPr>
        <p:spPr>
          <a:xfrm>
            <a:off x="1801136" y="2143237"/>
            <a:ext cx="2552109" cy="3736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dirty="0">
                <a:solidFill>
                  <a:srgbClr val="00B0F0"/>
                </a:solidFill>
              </a:rPr>
              <a:t>🔵</a:t>
            </a:r>
            <a:r>
              <a:rPr lang="es-ES" b="1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b="1" i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Cluster</a:t>
            </a:r>
            <a:r>
              <a:rPr lang="es-ES" b="1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b="1" i="1" dirty="0"/>
              <a:t>2: </a:t>
            </a:r>
            <a:r>
              <a:rPr lang="es-ES" b="1" i="1" dirty="0" err="1"/>
              <a:t>Downtown</a:t>
            </a:r>
            <a:endParaRPr lang="es-E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6D7F226-AA17-46E4-8E26-BB7B72C6621B}"/>
              </a:ext>
            </a:extLst>
          </p:cNvPr>
          <p:cNvSpPr txBox="1"/>
          <p:nvPr/>
        </p:nvSpPr>
        <p:spPr>
          <a:xfrm>
            <a:off x="6917700" y="2415750"/>
            <a:ext cx="384048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Plenty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useful</a:t>
            </a:r>
            <a:r>
              <a:rPr lang="es-ES" dirty="0"/>
              <a:t> </a:t>
            </a:r>
            <a:r>
              <a:rPr lang="es-ES" dirty="0" err="1"/>
              <a:t>services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a </a:t>
            </a:r>
            <a:r>
              <a:rPr lang="es-ES" dirty="0" err="1"/>
              <a:t>tourist</a:t>
            </a:r>
            <a:r>
              <a:rPr lang="es-ES" dirty="0"/>
              <a:t> </a:t>
            </a:r>
            <a:r>
              <a:rPr lang="es-ES" dirty="0" err="1"/>
              <a:t>like</a:t>
            </a:r>
            <a:r>
              <a:rPr lang="es-ES" dirty="0"/>
              <a:t>:</a:t>
            </a:r>
          </a:p>
          <a:p>
            <a:endParaRPr lang="es-ES" dirty="0"/>
          </a:p>
          <a:p>
            <a:pPr marL="285750" indent="-285750">
              <a:buFontTx/>
              <a:buChar char="-"/>
            </a:pPr>
            <a:r>
              <a:rPr lang="es-ES" i="1" dirty="0"/>
              <a:t>High </a:t>
            </a:r>
            <a:r>
              <a:rPr lang="es-ES" i="1" dirty="0" err="1"/>
              <a:t>end</a:t>
            </a:r>
            <a:r>
              <a:rPr lang="es-ES" i="1" dirty="0"/>
              <a:t> Restaurants</a:t>
            </a:r>
          </a:p>
          <a:p>
            <a:pPr marL="285750" indent="-285750">
              <a:buFontTx/>
              <a:buChar char="-"/>
            </a:pPr>
            <a:endParaRPr lang="es-ES" i="1" dirty="0"/>
          </a:p>
          <a:p>
            <a:pPr marL="285750" indent="-285750">
              <a:buFontTx/>
              <a:buChar char="-"/>
            </a:pPr>
            <a:r>
              <a:rPr lang="es-ES" i="1" dirty="0" err="1"/>
              <a:t>Hotels</a:t>
            </a:r>
            <a:endParaRPr lang="es-ES" i="1" dirty="0"/>
          </a:p>
          <a:p>
            <a:pPr marL="285750" indent="-285750">
              <a:buFontTx/>
              <a:buChar char="-"/>
            </a:pPr>
            <a:endParaRPr lang="es-ES" i="1" dirty="0"/>
          </a:p>
          <a:p>
            <a:pPr marL="285750" indent="-285750">
              <a:buFontTx/>
              <a:buChar char="-"/>
            </a:pPr>
            <a:r>
              <a:rPr lang="es-ES" i="1" dirty="0" err="1"/>
              <a:t>Coffee</a:t>
            </a:r>
            <a:r>
              <a:rPr lang="es-ES" i="1" dirty="0"/>
              <a:t> shops</a:t>
            </a:r>
          </a:p>
          <a:p>
            <a:pPr marL="285750" indent="-285750">
              <a:buFontTx/>
              <a:buChar char="-"/>
            </a:pPr>
            <a:endParaRPr lang="es-ES" i="1" dirty="0"/>
          </a:p>
          <a:p>
            <a:pPr marL="285750" indent="-285750">
              <a:buFontTx/>
              <a:buChar char="-"/>
            </a:pPr>
            <a:r>
              <a:rPr lang="es-ES" i="1" dirty="0"/>
              <a:t>Bar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4662A645-B231-4800-8482-9289611049E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259" y="2771677"/>
            <a:ext cx="5293741" cy="34163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934119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29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EAFCED-6A05-4727-9136-E91A4FF0EB89}"/>
              </a:ext>
            </a:extLst>
          </p:cNvPr>
          <p:cNvSpPr txBox="1">
            <a:spLocks/>
          </p:cNvSpPr>
          <p:nvPr/>
        </p:nvSpPr>
        <p:spPr>
          <a:xfrm>
            <a:off x="312820" y="348481"/>
            <a:ext cx="11566359" cy="7498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defPPr>
              <a:defRPr lang="es-E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3200" cap="small">
                <a:latin typeface="Cambria" panose="02040503050406030204" pitchFamily="18" charset="0"/>
                <a:ea typeface="Cambria" panose="02040503050406030204" pitchFamily="18" charset="0"/>
                <a:cs typeface="+mj-cs"/>
              </a:defRPr>
            </a:lvl1pPr>
          </a:lstStyle>
          <a:p>
            <a:r>
              <a:rPr lang="es-ES" b="1" dirty="0" err="1"/>
              <a:t>Conclusion</a:t>
            </a:r>
            <a:endParaRPr lang="es-ES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A7C9C68-B5D7-45BF-BACE-C657B1D569D5}"/>
              </a:ext>
            </a:extLst>
          </p:cNvPr>
          <p:cNvSpPr txBox="1">
            <a:spLocks/>
          </p:cNvSpPr>
          <p:nvPr/>
        </p:nvSpPr>
        <p:spPr>
          <a:xfrm>
            <a:off x="591350" y="1362970"/>
            <a:ext cx="11194884" cy="4883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s-ES"/>
            </a:defPPr>
            <a:lvl1pPr marL="342900" indent="-342900">
              <a:lnSpc>
                <a:spcPct val="90000"/>
              </a:lnSpc>
              <a:spcBef>
                <a:spcPts val="1000"/>
              </a:spcBef>
              <a:buFontTx/>
              <a:buChar char="-"/>
              <a:defRPr cap="small">
                <a:latin typeface="Cambria" panose="02040503050406030204" pitchFamily="18" charset="0"/>
                <a:ea typeface="Cambria" panose="02040503050406030204" pitchFamily="18" charset="0"/>
              </a:defRPr>
            </a:lvl1pPr>
            <a:lvl2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/>
            </a:lvl2pPr>
            <a:lvl3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3pPr>
            <a:lvl4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4pPr>
            <a:lvl5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5pPr>
            <a:lvl6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6pPr>
            <a:lvl7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7pPr>
            <a:lvl8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8pPr>
            <a:lvl9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9pPr>
          </a:lstStyle>
          <a:p>
            <a:r>
              <a:rPr lang="en-US" sz="2000" b="1" dirty="0">
                <a:sym typeface="Georgia"/>
              </a:rPr>
              <a:t>Comparing to public schools distribution:</a:t>
            </a:r>
          </a:p>
          <a:p>
            <a:endParaRPr lang="es-ES" b="1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6D7F226-AA17-46E4-8E26-BB7B72C6621B}"/>
              </a:ext>
            </a:extLst>
          </p:cNvPr>
          <p:cNvSpPr txBox="1"/>
          <p:nvPr/>
        </p:nvSpPr>
        <p:spPr>
          <a:xfrm>
            <a:off x="7760170" y="2301450"/>
            <a:ext cx="384048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We</a:t>
            </a:r>
            <a:r>
              <a:rPr lang="es-ES" dirty="0"/>
              <a:t> can </a:t>
            </a:r>
            <a:r>
              <a:rPr lang="es-ES" dirty="0" err="1"/>
              <a:t>see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the </a:t>
            </a:r>
            <a:r>
              <a:rPr lang="es-ES" dirty="0" err="1"/>
              <a:t>previous</a:t>
            </a:r>
            <a:r>
              <a:rPr lang="es-ES" dirty="0"/>
              <a:t> </a:t>
            </a:r>
            <a:r>
              <a:rPr lang="es-ES" dirty="0" err="1"/>
              <a:t>clusters</a:t>
            </a:r>
            <a:r>
              <a:rPr lang="es-ES" dirty="0"/>
              <a:t> (</a:t>
            </a:r>
            <a:r>
              <a:rPr lang="es-ES" dirty="0">
                <a:solidFill>
                  <a:srgbClr val="FF0000"/>
                </a:solidFill>
              </a:rPr>
              <a:t>🔵</a:t>
            </a:r>
            <a:r>
              <a:rPr lang="es-ES" dirty="0"/>
              <a:t>,</a:t>
            </a:r>
            <a:r>
              <a:rPr lang="es-ES" dirty="0">
                <a:solidFill>
                  <a:schemeClr val="accent2"/>
                </a:solidFill>
              </a:rPr>
              <a:t> 🔵 </a:t>
            </a:r>
            <a:r>
              <a:rPr lang="es-ES" dirty="0"/>
              <a:t>and</a:t>
            </a:r>
            <a:r>
              <a:rPr lang="es-ES" dirty="0">
                <a:solidFill>
                  <a:schemeClr val="accent2"/>
                </a:solidFill>
              </a:rPr>
              <a:t> </a:t>
            </a:r>
            <a:r>
              <a:rPr lang="es-ES" dirty="0">
                <a:solidFill>
                  <a:schemeClr val="accent6"/>
                </a:solidFill>
              </a:rPr>
              <a:t>🔵</a:t>
            </a:r>
            <a:r>
              <a:rPr lang="es-ES" dirty="0"/>
              <a:t>) are in </a:t>
            </a:r>
            <a:r>
              <a:rPr lang="es-ES" dirty="0" err="1"/>
              <a:t>those</a:t>
            </a:r>
            <a:r>
              <a:rPr lang="es-ES" dirty="0"/>
              <a:t> </a:t>
            </a:r>
            <a:r>
              <a:rPr lang="es-ES" dirty="0" err="1"/>
              <a:t>neighborhoods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a </a:t>
            </a:r>
            <a:r>
              <a:rPr lang="es-ES" dirty="0" err="1"/>
              <a:t>huge</a:t>
            </a:r>
            <a:r>
              <a:rPr lang="es-ES" dirty="0"/>
              <a:t> </a:t>
            </a:r>
            <a:r>
              <a:rPr lang="es-ES" dirty="0" err="1"/>
              <a:t>amount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public</a:t>
            </a:r>
            <a:r>
              <a:rPr lang="es-ES" dirty="0"/>
              <a:t> </a:t>
            </a:r>
            <a:r>
              <a:rPr lang="es-ES" dirty="0" err="1"/>
              <a:t>schools</a:t>
            </a:r>
            <a:r>
              <a:rPr lang="es-ES" dirty="0"/>
              <a:t>. </a:t>
            </a:r>
          </a:p>
          <a:p>
            <a:endParaRPr lang="es-ES" dirty="0"/>
          </a:p>
          <a:p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according</a:t>
            </a:r>
            <a:r>
              <a:rPr lang="es-ES" dirty="0"/>
              <a:t> to </a:t>
            </a:r>
            <a:r>
              <a:rPr lang="es-ES" dirty="0" err="1"/>
              <a:t>what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expected</a:t>
            </a:r>
            <a:r>
              <a:rPr lang="es-ES" dirty="0"/>
              <a:t> so </a:t>
            </a:r>
            <a:r>
              <a:rPr lang="es-ES" dirty="0" err="1"/>
              <a:t>its</a:t>
            </a:r>
            <a:r>
              <a:rPr lang="es-ES" dirty="0"/>
              <a:t> </a:t>
            </a:r>
            <a:r>
              <a:rPr lang="es-ES" dirty="0" err="1"/>
              <a:t>seems</a:t>
            </a:r>
            <a:r>
              <a:rPr lang="es-ES" dirty="0"/>
              <a:t> to be a </a:t>
            </a:r>
            <a:r>
              <a:rPr lang="es-ES" dirty="0" err="1"/>
              <a:t>pretty</a:t>
            </a:r>
            <a:r>
              <a:rPr lang="es-ES" dirty="0"/>
              <a:t> </a:t>
            </a:r>
            <a:r>
              <a:rPr lang="es-ES" dirty="0" err="1"/>
              <a:t>realiable</a:t>
            </a:r>
            <a:r>
              <a:rPr lang="es-ES" dirty="0"/>
              <a:t> Project.</a:t>
            </a:r>
          </a:p>
          <a:p>
            <a:endParaRPr lang="es-ES" dirty="0"/>
          </a:p>
          <a:p>
            <a:r>
              <a:rPr lang="es-ES" dirty="0"/>
              <a:t>As </a:t>
            </a:r>
            <a:r>
              <a:rPr lang="es-ES" dirty="0" err="1"/>
              <a:t>we</a:t>
            </a:r>
            <a:r>
              <a:rPr lang="es-ES" dirty="0"/>
              <a:t> </a:t>
            </a:r>
            <a:r>
              <a:rPr lang="es-ES" dirty="0" err="1"/>
              <a:t>have</a:t>
            </a:r>
            <a:r>
              <a:rPr lang="es-ES" dirty="0"/>
              <a:t> </a:t>
            </a:r>
            <a:r>
              <a:rPr lang="es-ES" dirty="0" err="1"/>
              <a:t>shown</a:t>
            </a:r>
            <a:r>
              <a:rPr lang="es-ES" dirty="0"/>
              <a:t> </a:t>
            </a:r>
            <a:r>
              <a:rPr lang="es-ES" dirty="0" err="1"/>
              <a:t>before</a:t>
            </a:r>
            <a:r>
              <a:rPr lang="es-ES" dirty="0"/>
              <a:t>, </a:t>
            </a:r>
            <a:r>
              <a:rPr lang="es-ES" dirty="0" err="1"/>
              <a:t>we</a:t>
            </a:r>
            <a:r>
              <a:rPr lang="es-ES" dirty="0"/>
              <a:t> can </a:t>
            </a:r>
            <a:r>
              <a:rPr lang="es-ES" dirty="0" err="1"/>
              <a:t>even</a:t>
            </a:r>
            <a:r>
              <a:rPr lang="es-ES" dirty="0"/>
              <a:t> decide </a:t>
            </a:r>
            <a:r>
              <a:rPr lang="es-ES" dirty="0" err="1"/>
              <a:t>among</a:t>
            </a:r>
            <a:r>
              <a:rPr lang="es-ES" dirty="0"/>
              <a:t> </a:t>
            </a:r>
            <a:r>
              <a:rPr lang="es-ES" dirty="0" err="1"/>
              <a:t>different</a:t>
            </a:r>
            <a:r>
              <a:rPr lang="es-ES" dirty="0"/>
              <a:t> </a:t>
            </a:r>
            <a:r>
              <a:rPr lang="es-ES" dirty="0" err="1"/>
              <a:t>type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residential</a:t>
            </a:r>
            <a:r>
              <a:rPr lang="es-ES" dirty="0"/>
              <a:t> </a:t>
            </a:r>
            <a:r>
              <a:rPr lang="es-ES" dirty="0" err="1"/>
              <a:t>neighborhoods</a:t>
            </a:r>
            <a:r>
              <a:rPr lang="es-ES" dirty="0"/>
              <a:t>.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A0216D84-0683-437D-9604-A3662C14C2A3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080" y="1942281"/>
            <a:ext cx="6506680" cy="45672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82198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29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EAFCED-6A05-4727-9136-E91A4FF0EB89}"/>
              </a:ext>
            </a:extLst>
          </p:cNvPr>
          <p:cNvSpPr txBox="1">
            <a:spLocks/>
          </p:cNvSpPr>
          <p:nvPr/>
        </p:nvSpPr>
        <p:spPr>
          <a:xfrm>
            <a:off x="439903" y="542791"/>
            <a:ext cx="11566359" cy="7498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defPPr>
              <a:defRPr lang="es-E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3200" cap="small">
                <a:latin typeface="Cambria" panose="02040503050406030204" pitchFamily="18" charset="0"/>
                <a:ea typeface="Cambria" panose="02040503050406030204" pitchFamily="18" charset="0"/>
                <a:cs typeface="+mj-cs"/>
              </a:defRPr>
            </a:lvl1pPr>
          </a:lstStyle>
          <a:p>
            <a:r>
              <a:rPr lang="es-ES" b="1" dirty="0" err="1"/>
              <a:t>Discovering</a:t>
            </a:r>
            <a:r>
              <a:rPr lang="es-ES" b="1" dirty="0"/>
              <a:t> </a:t>
            </a:r>
            <a:r>
              <a:rPr lang="es-ES" b="1" dirty="0" err="1"/>
              <a:t>residential</a:t>
            </a:r>
            <a:r>
              <a:rPr lang="es-ES" b="1" dirty="0"/>
              <a:t> </a:t>
            </a:r>
            <a:r>
              <a:rPr lang="es-ES" b="1" dirty="0" err="1"/>
              <a:t>neighborhoods</a:t>
            </a:r>
            <a:r>
              <a:rPr lang="es-ES" b="1" dirty="0"/>
              <a:t> </a:t>
            </a:r>
            <a:r>
              <a:rPr lang="es-ES" b="1" dirty="0" err="1"/>
              <a:t>is</a:t>
            </a:r>
            <a:r>
              <a:rPr lang="es-ES" b="1" dirty="0"/>
              <a:t> </a:t>
            </a:r>
            <a:r>
              <a:rPr lang="es-ES" b="1" dirty="0" err="1"/>
              <a:t>valuable</a:t>
            </a:r>
            <a:r>
              <a:rPr lang="es-ES" b="1" dirty="0"/>
              <a:t> </a:t>
            </a:r>
            <a:r>
              <a:rPr lang="es-ES" b="1" dirty="0" err="1"/>
              <a:t>for</a:t>
            </a:r>
            <a:r>
              <a:rPr lang="es-ES" b="1" dirty="0"/>
              <a:t> </a:t>
            </a:r>
            <a:r>
              <a:rPr lang="es-ES" b="1" dirty="0" err="1"/>
              <a:t>families</a:t>
            </a:r>
            <a:endParaRPr lang="es-ES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A7C9C68-B5D7-45BF-BACE-C657B1D569D5}"/>
              </a:ext>
            </a:extLst>
          </p:cNvPr>
          <p:cNvSpPr txBox="1">
            <a:spLocks/>
          </p:cNvSpPr>
          <p:nvPr/>
        </p:nvSpPr>
        <p:spPr>
          <a:xfrm>
            <a:off x="625640" y="2168651"/>
            <a:ext cx="11194884" cy="46893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Tx/>
              <a:buChar char="-"/>
            </a:pPr>
            <a:r>
              <a:rPr lang="es-ES" sz="1800" cap="small" dirty="0" err="1">
                <a:latin typeface="Cambria" panose="02040503050406030204" pitchFamily="18" charset="0"/>
                <a:ea typeface="Cambria" panose="02040503050406030204" pitchFamily="18" charset="0"/>
              </a:rPr>
              <a:t>All</a:t>
            </a:r>
            <a:r>
              <a:rPr lang="es-ES" sz="1800" cap="small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s-ES" sz="1800" cap="small" dirty="0" err="1">
                <a:latin typeface="Cambria" panose="02040503050406030204" pitchFamily="18" charset="0"/>
                <a:ea typeface="Cambria" panose="02040503050406030204" pitchFamily="18" charset="0"/>
              </a:rPr>
              <a:t>cities</a:t>
            </a:r>
            <a:r>
              <a:rPr lang="es-ES" sz="1800" cap="small" dirty="0">
                <a:latin typeface="Cambria" panose="02040503050406030204" pitchFamily="18" charset="0"/>
                <a:ea typeface="Cambria" panose="02040503050406030204" pitchFamily="18" charset="0"/>
              </a:rPr>
              <a:t> (</a:t>
            </a:r>
            <a:r>
              <a:rPr lang="es-ES" sz="1800" cap="small" dirty="0" err="1">
                <a:latin typeface="Cambria" panose="02040503050406030204" pitchFamily="18" charset="0"/>
                <a:ea typeface="Cambria" panose="02040503050406030204" pitchFamily="18" charset="0"/>
              </a:rPr>
              <a:t>especially</a:t>
            </a:r>
            <a:r>
              <a:rPr lang="es-ES" sz="1800" cap="small" dirty="0">
                <a:latin typeface="Cambria" panose="02040503050406030204" pitchFamily="18" charset="0"/>
                <a:ea typeface="Cambria" panose="02040503050406030204" pitchFamily="18" charset="0"/>
              </a:rPr>
              <a:t> the </a:t>
            </a:r>
            <a:r>
              <a:rPr lang="es-ES" sz="1800" cap="small" dirty="0" err="1">
                <a:latin typeface="Cambria" panose="02040503050406030204" pitchFamily="18" charset="0"/>
                <a:ea typeface="Cambria" panose="02040503050406030204" pitchFamily="18" charset="0"/>
              </a:rPr>
              <a:t>biggest</a:t>
            </a:r>
            <a:r>
              <a:rPr lang="es-ES" sz="1800" cap="small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s-ES" sz="1800" cap="small" dirty="0" err="1">
                <a:latin typeface="Cambria" panose="02040503050406030204" pitchFamily="18" charset="0"/>
                <a:ea typeface="Cambria" panose="02040503050406030204" pitchFamily="18" charset="0"/>
              </a:rPr>
              <a:t>ones</a:t>
            </a:r>
            <a:r>
              <a:rPr lang="es-ES" sz="1800" cap="small" dirty="0">
                <a:latin typeface="Cambria" panose="02040503050406030204" pitchFamily="18" charset="0"/>
                <a:ea typeface="Cambria" panose="02040503050406030204" pitchFamily="18" charset="0"/>
              </a:rPr>
              <a:t>) </a:t>
            </a:r>
            <a:r>
              <a:rPr lang="es-ES" sz="1800" cap="small" dirty="0" err="1">
                <a:latin typeface="Cambria" panose="02040503050406030204" pitchFamily="18" charset="0"/>
                <a:ea typeface="Cambria" panose="02040503050406030204" pitchFamily="18" charset="0"/>
              </a:rPr>
              <a:t>have</a:t>
            </a:r>
            <a:r>
              <a:rPr lang="es-ES" sz="1800" cap="small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s-ES" sz="1800" cap="small" dirty="0" err="1">
                <a:latin typeface="Cambria" panose="02040503050406030204" pitchFamily="18" charset="0"/>
                <a:ea typeface="Cambria" panose="02040503050406030204" pitchFamily="18" charset="0"/>
              </a:rPr>
              <a:t>different</a:t>
            </a:r>
            <a:r>
              <a:rPr lang="es-ES" sz="1800" cap="small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s-ES" sz="1800" cap="small" dirty="0" err="1">
                <a:latin typeface="Cambria" panose="02040503050406030204" pitchFamily="18" charset="0"/>
                <a:ea typeface="Cambria" panose="02040503050406030204" pitchFamily="18" charset="0"/>
              </a:rPr>
              <a:t>type</a:t>
            </a:r>
            <a:r>
              <a:rPr lang="es-ES" sz="1800" cap="small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s-ES" sz="1800" cap="small" dirty="0" err="1">
                <a:latin typeface="Cambria" panose="02040503050406030204" pitchFamily="18" charset="0"/>
                <a:ea typeface="Cambria" panose="02040503050406030204" pitchFamily="18" charset="0"/>
              </a:rPr>
              <a:t>of</a:t>
            </a:r>
            <a:r>
              <a:rPr lang="es-ES" sz="1800" cap="small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s-ES" sz="1800" cap="small" dirty="0" err="1">
                <a:latin typeface="Cambria" panose="02040503050406030204" pitchFamily="18" charset="0"/>
                <a:ea typeface="Cambria" panose="02040503050406030204" pitchFamily="18" charset="0"/>
              </a:rPr>
              <a:t>neighborhoods</a:t>
            </a:r>
            <a:r>
              <a:rPr lang="es-ES" sz="1800" cap="small" dirty="0">
                <a:latin typeface="Cambria" panose="02040503050406030204" pitchFamily="18" charset="0"/>
                <a:ea typeface="Cambria" panose="02040503050406030204" pitchFamily="18" charset="0"/>
              </a:rPr>
              <a:t>. </a:t>
            </a:r>
            <a:r>
              <a:rPr lang="es-ES" sz="1800" cap="small" dirty="0" err="1">
                <a:latin typeface="Cambria" panose="02040503050406030204" pitchFamily="18" charset="0"/>
                <a:ea typeface="Cambria" panose="02040503050406030204" pitchFamily="18" charset="0"/>
              </a:rPr>
              <a:t>Some</a:t>
            </a:r>
            <a:r>
              <a:rPr lang="es-ES" sz="1800" cap="small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s-ES" sz="1800" cap="small" dirty="0" err="1">
                <a:latin typeface="Cambria" panose="02040503050406030204" pitchFamily="18" charset="0"/>
                <a:ea typeface="Cambria" panose="02040503050406030204" pitchFamily="18" charset="0"/>
              </a:rPr>
              <a:t>of</a:t>
            </a:r>
            <a:r>
              <a:rPr lang="es-ES" sz="1800" cap="small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s-ES" sz="1800" cap="small" dirty="0" err="1">
                <a:latin typeface="Cambria" panose="02040503050406030204" pitchFamily="18" charset="0"/>
                <a:ea typeface="Cambria" panose="02040503050406030204" pitchFamily="18" charset="0"/>
              </a:rPr>
              <a:t>them</a:t>
            </a:r>
            <a:r>
              <a:rPr lang="es-ES" sz="1800" cap="small" dirty="0">
                <a:latin typeface="Cambria" panose="02040503050406030204" pitchFamily="18" charset="0"/>
                <a:ea typeface="Cambria" panose="02040503050406030204" pitchFamily="18" charset="0"/>
              </a:rPr>
              <a:t> are more </a:t>
            </a:r>
            <a:r>
              <a:rPr lang="es-ES" sz="1800" cap="small" dirty="0" err="1">
                <a:latin typeface="Cambria" panose="02040503050406030204" pitchFamily="18" charset="0"/>
                <a:ea typeface="Cambria" panose="02040503050406030204" pitchFamily="18" charset="0"/>
              </a:rPr>
              <a:t>suitable</a:t>
            </a:r>
            <a:r>
              <a:rPr lang="es-ES" sz="1800" cap="small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s-ES" sz="1800" cap="small" dirty="0" err="1">
                <a:latin typeface="Cambria" panose="02040503050406030204" pitchFamily="18" charset="0"/>
                <a:ea typeface="Cambria" panose="02040503050406030204" pitchFamily="18" charset="0"/>
              </a:rPr>
              <a:t>for</a:t>
            </a:r>
            <a:r>
              <a:rPr lang="es-ES" sz="1800" cap="small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s-ES" sz="1800" cap="small" dirty="0" err="1">
                <a:latin typeface="Cambria" panose="02040503050406030204" pitchFamily="18" charset="0"/>
                <a:ea typeface="Cambria" panose="02040503050406030204" pitchFamily="18" charset="0"/>
              </a:rPr>
              <a:t>tourist</a:t>
            </a:r>
            <a:r>
              <a:rPr lang="es-ES" sz="1800" cap="small" dirty="0">
                <a:latin typeface="Cambria" panose="02040503050406030204" pitchFamily="18" charset="0"/>
                <a:ea typeface="Cambria" panose="02040503050406030204" pitchFamily="18" charset="0"/>
              </a:rPr>
              <a:t>, other </a:t>
            </a:r>
            <a:r>
              <a:rPr lang="es-ES" sz="1800" cap="small" dirty="0" err="1">
                <a:latin typeface="Cambria" panose="02040503050406030204" pitchFamily="18" charset="0"/>
                <a:ea typeface="Cambria" panose="02040503050406030204" pitchFamily="18" charset="0"/>
              </a:rPr>
              <a:t>ones</a:t>
            </a:r>
            <a:r>
              <a:rPr lang="es-ES" sz="1800" cap="small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s-ES" sz="1800" cap="small" dirty="0" err="1">
                <a:latin typeface="Cambria" panose="02040503050406030204" pitchFamily="18" charset="0"/>
                <a:ea typeface="Cambria" panose="02040503050406030204" pitchFamily="18" charset="0"/>
              </a:rPr>
              <a:t>for</a:t>
            </a:r>
            <a:r>
              <a:rPr lang="es-ES" sz="1800" cap="small" dirty="0">
                <a:latin typeface="Cambria" panose="02040503050406030204" pitchFamily="18" charset="0"/>
                <a:ea typeface="Cambria" panose="02040503050406030204" pitchFamily="18" charset="0"/>
              </a:rPr>
              <a:t> shopping and </a:t>
            </a:r>
            <a:r>
              <a:rPr lang="es-ES" sz="1800" cap="small" dirty="0" err="1">
                <a:latin typeface="Cambria" panose="02040503050406030204" pitchFamily="18" charset="0"/>
                <a:ea typeface="Cambria" panose="02040503050406030204" pitchFamily="18" charset="0"/>
              </a:rPr>
              <a:t>some</a:t>
            </a:r>
            <a:r>
              <a:rPr lang="es-ES" sz="1800" cap="small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s-ES" sz="1800" cap="small" dirty="0" err="1">
                <a:latin typeface="Cambria" panose="02040503050406030204" pitchFamily="18" charset="0"/>
                <a:ea typeface="Cambria" panose="02040503050406030204" pitchFamily="18" charset="0"/>
              </a:rPr>
              <a:t>of</a:t>
            </a:r>
            <a:r>
              <a:rPr lang="es-ES" sz="1800" cap="small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s-ES" sz="1800" cap="small" dirty="0" err="1">
                <a:latin typeface="Cambria" panose="02040503050406030204" pitchFamily="18" charset="0"/>
                <a:ea typeface="Cambria" panose="02040503050406030204" pitchFamily="18" charset="0"/>
              </a:rPr>
              <a:t>them</a:t>
            </a:r>
            <a:r>
              <a:rPr lang="es-ES" sz="1800" cap="small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s-ES" sz="1800" cap="small" dirty="0" err="1">
                <a:latin typeface="Cambria" panose="02040503050406030204" pitchFamily="18" charset="0"/>
                <a:ea typeface="Cambria" panose="02040503050406030204" pitchFamily="18" charset="0"/>
              </a:rPr>
              <a:t>for</a:t>
            </a:r>
            <a:r>
              <a:rPr lang="es-ES" sz="1800" cap="small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s-ES" sz="1800" cap="small" dirty="0" err="1">
                <a:latin typeface="Cambria" panose="02040503050406030204" pitchFamily="18" charset="0"/>
                <a:ea typeface="Cambria" panose="02040503050406030204" pitchFamily="18" charset="0"/>
              </a:rPr>
              <a:t>setting</a:t>
            </a:r>
            <a:r>
              <a:rPr lang="es-ES" sz="1800" cap="small" dirty="0">
                <a:latin typeface="Cambria" panose="02040503050406030204" pitchFamily="18" charset="0"/>
                <a:ea typeface="Cambria" panose="02040503050406030204" pitchFamily="18" charset="0"/>
              </a:rPr>
              <a:t> a </a:t>
            </a:r>
            <a:r>
              <a:rPr lang="es-ES" sz="1800" cap="small" dirty="0" err="1">
                <a:latin typeface="Cambria" panose="02040503050406030204" pitchFamily="18" charset="0"/>
                <a:ea typeface="Cambria" panose="02040503050406030204" pitchFamily="18" charset="0"/>
              </a:rPr>
              <a:t>family</a:t>
            </a:r>
            <a:r>
              <a:rPr lang="es-ES" sz="1800" cap="small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marL="342900" indent="-342900" algn="l">
              <a:buFontTx/>
              <a:buChar char="-"/>
            </a:pPr>
            <a:endParaRPr lang="es-ES" sz="1800" cap="small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 algn="l">
              <a:buFontTx/>
              <a:buChar char="-"/>
            </a:pPr>
            <a:r>
              <a:rPr lang="es-ES" sz="1800" cap="small" dirty="0" err="1">
                <a:latin typeface="Cambria" panose="02040503050406030204" pitchFamily="18" charset="0"/>
                <a:ea typeface="Cambria" panose="02040503050406030204" pitchFamily="18" charset="0"/>
              </a:rPr>
              <a:t>Families</a:t>
            </a:r>
            <a:r>
              <a:rPr lang="es-ES" sz="1800" cap="small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s-ES" sz="1800" cap="small" dirty="0" err="1">
                <a:latin typeface="Cambria" panose="02040503050406030204" pitchFamily="18" charset="0"/>
                <a:ea typeface="Cambria" panose="02040503050406030204" pitchFamily="18" charset="0"/>
              </a:rPr>
              <a:t>need</a:t>
            </a:r>
            <a:r>
              <a:rPr lang="es-ES" sz="1800" cap="small" dirty="0">
                <a:latin typeface="Cambria" panose="02040503050406030204" pitchFamily="18" charset="0"/>
                <a:ea typeface="Cambria" panose="02040503050406030204" pitchFamily="18" charset="0"/>
              </a:rPr>
              <a:t> to </a:t>
            </a:r>
            <a:r>
              <a:rPr lang="es-ES" sz="1800" cap="small" dirty="0" err="1">
                <a:latin typeface="Cambria" panose="02040503050406030204" pitchFamily="18" charset="0"/>
                <a:ea typeface="Cambria" panose="02040503050406030204" pitchFamily="18" charset="0"/>
              </a:rPr>
              <a:t>know</a:t>
            </a:r>
            <a:r>
              <a:rPr lang="es-ES" sz="1800" cap="small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s-ES" sz="1800" cap="small" dirty="0" err="1">
                <a:latin typeface="Cambria" panose="02040503050406030204" pitchFamily="18" charset="0"/>
                <a:ea typeface="Cambria" panose="02040503050406030204" pitchFamily="18" charset="0"/>
              </a:rPr>
              <a:t>which</a:t>
            </a:r>
            <a:r>
              <a:rPr lang="es-ES" sz="1800" cap="small" dirty="0">
                <a:latin typeface="Cambria" panose="02040503050406030204" pitchFamily="18" charset="0"/>
                <a:ea typeface="Cambria" panose="02040503050406030204" pitchFamily="18" charset="0"/>
              </a:rPr>
              <a:t> are the </a:t>
            </a:r>
            <a:r>
              <a:rPr lang="es-ES" sz="1800" cap="small" dirty="0" err="1">
                <a:latin typeface="Cambria" panose="02040503050406030204" pitchFamily="18" charset="0"/>
                <a:ea typeface="Cambria" panose="02040503050406030204" pitchFamily="18" charset="0"/>
              </a:rPr>
              <a:t>most</a:t>
            </a:r>
            <a:r>
              <a:rPr lang="es-ES" sz="1800" cap="small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s-ES" sz="1800" cap="small" dirty="0" err="1">
                <a:latin typeface="Cambria" panose="02040503050406030204" pitchFamily="18" charset="0"/>
                <a:ea typeface="Cambria" panose="02040503050406030204" pitchFamily="18" charset="0"/>
              </a:rPr>
              <a:t>suitable</a:t>
            </a:r>
            <a:r>
              <a:rPr lang="es-ES" sz="1800" cap="small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s-ES" sz="1800" cap="small" dirty="0" err="1">
                <a:latin typeface="Cambria" panose="02040503050406030204" pitchFamily="18" charset="0"/>
                <a:ea typeface="Cambria" panose="02040503050406030204" pitchFamily="18" charset="0"/>
              </a:rPr>
              <a:t>neighborhoods</a:t>
            </a:r>
            <a:r>
              <a:rPr lang="es-ES" sz="1800" cap="small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s-ES" sz="1800" cap="small" dirty="0" err="1">
                <a:latin typeface="Cambria" panose="02040503050406030204" pitchFamily="18" charset="0"/>
                <a:ea typeface="Cambria" panose="02040503050406030204" pitchFamily="18" charset="0"/>
              </a:rPr>
              <a:t>for</a:t>
            </a:r>
            <a:r>
              <a:rPr lang="es-ES" sz="1800" cap="small" dirty="0">
                <a:latin typeface="Cambria" panose="02040503050406030204" pitchFamily="18" charset="0"/>
                <a:ea typeface="Cambria" panose="02040503050406030204" pitchFamily="18" charset="0"/>
              </a:rPr>
              <a:t> living in a new </a:t>
            </a:r>
            <a:r>
              <a:rPr lang="es-ES" sz="1800" cap="small" dirty="0" err="1">
                <a:latin typeface="Cambria" panose="02040503050406030204" pitchFamily="18" charset="0"/>
                <a:ea typeface="Cambria" panose="02040503050406030204" pitchFamily="18" charset="0"/>
              </a:rPr>
              <a:t>city</a:t>
            </a:r>
            <a:r>
              <a:rPr lang="es-ES" sz="1800" cap="small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</a:p>
          <a:p>
            <a:pPr marL="342900" indent="-342900" algn="l">
              <a:buFontTx/>
              <a:buChar char="-"/>
            </a:pPr>
            <a:endParaRPr lang="es-ES" sz="1800" cap="small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 algn="l">
              <a:buFontTx/>
              <a:buChar char="-"/>
            </a:pPr>
            <a:r>
              <a:rPr lang="es-ES" sz="1800" cap="small" dirty="0">
                <a:latin typeface="Cambria" panose="02040503050406030204" pitchFamily="18" charset="0"/>
                <a:ea typeface="Cambria" panose="02040503050406030204" pitchFamily="18" charset="0"/>
              </a:rPr>
              <a:t>Madrid </a:t>
            </a:r>
            <a:r>
              <a:rPr lang="es-ES" sz="1800" cap="small" dirty="0" err="1">
                <a:latin typeface="Cambria" panose="02040503050406030204" pitchFamily="18" charset="0"/>
                <a:ea typeface="Cambria" panose="02040503050406030204" pitchFamily="18" charset="0"/>
              </a:rPr>
              <a:t>is</a:t>
            </a:r>
            <a:r>
              <a:rPr lang="es-ES" sz="1800" cap="small" dirty="0">
                <a:latin typeface="Cambria" panose="02040503050406030204" pitchFamily="18" charset="0"/>
                <a:ea typeface="Cambria" panose="02040503050406030204" pitchFamily="18" charset="0"/>
              </a:rPr>
              <a:t> the capital </a:t>
            </a:r>
            <a:r>
              <a:rPr lang="es-ES" sz="1800" cap="small" dirty="0" err="1">
                <a:latin typeface="Cambria" panose="02040503050406030204" pitchFamily="18" charset="0"/>
                <a:ea typeface="Cambria" panose="02040503050406030204" pitchFamily="18" charset="0"/>
              </a:rPr>
              <a:t>city</a:t>
            </a:r>
            <a:r>
              <a:rPr lang="es-ES" sz="1800" cap="small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s-ES" sz="1800" cap="small" dirty="0" err="1">
                <a:latin typeface="Cambria" panose="02040503050406030204" pitchFamily="18" charset="0"/>
                <a:ea typeface="Cambria" panose="02040503050406030204" pitchFamily="18" charset="0"/>
              </a:rPr>
              <a:t>of</a:t>
            </a:r>
            <a:r>
              <a:rPr lang="es-ES" sz="1800" cap="small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s-ES" sz="1800" cap="small" dirty="0" err="1">
                <a:latin typeface="Cambria" panose="02040503050406030204" pitchFamily="18" charset="0"/>
                <a:ea typeface="Cambria" panose="02040503050406030204" pitchFamily="18" charset="0"/>
              </a:rPr>
              <a:t>Spain</a:t>
            </a:r>
            <a:r>
              <a:rPr lang="es-ES" sz="1800" cap="small" dirty="0">
                <a:latin typeface="Cambria" panose="02040503050406030204" pitchFamily="18" charset="0"/>
                <a:ea typeface="Cambria" panose="02040503050406030204" pitchFamily="18" charset="0"/>
              </a:rPr>
              <a:t>. </a:t>
            </a:r>
            <a:r>
              <a:rPr lang="es-ES" sz="1800" cap="small" dirty="0" err="1">
                <a:latin typeface="Cambria" panose="02040503050406030204" pitchFamily="18" charset="0"/>
                <a:ea typeface="Cambria" panose="02040503050406030204" pitchFamily="18" charset="0"/>
              </a:rPr>
              <a:t>It</a:t>
            </a:r>
            <a:r>
              <a:rPr lang="es-ES" sz="1800" cap="small" dirty="0">
                <a:latin typeface="Cambria" panose="02040503050406030204" pitchFamily="18" charset="0"/>
                <a:ea typeface="Cambria" panose="02040503050406030204" pitchFamily="18" charset="0"/>
              </a:rPr>
              <a:t> has more </a:t>
            </a:r>
            <a:r>
              <a:rPr lang="es-ES" sz="1800" cap="small" dirty="0" err="1">
                <a:latin typeface="Cambria" panose="02040503050406030204" pitchFamily="18" charset="0"/>
                <a:ea typeface="Cambria" panose="02040503050406030204" pitchFamily="18" charset="0"/>
              </a:rPr>
              <a:t>than</a:t>
            </a:r>
            <a:r>
              <a:rPr lang="es-ES" sz="1800" cap="small" dirty="0">
                <a:latin typeface="Cambria" panose="02040503050406030204" pitchFamily="18" charset="0"/>
                <a:ea typeface="Cambria" panose="02040503050406030204" pitchFamily="18" charset="0"/>
              </a:rPr>
              <a:t> 100 </a:t>
            </a:r>
            <a:r>
              <a:rPr lang="es-ES" sz="1800" cap="small" dirty="0" err="1">
                <a:latin typeface="Cambria" panose="02040503050406030204" pitchFamily="18" charset="0"/>
                <a:ea typeface="Cambria" panose="02040503050406030204" pitchFamily="18" charset="0"/>
              </a:rPr>
              <a:t>neighborhoods</a:t>
            </a:r>
            <a:r>
              <a:rPr lang="es-ES" sz="1800" cap="small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s-ES" sz="1800" cap="small" dirty="0" err="1">
                <a:latin typeface="Cambria" panose="02040503050406030204" pitchFamily="18" charset="0"/>
                <a:ea typeface="Cambria" panose="02040503050406030204" pitchFamily="18" charset="0"/>
              </a:rPr>
              <a:t>with</a:t>
            </a:r>
            <a:r>
              <a:rPr lang="es-ES" sz="1800" cap="small" dirty="0">
                <a:latin typeface="Cambria" panose="02040503050406030204" pitchFamily="18" charset="0"/>
                <a:ea typeface="Cambria" panose="02040503050406030204" pitchFamily="18" charset="0"/>
              </a:rPr>
              <a:t> a total </a:t>
            </a:r>
            <a:r>
              <a:rPr lang="es-ES" sz="1800" cap="small" dirty="0" err="1">
                <a:latin typeface="Cambria" panose="02040503050406030204" pitchFamily="18" charset="0"/>
                <a:ea typeface="Cambria" panose="02040503050406030204" pitchFamily="18" charset="0"/>
              </a:rPr>
              <a:t>population</a:t>
            </a:r>
            <a:r>
              <a:rPr lang="es-ES" sz="1800" cap="small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</a:p>
          <a:p>
            <a:pPr algn="l"/>
            <a:r>
              <a:rPr lang="es-ES" sz="1800" cap="small" dirty="0">
                <a:latin typeface="Cambria" panose="02040503050406030204" pitchFamily="18" charset="0"/>
                <a:ea typeface="Cambria" panose="02040503050406030204" pitchFamily="18" charset="0"/>
              </a:rPr>
              <a:t>       </a:t>
            </a:r>
            <a:r>
              <a:rPr lang="es-ES" sz="1800" cap="small" dirty="0" err="1">
                <a:latin typeface="Cambria" panose="02040503050406030204" pitchFamily="18" charset="0"/>
                <a:ea typeface="Cambria" panose="02040503050406030204" pitchFamily="18" charset="0"/>
              </a:rPr>
              <a:t>of</a:t>
            </a:r>
            <a:r>
              <a:rPr lang="es-ES" sz="1800" cap="small" dirty="0">
                <a:latin typeface="Cambria" panose="02040503050406030204" pitchFamily="18" charset="0"/>
                <a:ea typeface="Cambria" panose="02040503050406030204" pitchFamily="18" charset="0"/>
              </a:rPr>
              <a:t> 3.334.730. </a:t>
            </a:r>
            <a:r>
              <a:rPr lang="es-ES" sz="1800" cap="small" dirty="0" err="1">
                <a:latin typeface="Cambria" panose="02040503050406030204" pitchFamily="18" charset="0"/>
                <a:ea typeface="Cambria" panose="02040503050406030204" pitchFamily="18" charset="0"/>
              </a:rPr>
              <a:t>It</a:t>
            </a:r>
            <a:r>
              <a:rPr lang="es-ES" sz="1800" cap="small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s-ES" sz="1800" cap="small" dirty="0" err="1">
                <a:latin typeface="Cambria" panose="02040503050406030204" pitchFamily="18" charset="0"/>
                <a:ea typeface="Cambria" panose="02040503050406030204" pitchFamily="18" charset="0"/>
              </a:rPr>
              <a:t>is</a:t>
            </a:r>
            <a:r>
              <a:rPr lang="es-ES" sz="1800" cap="small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s-ES" sz="1800" cap="small" dirty="0" err="1">
                <a:latin typeface="Cambria" panose="02040503050406030204" pitchFamily="18" charset="0"/>
                <a:ea typeface="Cambria" panose="02040503050406030204" pitchFamily="18" charset="0"/>
              </a:rPr>
              <a:t>pretty</a:t>
            </a:r>
            <a:r>
              <a:rPr lang="es-ES" sz="1800" cap="small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s-ES" sz="1800" cap="small" dirty="0" err="1">
                <a:latin typeface="Cambria" panose="02040503050406030204" pitchFamily="18" charset="0"/>
                <a:ea typeface="Cambria" panose="02040503050406030204" pitchFamily="18" charset="0"/>
              </a:rPr>
              <a:t>difficult</a:t>
            </a:r>
            <a:r>
              <a:rPr lang="es-ES" sz="1800" cap="small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s-ES" sz="1800" cap="small" dirty="0" err="1">
                <a:latin typeface="Cambria" panose="02040503050406030204" pitchFamily="18" charset="0"/>
                <a:ea typeface="Cambria" panose="02040503050406030204" pitchFamily="18" charset="0"/>
              </a:rPr>
              <a:t>for</a:t>
            </a:r>
            <a:r>
              <a:rPr lang="es-ES" sz="1800" cap="small" dirty="0">
                <a:latin typeface="Cambria" panose="02040503050406030204" pitchFamily="18" charset="0"/>
                <a:ea typeface="Cambria" panose="02040503050406030204" pitchFamily="18" charset="0"/>
              </a:rPr>
              <a:t> a new </a:t>
            </a:r>
            <a:r>
              <a:rPr lang="es-ES" sz="1800" cap="small" dirty="0" err="1">
                <a:latin typeface="Cambria" panose="02040503050406030204" pitchFamily="18" charset="0"/>
                <a:ea typeface="Cambria" panose="02040503050406030204" pitchFamily="18" charset="0"/>
              </a:rPr>
              <a:t>family</a:t>
            </a:r>
            <a:r>
              <a:rPr lang="es-ES" sz="1800" cap="small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s-ES" sz="1800" cap="small" dirty="0" err="1">
                <a:latin typeface="Cambria" panose="02040503050406030204" pitchFamily="18" charset="0"/>
                <a:ea typeface="Cambria" panose="02040503050406030204" pitchFamily="18" charset="0"/>
              </a:rPr>
              <a:t>that</a:t>
            </a:r>
            <a:r>
              <a:rPr lang="es-ES" sz="1800" cap="small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s-ES" sz="1800" cap="small" dirty="0" err="1">
                <a:latin typeface="Cambria" panose="02040503050406030204" pitchFamily="18" charset="0"/>
                <a:ea typeface="Cambria" panose="02040503050406030204" pitchFamily="18" charset="0"/>
              </a:rPr>
              <a:t>arrives</a:t>
            </a:r>
            <a:r>
              <a:rPr lang="es-ES" sz="1800" cap="small" dirty="0">
                <a:latin typeface="Cambria" panose="02040503050406030204" pitchFamily="18" charset="0"/>
                <a:ea typeface="Cambria" panose="02040503050406030204" pitchFamily="18" charset="0"/>
              </a:rPr>
              <a:t> to the </a:t>
            </a:r>
            <a:r>
              <a:rPr lang="es-ES" sz="1800" cap="small" dirty="0" err="1">
                <a:latin typeface="Cambria" panose="02040503050406030204" pitchFamily="18" charset="0"/>
                <a:ea typeface="Cambria" panose="02040503050406030204" pitchFamily="18" charset="0"/>
              </a:rPr>
              <a:t>city</a:t>
            </a:r>
            <a:r>
              <a:rPr lang="es-ES" sz="1800" cap="small" dirty="0">
                <a:latin typeface="Cambria" panose="02040503050406030204" pitchFamily="18" charset="0"/>
                <a:ea typeface="Cambria" panose="02040503050406030204" pitchFamily="18" charset="0"/>
              </a:rPr>
              <a:t> to </a:t>
            </a:r>
            <a:r>
              <a:rPr lang="es-ES" sz="1800" cap="small" dirty="0" err="1">
                <a:latin typeface="Cambria" panose="02040503050406030204" pitchFamily="18" charset="0"/>
                <a:ea typeface="Cambria" panose="02040503050406030204" pitchFamily="18" charset="0"/>
              </a:rPr>
              <a:t>know</a:t>
            </a:r>
            <a:r>
              <a:rPr lang="es-ES" sz="1800" cap="small" dirty="0">
                <a:latin typeface="Cambria" panose="02040503050406030204" pitchFamily="18" charset="0"/>
                <a:ea typeface="Cambria" panose="02040503050406030204" pitchFamily="18" charset="0"/>
              </a:rPr>
              <a:t> where to </a:t>
            </a:r>
            <a:r>
              <a:rPr lang="es-ES" sz="1800" cap="small" dirty="0" err="1">
                <a:latin typeface="Cambria" panose="02040503050406030204" pitchFamily="18" charset="0"/>
                <a:ea typeface="Cambria" panose="02040503050406030204" pitchFamily="18" charset="0"/>
              </a:rPr>
              <a:t>start</a:t>
            </a:r>
            <a:r>
              <a:rPr lang="es-ES" sz="1800" cap="small" dirty="0">
                <a:latin typeface="Cambria" panose="02040503050406030204" pitchFamily="18" charset="0"/>
                <a:ea typeface="Cambria" panose="02040503050406030204" pitchFamily="18" charset="0"/>
              </a:rPr>
              <a:t> living.</a:t>
            </a:r>
          </a:p>
          <a:p>
            <a:pPr marL="342900" indent="-342900" algn="l">
              <a:buFontTx/>
              <a:buChar char="-"/>
            </a:pPr>
            <a:endParaRPr lang="es-ES" sz="1800" cap="small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l"/>
            <a:r>
              <a:rPr lang="es-ES" sz="1800" cap="small" dirty="0">
                <a:latin typeface="Cambria" panose="02040503050406030204" pitchFamily="18" charset="0"/>
                <a:ea typeface="Cambria" panose="02040503050406030204" pitchFamily="18" charset="0"/>
              </a:rPr>
              <a:t>-       The </a:t>
            </a:r>
            <a:r>
              <a:rPr lang="es-ES" sz="1800" cap="small" dirty="0" err="1">
                <a:latin typeface="Cambria" panose="02040503050406030204" pitchFamily="18" charset="0"/>
                <a:ea typeface="Cambria" panose="02040503050406030204" pitchFamily="18" charset="0"/>
              </a:rPr>
              <a:t>objective</a:t>
            </a:r>
            <a:r>
              <a:rPr lang="es-ES" sz="1800" cap="small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s-ES" sz="1800" cap="small" dirty="0" err="1">
                <a:latin typeface="Cambria" panose="02040503050406030204" pitchFamily="18" charset="0"/>
                <a:ea typeface="Cambria" panose="02040503050406030204" pitchFamily="18" charset="0"/>
              </a:rPr>
              <a:t>of</a:t>
            </a:r>
            <a:r>
              <a:rPr lang="es-ES" sz="1800" cap="small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s-ES" sz="1800" cap="small" dirty="0" err="1">
                <a:latin typeface="Cambria" panose="02040503050406030204" pitchFamily="18" charset="0"/>
                <a:ea typeface="Cambria" panose="02040503050406030204" pitchFamily="18" charset="0"/>
              </a:rPr>
              <a:t>this</a:t>
            </a:r>
            <a:r>
              <a:rPr lang="es-ES" sz="1800" cap="small" dirty="0">
                <a:latin typeface="Cambria" panose="02040503050406030204" pitchFamily="18" charset="0"/>
                <a:ea typeface="Cambria" panose="02040503050406030204" pitchFamily="18" charset="0"/>
              </a:rPr>
              <a:t> Project </a:t>
            </a:r>
            <a:r>
              <a:rPr lang="es-ES" sz="1800" cap="small" dirty="0" err="1">
                <a:latin typeface="Cambria" panose="02040503050406030204" pitchFamily="18" charset="0"/>
                <a:ea typeface="Cambria" panose="02040503050406030204" pitchFamily="18" charset="0"/>
              </a:rPr>
              <a:t>is</a:t>
            </a:r>
            <a:r>
              <a:rPr lang="es-ES" sz="1800" cap="small" dirty="0">
                <a:latin typeface="Cambria" panose="02040503050406030204" pitchFamily="18" charset="0"/>
                <a:ea typeface="Cambria" panose="02040503050406030204" pitchFamily="18" charset="0"/>
              </a:rPr>
              <a:t> to </a:t>
            </a:r>
            <a:r>
              <a:rPr lang="es-ES" sz="1800" cap="small" dirty="0" err="1">
                <a:latin typeface="Cambria" panose="02040503050406030204" pitchFamily="18" charset="0"/>
                <a:ea typeface="Cambria" panose="02040503050406030204" pitchFamily="18" charset="0"/>
              </a:rPr>
              <a:t>differentiate</a:t>
            </a:r>
            <a:r>
              <a:rPr lang="es-ES" sz="1800" cap="small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s-ES" sz="1800" cap="small" dirty="0" err="1">
                <a:latin typeface="Cambria" panose="02040503050406030204" pitchFamily="18" charset="0"/>
                <a:ea typeface="Cambria" panose="02040503050406030204" pitchFamily="18" charset="0"/>
              </a:rPr>
              <a:t>which</a:t>
            </a:r>
            <a:r>
              <a:rPr lang="es-ES" sz="1800" cap="small" dirty="0">
                <a:latin typeface="Cambria" panose="02040503050406030204" pitchFamily="18" charset="0"/>
                <a:ea typeface="Cambria" panose="02040503050406030204" pitchFamily="18" charset="0"/>
              </a:rPr>
              <a:t> are the </a:t>
            </a:r>
            <a:r>
              <a:rPr lang="es-ES" sz="1800" cap="small" dirty="0" err="1">
                <a:latin typeface="Cambria" panose="02040503050406030204" pitchFamily="18" charset="0"/>
                <a:ea typeface="Cambria" panose="02040503050406030204" pitchFamily="18" charset="0"/>
              </a:rPr>
              <a:t>residential</a:t>
            </a:r>
            <a:r>
              <a:rPr lang="es-ES" sz="1800" cap="small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s-ES" sz="1800" cap="small" dirty="0" err="1">
                <a:latin typeface="Cambria" panose="02040503050406030204" pitchFamily="18" charset="0"/>
                <a:ea typeface="Cambria" panose="02040503050406030204" pitchFamily="18" charset="0"/>
              </a:rPr>
              <a:t>neighborhoods</a:t>
            </a:r>
            <a:r>
              <a:rPr lang="es-ES" sz="1800" cap="small" dirty="0">
                <a:latin typeface="Cambria" panose="02040503050406030204" pitchFamily="18" charset="0"/>
                <a:ea typeface="Cambria" panose="02040503050406030204" pitchFamily="18" charset="0"/>
              </a:rPr>
              <a:t> in </a:t>
            </a:r>
            <a:r>
              <a:rPr lang="es-ES" sz="1800" cap="small" dirty="0" err="1">
                <a:latin typeface="Cambria" panose="02040503050406030204" pitchFamily="18" charset="0"/>
                <a:ea typeface="Cambria" panose="02040503050406030204" pitchFamily="18" charset="0"/>
              </a:rPr>
              <a:t>this</a:t>
            </a:r>
            <a:r>
              <a:rPr lang="es-ES" sz="1800" cap="small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s-ES" sz="1800" cap="small" dirty="0" err="1">
                <a:latin typeface="Cambria" panose="02040503050406030204" pitchFamily="18" charset="0"/>
                <a:ea typeface="Cambria" panose="02040503050406030204" pitchFamily="18" charset="0"/>
              </a:rPr>
              <a:t>city</a:t>
            </a:r>
            <a:r>
              <a:rPr lang="es-ES" sz="1800" cap="small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algn="l"/>
            <a:endParaRPr lang="es-ES" sz="1800" cap="small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s-ES" cap="small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9732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29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EAFCED-6A05-4727-9136-E91A4FF0EB89}"/>
              </a:ext>
            </a:extLst>
          </p:cNvPr>
          <p:cNvSpPr txBox="1">
            <a:spLocks/>
          </p:cNvSpPr>
          <p:nvPr/>
        </p:nvSpPr>
        <p:spPr>
          <a:xfrm>
            <a:off x="439903" y="542791"/>
            <a:ext cx="11566359" cy="7498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defPPr>
              <a:defRPr lang="es-E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3200" cap="small">
                <a:latin typeface="Cambria" panose="02040503050406030204" pitchFamily="18" charset="0"/>
                <a:ea typeface="Cambria" panose="02040503050406030204" pitchFamily="18" charset="0"/>
                <a:cs typeface="+mj-cs"/>
              </a:defRPr>
            </a:lvl1pPr>
          </a:lstStyle>
          <a:p>
            <a:r>
              <a:rPr lang="es-ES" b="1" dirty="0"/>
              <a:t>Data </a:t>
            </a:r>
            <a:r>
              <a:rPr lang="es-ES" b="1" dirty="0" err="1"/>
              <a:t>acquisition</a:t>
            </a:r>
            <a:r>
              <a:rPr lang="es-ES" b="1" dirty="0"/>
              <a:t> and </a:t>
            </a:r>
            <a:r>
              <a:rPr lang="es-ES" b="1" dirty="0" err="1"/>
              <a:t>cleaning</a:t>
            </a:r>
            <a:endParaRPr lang="es-ES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A7C9C68-B5D7-45BF-BACE-C657B1D569D5}"/>
              </a:ext>
            </a:extLst>
          </p:cNvPr>
          <p:cNvSpPr txBox="1">
            <a:spLocks/>
          </p:cNvSpPr>
          <p:nvPr/>
        </p:nvSpPr>
        <p:spPr>
          <a:xfrm>
            <a:off x="625640" y="1997201"/>
            <a:ext cx="11194884" cy="46893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Tx/>
              <a:buChar char="-"/>
            </a:pPr>
            <a:r>
              <a:rPr lang="es-ES" sz="1800" cap="small" dirty="0" err="1">
                <a:latin typeface="Cambria" panose="02040503050406030204" pitchFamily="18" charset="0"/>
                <a:ea typeface="Cambria" panose="02040503050406030204" pitchFamily="18" charset="0"/>
              </a:rPr>
              <a:t>Information</a:t>
            </a:r>
            <a:r>
              <a:rPr lang="es-ES" sz="1800" cap="small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s-ES" sz="1800" cap="small" dirty="0" err="1">
                <a:latin typeface="Cambria" panose="02040503050406030204" pitchFamily="18" charset="0"/>
                <a:ea typeface="Cambria" panose="02040503050406030204" pitchFamily="18" charset="0"/>
              </a:rPr>
              <a:t>of</a:t>
            </a:r>
            <a:r>
              <a:rPr lang="es-ES" sz="1800" cap="small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s-ES" sz="1800" cap="small" dirty="0" err="1">
                <a:latin typeface="Cambria" panose="02040503050406030204" pitchFamily="18" charset="0"/>
                <a:ea typeface="Cambria" panose="02040503050406030204" pitchFamily="18" charset="0"/>
              </a:rPr>
              <a:t>every</a:t>
            </a:r>
            <a:r>
              <a:rPr lang="es-ES" sz="1800" cap="small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s-ES" sz="1800" cap="small" dirty="0" err="1">
                <a:latin typeface="Cambria" panose="02040503050406030204" pitchFamily="18" charset="0"/>
                <a:ea typeface="Cambria" panose="02040503050406030204" pitchFamily="18" charset="0"/>
              </a:rPr>
              <a:t>neighborhood</a:t>
            </a:r>
            <a:r>
              <a:rPr lang="es-ES" sz="1800" cap="small" dirty="0">
                <a:latin typeface="Cambria" panose="02040503050406030204" pitchFamily="18" charset="0"/>
                <a:ea typeface="Cambria" panose="02040503050406030204" pitchFamily="18" charset="0"/>
              </a:rPr>
              <a:t> in Madrid, </a:t>
            </a:r>
            <a:r>
              <a:rPr lang="es-ES" sz="1800" cap="small" dirty="0" err="1">
                <a:latin typeface="Cambria" panose="02040503050406030204" pitchFamily="18" charset="0"/>
                <a:ea typeface="Cambria" panose="02040503050406030204" pitchFamily="18" charset="0"/>
              </a:rPr>
              <a:t>such</a:t>
            </a:r>
            <a:r>
              <a:rPr lang="es-ES" sz="1800" cap="small" dirty="0">
                <a:latin typeface="Cambria" panose="02040503050406030204" pitchFamily="18" charset="0"/>
                <a:ea typeface="Cambria" panose="02040503050406030204" pitchFamily="18" charset="0"/>
              </a:rPr>
              <a:t> as the </a:t>
            </a:r>
            <a:r>
              <a:rPr lang="es-ES" sz="1800" cap="small" dirty="0" err="1">
                <a:latin typeface="Cambria" panose="02040503050406030204" pitchFamily="18" charset="0"/>
                <a:ea typeface="Cambria" panose="02040503050406030204" pitchFamily="18" charset="0"/>
              </a:rPr>
              <a:t>name</a:t>
            </a:r>
            <a:r>
              <a:rPr lang="es-ES" sz="1800" cap="small" dirty="0">
                <a:latin typeface="Cambria" panose="02040503050406030204" pitchFamily="18" charset="0"/>
                <a:ea typeface="Cambria" panose="02040503050406030204" pitchFamily="18" charset="0"/>
              </a:rPr>
              <a:t> and the Per </a:t>
            </a:r>
            <a:r>
              <a:rPr lang="es-ES" sz="1800" cap="small" dirty="0" err="1">
                <a:latin typeface="Cambria" panose="02040503050406030204" pitchFamily="18" charset="0"/>
                <a:ea typeface="Cambria" panose="02040503050406030204" pitchFamily="18" charset="0"/>
              </a:rPr>
              <a:t>Income</a:t>
            </a:r>
            <a:r>
              <a:rPr lang="es-ES" sz="1800" cap="small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s-ES" sz="1800" cap="small" dirty="0" err="1">
                <a:latin typeface="Cambria" panose="02040503050406030204" pitchFamily="18" charset="0"/>
                <a:ea typeface="Cambria" panose="02040503050406030204" pitchFamily="18" charset="0"/>
              </a:rPr>
              <a:t>Capita</a:t>
            </a:r>
            <a:r>
              <a:rPr lang="es-ES" sz="1800" cap="small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s-ES" sz="1800" cap="small" dirty="0" err="1">
                <a:latin typeface="Cambria" panose="02040503050406030204" pitchFamily="18" charset="0"/>
                <a:ea typeface="Cambria" panose="02040503050406030204" pitchFamily="18" charset="0"/>
              </a:rPr>
              <a:t>from</a:t>
            </a:r>
            <a:r>
              <a:rPr lang="es-ES" sz="1800" cap="small" dirty="0">
                <a:latin typeface="Cambria" panose="02040503050406030204" pitchFamily="18" charset="0"/>
                <a:ea typeface="Cambria" panose="02040503050406030204" pitchFamily="18" charset="0"/>
              </a:rPr>
              <a:t>:  https://www.madrid.es/portales/munimadrid/es/Inicio/El-Ayuntamiento/Estadistica/?vgnextfmt=default&amp;vgnextchannel=8156e39873674210VgnVCM1000000b205a0aRCRD.</a:t>
            </a:r>
          </a:p>
          <a:p>
            <a:pPr marL="342900" indent="-342900" algn="l">
              <a:buFontTx/>
              <a:buChar char="-"/>
            </a:pPr>
            <a:endParaRPr lang="es-ES" sz="1800" cap="small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 algn="l">
              <a:buFontTx/>
              <a:buChar char="-"/>
            </a:pPr>
            <a:r>
              <a:rPr lang="es-ES" sz="1800" cap="small" dirty="0" err="1">
                <a:latin typeface="Cambria" panose="02040503050406030204" pitchFamily="18" charset="0"/>
                <a:ea typeface="Cambria" panose="02040503050406030204" pitchFamily="18" charset="0"/>
              </a:rPr>
              <a:t>Geograpghical</a:t>
            </a:r>
            <a:r>
              <a:rPr lang="es-ES" sz="1800" cap="small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s-ES" sz="1800" cap="small" dirty="0" err="1">
                <a:latin typeface="Cambria" panose="02040503050406030204" pitchFamily="18" charset="0"/>
                <a:ea typeface="Cambria" panose="02040503050406030204" pitchFamily="18" charset="0"/>
              </a:rPr>
              <a:t>coordinates</a:t>
            </a:r>
            <a:r>
              <a:rPr lang="es-ES" sz="1800" cap="small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s-ES" sz="1800" cap="small" dirty="0" err="1">
                <a:latin typeface="Cambria" panose="02040503050406030204" pitchFamily="18" charset="0"/>
                <a:ea typeface="Cambria" panose="02040503050406030204" pitchFamily="18" charset="0"/>
              </a:rPr>
              <a:t>of</a:t>
            </a:r>
            <a:r>
              <a:rPr lang="es-ES" sz="1800" cap="small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s-ES" sz="1800" cap="small" dirty="0" err="1">
                <a:latin typeface="Cambria" panose="02040503050406030204" pitchFamily="18" charset="0"/>
                <a:ea typeface="Cambria" panose="02040503050406030204" pitchFamily="18" charset="0"/>
              </a:rPr>
              <a:t>every</a:t>
            </a:r>
            <a:r>
              <a:rPr lang="es-ES" sz="1800" cap="small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s-ES" sz="1800" cap="small" dirty="0" err="1">
                <a:latin typeface="Cambria" panose="02040503050406030204" pitchFamily="18" charset="0"/>
                <a:ea typeface="Cambria" panose="02040503050406030204" pitchFamily="18" charset="0"/>
              </a:rPr>
              <a:t>neighborhood</a:t>
            </a:r>
            <a:r>
              <a:rPr lang="es-ES" sz="1800" cap="small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s-ES" sz="1800" cap="small" dirty="0" err="1">
                <a:latin typeface="Cambria" panose="02040503050406030204" pitchFamily="18" charset="0"/>
                <a:ea typeface="Cambria" panose="02040503050406030204" pitchFamily="18" charset="0"/>
              </a:rPr>
              <a:t>using</a:t>
            </a:r>
            <a:r>
              <a:rPr lang="es-ES" sz="1800" cap="small" dirty="0">
                <a:latin typeface="Cambria" panose="02040503050406030204" pitchFamily="18" charset="0"/>
                <a:ea typeface="Cambria" panose="02040503050406030204" pitchFamily="18" charset="0"/>
              </a:rPr>
              <a:t> the </a:t>
            </a:r>
            <a:r>
              <a:rPr lang="es-ES" sz="1800" cap="small" dirty="0" err="1">
                <a:latin typeface="Cambria" panose="02040503050406030204" pitchFamily="18" charset="0"/>
                <a:ea typeface="Cambria" panose="02040503050406030204" pitchFamily="18" charset="0"/>
              </a:rPr>
              <a:t>Geopy</a:t>
            </a:r>
            <a:r>
              <a:rPr lang="es-ES" sz="1800" cap="small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s-ES" sz="1800" cap="small" dirty="0" err="1">
                <a:latin typeface="Cambria" panose="02040503050406030204" pitchFamily="18" charset="0"/>
                <a:ea typeface="Cambria" panose="02040503050406030204" pitchFamily="18" charset="0"/>
              </a:rPr>
              <a:t>library</a:t>
            </a:r>
            <a:r>
              <a:rPr lang="es-ES" sz="1800" cap="small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marL="342900" indent="-342900" algn="l">
              <a:buFontTx/>
              <a:buChar char="-"/>
            </a:pPr>
            <a:endParaRPr lang="es-ES" sz="1800" cap="small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 algn="l">
              <a:buFontTx/>
              <a:buChar char="-"/>
            </a:pPr>
            <a:r>
              <a:rPr lang="es-ES" sz="1800" cap="small" dirty="0" err="1">
                <a:latin typeface="Cambria" panose="02040503050406030204" pitchFamily="18" charset="0"/>
                <a:ea typeface="Cambria" panose="02040503050406030204" pitchFamily="18" charset="0"/>
              </a:rPr>
              <a:t>Information</a:t>
            </a:r>
            <a:r>
              <a:rPr lang="es-ES" sz="1800" cap="small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s-ES" sz="1800" cap="small" dirty="0" err="1">
                <a:latin typeface="Cambria" panose="02040503050406030204" pitchFamily="18" charset="0"/>
                <a:ea typeface="Cambria" panose="02040503050406030204" pitchFamily="18" charset="0"/>
              </a:rPr>
              <a:t>of</a:t>
            </a:r>
            <a:r>
              <a:rPr lang="es-ES" sz="1800" cap="small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s-ES" sz="1800" cap="small" dirty="0" err="1">
                <a:latin typeface="Cambria" panose="02040503050406030204" pitchFamily="18" charset="0"/>
                <a:ea typeface="Cambria" panose="02040503050406030204" pitchFamily="18" charset="0"/>
              </a:rPr>
              <a:t>public</a:t>
            </a:r>
            <a:r>
              <a:rPr lang="es-ES" sz="1800" cap="small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s-ES" sz="1800" cap="small" dirty="0" err="1">
                <a:latin typeface="Cambria" panose="02040503050406030204" pitchFamily="18" charset="0"/>
                <a:ea typeface="Cambria" panose="02040503050406030204" pitchFamily="18" charset="0"/>
              </a:rPr>
              <a:t>schools</a:t>
            </a:r>
            <a:r>
              <a:rPr lang="es-ES" sz="1800" cap="small" dirty="0">
                <a:latin typeface="Cambria" panose="02040503050406030204" pitchFamily="18" charset="0"/>
                <a:ea typeface="Cambria" panose="02040503050406030204" pitchFamily="18" charset="0"/>
              </a:rPr>
              <a:t> in the </a:t>
            </a:r>
            <a:r>
              <a:rPr lang="es-ES" sz="1800" cap="small" dirty="0" err="1">
                <a:latin typeface="Cambria" panose="02040503050406030204" pitchFamily="18" charset="0"/>
                <a:ea typeface="Cambria" panose="02040503050406030204" pitchFamily="18" charset="0"/>
              </a:rPr>
              <a:t>city</a:t>
            </a:r>
            <a:r>
              <a:rPr lang="es-ES" sz="1800" cap="small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s-ES" sz="1800" cap="small" dirty="0" err="1">
                <a:latin typeface="Cambria" panose="02040503050406030204" pitchFamily="18" charset="0"/>
                <a:ea typeface="Cambria" panose="02040503050406030204" pitchFamily="18" charset="0"/>
              </a:rPr>
              <a:t>from</a:t>
            </a:r>
            <a:r>
              <a:rPr lang="es-ES" sz="1800" cap="small" dirty="0">
                <a:latin typeface="Cambria" panose="02040503050406030204" pitchFamily="18" charset="0"/>
                <a:ea typeface="Cambria" panose="02040503050406030204" pitchFamily="18" charset="0"/>
              </a:rPr>
              <a:t> : https://datos.madrid.es/portal/site/egob/</a:t>
            </a:r>
          </a:p>
          <a:p>
            <a:pPr marL="342900" indent="-342900" algn="l">
              <a:buFontTx/>
              <a:buChar char="-"/>
            </a:pPr>
            <a:endParaRPr lang="es-ES" sz="1800" cap="small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l"/>
            <a:endParaRPr lang="es-ES" sz="1800" cap="small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s-ES" cap="small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357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29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EAFCED-6A05-4727-9136-E91A4FF0EB89}"/>
              </a:ext>
            </a:extLst>
          </p:cNvPr>
          <p:cNvSpPr txBox="1">
            <a:spLocks/>
          </p:cNvSpPr>
          <p:nvPr/>
        </p:nvSpPr>
        <p:spPr>
          <a:xfrm>
            <a:off x="312820" y="348481"/>
            <a:ext cx="11566359" cy="7498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defPPr>
              <a:defRPr lang="es-E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3200" cap="small">
                <a:latin typeface="Cambria" panose="02040503050406030204" pitchFamily="18" charset="0"/>
                <a:ea typeface="Cambria" panose="02040503050406030204" pitchFamily="18" charset="0"/>
                <a:cs typeface="+mj-cs"/>
              </a:defRPr>
            </a:lvl1pPr>
          </a:lstStyle>
          <a:p>
            <a:r>
              <a:rPr lang="es-ES" b="1" dirty="0" err="1"/>
              <a:t>Methodology</a:t>
            </a:r>
            <a:endParaRPr lang="es-ES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A7C9C68-B5D7-45BF-BACE-C657B1D569D5}"/>
              </a:ext>
            </a:extLst>
          </p:cNvPr>
          <p:cNvSpPr txBox="1">
            <a:spLocks/>
          </p:cNvSpPr>
          <p:nvPr/>
        </p:nvSpPr>
        <p:spPr>
          <a:xfrm>
            <a:off x="625640" y="1625860"/>
            <a:ext cx="11194884" cy="4883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s-ES"/>
            </a:defPPr>
            <a:lvl1pPr marL="342900" indent="-342900">
              <a:lnSpc>
                <a:spcPct val="90000"/>
              </a:lnSpc>
              <a:spcBef>
                <a:spcPts val="1000"/>
              </a:spcBef>
              <a:buFontTx/>
              <a:buChar char="-"/>
              <a:defRPr cap="small">
                <a:latin typeface="Cambria" panose="02040503050406030204" pitchFamily="18" charset="0"/>
                <a:ea typeface="Cambria" panose="02040503050406030204" pitchFamily="18" charset="0"/>
              </a:defRPr>
            </a:lvl1pPr>
            <a:lvl2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/>
            </a:lvl2pPr>
            <a:lvl3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3pPr>
            <a:lvl4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4pPr>
            <a:lvl5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5pPr>
            <a:lvl6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6pPr>
            <a:lvl7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7pPr>
            <a:lvl8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8pPr>
            <a:lvl9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9pPr>
          </a:lstStyle>
          <a:p>
            <a:r>
              <a:rPr lang="en-US" b="1" dirty="0">
                <a:sym typeface="Georgia"/>
              </a:rPr>
              <a:t>Collect the Madrid city data in </a:t>
            </a:r>
            <a:r>
              <a:rPr lang="en-US" b="1" dirty="0" err="1">
                <a:sym typeface="Georgia"/>
              </a:rPr>
              <a:t>dataframes</a:t>
            </a:r>
            <a:r>
              <a:rPr lang="en-US" b="1" dirty="0">
                <a:sym typeface="Georgia"/>
              </a:rPr>
              <a:t>: </a:t>
            </a:r>
          </a:p>
          <a:p>
            <a:endParaRPr lang="en-US" dirty="0">
              <a:sym typeface="Georgia"/>
            </a:endParaRPr>
          </a:p>
          <a:p>
            <a:endParaRPr lang="en-US" dirty="0">
              <a:sym typeface="Georgia"/>
            </a:endParaRPr>
          </a:p>
          <a:p>
            <a:endParaRPr lang="en-US" dirty="0">
              <a:sym typeface="Georgia"/>
            </a:endParaRPr>
          </a:p>
          <a:p>
            <a:endParaRPr lang="en-US" dirty="0">
              <a:sym typeface="Georgia"/>
            </a:endParaRPr>
          </a:p>
          <a:p>
            <a:endParaRPr lang="en-US" dirty="0">
              <a:sym typeface="Georgia"/>
            </a:endParaRPr>
          </a:p>
          <a:p>
            <a:endParaRPr lang="en-US" dirty="0">
              <a:sym typeface="Georgia"/>
            </a:endParaRPr>
          </a:p>
          <a:p>
            <a:pPr marL="0" indent="0">
              <a:buNone/>
            </a:pPr>
            <a:endParaRPr lang="en-US" dirty="0">
              <a:sym typeface="Georgia"/>
            </a:endParaRPr>
          </a:p>
          <a:p>
            <a:pPr marL="0" indent="0">
              <a:buNone/>
            </a:pPr>
            <a:endParaRPr lang="en-US" dirty="0">
              <a:sym typeface="Georgia"/>
            </a:endParaRPr>
          </a:p>
          <a:p>
            <a:pPr marL="0" indent="0">
              <a:buNone/>
            </a:pPr>
            <a:endParaRPr lang="en-US" dirty="0">
              <a:sym typeface="Georgia"/>
            </a:endParaRPr>
          </a:p>
          <a:p>
            <a:r>
              <a:rPr lang="en-US" dirty="0">
                <a:sym typeface="Georgia"/>
              </a:rPr>
              <a:t>Using </a:t>
            </a:r>
            <a:r>
              <a:rPr lang="en-US" dirty="0" err="1">
                <a:sym typeface="Georgia"/>
              </a:rPr>
              <a:t>FourSquare</a:t>
            </a:r>
            <a:r>
              <a:rPr lang="en-US" dirty="0">
                <a:sym typeface="Georgia"/>
              </a:rPr>
              <a:t> API we will find all venues for each neighborhood.</a:t>
            </a:r>
          </a:p>
          <a:p>
            <a:r>
              <a:rPr lang="en-US" dirty="0">
                <a:sym typeface="Georgia"/>
              </a:rPr>
              <a:t>Cluster the neighborhoods according to its venues.</a:t>
            </a:r>
          </a:p>
          <a:p>
            <a:r>
              <a:rPr lang="en-US" dirty="0">
                <a:sym typeface="Georgia"/>
              </a:rPr>
              <a:t>Visualize the cluster and comparing to public schools distribution</a:t>
            </a:r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C85FC3E-2CFF-4D90-A611-C3CE91BD1A6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460" y="2152650"/>
            <a:ext cx="4008120" cy="28994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12414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29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EAFCED-6A05-4727-9136-E91A4FF0EB89}"/>
              </a:ext>
            </a:extLst>
          </p:cNvPr>
          <p:cNvSpPr txBox="1">
            <a:spLocks/>
          </p:cNvSpPr>
          <p:nvPr/>
        </p:nvSpPr>
        <p:spPr>
          <a:xfrm>
            <a:off x="312820" y="348481"/>
            <a:ext cx="11566359" cy="7498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defPPr>
              <a:defRPr lang="es-E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3200" cap="small">
                <a:latin typeface="Cambria" panose="02040503050406030204" pitchFamily="18" charset="0"/>
                <a:ea typeface="Cambria" panose="02040503050406030204" pitchFamily="18" charset="0"/>
                <a:cs typeface="+mj-cs"/>
              </a:defRPr>
            </a:lvl1pPr>
          </a:lstStyle>
          <a:p>
            <a:r>
              <a:rPr lang="es-ES" b="1" dirty="0" err="1"/>
              <a:t>Methodology</a:t>
            </a:r>
            <a:endParaRPr lang="es-ES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A7C9C68-B5D7-45BF-BACE-C657B1D569D5}"/>
              </a:ext>
            </a:extLst>
          </p:cNvPr>
          <p:cNvSpPr txBox="1">
            <a:spLocks/>
          </p:cNvSpPr>
          <p:nvPr/>
        </p:nvSpPr>
        <p:spPr>
          <a:xfrm>
            <a:off x="625640" y="1625860"/>
            <a:ext cx="11194884" cy="4883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s-ES"/>
            </a:defPPr>
            <a:lvl1pPr marL="342900" indent="-342900">
              <a:lnSpc>
                <a:spcPct val="90000"/>
              </a:lnSpc>
              <a:spcBef>
                <a:spcPts val="1000"/>
              </a:spcBef>
              <a:buFontTx/>
              <a:buChar char="-"/>
              <a:defRPr cap="small">
                <a:latin typeface="Cambria" panose="02040503050406030204" pitchFamily="18" charset="0"/>
                <a:ea typeface="Cambria" panose="02040503050406030204" pitchFamily="18" charset="0"/>
              </a:defRPr>
            </a:lvl1pPr>
            <a:lvl2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/>
            </a:lvl2pPr>
            <a:lvl3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3pPr>
            <a:lvl4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4pPr>
            <a:lvl5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5pPr>
            <a:lvl6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6pPr>
            <a:lvl7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7pPr>
            <a:lvl8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8pPr>
            <a:lvl9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9pPr>
          </a:lstStyle>
          <a:p>
            <a:r>
              <a:rPr lang="en-US" dirty="0">
                <a:sym typeface="Georgia"/>
              </a:rPr>
              <a:t>Collect the Madrid city data in </a:t>
            </a:r>
            <a:r>
              <a:rPr lang="en-US" dirty="0" err="1">
                <a:sym typeface="Georgia"/>
              </a:rPr>
              <a:t>dataframes</a:t>
            </a:r>
            <a:r>
              <a:rPr lang="en-US" dirty="0">
                <a:sym typeface="Georgia"/>
              </a:rPr>
              <a:t>: </a:t>
            </a:r>
          </a:p>
          <a:p>
            <a:r>
              <a:rPr lang="en-US" b="1" dirty="0">
                <a:sym typeface="Georgia"/>
              </a:rPr>
              <a:t>Using </a:t>
            </a:r>
            <a:r>
              <a:rPr lang="en-US" b="1" dirty="0" err="1">
                <a:sym typeface="Georgia"/>
              </a:rPr>
              <a:t>FourSquare</a:t>
            </a:r>
            <a:r>
              <a:rPr lang="en-US" b="1" dirty="0">
                <a:sym typeface="Georgia"/>
              </a:rPr>
              <a:t> API we will find all venues for each neighborhood:</a:t>
            </a:r>
          </a:p>
          <a:p>
            <a:endParaRPr lang="en-US" dirty="0">
              <a:sym typeface="Georgia"/>
            </a:endParaRPr>
          </a:p>
          <a:p>
            <a:endParaRPr lang="en-US" dirty="0">
              <a:sym typeface="Georgia"/>
            </a:endParaRPr>
          </a:p>
          <a:p>
            <a:endParaRPr lang="en-US" dirty="0">
              <a:sym typeface="Georgia"/>
            </a:endParaRPr>
          </a:p>
          <a:p>
            <a:endParaRPr lang="en-US" dirty="0">
              <a:sym typeface="Georgia"/>
            </a:endParaRPr>
          </a:p>
          <a:p>
            <a:endParaRPr lang="en-US" dirty="0">
              <a:sym typeface="Georgia"/>
            </a:endParaRPr>
          </a:p>
          <a:p>
            <a:endParaRPr lang="en-US" dirty="0">
              <a:sym typeface="Georgia"/>
            </a:endParaRPr>
          </a:p>
          <a:p>
            <a:endParaRPr lang="en-US" dirty="0">
              <a:sym typeface="Georgia"/>
            </a:endParaRPr>
          </a:p>
          <a:p>
            <a:endParaRPr lang="en-US" dirty="0">
              <a:sym typeface="Georgia"/>
            </a:endParaRPr>
          </a:p>
          <a:p>
            <a:endParaRPr lang="en-US" dirty="0">
              <a:sym typeface="Georgia"/>
            </a:endParaRPr>
          </a:p>
          <a:p>
            <a:r>
              <a:rPr lang="en-US" dirty="0">
                <a:sym typeface="Georgia"/>
              </a:rPr>
              <a:t>Cluster the neighborhoods according to its venues.</a:t>
            </a:r>
          </a:p>
          <a:p>
            <a:r>
              <a:rPr lang="en-US" dirty="0">
                <a:sym typeface="Georgia"/>
              </a:rPr>
              <a:t>Visualize the cluster and comparing to public schools distribution</a:t>
            </a:r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502D661-352C-400D-A499-82B8812A7ED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0217" y="2422265"/>
            <a:ext cx="4355783" cy="31670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53141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29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EAFCED-6A05-4727-9136-E91A4FF0EB89}"/>
              </a:ext>
            </a:extLst>
          </p:cNvPr>
          <p:cNvSpPr txBox="1">
            <a:spLocks/>
          </p:cNvSpPr>
          <p:nvPr/>
        </p:nvSpPr>
        <p:spPr>
          <a:xfrm>
            <a:off x="312820" y="348481"/>
            <a:ext cx="11566359" cy="7498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defPPr>
              <a:defRPr lang="es-E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3200" cap="small">
                <a:latin typeface="Cambria" panose="02040503050406030204" pitchFamily="18" charset="0"/>
                <a:ea typeface="Cambria" panose="02040503050406030204" pitchFamily="18" charset="0"/>
                <a:cs typeface="+mj-cs"/>
              </a:defRPr>
            </a:lvl1pPr>
          </a:lstStyle>
          <a:p>
            <a:r>
              <a:rPr lang="es-ES" b="1" dirty="0" err="1"/>
              <a:t>Methodology</a:t>
            </a:r>
            <a:endParaRPr lang="es-ES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A7C9C68-B5D7-45BF-BACE-C657B1D569D5}"/>
              </a:ext>
            </a:extLst>
          </p:cNvPr>
          <p:cNvSpPr txBox="1">
            <a:spLocks/>
          </p:cNvSpPr>
          <p:nvPr/>
        </p:nvSpPr>
        <p:spPr>
          <a:xfrm>
            <a:off x="625640" y="1625860"/>
            <a:ext cx="11194884" cy="4883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s-ES"/>
            </a:defPPr>
            <a:lvl1pPr marL="342900" indent="-342900">
              <a:lnSpc>
                <a:spcPct val="90000"/>
              </a:lnSpc>
              <a:spcBef>
                <a:spcPts val="1000"/>
              </a:spcBef>
              <a:buFontTx/>
              <a:buChar char="-"/>
              <a:defRPr cap="small">
                <a:latin typeface="Cambria" panose="02040503050406030204" pitchFamily="18" charset="0"/>
                <a:ea typeface="Cambria" panose="02040503050406030204" pitchFamily="18" charset="0"/>
              </a:defRPr>
            </a:lvl1pPr>
            <a:lvl2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/>
            </a:lvl2pPr>
            <a:lvl3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3pPr>
            <a:lvl4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4pPr>
            <a:lvl5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5pPr>
            <a:lvl6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6pPr>
            <a:lvl7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7pPr>
            <a:lvl8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8pPr>
            <a:lvl9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9pPr>
          </a:lstStyle>
          <a:p>
            <a:r>
              <a:rPr lang="en-US" dirty="0">
                <a:sym typeface="Georgia"/>
              </a:rPr>
              <a:t>Collect the Madrid city data in </a:t>
            </a:r>
            <a:r>
              <a:rPr lang="en-US" dirty="0" err="1">
                <a:sym typeface="Georgia"/>
              </a:rPr>
              <a:t>dataframes</a:t>
            </a:r>
            <a:r>
              <a:rPr lang="en-US" dirty="0">
                <a:sym typeface="Georgia"/>
              </a:rPr>
              <a:t>: </a:t>
            </a:r>
          </a:p>
          <a:p>
            <a:r>
              <a:rPr lang="en-US" dirty="0">
                <a:sym typeface="Georgia"/>
              </a:rPr>
              <a:t>Using </a:t>
            </a:r>
            <a:r>
              <a:rPr lang="en-US" dirty="0" err="1">
                <a:sym typeface="Georgia"/>
              </a:rPr>
              <a:t>FourSquare</a:t>
            </a:r>
            <a:r>
              <a:rPr lang="en-US" dirty="0">
                <a:sym typeface="Georgia"/>
              </a:rPr>
              <a:t> API we will find all venues for each neighborhood.</a:t>
            </a:r>
          </a:p>
          <a:p>
            <a:r>
              <a:rPr lang="en-US" b="1" dirty="0">
                <a:sym typeface="Georgia"/>
              </a:rPr>
              <a:t>Cluster the neighborhoods according to its venues:</a:t>
            </a:r>
          </a:p>
          <a:p>
            <a:endParaRPr lang="en-US" dirty="0">
              <a:sym typeface="Georgia"/>
            </a:endParaRPr>
          </a:p>
          <a:p>
            <a:endParaRPr lang="en-US" dirty="0">
              <a:sym typeface="Georgia"/>
            </a:endParaRPr>
          </a:p>
          <a:p>
            <a:endParaRPr lang="en-US" dirty="0">
              <a:sym typeface="Georgia"/>
            </a:endParaRPr>
          </a:p>
          <a:p>
            <a:endParaRPr lang="en-US" dirty="0">
              <a:sym typeface="Georgia"/>
            </a:endParaRPr>
          </a:p>
          <a:p>
            <a:endParaRPr lang="en-US" dirty="0">
              <a:sym typeface="Georgia"/>
            </a:endParaRPr>
          </a:p>
          <a:p>
            <a:endParaRPr lang="en-US" dirty="0">
              <a:sym typeface="Georgia"/>
            </a:endParaRPr>
          </a:p>
          <a:p>
            <a:endParaRPr lang="en-US" dirty="0">
              <a:sym typeface="Georgia"/>
            </a:endParaRPr>
          </a:p>
          <a:p>
            <a:endParaRPr lang="en-US" dirty="0">
              <a:sym typeface="Georgia"/>
            </a:endParaRPr>
          </a:p>
          <a:p>
            <a:endParaRPr lang="en-US" dirty="0">
              <a:sym typeface="Georgia"/>
            </a:endParaRPr>
          </a:p>
          <a:p>
            <a:r>
              <a:rPr lang="en-US" dirty="0">
                <a:sym typeface="Georgia"/>
              </a:rPr>
              <a:t>Visualize the cluster and comparing to public schools distribution</a:t>
            </a:r>
            <a:endParaRPr lang="es-E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5127C9E-509B-43E7-9875-5AE53F61CA5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8280" y="2847884"/>
            <a:ext cx="3596640" cy="31185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95019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29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EAFCED-6A05-4727-9136-E91A4FF0EB89}"/>
              </a:ext>
            </a:extLst>
          </p:cNvPr>
          <p:cNvSpPr txBox="1">
            <a:spLocks/>
          </p:cNvSpPr>
          <p:nvPr/>
        </p:nvSpPr>
        <p:spPr>
          <a:xfrm>
            <a:off x="312820" y="348481"/>
            <a:ext cx="11566359" cy="7498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defPPr>
              <a:defRPr lang="es-E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3200" cap="small">
                <a:latin typeface="Cambria" panose="02040503050406030204" pitchFamily="18" charset="0"/>
                <a:ea typeface="Cambria" panose="02040503050406030204" pitchFamily="18" charset="0"/>
                <a:cs typeface="+mj-cs"/>
              </a:defRPr>
            </a:lvl1pPr>
          </a:lstStyle>
          <a:p>
            <a:r>
              <a:rPr lang="es-ES" b="1" dirty="0" err="1"/>
              <a:t>Methodology</a:t>
            </a:r>
            <a:endParaRPr lang="es-ES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A7C9C68-B5D7-45BF-BACE-C657B1D569D5}"/>
              </a:ext>
            </a:extLst>
          </p:cNvPr>
          <p:cNvSpPr txBox="1">
            <a:spLocks/>
          </p:cNvSpPr>
          <p:nvPr/>
        </p:nvSpPr>
        <p:spPr>
          <a:xfrm>
            <a:off x="625640" y="1625860"/>
            <a:ext cx="11194884" cy="4883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s-ES"/>
            </a:defPPr>
            <a:lvl1pPr marL="342900" indent="-342900">
              <a:lnSpc>
                <a:spcPct val="90000"/>
              </a:lnSpc>
              <a:spcBef>
                <a:spcPts val="1000"/>
              </a:spcBef>
              <a:buFontTx/>
              <a:buChar char="-"/>
              <a:defRPr cap="small">
                <a:latin typeface="Cambria" panose="02040503050406030204" pitchFamily="18" charset="0"/>
                <a:ea typeface="Cambria" panose="02040503050406030204" pitchFamily="18" charset="0"/>
              </a:defRPr>
            </a:lvl1pPr>
            <a:lvl2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/>
            </a:lvl2pPr>
            <a:lvl3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3pPr>
            <a:lvl4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4pPr>
            <a:lvl5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5pPr>
            <a:lvl6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6pPr>
            <a:lvl7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7pPr>
            <a:lvl8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8pPr>
            <a:lvl9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9pPr>
          </a:lstStyle>
          <a:p>
            <a:r>
              <a:rPr lang="en-US" dirty="0">
                <a:sym typeface="Georgia"/>
              </a:rPr>
              <a:t>Collect the Madrid city data in </a:t>
            </a:r>
            <a:r>
              <a:rPr lang="en-US" dirty="0" err="1">
                <a:sym typeface="Georgia"/>
              </a:rPr>
              <a:t>dataframes</a:t>
            </a:r>
            <a:r>
              <a:rPr lang="en-US" dirty="0">
                <a:sym typeface="Georgia"/>
              </a:rPr>
              <a:t>: </a:t>
            </a:r>
          </a:p>
          <a:p>
            <a:r>
              <a:rPr lang="en-US" dirty="0">
                <a:sym typeface="Georgia"/>
              </a:rPr>
              <a:t>Using </a:t>
            </a:r>
            <a:r>
              <a:rPr lang="en-US" dirty="0" err="1">
                <a:sym typeface="Georgia"/>
              </a:rPr>
              <a:t>FourSquare</a:t>
            </a:r>
            <a:r>
              <a:rPr lang="en-US" dirty="0">
                <a:sym typeface="Georgia"/>
              </a:rPr>
              <a:t> API we will find all venues for each neighborhood:</a:t>
            </a:r>
          </a:p>
          <a:p>
            <a:r>
              <a:rPr lang="en-US" dirty="0">
                <a:sym typeface="Georgia"/>
              </a:rPr>
              <a:t>Cluster the neighborhoods according to its venues.</a:t>
            </a:r>
          </a:p>
          <a:p>
            <a:r>
              <a:rPr lang="en-US" b="1" dirty="0">
                <a:sym typeface="Georgia"/>
              </a:rPr>
              <a:t>Visualize the cluster and comparing to public schools distribution:</a:t>
            </a:r>
          </a:p>
          <a:p>
            <a:endParaRPr lang="es-ES" b="1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878981F-E567-4CB6-A44E-DCA7D2F953AC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6397" y="3159442"/>
            <a:ext cx="5153025" cy="32137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854012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29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EAFCED-6A05-4727-9136-E91A4FF0EB89}"/>
              </a:ext>
            </a:extLst>
          </p:cNvPr>
          <p:cNvSpPr txBox="1">
            <a:spLocks/>
          </p:cNvSpPr>
          <p:nvPr/>
        </p:nvSpPr>
        <p:spPr>
          <a:xfrm>
            <a:off x="312820" y="348481"/>
            <a:ext cx="11566359" cy="7498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defPPr>
              <a:defRPr lang="es-E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3200" cap="small">
                <a:latin typeface="Cambria" panose="02040503050406030204" pitchFamily="18" charset="0"/>
                <a:ea typeface="Cambria" panose="02040503050406030204" pitchFamily="18" charset="0"/>
                <a:cs typeface="+mj-cs"/>
              </a:defRPr>
            </a:lvl1pPr>
          </a:lstStyle>
          <a:p>
            <a:r>
              <a:rPr lang="es-ES" b="1" dirty="0"/>
              <a:t>RESULTS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A7C9C68-B5D7-45BF-BACE-C657B1D569D5}"/>
              </a:ext>
            </a:extLst>
          </p:cNvPr>
          <p:cNvSpPr txBox="1">
            <a:spLocks/>
          </p:cNvSpPr>
          <p:nvPr/>
        </p:nvSpPr>
        <p:spPr>
          <a:xfrm>
            <a:off x="591350" y="1362970"/>
            <a:ext cx="11194884" cy="4883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s-ES"/>
            </a:defPPr>
            <a:lvl1pPr marL="342900" indent="-342900">
              <a:lnSpc>
                <a:spcPct val="90000"/>
              </a:lnSpc>
              <a:spcBef>
                <a:spcPts val="1000"/>
              </a:spcBef>
              <a:buFontTx/>
              <a:buChar char="-"/>
              <a:defRPr cap="small">
                <a:latin typeface="Cambria" panose="02040503050406030204" pitchFamily="18" charset="0"/>
                <a:ea typeface="Cambria" panose="02040503050406030204" pitchFamily="18" charset="0"/>
              </a:defRPr>
            </a:lvl1pPr>
            <a:lvl2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/>
            </a:lvl2pPr>
            <a:lvl3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3pPr>
            <a:lvl4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4pPr>
            <a:lvl5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5pPr>
            <a:lvl6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6pPr>
            <a:lvl7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7pPr>
            <a:lvl8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8pPr>
            <a:lvl9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9pPr>
          </a:lstStyle>
          <a:p>
            <a:r>
              <a:rPr lang="en-US" sz="2000" b="1" dirty="0">
                <a:sym typeface="Georgia"/>
              </a:rPr>
              <a:t>Most suitable residential neighborhoods: </a:t>
            </a:r>
          </a:p>
          <a:p>
            <a:endParaRPr lang="es-ES" b="1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66C91236-3C3A-4BAE-8EA6-DDEA871F512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525" y="2781617"/>
            <a:ext cx="4802505" cy="3139123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3A572043-42E2-44F0-96CC-84404CF68EE4}"/>
              </a:ext>
            </a:extLst>
          </p:cNvPr>
          <p:cNvSpPr/>
          <p:nvPr/>
        </p:nvSpPr>
        <p:spPr>
          <a:xfrm>
            <a:off x="2596853" y="2143237"/>
            <a:ext cx="2559675" cy="3736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dirty="0">
                <a:solidFill>
                  <a:srgbClr val="FF0000"/>
                </a:solidFill>
              </a:rPr>
              <a:t>🔵</a:t>
            </a:r>
            <a:r>
              <a:rPr lang="es-ES" b="1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b="1" i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Cluster</a:t>
            </a:r>
            <a:r>
              <a:rPr lang="es-ES" b="1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0: </a:t>
            </a:r>
            <a:r>
              <a:rPr lang="es-ES" b="1" i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Residential</a:t>
            </a:r>
            <a:endParaRPr lang="es-E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6D7F226-AA17-46E4-8E26-BB7B72C6621B}"/>
              </a:ext>
            </a:extLst>
          </p:cNvPr>
          <p:cNvSpPr txBox="1"/>
          <p:nvPr/>
        </p:nvSpPr>
        <p:spPr>
          <a:xfrm>
            <a:off x="6917700" y="2415750"/>
            <a:ext cx="384048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Plenty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useful</a:t>
            </a:r>
            <a:r>
              <a:rPr lang="es-ES" dirty="0"/>
              <a:t> </a:t>
            </a:r>
            <a:r>
              <a:rPr lang="es-ES" dirty="0" err="1"/>
              <a:t>services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a </a:t>
            </a:r>
            <a:r>
              <a:rPr lang="es-ES" dirty="0" err="1"/>
              <a:t>family</a:t>
            </a:r>
            <a:r>
              <a:rPr lang="es-ES" dirty="0"/>
              <a:t> </a:t>
            </a:r>
            <a:r>
              <a:rPr lang="es-ES" dirty="0" err="1"/>
              <a:t>like</a:t>
            </a:r>
            <a:r>
              <a:rPr lang="es-ES" dirty="0"/>
              <a:t>:</a:t>
            </a:r>
          </a:p>
          <a:p>
            <a:endParaRPr lang="es-ES" dirty="0"/>
          </a:p>
          <a:p>
            <a:pPr marL="285750" indent="-285750">
              <a:buFontTx/>
              <a:buChar char="-"/>
            </a:pPr>
            <a:r>
              <a:rPr lang="es-ES" i="1" dirty="0" err="1"/>
              <a:t>Grocery</a:t>
            </a:r>
            <a:r>
              <a:rPr lang="es-ES" i="1" dirty="0"/>
              <a:t> </a:t>
            </a:r>
            <a:r>
              <a:rPr lang="es-ES" i="1" dirty="0" err="1"/>
              <a:t>stores</a:t>
            </a:r>
            <a:endParaRPr lang="es-ES" i="1" dirty="0"/>
          </a:p>
          <a:p>
            <a:pPr marL="285750" indent="-285750">
              <a:buFontTx/>
              <a:buChar char="-"/>
            </a:pPr>
            <a:endParaRPr lang="es-ES" i="1" dirty="0"/>
          </a:p>
          <a:p>
            <a:pPr marL="285750" indent="-285750">
              <a:buFontTx/>
              <a:buChar char="-"/>
            </a:pPr>
            <a:r>
              <a:rPr lang="es-ES" i="1" dirty="0"/>
              <a:t>Metro </a:t>
            </a:r>
            <a:r>
              <a:rPr lang="es-ES" i="1" dirty="0" err="1"/>
              <a:t>stations</a:t>
            </a:r>
            <a:endParaRPr lang="es-ES" i="1" dirty="0"/>
          </a:p>
          <a:p>
            <a:pPr marL="285750" indent="-285750">
              <a:buFontTx/>
              <a:buChar char="-"/>
            </a:pPr>
            <a:endParaRPr lang="es-ES" i="1" dirty="0"/>
          </a:p>
          <a:p>
            <a:pPr marL="285750" indent="-285750">
              <a:buFontTx/>
              <a:buChar char="-"/>
            </a:pPr>
            <a:r>
              <a:rPr lang="es-ES" i="1" dirty="0"/>
              <a:t>Parks</a:t>
            </a:r>
          </a:p>
          <a:p>
            <a:pPr marL="285750" indent="-285750">
              <a:buFontTx/>
              <a:buChar char="-"/>
            </a:pPr>
            <a:endParaRPr lang="es-ES" i="1" dirty="0"/>
          </a:p>
          <a:p>
            <a:pPr marL="285750" indent="-285750">
              <a:buFontTx/>
              <a:buChar char="-"/>
            </a:pPr>
            <a:r>
              <a:rPr lang="es-ES" i="1" dirty="0" err="1"/>
              <a:t>Supermarkets</a:t>
            </a:r>
            <a:endParaRPr lang="es-ES" i="1" dirty="0"/>
          </a:p>
          <a:p>
            <a:pPr marL="285750" indent="-285750">
              <a:buFontTx/>
              <a:buChar char="-"/>
            </a:pPr>
            <a:endParaRPr lang="es-ES" i="1" dirty="0"/>
          </a:p>
          <a:p>
            <a:pPr marL="285750" indent="-285750">
              <a:buFontTx/>
              <a:buChar char="-"/>
            </a:pPr>
            <a:r>
              <a:rPr lang="es-ES" i="1" dirty="0" err="1"/>
              <a:t>Gyms</a:t>
            </a:r>
            <a:endParaRPr lang="es-ES" i="1" dirty="0"/>
          </a:p>
        </p:txBody>
      </p:sp>
    </p:spTree>
    <p:extLst>
      <p:ext uri="{BB962C8B-B14F-4D97-AF65-F5344CB8AC3E}">
        <p14:creationId xmlns:p14="http://schemas.microsoft.com/office/powerpoint/2010/main" val="22823968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29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EAFCED-6A05-4727-9136-E91A4FF0EB89}"/>
              </a:ext>
            </a:extLst>
          </p:cNvPr>
          <p:cNvSpPr txBox="1">
            <a:spLocks/>
          </p:cNvSpPr>
          <p:nvPr/>
        </p:nvSpPr>
        <p:spPr>
          <a:xfrm>
            <a:off x="312820" y="348481"/>
            <a:ext cx="11566359" cy="7498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defPPr>
              <a:defRPr lang="es-E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3200" cap="small">
                <a:latin typeface="Cambria" panose="02040503050406030204" pitchFamily="18" charset="0"/>
                <a:ea typeface="Cambria" panose="02040503050406030204" pitchFamily="18" charset="0"/>
                <a:cs typeface="+mj-cs"/>
              </a:defRPr>
            </a:lvl1pPr>
          </a:lstStyle>
          <a:p>
            <a:r>
              <a:rPr lang="es-ES" b="1" dirty="0"/>
              <a:t>RESULTS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A7C9C68-B5D7-45BF-BACE-C657B1D569D5}"/>
              </a:ext>
            </a:extLst>
          </p:cNvPr>
          <p:cNvSpPr txBox="1">
            <a:spLocks/>
          </p:cNvSpPr>
          <p:nvPr/>
        </p:nvSpPr>
        <p:spPr>
          <a:xfrm>
            <a:off x="591350" y="1362970"/>
            <a:ext cx="11194884" cy="4883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s-ES"/>
            </a:defPPr>
            <a:lvl1pPr marL="342900" indent="-342900">
              <a:lnSpc>
                <a:spcPct val="90000"/>
              </a:lnSpc>
              <a:spcBef>
                <a:spcPts val="1000"/>
              </a:spcBef>
              <a:buFontTx/>
              <a:buChar char="-"/>
              <a:defRPr cap="small">
                <a:latin typeface="Cambria" panose="02040503050406030204" pitchFamily="18" charset="0"/>
                <a:ea typeface="Cambria" panose="02040503050406030204" pitchFamily="18" charset="0"/>
              </a:defRPr>
            </a:lvl1pPr>
            <a:lvl2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/>
            </a:lvl2pPr>
            <a:lvl3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3pPr>
            <a:lvl4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4pPr>
            <a:lvl5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5pPr>
            <a:lvl6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6pPr>
            <a:lvl7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7pPr>
            <a:lvl8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8pPr>
            <a:lvl9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9pPr>
          </a:lstStyle>
          <a:p>
            <a:r>
              <a:rPr lang="en-US" sz="2000" b="1" dirty="0">
                <a:sym typeface="Georgia"/>
              </a:rPr>
              <a:t>Most suitable residential neighborhoods: </a:t>
            </a:r>
          </a:p>
          <a:p>
            <a:endParaRPr lang="es-ES" b="1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A572043-42E2-44F0-96CC-84404CF68EE4}"/>
              </a:ext>
            </a:extLst>
          </p:cNvPr>
          <p:cNvSpPr/>
          <p:nvPr/>
        </p:nvSpPr>
        <p:spPr>
          <a:xfrm>
            <a:off x="1989757" y="2088735"/>
            <a:ext cx="4199035" cy="3736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dirty="0">
                <a:solidFill>
                  <a:schemeClr val="accent2"/>
                </a:solidFill>
              </a:rPr>
              <a:t>🔵</a:t>
            </a:r>
            <a:r>
              <a:rPr lang="es-ES" b="1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b="1" i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Cluster</a:t>
            </a:r>
            <a:r>
              <a:rPr lang="es-ES" b="1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b="1" i="1" dirty="0"/>
              <a:t>3: Sport </a:t>
            </a:r>
            <a:r>
              <a:rPr lang="es-ES" b="1" i="1" dirty="0" err="1"/>
              <a:t>lovers</a:t>
            </a:r>
            <a:r>
              <a:rPr lang="es-ES" b="1" i="1" dirty="0"/>
              <a:t> </a:t>
            </a:r>
            <a:r>
              <a:rPr lang="es-ES" b="1" i="1" dirty="0" err="1"/>
              <a:t>residential</a:t>
            </a:r>
            <a:r>
              <a:rPr lang="es-ES" b="1" i="1" dirty="0"/>
              <a:t> </a:t>
            </a:r>
            <a:r>
              <a:rPr lang="es-ES" b="1" i="1" dirty="0" err="1"/>
              <a:t>area</a:t>
            </a:r>
            <a:endParaRPr lang="es-E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6D7F226-AA17-46E4-8E26-BB7B72C6621B}"/>
              </a:ext>
            </a:extLst>
          </p:cNvPr>
          <p:cNvSpPr txBox="1"/>
          <p:nvPr/>
        </p:nvSpPr>
        <p:spPr>
          <a:xfrm>
            <a:off x="6917700" y="2415750"/>
            <a:ext cx="384048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Interesting</a:t>
            </a:r>
            <a:r>
              <a:rPr lang="es-ES" dirty="0"/>
              <a:t> </a:t>
            </a:r>
            <a:r>
              <a:rPr lang="es-ES" dirty="0" err="1"/>
              <a:t>services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a sport </a:t>
            </a:r>
            <a:r>
              <a:rPr lang="es-ES" dirty="0" err="1"/>
              <a:t>lover</a:t>
            </a:r>
            <a:r>
              <a:rPr lang="es-ES" dirty="0"/>
              <a:t> </a:t>
            </a:r>
            <a:r>
              <a:rPr lang="es-ES" dirty="0" err="1"/>
              <a:t>family</a:t>
            </a:r>
            <a:r>
              <a:rPr lang="es-ES" dirty="0"/>
              <a:t> </a:t>
            </a:r>
            <a:r>
              <a:rPr lang="es-ES" dirty="0" err="1"/>
              <a:t>like</a:t>
            </a:r>
            <a:r>
              <a:rPr lang="es-ES" dirty="0"/>
              <a:t>:</a:t>
            </a:r>
          </a:p>
          <a:p>
            <a:endParaRPr lang="es-ES" dirty="0"/>
          </a:p>
          <a:p>
            <a:pPr marL="285750" indent="-285750">
              <a:buFontTx/>
              <a:buChar char="-"/>
            </a:pPr>
            <a:r>
              <a:rPr lang="es-ES" i="1" dirty="0"/>
              <a:t>Soccer </a:t>
            </a:r>
            <a:r>
              <a:rPr lang="es-ES" i="1" dirty="0" err="1"/>
              <a:t>fields</a:t>
            </a:r>
            <a:endParaRPr lang="es-ES" i="1" dirty="0"/>
          </a:p>
          <a:p>
            <a:pPr marL="285750" indent="-285750">
              <a:buFontTx/>
              <a:buChar char="-"/>
            </a:pPr>
            <a:endParaRPr lang="es-ES" i="1" dirty="0"/>
          </a:p>
          <a:p>
            <a:pPr marL="285750" indent="-285750">
              <a:buFontTx/>
              <a:buChar char="-"/>
            </a:pPr>
            <a:r>
              <a:rPr lang="es-ES" i="1" dirty="0" err="1"/>
              <a:t>Gyms</a:t>
            </a:r>
            <a:endParaRPr lang="es-ES" i="1" dirty="0"/>
          </a:p>
          <a:p>
            <a:pPr marL="285750" indent="-285750">
              <a:buFontTx/>
              <a:buChar char="-"/>
            </a:pPr>
            <a:endParaRPr lang="es-ES" i="1" dirty="0"/>
          </a:p>
          <a:p>
            <a:pPr marL="285750" indent="-285750">
              <a:buFontTx/>
              <a:buChar char="-"/>
            </a:pPr>
            <a:r>
              <a:rPr lang="es-ES" i="1" dirty="0"/>
              <a:t>Parks</a:t>
            </a:r>
          </a:p>
          <a:p>
            <a:pPr marL="285750" indent="-285750">
              <a:buFontTx/>
              <a:buChar char="-"/>
            </a:pPr>
            <a:endParaRPr lang="es-ES" i="1" dirty="0"/>
          </a:p>
          <a:p>
            <a:pPr marL="285750" indent="-285750">
              <a:buFontTx/>
              <a:buChar char="-"/>
            </a:pPr>
            <a:r>
              <a:rPr lang="es-ES" i="1" dirty="0" err="1"/>
              <a:t>Supermarkets</a:t>
            </a:r>
            <a:endParaRPr lang="es-ES" i="1" dirty="0"/>
          </a:p>
          <a:p>
            <a:pPr marL="285750" indent="-285750">
              <a:buFontTx/>
              <a:buChar char="-"/>
            </a:pPr>
            <a:endParaRPr lang="es-ES" i="1" dirty="0"/>
          </a:p>
          <a:p>
            <a:pPr marL="285750" indent="-285750">
              <a:buFontTx/>
              <a:buChar char="-"/>
            </a:pPr>
            <a:r>
              <a:rPr lang="es-ES" i="1" dirty="0"/>
              <a:t>Train </a:t>
            </a:r>
            <a:r>
              <a:rPr lang="es-ES" i="1" dirty="0" err="1"/>
              <a:t>stations</a:t>
            </a:r>
            <a:endParaRPr lang="es-ES" i="1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1E8EC532-D004-4960-BF89-28447AC7F72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0161" y="2727114"/>
            <a:ext cx="5097780" cy="323934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9201343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8284</TotalTime>
  <Words>547</Words>
  <Application>Microsoft Office PowerPoint</Application>
  <PresentationFormat>Panorámica</PresentationFormat>
  <Paragraphs>128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Cambria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victor perez</dc:creator>
  <cp:lastModifiedBy>Raul Castellanos Sanchez</cp:lastModifiedBy>
  <cp:revision>227</cp:revision>
  <dcterms:created xsi:type="dcterms:W3CDTF">2018-12-04T15:24:24Z</dcterms:created>
  <dcterms:modified xsi:type="dcterms:W3CDTF">2021-01-19T13:39:49Z</dcterms:modified>
</cp:coreProperties>
</file>