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>
        <p:scale>
          <a:sx n="133" d="100"/>
          <a:sy n="133" d="100"/>
        </p:scale>
        <p:origin x="6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19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75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304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79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08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23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E7C-53E4-714F-BE0C-AD60FE8D3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38" y="4267830"/>
            <a:ext cx="10776633" cy="2088582"/>
          </a:xfrm>
        </p:spPr>
        <p:txBody>
          <a:bodyPr>
            <a:normAutofit fontScale="90000"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para el president de la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compañía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78D4B-E2DC-DE46-BD8A-FFD3FF63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77717"/>
            <a:ext cx="8827245" cy="666572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Wrangling Laboratorio 4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Raúl Castellanos, 20180052</a:t>
            </a:r>
          </a:p>
        </p:txBody>
      </p:sp>
      <p:pic>
        <p:nvPicPr>
          <p:cNvPr id="4" name="Picture 3" descr="A traffic light on a city street&#10;&#10;Description automatically generated">
            <a:extLst>
              <a:ext uri="{FF2B5EF4-FFF2-40B4-BE49-F238E27FC236}">
                <a16:creationId xmlns:a16="http://schemas.microsoft.com/office/drawing/2014/main" id="{A7D78E65-745E-486D-931C-9D4BDC193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05" r="-1" b="8895"/>
          <a:stretch/>
        </p:blipFill>
        <p:spPr>
          <a:xfrm>
            <a:off x="1150938" y="-1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68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81B6-B9C5-BA46-ACC2-339AEDE2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63" y="146632"/>
            <a:ext cx="9912372" cy="10493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Pregunta </a:t>
            </a:r>
            <a:r>
              <a:rPr lang="en-US" sz="3600" b="1" dirty="0">
                <a:solidFill>
                  <a:srgbClr val="EBEBEB"/>
                </a:solidFill>
              </a:rPr>
              <a:t>5</a:t>
            </a: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b="1" dirty="0"/>
              <a:t>¿Qué estrategias debo seguir? </a:t>
            </a:r>
            <a:br>
              <a:rPr lang="en-US" dirty="0"/>
            </a:br>
            <a:endParaRPr lang="en-US" sz="26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87580-2C1D-E046-AED3-E45ABABC764C}"/>
              </a:ext>
            </a:extLst>
          </p:cNvPr>
          <p:cNvSpPr txBox="1"/>
          <p:nvPr/>
        </p:nvSpPr>
        <p:spPr>
          <a:xfrm>
            <a:off x="866274" y="1308785"/>
            <a:ext cx="10618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Aumento</a:t>
            </a:r>
            <a:r>
              <a:rPr lang="en-US" sz="2400" b="1" dirty="0"/>
              <a:t> de </a:t>
            </a:r>
            <a:r>
              <a:rPr lang="en-US" sz="2400" b="1" dirty="0" err="1"/>
              <a:t>Precios</a:t>
            </a:r>
            <a:r>
              <a:rPr lang="en-US" sz="2400" b="1" dirty="0"/>
              <a:t> por </a:t>
            </a:r>
            <a:r>
              <a:rPr lang="en-US" sz="2400" b="1" dirty="0" err="1"/>
              <a:t>unidad</a:t>
            </a:r>
            <a:r>
              <a:rPr lang="en-US" sz="2400" b="1" dirty="0"/>
              <a:t> </a:t>
            </a:r>
            <a:r>
              <a:rPr lang="en-US" sz="2400" b="1" dirty="0" err="1"/>
              <a:t>enviada</a:t>
            </a:r>
            <a:r>
              <a:rPr lang="en-US" sz="2400" b="1" dirty="0"/>
              <a:t> </a:t>
            </a:r>
            <a:r>
              <a:rPr lang="en-US" sz="2400" b="1" dirty="0" err="1"/>
              <a:t>según</a:t>
            </a:r>
            <a:r>
              <a:rPr lang="en-US" sz="2400" b="1" dirty="0"/>
              <a:t> el </a:t>
            </a:r>
            <a:r>
              <a:rPr lang="en-US" sz="2400" b="1" dirty="0" err="1"/>
              <a:t>tipo</a:t>
            </a:r>
            <a:r>
              <a:rPr lang="en-US" sz="2400" b="1" dirty="0"/>
              <a:t> de </a:t>
            </a:r>
            <a:r>
              <a:rPr lang="en-US" sz="2400" b="1" dirty="0" err="1"/>
              <a:t>transporte</a:t>
            </a:r>
            <a:endParaRPr lang="en-US" sz="2400" b="1" dirty="0"/>
          </a:p>
        </p:txBody>
      </p:sp>
      <p:pic>
        <p:nvPicPr>
          <p:cNvPr id="1026" name="Picture 2" descr="money | Transflo - Fleet Solutions from load to last mile">
            <a:extLst>
              <a:ext uri="{FF2B5EF4-FFF2-40B4-BE49-F238E27FC236}">
                <a16:creationId xmlns:a16="http://schemas.microsoft.com/office/drawing/2014/main" id="{EC83DD39-C36E-5544-AA10-AEF8FEF5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76" y="2026118"/>
            <a:ext cx="4570352" cy="212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ELDs are making and saving fleets more money | FleetOwner">
            <a:extLst>
              <a:ext uri="{FF2B5EF4-FFF2-40B4-BE49-F238E27FC236}">
                <a16:creationId xmlns:a16="http://schemas.microsoft.com/office/drawing/2014/main" id="{13FD68F8-6878-6F4B-AD36-33B7CC74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14" y="3131311"/>
            <a:ext cx="4137795" cy="23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M's Truckloads of Cash: Will It Put The Brakes on Toyota?">
            <a:extLst>
              <a:ext uri="{FF2B5EF4-FFF2-40B4-BE49-F238E27FC236}">
                <a16:creationId xmlns:a16="http://schemas.microsoft.com/office/drawing/2014/main" id="{7EB90424-B9F0-5641-81E3-01EF5748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71" y="4469264"/>
            <a:ext cx="3994614" cy="22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350DA-2335-1746-9738-E15F9EBF7210}"/>
              </a:ext>
            </a:extLst>
          </p:cNvPr>
          <p:cNvSpPr txBox="1"/>
          <p:nvPr/>
        </p:nvSpPr>
        <p:spPr>
          <a:xfrm>
            <a:off x="1251284" y="559227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 Centavos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B16B9-0434-A74C-910C-278484AB947A}"/>
              </a:ext>
            </a:extLst>
          </p:cNvPr>
          <p:cNvSpPr txBox="1"/>
          <p:nvPr/>
        </p:nvSpPr>
        <p:spPr>
          <a:xfrm>
            <a:off x="9288911" y="272057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Centavos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E4D81-080B-B74F-8453-7AD5078F8907}"/>
              </a:ext>
            </a:extLst>
          </p:cNvPr>
          <p:cNvSpPr txBox="1"/>
          <p:nvPr/>
        </p:nvSpPr>
        <p:spPr>
          <a:xfrm>
            <a:off x="5573028" y="199134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0.45 Centavos</a:t>
            </a:r>
          </a:p>
        </p:txBody>
      </p:sp>
    </p:spTree>
    <p:extLst>
      <p:ext uri="{BB962C8B-B14F-4D97-AF65-F5344CB8AC3E}">
        <p14:creationId xmlns:p14="http://schemas.microsoft.com/office/powerpoint/2010/main" val="140701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8B9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CBDB5-AB14-C642-AC1F-128DF1D3012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" y="480060"/>
            <a:ext cx="11156723" cy="57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353D-3672-D24C-BCE0-6F2B7D41C1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365761"/>
            <a:ext cx="11059428" cy="6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77676E-AD7F-4547-8DCD-F4D2B14459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1222"/>
            <a:ext cx="10924673" cy="65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7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ney growth concept. | Premium Vector">
            <a:extLst>
              <a:ext uri="{FF2B5EF4-FFF2-40B4-BE49-F238E27FC236}">
                <a16:creationId xmlns:a16="http://schemas.microsoft.com/office/drawing/2014/main" id="{6122BBF8-5C00-C346-B301-4EF56B59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8" y="221035"/>
            <a:ext cx="9233702" cy="63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F1E1C-4010-E644-8E69-66D7DCEE8AB1}"/>
              </a:ext>
            </a:extLst>
          </p:cNvPr>
          <p:cNvSpPr txBox="1"/>
          <p:nvPr/>
        </p:nvSpPr>
        <p:spPr>
          <a:xfrm>
            <a:off x="1443789" y="2887579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U: 2,130,829</a:t>
            </a:r>
          </a:p>
          <a:p>
            <a:r>
              <a:rPr lang="en-US" dirty="0">
                <a:solidFill>
                  <a:schemeClr val="bg1"/>
                </a:solidFill>
              </a:rPr>
              <a:t>I: Q. 532,707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4BC96-EC36-004F-9DF2-FC3D158BE7C7}"/>
              </a:ext>
            </a:extLst>
          </p:cNvPr>
          <p:cNvSpPr txBox="1"/>
          <p:nvPr/>
        </p:nvSpPr>
        <p:spPr>
          <a:xfrm>
            <a:off x="3473116" y="2738648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U: 107,518</a:t>
            </a:r>
          </a:p>
          <a:p>
            <a:r>
              <a:rPr lang="en-US" dirty="0">
                <a:solidFill>
                  <a:schemeClr val="bg1"/>
                </a:solidFill>
              </a:rPr>
              <a:t>I: Q. 26,280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74A74-E54A-444F-86AB-303A09E5B470}"/>
              </a:ext>
            </a:extLst>
          </p:cNvPr>
          <p:cNvSpPr txBox="1"/>
          <p:nvPr/>
        </p:nvSpPr>
        <p:spPr>
          <a:xfrm>
            <a:off x="4728479" y="1883344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U: 413,039</a:t>
            </a:r>
          </a:p>
          <a:p>
            <a:r>
              <a:rPr lang="en-US" dirty="0">
                <a:solidFill>
                  <a:schemeClr val="bg1"/>
                </a:solidFill>
              </a:rPr>
              <a:t>I: Q. 144,563.65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FA89B-EE0F-BD44-9F26-D5C3CD4A2C12}"/>
              </a:ext>
            </a:extLst>
          </p:cNvPr>
          <p:cNvSpPr txBox="1"/>
          <p:nvPr/>
        </p:nvSpPr>
        <p:spPr>
          <a:xfrm>
            <a:off x="6096000" y="1131135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U: 1,610,272</a:t>
            </a:r>
          </a:p>
          <a:p>
            <a:r>
              <a:rPr lang="en-US" dirty="0">
                <a:solidFill>
                  <a:schemeClr val="bg1"/>
                </a:solidFill>
              </a:rPr>
              <a:t>I: Q. 724,622.40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97016-D792-7D4A-973D-BE393A7A7EEF}"/>
              </a:ext>
            </a:extLst>
          </p:cNvPr>
          <p:cNvSpPr txBox="1"/>
          <p:nvPr/>
        </p:nvSpPr>
        <p:spPr>
          <a:xfrm>
            <a:off x="7944583" y="221035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U: 2,130,829</a:t>
            </a:r>
          </a:p>
          <a:p>
            <a:r>
              <a:rPr lang="en-US" dirty="0">
                <a:solidFill>
                  <a:schemeClr val="bg1"/>
                </a:solidFill>
              </a:rPr>
              <a:t>I: Q. 895,466,05</a:t>
            </a:r>
          </a:p>
        </p:txBody>
      </p:sp>
    </p:spTree>
    <p:extLst>
      <p:ext uri="{BB962C8B-B14F-4D97-AF65-F5344CB8AC3E}">
        <p14:creationId xmlns:p14="http://schemas.microsoft.com/office/powerpoint/2010/main" val="183159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81B6-B9C5-BA46-ACC2-339AEDE2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Pregunta 5: ¿Qué estrategias debo seguir? </a:t>
            </a:r>
            <a:br>
              <a:rPr lang="en-US" sz="2600"/>
            </a:br>
            <a:endParaRPr lang="en-US" sz="2600"/>
          </a:p>
        </p:txBody>
      </p:sp>
      <p:pic>
        <p:nvPicPr>
          <p:cNvPr id="8200" name="Picture 8" descr="Shoplifters cost UK retailers £12m a day | Consumer affairs | The Guardian">
            <a:extLst>
              <a:ext uri="{FF2B5EF4-FFF2-40B4-BE49-F238E27FC236}">
                <a16:creationId xmlns:a16="http://schemas.microsoft.com/office/drawing/2014/main" id="{EB99CD3E-7CF6-8D49-A2DD-6B706BD3F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8" r="45377"/>
          <a:stretch/>
        </p:blipFill>
        <p:spPr bwMode="auto">
          <a:xfrm>
            <a:off x="4613644" y="609368"/>
            <a:ext cx="3409037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S ABB Ability EDCS - Electrical Distribution Control System">
            <a:extLst>
              <a:ext uri="{FF2B5EF4-FFF2-40B4-BE49-F238E27FC236}">
                <a16:creationId xmlns:a16="http://schemas.microsoft.com/office/drawing/2014/main" id="{130D72E9-7294-774F-A46D-C318A781F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7" r="1942" b="-2"/>
          <a:stretch/>
        </p:blipFill>
        <p:spPr bwMode="auto">
          <a:xfrm>
            <a:off x="8135262" y="609602"/>
            <a:ext cx="3409037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F8EDF29-1535-4A6E-807D-812733F33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87580-2C1D-E046-AED3-E45ABABC764C}"/>
              </a:ext>
            </a:extLst>
          </p:cNvPr>
          <p:cNvSpPr txBox="1"/>
          <p:nvPr/>
        </p:nvSpPr>
        <p:spPr>
          <a:xfrm>
            <a:off x="642176" y="2484544"/>
            <a:ext cx="3971468" cy="1675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dirty="0" err="1">
                <a:latin typeface="+mj-lt"/>
                <a:ea typeface="+mj-ea"/>
                <a:cs typeface="+mj-cs"/>
              </a:rPr>
              <a:t>Sobre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unidades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faltantes</a:t>
            </a:r>
            <a:r>
              <a:rPr lang="en-US" sz="3200" dirty="0">
                <a:latin typeface="+mj-lt"/>
                <a:ea typeface="+mj-ea"/>
                <a:cs typeface="+mj-cs"/>
              </a:rPr>
              <a:t> o </a:t>
            </a:r>
            <a:r>
              <a:rPr lang="en-US" sz="3200" dirty="0" err="1">
                <a:latin typeface="+mj-lt"/>
                <a:ea typeface="+mj-ea"/>
                <a:cs typeface="+mj-cs"/>
              </a:rPr>
              <a:t>posibles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robos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196" name="Picture 4" descr="Just Another Thing I Arrived at, Late - Midlife Mixtape">
            <a:extLst>
              <a:ext uri="{FF2B5EF4-FFF2-40B4-BE49-F238E27FC236}">
                <a16:creationId xmlns:a16="http://schemas.microsoft.com/office/drawing/2014/main" id="{2C342ACA-DDCA-9F47-B556-0D5360A36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r="8699" b="2"/>
          <a:stretch/>
        </p:blipFill>
        <p:spPr bwMode="auto">
          <a:xfrm>
            <a:off x="8135262" y="3482340"/>
            <a:ext cx="3409037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6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E81B6-B9C5-BA46-ACC2-339AEDE2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Pregunta 1: ¿</a:t>
            </a:r>
            <a:r>
              <a:rPr lang="en-US" sz="3400" b="1" dirty="0" err="1"/>
              <a:t>Debemos</a:t>
            </a:r>
            <a:r>
              <a:rPr lang="en-US" sz="3400" b="1" dirty="0"/>
              <a:t> </a:t>
            </a:r>
            <a:r>
              <a:rPr lang="en-US" sz="3400" b="1" dirty="0" err="1"/>
              <a:t>invertir</a:t>
            </a:r>
            <a:r>
              <a:rPr lang="en-US" sz="3400" b="1" dirty="0"/>
              <a:t> </a:t>
            </a:r>
            <a:r>
              <a:rPr lang="en-US" sz="3400" b="1" dirty="0" err="1"/>
              <a:t>en</a:t>
            </a:r>
            <a:r>
              <a:rPr lang="en-US" sz="3400" b="1" dirty="0"/>
              <a:t> la </a:t>
            </a:r>
            <a:r>
              <a:rPr lang="en-US" sz="3400" b="1" dirty="0" err="1"/>
              <a:t>contratación</a:t>
            </a:r>
            <a:r>
              <a:rPr lang="en-US" sz="3400" b="1" dirty="0"/>
              <a:t> de </a:t>
            </a:r>
            <a:r>
              <a:rPr lang="en-US" sz="3400" b="1" dirty="0" err="1"/>
              <a:t>más</a:t>
            </a:r>
            <a:r>
              <a:rPr lang="en-US" sz="3400" b="1" dirty="0"/>
              <a:t> personal?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339E8-C3D7-476D-AC8A-9B101D1A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3AC90B-F09D-5A48-A471-8492023A1DA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456456"/>
            <a:ext cx="3037360" cy="3944623"/>
          </a:xfrm>
          <a:prstGeom prst="rect">
            <a:avLst/>
          </a:prstGeom>
          <a:effectLst/>
        </p:spPr>
      </p:pic>
      <p:sp>
        <p:nvSpPr>
          <p:cNvPr id="24" name="Freeform 31">
            <a:extLst>
              <a:ext uri="{FF2B5EF4-FFF2-40B4-BE49-F238E27FC236}">
                <a16:creationId xmlns:a16="http://schemas.microsoft.com/office/drawing/2014/main" id="{066DF7B3-9ED5-41D5-A5B2-B2C5775B1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3A538C-754E-3D4A-8E30-BDC57C91644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48" y="1842678"/>
            <a:ext cx="3037360" cy="3172178"/>
          </a:xfrm>
          <a:prstGeom prst="rect">
            <a:avLst/>
          </a:prstGeom>
          <a:effectLst/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7C7CE-8E57-9B40-9C40-806FA41794B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72" y="2588260"/>
            <a:ext cx="1608455" cy="16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2E6067A6-F2FC-7B4C-82C2-5F4F783A5E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41" y="714444"/>
            <a:ext cx="8779369" cy="56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3D8D4-F843-6C41-AF29-BFC9C9960C3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3" y="299350"/>
            <a:ext cx="8218149" cy="4001717"/>
          </a:xfrm>
          <a:prstGeom prst="rect">
            <a:avLst/>
          </a:prstGeom>
          <a:effectLst/>
        </p:spPr>
      </p:pic>
      <p:sp useBgFill="1">
        <p:nvSpPr>
          <p:cNvPr id="42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E81B6-B9C5-BA46-ACC2-339AEDE2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51" y="4749912"/>
            <a:ext cx="4787627" cy="176397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Pregunta 2: ¿</a:t>
            </a:r>
            <a:r>
              <a:rPr lang="en-US" sz="2400" b="1" dirty="0" err="1"/>
              <a:t>Debemos</a:t>
            </a:r>
            <a:r>
              <a:rPr lang="en-US" sz="2400" b="1" dirty="0"/>
              <a:t> </a:t>
            </a:r>
            <a:r>
              <a:rPr lang="en-US" sz="2400" b="1" dirty="0" err="1"/>
              <a:t>invertir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la </a:t>
            </a:r>
            <a:r>
              <a:rPr lang="en-US" sz="2400" b="1" dirty="0" err="1"/>
              <a:t>compra</a:t>
            </a:r>
            <a:r>
              <a:rPr lang="en-US" sz="2400" b="1" dirty="0"/>
              <a:t> de </a:t>
            </a:r>
            <a:r>
              <a:rPr lang="en-US" sz="2400" b="1" dirty="0" err="1"/>
              <a:t>más</a:t>
            </a:r>
            <a:r>
              <a:rPr lang="en-US" sz="2400" b="1" dirty="0"/>
              <a:t> </a:t>
            </a:r>
            <a:r>
              <a:rPr lang="en-US" sz="2400" b="1" dirty="0" err="1"/>
              <a:t>vehículos</a:t>
            </a:r>
            <a:r>
              <a:rPr lang="en-US" sz="2400" b="1" dirty="0"/>
              <a:t> de </a:t>
            </a:r>
            <a:r>
              <a:rPr lang="en-US" sz="2400" b="1" dirty="0" err="1"/>
              <a:t>distribución</a:t>
            </a:r>
            <a:r>
              <a:rPr lang="en-US" sz="2400" b="1" dirty="0"/>
              <a:t>? ¿</a:t>
            </a:r>
            <a:r>
              <a:rPr lang="en-US" sz="2400" b="1" dirty="0" err="1"/>
              <a:t>Cuántos</a:t>
            </a:r>
            <a:r>
              <a:rPr lang="en-US" sz="2400" b="1" dirty="0"/>
              <a:t> y de que </a:t>
            </a:r>
            <a:br>
              <a:rPr lang="en-US" sz="2400" b="1" dirty="0"/>
            </a:br>
            <a:r>
              <a:rPr lang="en-US" sz="2400" b="1" dirty="0" err="1"/>
              <a:t>tipo</a:t>
            </a:r>
            <a:r>
              <a:rPr lang="en-US" sz="2400" b="1" dirty="0"/>
              <a:t>?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C81FFD-3EF2-0743-9EEA-B744806DE09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5" y="3520539"/>
            <a:ext cx="4240900" cy="3197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31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BEA35-1194-174C-9237-EAEA29B9BC5A}"/>
              </a:ext>
            </a:extLst>
          </p:cNvPr>
          <p:cNvSpPr txBox="1"/>
          <p:nvPr/>
        </p:nvSpPr>
        <p:spPr>
          <a:xfrm>
            <a:off x="3274001" y="473672"/>
            <a:ext cx="4585218" cy="758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Pilotos</a:t>
            </a:r>
            <a:r>
              <a:rPr lang="en-US" sz="3200" b="1" dirty="0">
                <a:latin typeface="+mj-lt"/>
                <a:ea typeface="+mj-ea"/>
                <a:cs typeface="+mj-cs"/>
              </a:rPr>
              <a:t> y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Transportes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9AC3677-5EEA-984D-A460-FE27888184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83" y="1232034"/>
            <a:ext cx="7053974" cy="51337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91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BEA35-1194-174C-9237-EAEA29B9BC5A}"/>
              </a:ext>
            </a:extLst>
          </p:cNvPr>
          <p:cNvSpPr txBox="1"/>
          <p:nvPr/>
        </p:nvSpPr>
        <p:spPr>
          <a:xfrm>
            <a:off x="7400518" y="1447800"/>
            <a:ext cx="4143781" cy="3096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Pilotos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Transportes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efectivos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668447-A44C-E94E-B128-3EBCFE315BC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3" y="173256"/>
            <a:ext cx="5965553" cy="3201710"/>
          </a:xfrm>
          <a:prstGeom prst="rect">
            <a:avLst/>
          </a:prstGeom>
          <a:effectLst/>
        </p:spPr>
      </p:pic>
      <p:sp>
        <p:nvSpPr>
          <p:cNvPr id="24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tereo&#10;&#10;Description automatically generated">
            <a:extLst>
              <a:ext uri="{FF2B5EF4-FFF2-40B4-BE49-F238E27FC236}">
                <a16:creationId xmlns:a16="http://schemas.microsoft.com/office/drawing/2014/main" id="{B06B52DA-42AC-FB46-B36F-69D21F13618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56" y="3482108"/>
            <a:ext cx="4861958" cy="30438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754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F9AB97-460B-FF48-A93D-6A1C9E3390A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3" y="282349"/>
            <a:ext cx="9688471" cy="3991267"/>
          </a:xfrm>
          <a:prstGeom prst="rect">
            <a:avLst/>
          </a:prstGeom>
          <a:effectLst/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E81B6-B9C5-BA46-ACC2-339AEDE2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Pregunta 3: ¿Las </a:t>
            </a:r>
            <a:r>
              <a:rPr lang="en-US" sz="26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tarifas</a:t>
            </a:r>
            <a:r>
              <a:rPr lang="en-US" sz="2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actuales</a:t>
            </a:r>
            <a:r>
              <a:rPr lang="en-US" sz="2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¿son </a:t>
            </a:r>
            <a:r>
              <a:rPr lang="en-US" sz="26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aceptables</a:t>
            </a:r>
            <a:r>
              <a:rPr lang="en-US" sz="2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por el </a:t>
            </a:r>
            <a:r>
              <a:rPr lang="en-US" sz="26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cliente</a:t>
            </a:r>
            <a:r>
              <a:rPr lang="en-US" sz="2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2493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81B6-B9C5-BA46-ACC2-339AEDE2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94" y="494102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Pregunta 4: </a:t>
            </a:r>
            <a:r>
              <a:rPr lang="es-ES" sz="3600" b="1" dirty="0"/>
              <a:t>¿Nos están robando los pilotos? </a:t>
            </a:r>
            <a:br>
              <a:rPr lang="en-US" dirty="0"/>
            </a:br>
            <a:endParaRPr lang="en-US" sz="26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FCA5A1-47A6-A44F-A92B-CCF09565D8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2" y="1195939"/>
            <a:ext cx="11107173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82F92B-B2AC-9047-A7B3-8F8247B429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9" y="569094"/>
            <a:ext cx="9057372" cy="57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3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Macintosh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Respuestas para el president de la compañía </vt:lpstr>
      <vt:lpstr>Pregunta 1: ¿Debemos invertir en la contratación de más personal? </vt:lpstr>
      <vt:lpstr>PowerPoint Presentation</vt:lpstr>
      <vt:lpstr>Pregunta 2: ¿Debemos invertir en la compra de más vehículos de distribución? ¿Cuántos y de que  tipo?</vt:lpstr>
      <vt:lpstr>PowerPoint Presentation</vt:lpstr>
      <vt:lpstr>PowerPoint Presentation</vt:lpstr>
      <vt:lpstr>Pregunta 3: ¿Las tarifas actuales ¿son aceptables por el cliente? </vt:lpstr>
      <vt:lpstr>Pregunta 4: ¿Nos están robando los pilotos?  </vt:lpstr>
      <vt:lpstr>PowerPoint Presentation</vt:lpstr>
      <vt:lpstr>Pregunta 5: ¿Qué estrategias debo seguir?  </vt:lpstr>
      <vt:lpstr>PowerPoint Presentation</vt:lpstr>
      <vt:lpstr>PowerPoint Presentation</vt:lpstr>
      <vt:lpstr>PowerPoint Presentation</vt:lpstr>
      <vt:lpstr>PowerPoint Presentation</vt:lpstr>
      <vt:lpstr>Pregunta 5: ¿Qué estrategias debo seguir?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Respuestas para el president de la compañía </dc:title>
  <dc:creator>Raul Castellanos</dc:creator>
  <cp:lastModifiedBy>Raul Castellanos</cp:lastModifiedBy>
  <cp:revision>1</cp:revision>
  <dcterms:created xsi:type="dcterms:W3CDTF">2020-08-31T05:01:45Z</dcterms:created>
  <dcterms:modified xsi:type="dcterms:W3CDTF">2020-08-31T05:02:57Z</dcterms:modified>
</cp:coreProperties>
</file>