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2" r:id="rId3"/>
    <p:sldId id="263" r:id="rId4"/>
    <p:sldId id="264" r:id="rId5"/>
    <p:sldId id="265" r:id="rId6"/>
    <p:sldId id="292" r:id="rId7"/>
    <p:sldId id="284" r:id="rId8"/>
    <p:sldId id="285" r:id="rId9"/>
    <p:sldId id="286" r:id="rId10"/>
    <p:sldId id="287" r:id="rId11"/>
    <p:sldId id="288" r:id="rId12"/>
    <p:sldId id="289" r:id="rId13"/>
    <p:sldId id="290" r:id="rId14"/>
    <p:sldId id="291" r:id="rId15"/>
    <p:sldId id="293" r:id="rId16"/>
    <p:sldId id="294" r:id="rId17"/>
    <p:sldId id="295" r:id="rId18"/>
    <p:sldId id="296" r:id="rId19"/>
    <p:sldId id="297" r:id="rId20"/>
    <p:sldId id="298" r:id="rId21"/>
    <p:sldId id="299" r:id="rId22"/>
    <p:sldId id="266" r:id="rId23"/>
    <p:sldId id="267" r:id="rId24"/>
    <p:sldId id="268" r:id="rId25"/>
    <p:sldId id="269" r:id="rId26"/>
    <p:sldId id="270" r:id="rId27"/>
    <p:sldId id="271" r:id="rId28"/>
    <p:sldId id="272" r:id="rId29"/>
    <p:sldId id="273" r:id="rId30"/>
    <p:sldId id="274" r:id="rId31"/>
    <p:sldId id="276" r:id="rId32"/>
    <p:sldId id="277" r:id="rId33"/>
    <p:sldId id="278" r:id="rId34"/>
    <p:sldId id="279" r:id="rId35"/>
    <p:sldId id="280"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FFFD6A-5C24-494D-99DC-7A9B101E2D92}" type="datetimeFigureOut">
              <a:rPr lang="zh-CN" altLang="en-US" smtClean="0"/>
              <a:pPr/>
              <a:t>2016/3/7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74972-8B77-4914-B6AD-3DE861D24551}" type="slidenum">
              <a:rPr lang="zh-CN" altLang="en-US" smtClean="0"/>
              <a:pPr/>
              <a:t>‹#›</a:t>
            </a:fld>
            <a:endParaRPr lang="zh-CN" altLang="en-US"/>
          </a:p>
        </p:txBody>
      </p:sp>
    </p:spTree>
    <p:extLst>
      <p:ext uri="{BB962C8B-B14F-4D97-AF65-F5344CB8AC3E}">
        <p14:creationId xmlns:p14="http://schemas.microsoft.com/office/powerpoint/2010/main" xmlns="" val="3661422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fld id="{76280CED-B927-4C14-904C-5C512DFC9D02}" type="slidenum">
              <a:rPr lang="en-US" altLang="zh-CN" b="0" smtClean="0">
                <a:latin typeface="Times New Roman" pitchFamily="18" charset="0"/>
              </a:rPr>
              <a:pPr eaLnBrk="1" hangingPunct="1"/>
              <a:t>28</a:t>
            </a:fld>
            <a:endParaRPr lang="en-US" altLang="zh-CN" b="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53377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2693747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452546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8A9F1EB1-0AF1-48E7-88A2-A5D40868EB07}" type="slidenum">
              <a:rPr lang="en-US" altLang="zh-CN"/>
              <a:pPr>
                <a:defRPr/>
              </a:pPr>
              <a:t>‹#›</a:t>
            </a:fld>
            <a:endParaRPr lang="en-US" altLang="zh-CN"/>
          </a:p>
        </p:txBody>
      </p:sp>
    </p:spTree>
    <p:extLst>
      <p:ext uri="{BB962C8B-B14F-4D97-AF65-F5344CB8AC3E}">
        <p14:creationId xmlns:p14="http://schemas.microsoft.com/office/powerpoint/2010/main" xmlns="" val="2196734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B76D0FC6-F705-4B16-B794-C216540901EF}" type="slidenum">
              <a:rPr lang="en-US" altLang="zh-CN"/>
              <a:pPr>
                <a:defRPr/>
              </a:pPr>
              <a:t>‹#›</a:t>
            </a:fld>
            <a:endParaRPr lang="en-US" altLang="zh-CN"/>
          </a:p>
        </p:txBody>
      </p:sp>
    </p:spTree>
    <p:extLst>
      <p:ext uri="{BB962C8B-B14F-4D97-AF65-F5344CB8AC3E}">
        <p14:creationId xmlns:p14="http://schemas.microsoft.com/office/powerpoint/2010/main" xmlns="" val="26242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96CD2A31-03C4-4687-89F7-D3CE02D44D06}" type="slidenum">
              <a:rPr lang="en-US" altLang="zh-CN"/>
              <a:pPr>
                <a:defRPr/>
              </a:pPr>
              <a:t>‹#›</a:t>
            </a:fld>
            <a:endParaRPr lang="en-US" altLang="zh-CN"/>
          </a:p>
        </p:txBody>
      </p:sp>
    </p:spTree>
    <p:extLst>
      <p:ext uri="{BB962C8B-B14F-4D97-AF65-F5344CB8AC3E}">
        <p14:creationId xmlns:p14="http://schemas.microsoft.com/office/powerpoint/2010/main" xmlns="" val="448552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6AC0210C-E7FF-4B45-9536-D21B8821882F}" type="slidenum">
              <a:rPr lang="en-US" altLang="zh-CN"/>
              <a:pPr>
                <a:defRPr/>
              </a:pPr>
              <a:t>‹#›</a:t>
            </a:fld>
            <a:endParaRPr lang="en-US" altLang="zh-CN"/>
          </a:p>
        </p:txBody>
      </p:sp>
    </p:spTree>
    <p:extLst>
      <p:ext uri="{BB962C8B-B14F-4D97-AF65-F5344CB8AC3E}">
        <p14:creationId xmlns:p14="http://schemas.microsoft.com/office/powerpoint/2010/main" xmlns="" val="419356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3632116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335548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223453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3913084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380375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232711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269207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0E74AC-7524-4714-ABF7-384E8F682896}" type="datetimeFigureOut">
              <a:rPr lang="zh-CN" altLang="en-US" smtClean="0"/>
              <a:pPr/>
              <a:t>2016/3/7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8855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E74AC-7524-4714-ABF7-384E8F682896}" type="datetimeFigureOut">
              <a:rPr lang="zh-CN" altLang="en-US" smtClean="0"/>
              <a:pPr/>
              <a:t>2016/3/7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E0411-CD76-4B7A-B846-D4C179B1AE38}" type="slidenum">
              <a:rPr lang="zh-CN" altLang="en-US" smtClean="0"/>
              <a:pPr/>
              <a:t>‹#›</a:t>
            </a:fld>
            <a:endParaRPr lang="zh-CN" altLang="en-US"/>
          </a:p>
        </p:txBody>
      </p:sp>
    </p:spTree>
    <p:extLst>
      <p:ext uri="{BB962C8B-B14F-4D97-AF65-F5344CB8AC3E}">
        <p14:creationId xmlns:p14="http://schemas.microsoft.com/office/powerpoint/2010/main" xmlns="" val="354847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
            </a:r>
            <a:br>
              <a:rPr lang="en-US" altLang="zh-CN" dirty="0" smtClean="0"/>
            </a:br>
            <a:r>
              <a:rPr lang="zh-CN" altLang="en-US" sz="6000" dirty="0" smtClean="0"/>
              <a:t>算法设计与分析之</a:t>
            </a:r>
            <a:endParaRPr lang="zh-CN" altLang="en-US" sz="6000" dirty="0"/>
          </a:p>
        </p:txBody>
      </p:sp>
      <p:sp>
        <p:nvSpPr>
          <p:cNvPr id="3" name="副标题 2"/>
          <p:cNvSpPr>
            <a:spLocks noGrp="1"/>
          </p:cNvSpPr>
          <p:nvPr>
            <p:ph type="subTitle" idx="1"/>
          </p:nvPr>
        </p:nvSpPr>
        <p:spPr/>
        <p:txBody>
          <a:bodyPr>
            <a:normAutofit/>
          </a:bodyPr>
          <a:lstStyle/>
          <a:p>
            <a:r>
              <a:rPr lang="zh-CN" altLang="en-US" sz="4400" dirty="0" smtClean="0">
                <a:solidFill>
                  <a:schemeClr val="tx1"/>
                </a:solidFill>
                <a:latin typeface="+mj-lt"/>
                <a:ea typeface="+mj-ea"/>
                <a:cs typeface="+mj-cs"/>
              </a:rPr>
              <a:t>                               准备</a:t>
            </a:r>
            <a:r>
              <a:rPr lang="zh-CN" altLang="en-US" sz="4400" dirty="0">
                <a:solidFill>
                  <a:schemeClr val="tx1"/>
                </a:solidFill>
                <a:latin typeface="+mj-lt"/>
                <a:ea typeface="+mj-ea"/>
                <a:cs typeface="+mj-cs"/>
              </a:rPr>
              <a:t>知识</a:t>
            </a:r>
          </a:p>
        </p:txBody>
      </p:sp>
    </p:spTree>
    <p:extLst>
      <p:ext uri="{BB962C8B-B14F-4D97-AF65-F5344CB8AC3E}">
        <p14:creationId xmlns:p14="http://schemas.microsoft.com/office/powerpoint/2010/main" xmlns="" val="3675414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14339" name="Rectangle 3"/>
          <p:cNvSpPr>
            <a:spLocks noGrp="1" noRot="1" noChangeArrowheads="1"/>
          </p:cNvSpPr>
          <p:nvPr>
            <p:ph idx="1"/>
          </p:nvPr>
        </p:nvSpPr>
        <p:spPr>
          <a:xfrm>
            <a:off x="611188" y="1628775"/>
            <a:ext cx="7848600" cy="863600"/>
          </a:xfrm>
        </p:spPr>
        <p:txBody>
          <a:bodyPr/>
          <a:lstStyle/>
          <a:p>
            <a:pPr eaLnBrk="1" hangingPunct="1">
              <a:lnSpc>
                <a:spcPct val="150000"/>
              </a:lnSpc>
            </a:pPr>
            <a:r>
              <a:rPr lang="zh-CN" altLang="en-US" sz="2800" smtClean="0">
                <a:latin typeface="Times New Roman" pitchFamily="18" charset="0"/>
              </a:rPr>
              <a:t>蛮力法：</a:t>
            </a:r>
            <a:r>
              <a:rPr lang="zh-CN" altLang="en-US" sz="2500" smtClean="0">
                <a:latin typeface="Times New Roman" pitchFamily="18" charset="0"/>
              </a:rPr>
              <a:t>从左到右扫描</a:t>
            </a:r>
            <a:r>
              <a:rPr lang="en-US" altLang="zh-CN" sz="2500" i="1" smtClean="0">
                <a:latin typeface="Times New Roman" pitchFamily="18" charset="0"/>
              </a:rPr>
              <a:t>T</a:t>
            </a:r>
            <a:r>
              <a:rPr lang="zh-CN" altLang="en-US" sz="2500" smtClean="0">
                <a:latin typeface="Times New Roman" pitchFamily="18" charset="0"/>
              </a:rPr>
              <a:t>，检查</a:t>
            </a:r>
            <a:r>
              <a:rPr lang="en-US" altLang="zh-CN" sz="2500" i="1" smtClean="0">
                <a:latin typeface="Times New Roman" pitchFamily="18" charset="0"/>
              </a:rPr>
              <a:t>T</a:t>
            </a:r>
            <a:r>
              <a:rPr lang="zh-CN" altLang="en-US" sz="2500" smtClean="0">
                <a:latin typeface="Times New Roman" pitchFamily="18" charset="0"/>
              </a:rPr>
              <a:t>中是否含有子串</a:t>
            </a:r>
            <a:r>
              <a:rPr lang="en-US" altLang="zh-CN" sz="2500" i="1" smtClean="0">
                <a:latin typeface="Times New Roman" pitchFamily="18" charset="0"/>
              </a:rPr>
              <a:t>P</a:t>
            </a:r>
          </a:p>
        </p:txBody>
      </p:sp>
      <p:grpSp>
        <p:nvGrpSpPr>
          <p:cNvPr id="3" name="组合 2"/>
          <p:cNvGrpSpPr>
            <a:grpSpLocks/>
          </p:cNvGrpSpPr>
          <p:nvPr/>
        </p:nvGrpSpPr>
        <p:grpSpPr bwMode="auto">
          <a:xfrm>
            <a:off x="1743075" y="3509963"/>
            <a:ext cx="5503863" cy="360362"/>
            <a:chOff x="1742960" y="3510000"/>
            <a:chExt cx="5504384" cy="360040"/>
          </a:xfrm>
        </p:grpSpPr>
        <p:sp>
          <p:nvSpPr>
            <p:cNvPr id="2" name="矩形 1"/>
            <p:cNvSpPr/>
            <p:nvPr/>
          </p:nvSpPr>
          <p:spPr>
            <a:xfrm>
              <a:off x="1742960"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p:txBody>
        </p:sp>
        <p:sp>
          <p:nvSpPr>
            <p:cNvPr id="5" name="矩形 4"/>
            <p:cNvSpPr/>
            <p:nvPr/>
          </p:nvSpPr>
          <p:spPr>
            <a:xfrm>
              <a:off x="207319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6" name="矩形 5"/>
            <p:cNvSpPr/>
            <p:nvPr/>
          </p:nvSpPr>
          <p:spPr>
            <a:xfrm>
              <a:off x="239707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c</a:t>
              </a:r>
              <a:endParaRPr lang="zh-CN" altLang="en-US" sz="2000" dirty="0">
                <a:solidFill>
                  <a:schemeClr val="tx1"/>
                </a:solidFill>
                <a:latin typeface="Times New Roman" pitchFamily="18" charset="0"/>
                <a:cs typeface="Times New Roman" pitchFamily="18" charset="0"/>
              </a:endParaRPr>
            </a:p>
          </p:txBody>
        </p:sp>
        <p:sp>
          <p:nvSpPr>
            <p:cNvPr id="7" name="矩形 6"/>
            <p:cNvSpPr/>
            <p:nvPr/>
          </p:nvSpPr>
          <p:spPr>
            <a:xfrm>
              <a:off x="272095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r</a:t>
              </a:r>
              <a:endParaRPr lang="zh-CN" altLang="en-US" sz="2000" dirty="0">
                <a:solidFill>
                  <a:schemeClr val="tx1"/>
                </a:solidFill>
                <a:latin typeface="Times New Roman" pitchFamily="18" charset="0"/>
                <a:cs typeface="Times New Roman" pitchFamily="18" charset="0"/>
              </a:endParaRPr>
            </a:p>
          </p:txBody>
        </p:sp>
        <p:sp>
          <p:nvSpPr>
            <p:cNvPr id="8" name="矩形 7"/>
            <p:cNvSpPr/>
            <p:nvPr/>
          </p:nvSpPr>
          <p:spPr>
            <a:xfrm>
              <a:off x="304959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9" name="矩形 8"/>
            <p:cNvSpPr/>
            <p:nvPr/>
          </p:nvSpPr>
          <p:spPr>
            <a:xfrm>
              <a:off x="3373477" y="3510000"/>
              <a:ext cx="32546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0" name="矩形 9"/>
            <p:cNvSpPr/>
            <p:nvPr/>
          </p:nvSpPr>
          <p:spPr>
            <a:xfrm>
              <a:off x="3698945"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1" name="矩形 10"/>
            <p:cNvSpPr/>
            <p:nvPr/>
          </p:nvSpPr>
          <p:spPr>
            <a:xfrm>
              <a:off x="402282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99923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3" name="矩形 12"/>
            <p:cNvSpPr/>
            <p:nvPr/>
          </p:nvSpPr>
          <p:spPr>
            <a:xfrm>
              <a:off x="531358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14" name="矩形 13"/>
            <p:cNvSpPr/>
            <p:nvPr/>
          </p:nvSpPr>
          <p:spPr>
            <a:xfrm>
              <a:off x="563746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n</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596134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6" name="矩形 15"/>
            <p:cNvSpPr/>
            <p:nvPr/>
          </p:nvSpPr>
          <p:spPr>
            <a:xfrm>
              <a:off x="627570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7" name="矩形 16"/>
            <p:cNvSpPr/>
            <p:nvPr/>
          </p:nvSpPr>
          <p:spPr>
            <a:xfrm>
              <a:off x="659958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8" name="矩形 17"/>
            <p:cNvSpPr/>
            <p:nvPr/>
          </p:nvSpPr>
          <p:spPr>
            <a:xfrm>
              <a:off x="692346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9" name="矩形 18"/>
            <p:cNvSpPr/>
            <p:nvPr/>
          </p:nvSpPr>
          <p:spPr>
            <a:xfrm>
              <a:off x="467058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endParaRPr lang="zh-CN" altLang="en-US" sz="2000" dirty="0">
                <a:solidFill>
                  <a:schemeClr val="tx1"/>
                </a:solidFill>
                <a:latin typeface="Times New Roman" pitchFamily="18" charset="0"/>
                <a:cs typeface="Times New Roman" pitchFamily="18" charset="0"/>
              </a:endParaRPr>
            </a:p>
          </p:txBody>
        </p:sp>
        <p:sp>
          <p:nvSpPr>
            <p:cNvPr id="20" name="矩形 19"/>
            <p:cNvSpPr/>
            <p:nvPr/>
          </p:nvSpPr>
          <p:spPr>
            <a:xfrm>
              <a:off x="434035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grpSp>
        <p:nvGrpSpPr>
          <p:cNvPr id="4" name="组合 27"/>
          <p:cNvGrpSpPr>
            <a:grpSpLocks/>
          </p:cNvGrpSpPr>
          <p:nvPr/>
        </p:nvGrpSpPr>
        <p:grpSpPr bwMode="auto">
          <a:xfrm>
            <a:off x="2408238" y="4292600"/>
            <a:ext cx="1300162" cy="360363"/>
            <a:chOff x="2083712" y="4293096"/>
            <a:chExt cx="1300120" cy="360040"/>
          </a:xfrm>
        </p:grpSpPr>
        <p:sp>
          <p:nvSpPr>
            <p:cNvPr id="31" name="矩形 30"/>
            <p:cNvSpPr/>
            <p:nvPr/>
          </p:nvSpPr>
          <p:spPr>
            <a:xfrm>
              <a:off x="2083712"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32" name="矩形 31"/>
            <p:cNvSpPr/>
            <p:nvPr/>
          </p:nvSpPr>
          <p:spPr>
            <a:xfrm>
              <a:off x="2407552"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33" name="矩形 32"/>
            <p:cNvSpPr/>
            <p:nvPr/>
          </p:nvSpPr>
          <p:spPr>
            <a:xfrm>
              <a:off x="2731391"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34" name="矩形 33"/>
            <p:cNvSpPr/>
            <p:nvPr/>
          </p:nvSpPr>
          <p:spPr>
            <a:xfrm>
              <a:off x="3059992"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cxnSp>
        <p:nvCxnSpPr>
          <p:cNvPr id="35" name="直接箭头连接符 34"/>
          <p:cNvCxnSpPr/>
          <p:nvPr/>
        </p:nvCxnSpPr>
        <p:spPr>
          <a:xfrm flipV="1">
            <a:off x="2570163"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15363" name="Rectangle 3"/>
          <p:cNvSpPr>
            <a:spLocks noGrp="1" noRot="1" noChangeArrowheads="1"/>
          </p:cNvSpPr>
          <p:nvPr>
            <p:ph idx="1"/>
          </p:nvPr>
        </p:nvSpPr>
        <p:spPr>
          <a:xfrm>
            <a:off x="611188" y="1628775"/>
            <a:ext cx="7848600" cy="863600"/>
          </a:xfrm>
        </p:spPr>
        <p:txBody>
          <a:bodyPr/>
          <a:lstStyle/>
          <a:p>
            <a:pPr eaLnBrk="1" hangingPunct="1">
              <a:lnSpc>
                <a:spcPct val="150000"/>
              </a:lnSpc>
            </a:pPr>
            <a:r>
              <a:rPr lang="zh-CN" altLang="en-US" sz="2800" smtClean="0">
                <a:latin typeface="Times New Roman" pitchFamily="18" charset="0"/>
              </a:rPr>
              <a:t>蛮力法：</a:t>
            </a:r>
            <a:r>
              <a:rPr lang="zh-CN" altLang="en-US" sz="2500" smtClean="0">
                <a:latin typeface="Times New Roman" pitchFamily="18" charset="0"/>
              </a:rPr>
              <a:t>从左到右扫描</a:t>
            </a:r>
            <a:r>
              <a:rPr lang="en-US" altLang="zh-CN" sz="2500" i="1" smtClean="0">
                <a:latin typeface="Times New Roman" pitchFamily="18" charset="0"/>
              </a:rPr>
              <a:t>T</a:t>
            </a:r>
            <a:r>
              <a:rPr lang="zh-CN" altLang="en-US" sz="2500" smtClean="0">
                <a:latin typeface="Times New Roman" pitchFamily="18" charset="0"/>
              </a:rPr>
              <a:t>，检查</a:t>
            </a:r>
            <a:r>
              <a:rPr lang="en-US" altLang="zh-CN" sz="2500" i="1" smtClean="0">
                <a:latin typeface="Times New Roman" pitchFamily="18" charset="0"/>
              </a:rPr>
              <a:t>T</a:t>
            </a:r>
            <a:r>
              <a:rPr lang="zh-CN" altLang="en-US" sz="2500" smtClean="0">
                <a:latin typeface="Times New Roman" pitchFamily="18" charset="0"/>
              </a:rPr>
              <a:t>中是否含有子串</a:t>
            </a:r>
            <a:r>
              <a:rPr lang="en-US" altLang="zh-CN" sz="2500" i="1" smtClean="0">
                <a:latin typeface="Times New Roman" pitchFamily="18" charset="0"/>
              </a:rPr>
              <a:t>P</a:t>
            </a:r>
          </a:p>
        </p:txBody>
      </p:sp>
      <p:grpSp>
        <p:nvGrpSpPr>
          <p:cNvPr id="3" name="组合 2"/>
          <p:cNvGrpSpPr>
            <a:grpSpLocks/>
          </p:cNvGrpSpPr>
          <p:nvPr/>
        </p:nvGrpSpPr>
        <p:grpSpPr bwMode="auto">
          <a:xfrm>
            <a:off x="1743075" y="3509963"/>
            <a:ext cx="5503863" cy="360362"/>
            <a:chOff x="1742960" y="3510000"/>
            <a:chExt cx="5504384" cy="360040"/>
          </a:xfrm>
        </p:grpSpPr>
        <p:sp>
          <p:nvSpPr>
            <p:cNvPr id="2" name="矩形 1"/>
            <p:cNvSpPr/>
            <p:nvPr/>
          </p:nvSpPr>
          <p:spPr>
            <a:xfrm>
              <a:off x="1742960"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p:txBody>
        </p:sp>
        <p:sp>
          <p:nvSpPr>
            <p:cNvPr id="5" name="矩形 4"/>
            <p:cNvSpPr/>
            <p:nvPr/>
          </p:nvSpPr>
          <p:spPr>
            <a:xfrm>
              <a:off x="207319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6" name="矩形 5"/>
            <p:cNvSpPr/>
            <p:nvPr/>
          </p:nvSpPr>
          <p:spPr>
            <a:xfrm>
              <a:off x="239707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c</a:t>
              </a:r>
              <a:endParaRPr lang="zh-CN" altLang="en-US" sz="2000" dirty="0">
                <a:solidFill>
                  <a:schemeClr val="tx1"/>
                </a:solidFill>
                <a:latin typeface="Times New Roman" pitchFamily="18" charset="0"/>
                <a:cs typeface="Times New Roman" pitchFamily="18" charset="0"/>
              </a:endParaRPr>
            </a:p>
          </p:txBody>
        </p:sp>
        <p:sp>
          <p:nvSpPr>
            <p:cNvPr id="7" name="矩形 6"/>
            <p:cNvSpPr/>
            <p:nvPr/>
          </p:nvSpPr>
          <p:spPr>
            <a:xfrm>
              <a:off x="272095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r</a:t>
              </a:r>
              <a:endParaRPr lang="zh-CN" altLang="en-US" sz="2000" dirty="0">
                <a:solidFill>
                  <a:schemeClr val="tx1"/>
                </a:solidFill>
                <a:latin typeface="Times New Roman" pitchFamily="18" charset="0"/>
                <a:cs typeface="Times New Roman" pitchFamily="18" charset="0"/>
              </a:endParaRPr>
            </a:p>
          </p:txBody>
        </p:sp>
        <p:sp>
          <p:nvSpPr>
            <p:cNvPr id="8" name="矩形 7"/>
            <p:cNvSpPr/>
            <p:nvPr/>
          </p:nvSpPr>
          <p:spPr>
            <a:xfrm>
              <a:off x="304959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9" name="矩形 8"/>
            <p:cNvSpPr/>
            <p:nvPr/>
          </p:nvSpPr>
          <p:spPr>
            <a:xfrm>
              <a:off x="3373477" y="3510000"/>
              <a:ext cx="32546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0" name="矩形 9"/>
            <p:cNvSpPr/>
            <p:nvPr/>
          </p:nvSpPr>
          <p:spPr>
            <a:xfrm>
              <a:off x="3698945"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1" name="矩形 10"/>
            <p:cNvSpPr/>
            <p:nvPr/>
          </p:nvSpPr>
          <p:spPr>
            <a:xfrm>
              <a:off x="402282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99923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3" name="矩形 12"/>
            <p:cNvSpPr/>
            <p:nvPr/>
          </p:nvSpPr>
          <p:spPr>
            <a:xfrm>
              <a:off x="531358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14" name="矩形 13"/>
            <p:cNvSpPr/>
            <p:nvPr/>
          </p:nvSpPr>
          <p:spPr>
            <a:xfrm>
              <a:off x="563746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n</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596134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6" name="矩形 15"/>
            <p:cNvSpPr/>
            <p:nvPr/>
          </p:nvSpPr>
          <p:spPr>
            <a:xfrm>
              <a:off x="627570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7" name="矩形 16"/>
            <p:cNvSpPr/>
            <p:nvPr/>
          </p:nvSpPr>
          <p:spPr>
            <a:xfrm>
              <a:off x="659958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8" name="矩形 17"/>
            <p:cNvSpPr/>
            <p:nvPr/>
          </p:nvSpPr>
          <p:spPr>
            <a:xfrm>
              <a:off x="692346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9" name="矩形 18"/>
            <p:cNvSpPr/>
            <p:nvPr/>
          </p:nvSpPr>
          <p:spPr>
            <a:xfrm>
              <a:off x="467058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endParaRPr lang="zh-CN" altLang="en-US" sz="2000" dirty="0">
                <a:solidFill>
                  <a:schemeClr val="tx1"/>
                </a:solidFill>
                <a:latin typeface="Times New Roman" pitchFamily="18" charset="0"/>
                <a:cs typeface="Times New Roman" pitchFamily="18" charset="0"/>
              </a:endParaRPr>
            </a:p>
          </p:txBody>
        </p:sp>
        <p:sp>
          <p:nvSpPr>
            <p:cNvPr id="20" name="矩形 19"/>
            <p:cNvSpPr/>
            <p:nvPr/>
          </p:nvSpPr>
          <p:spPr>
            <a:xfrm>
              <a:off x="434035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grpSp>
        <p:nvGrpSpPr>
          <p:cNvPr id="4" name="组合 27"/>
          <p:cNvGrpSpPr>
            <a:grpSpLocks/>
          </p:cNvGrpSpPr>
          <p:nvPr/>
        </p:nvGrpSpPr>
        <p:grpSpPr bwMode="auto">
          <a:xfrm>
            <a:off x="2730500" y="4292600"/>
            <a:ext cx="1300163" cy="360363"/>
            <a:chOff x="2083712" y="4293096"/>
            <a:chExt cx="1300120" cy="360040"/>
          </a:xfrm>
        </p:grpSpPr>
        <p:sp>
          <p:nvSpPr>
            <p:cNvPr id="31" name="矩形 30"/>
            <p:cNvSpPr/>
            <p:nvPr/>
          </p:nvSpPr>
          <p:spPr>
            <a:xfrm>
              <a:off x="2083712" y="4293096"/>
              <a:ext cx="323839"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32" name="矩形 31"/>
            <p:cNvSpPr/>
            <p:nvPr/>
          </p:nvSpPr>
          <p:spPr>
            <a:xfrm>
              <a:off x="2407551" y="4293096"/>
              <a:ext cx="323839"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33" name="矩形 32"/>
            <p:cNvSpPr/>
            <p:nvPr/>
          </p:nvSpPr>
          <p:spPr>
            <a:xfrm>
              <a:off x="2731391" y="4293096"/>
              <a:ext cx="323839"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34" name="矩形 33"/>
            <p:cNvSpPr/>
            <p:nvPr/>
          </p:nvSpPr>
          <p:spPr>
            <a:xfrm>
              <a:off x="3059993" y="4293096"/>
              <a:ext cx="323839"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cxnSp>
        <p:nvCxnSpPr>
          <p:cNvPr id="35" name="直接箭头连接符 34"/>
          <p:cNvCxnSpPr/>
          <p:nvPr/>
        </p:nvCxnSpPr>
        <p:spPr>
          <a:xfrm flipV="1">
            <a:off x="2892425"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16387" name="Rectangle 3"/>
          <p:cNvSpPr>
            <a:spLocks noGrp="1" noRot="1" noChangeArrowheads="1"/>
          </p:cNvSpPr>
          <p:nvPr>
            <p:ph idx="1"/>
          </p:nvPr>
        </p:nvSpPr>
        <p:spPr>
          <a:xfrm>
            <a:off x="611188" y="1628775"/>
            <a:ext cx="7848600" cy="863600"/>
          </a:xfrm>
        </p:spPr>
        <p:txBody>
          <a:bodyPr/>
          <a:lstStyle/>
          <a:p>
            <a:pPr eaLnBrk="1" hangingPunct="1">
              <a:lnSpc>
                <a:spcPct val="150000"/>
              </a:lnSpc>
            </a:pPr>
            <a:r>
              <a:rPr lang="zh-CN" altLang="en-US" sz="2800" smtClean="0">
                <a:latin typeface="Times New Roman" pitchFamily="18" charset="0"/>
              </a:rPr>
              <a:t>蛮力法：</a:t>
            </a:r>
            <a:r>
              <a:rPr lang="zh-CN" altLang="en-US" sz="2500" smtClean="0">
                <a:latin typeface="Times New Roman" pitchFamily="18" charset="0"/>
              </a:rPr>
              <a:t>从左到右扫描</a:t>
            </a:r>
            <a:r>
              <a:rPr lang="en-US" altLang="zh-CN" sz="2500" i="1" smtClean="0">
                <a:latin typeface="Times New Roman" pitchFamily="18" charset="0"/>
              </a:rPr>
              <a:t>T</a:t>
            </a:r>
            <a:r>
              <a:rPr lang="zh-CN" altLang="en-US" sz="2500" smtClean="0">
                <a:latin typeface="Times New Roman" pitchFamily="18" charset="0"/>
              </a:rPr>
              <a:t>，检查</a:t>
            </a:r>
            <a:r>
              <a:rPr lang="en-US" altLang="zh-CN" sz="2500" i="1" smtClean="0">
                <a:latin typeface="Times New Roman" pitchFamily="18" charset="0"/>
              </a:rPr>
              <a:t>T</a:t>
            </a:r>
            <a:r>
              <a:rPr lang="zh-CN" altLang="en-US" sz="2500" smtClean="0">
                <a:latin typeface="Times New Roman" pitchFamily="18" charset="0"/>
              </a:rPr>
              <a:t>中是否含有子串</a:t>
            </a:r>
            <a:r>
              <a:rPr lang="en-US" altLang="zh-CN" sz="2500" i="1" smtClean="0">
                <a:latin typeface="Times New Roman" pitchFamily="18" charset="0"/>
              </a:rPr>
              <a:t>P</a:t>
            </a:r>
          </a:p>
        </p:txBody>
      </p:sp>
      <p:grpSp>
        <p:nvGrpSpPr>
          <p:cNvPr id="3" name="组合 2"/>
          <p:cNvGrpSpPr>
            <a:grpSpLocks/>
          </p:cNvGrpSpPr>
          <p:nvPr/>
        </p:nvGrpSpPr>
        <p:grpSpPr bwMode="auto">
          <a:xfrm>
            <a:off x="1743075" y="3509963"/>
            <a:ext cx="5503863" cy="360362"/>
            <a:chOff x="1742960" y="3510000"/>
            <a:chExt cx="5504384" cy="360040"/>
          </a:xfrm>
        </p:grpSpPr>
        <p:sp>
          <p:nvSpPr>
            <p:cNvPr id="2" name="矩形 1"/>
            <p:cNvSpPr/>
            <p:nvPr/>
          </p:nvSpPr>
          <p:spPr>
            <a:xfrm>
              <a:off x="1742960"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p:txBody>
        </p:sp>
        <p:sp>
          <p:nvSpPr>
            <p:cNvPr id="5" name="矩形 4"/>
            <p:cNvSpPr/>
            <p:nvPr/>
          </p:nvSpPr>
          <p:spPr>
            <a:xfrm>
              <a:off x="207319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6" name="矩形 5"/>
            <p:cNvSpPr/>
            <p:nvPr/>
          </p:nvSpPr>
          <p:spPr>
            <a:xfrm>
              <a:off x="239707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c</a:t>
              </a:r>
              <a:endParaRPr lang="zh-CN" altLang="en-US" sz="2000" dirty="0">
                <a:solidFill>
                  <a:schemeClr val="tx1"/>
                </a:solidFill>
                <a:latin typeface="Times New Roman" pitchFamily="18" charset="0"/>
                <a:cs typeface="Times New Roman" pitchFamily="18" charset="0"/>
              </a:endParaRPr>
            </a:p>
          </p:txBody>
        </p:sp>
        <p:sp>
          <p:nvSpPr>
            <p:cNvPr id="7" name="矩形 6"/>
            <p:cNvSpPr/>
            <p:nvPr/>
          </p:nvSpPr>
          <p:spPr>
            <a:xfrm>
              <a:off x="272095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r</a:t>
              </a:r>
              <a:endParaRPr lang="zh-CN" altLang="en-US" sz="2000" dirty="0">
                <a:solidFill>
                  <a:schemeClr val="tx1"/>
                </a:solidFill>
                <a:latin typeface="Times New Roman" pitchFamily="18" charset="0"/>
                <a:cs typeface="Times New Roman" pitchFamily="18" charset="0"/>
              </a:endParaRPr>
            </a:p>
          </p:txBody>
        </p:sp>
        <p:sp>
          <p:nvSpPr>
            <p:cNvPr id="8" name="矩形 7"/>
            <p:cNvSpPr/>
            <p:nvPr/>
          </p:nvSpPr>
          <p:spPr>
            <a:xfrm>
              <a:off x="304959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9" name="矩形 8"/>
            <p:cNvSpPr/>
            <p:nvPr/>
          </p:nvSpPr>
          <p:spPr>
            <a:xfrm>
              <a:off x="3373477" y="3510000"/>
              <a:ext cx="32546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0" name="矩形 9"/>
            <p:cNvSpPr/>
            <p:nvPr/>
          </p:nvSpPr>
          <p:spPr>
            <a:xfrm>
              <a:off x="3698945"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1" name="矩形 10"/>
            <p:cNvSpPr/>
            <p:nvPr/>
          </p:nvSpPr>
          <p:spPr>
            <a:xfrm>
              <a:off x="402282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99923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3" name="矩形 12"/>
            <p:cNvSpPr/>
            <p:nvPr/>
          </p:nvSpPr>
          <p:spPr>
            <a:xfrm>
              <a:off x="531358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14" name="矩形 13"/>
            <p:cNvSpPr/>
            <p:nvPr/>
          </p:nvSpPr>
          <p:spPr>
            <a:xfrm>
              <a:off x="563746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n</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596134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6" name="矩形 15"/>
            <p:cNvSpPr/>
            <p:nvPr/>
          </p:nvSpPr>
          <p:spPr>
            <a:xfrm>
              <a:off x="627570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7" name="矩形 16"/>
            <p:cNvSpPr/>
            <p:nvPr/>
          </p:nvSpPr>
          <p:spPr>
            <a:xfrm>
              <a:off x="659958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8" name="矩形 17"/>
            <p:cNvSpPr/>
            <p:nvPr/>
          </p:nvSpPr>
          <p:spPr>
            <a:xfrm>
              <a:off x="692346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9" name="矩形 18"/>
            <p:cNvSpPr/>
            <p:nvPr/>
          </p:nvSpPr>
          <p:spPr>
            <a:xfrm>
              <a:off x="467058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endParaRPr lang="zh-CN" altLang="en-US" sz="2000" dirty="0">
                <a:solidFill>
                  <a:schemeClr val="tx1"/>
                </a:solidFill>
                <a:latin typeface="Times New Roman" pitchFamily="18" charset="0"/>
                <a:cs typeface="Times New Roman" pitchFamily="18" charset="0"/>
              </a:endParaRPr>
            </a:p>
          </p:txBody>
        </p:sp>
        <p:sp>
          <p:nvSpPr>
            <p:cNvPr id="20" name="矩形 19"/>
            <p:cNvSpPr/>
            <p:nvPr/>
          </p:nvSpPr>
          <p:spPr>
            <a:xfrm>
              <a:off x="434035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grpSp>
        <p:nvGrpSpPr>
          <p:cNvPr id="4" name="组合 3"/>
          <p:cNvGrpSpPr>
            <a:grpSpLocks/>
          </p:cNvGrpSpPr>
          <p:nvPr/>
        </p:nvGrpSpPr>
        <p:grpSpPr bwMode="auto">
          <a:xfrm>
            <a:off x="3071813" y="4292600"/>
            <a:ext cx="1284287" cy="360363"/>
            <a:chOff x="3071096" y="4293096"/>
            <a:chExt cx="1284880" cy="360040"/>
          </a:xfrm>
        </p:grpSpPr>
        <p:sp>
          <p:nvSpPr>
            <p:cNvPr id="31" name="矩形 30"/>
            <p:cNvSpPr/>
            <p:nvPr/>
          </p:nvSpPr>
          <p:spPr>
            <a:xfrm>
              <a:off x="3071096"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32" name="矩形 31"/>
            <p:cNvSpPr/>
            <p:nvPr/>
          </p:nvSpPr>
          <p:spPr>
            <a:xfrm>
              <a:off x="3395096"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33" name="矩形 32"/>
            <p:cNvSpPr/>
            <p:nvPr/>
          </p:nvSpPr>
          <p:spPr>
            <a:xfrm>
              <a:off x="3719095"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34" name="矩形 33"/>
            <p:cNvSpPr/>
            <p:nvPr/>
          </p:nvSpPr>
          <p:spPr>
            <a:xfrm>
              <a:off x="4031976"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cxnSp>
        <p:nvCxnSpPr>
          <p:cNvPr id="35" name="直接箭头连接符 34"/>
          <p:cNvCxnSpPr/>
          <p:nvPr/>
        </p:nvCxnSpPr>
        <p:spPr>
          <a:xfrm flipV="1">
            <a:off x="3233738"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17411" name="Rectangle 3"/>
          <p:cNvSpPr>
            <a:spLocks noGrp="1" noRot="1" noChangeArrowheads="1"/>
          </p:cNvSpPr>
          <p:nvPr>
            <p:ph idx="1"/>
          </p:nvPr>
        </p:nvSpPr>
        <p:spPr>
          <a:xfrm>
            <a:off x="611188" y="1628775"/>
            <a:ext cx="7848600" cy="863600"/>
          </a:xfrm>
        </p:spPr>
        <p:txBody>
          <a:bodyPr/>
          <a:lstStyle/>
          <a:p>
            <a:pPr eaLnBrk="1" hangingPunct="1">
              <a:lnSpc>
                <a:spcPct val="150000"/>
              </a:lnSpc>
            </a:pPr>
            <a:r>
              <a:rPr lang="zh-CN" altLang="en-US" sz="2800" smtClean="0">
                <a:latin typeface="Times New Roman" pitchFamily="18" charset="0"/>
              </a:rPr>
              <a:t>蛮力法：</a:t>
            </a:r>
            <a:r>
              <a:rPr lang="zh-CN" altLang="en-US" sz="2500" smtClean="0">
                <a:latin typeface="Times New Roman" pitchFamily="18" charset="0"/>
              </a:rPr>
              <a:t>从左到右扫描</a:t>
            </a:r>
            <a:r>
              <a:rPr lang="en-US" altLang="zh-CN" sz="2500" i="1" smtClean="0">
                <a:latin typeface="Times New Roman" pitchFamily="18" charset="0"/>
              </a:rPr>
              <a:t>T</a:t>
            </a:r>
            <a:r>
              <a:rPr lang="zh-CN" altLang="en-US" sz="2500" smtClean="0">
                <a:latin typeface="Times New Roman" pitchFamily="18" charset="0"/>
              </a:rPr>
              <a:t>，检查</a:t>
            </a:r>
            <a:r>
              <a:rPr lang="en-US" altLang="zh-CN" sz="2500" i="1" smtClean="0">
                <a:latin typeface="Times New Roman" pitchFamily="18" charset="0"/>
              </a:rPr>
              <a:t>T</a:t>
            </a:r>
            <a:r>
              <a:rPr lang="zh-CN" altLang="en-US" sz="2500" smtClean="0">
                <a:latin typeface="Times New Roman" pitchFamily="18" charset="0"/>
              </a:rPr>
              <a:t>中是否含有子串</a:t>
            </a:r>
            <a:r>
              <a:rPr lang="en-US" altLang="zh-CN" sz="2500" i="1" smtClean="0">
                <a:latin typeface="Times New Roman" pitchFamily="18" charset="0"/>
              </a:rPr>
              <a:t>P</a:t>
            </a:r>
          </a:p>
        </p:txBody>
      </p:sp>
      <p:grpSp>
        <p:nvGrpSpPr>
          <p:cNvPr id="3" name="组合 2"/>
          <p:cNvGrpSpPr>
            <a:grpSpLocks/>
          </p:cNvGrpSpPr>
          <p:nvPr/>
        </p:nvGrpSpPr>
        <p:grpSpPr bwMode="auto">
          <a:xfrm>
            <a:off x="1743075" y="3509963"/>
            <a:ext cx="5503863" cy="360362"/>
            <a:chOff x="1742960" y="3510000"/>
            <a:chExt cx="5504384" cy="360040"/>
          </a:xfrm>
        </p:grpSpPr>
        <p:sp>
          <p:nvSpPr>
            <p:cNvPr id="2" name="矩形 1"/>
            <p:cNvSpPr/>
            <p:nvPr/>
          </p:nvSpPr>
          <p:spPr>
            <a:xfrm>
              <a:off x="1742960"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p:txBody>
        </p:sp>
        <p:sp>
          <p:nvSpPr>
            <p:cNvPr id="5" name="矩形 4"/>
            <p:cNvSpPr/>
            <p:nvPr/>
          </p:nvSpPr>
          <p:spPr>
            <a:xfrm>
              <a:off x="207319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6" name="矩形 5"/>
            <p:cNvSpPr/>
            <p:nvPr/>
          </p:nvSpPr>
          <p:spPr>
            <a:xfrm>
              <a:off x="239707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c</a:t>
              </a:r>
              <a:endParaRPr lang="zh-CN" altLang="en-US" sz="2000" dirty="0">
                <a:solidFill>
                  <a:schemeClr val="tx1"/>
                </a:solidFill>
                <a:latin typeface="Times New Roman" pitchFamily="18" charset="0"/>
                <a:cs typeface="Times New Roman" pitchFamily="18" charset="0"/>
              </a:endParaRPr>
            </a:p>
          </p:txBody>
        </p:sp>
        <p:sp>
          <p:nvSpPr>
            <p:cNvPr id="7" name="矩形 6"/>
            <p:cNvSpPr/>
            <p:nvPr/>
          </p:nvSpPr>
          <p:spPr>
            <a:xfrm>
              <a:off x="272095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r</a:t>
              </a:r>
              <a:endParaRPr lang="zh-CN" altLang="en-US" sz="2000" dirty="0">
                <a:solidFill>
                  <a:schemeClr val="tx1"/>
                </a:solidFill>
                <a:latin typeface="Times New Roman" pitchFamily="18" charset="0"/>
                <a:cs typeface="Times New Roman" pitchFamily="18" charset="0"/>
              </a:endParaRPr>
            </a:p>
          </p:txBody>
        </p:sp>
        <p:sp>
          <p:nvSpPr>
            <p:cNvPr id="8" name="矩形 7"/>
            <p:cNvSpPr/>
            <p:nvPr/>
          </p:nvSpPr>
          <p:spPr>
            <a:xfrm>
              <a:off x="304959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9" name="矩形 8"/>
            <p:cNvSpPr/>
            <p:nvPr/>
          </p:nvSpPr>
          <p:spPr>
            <a:xfrm>
              <a:off x="3373477" y="3510000"/>
              <a:ext cx="32546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0" name="矩形 9"/>
            <p:cNvSpPr/>
            <p:nvPr/>
          </p:nvSpPr>
          <p:spPr>
            <a:xfrm>
              <a:off x="3698945"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1" name="矩形 10"/>
            <p:cNvSpPr/>
            <p:nvPr/>
          </p:nvSpPr>
          <p:spPr>
            <a:xfrm>
              <a:off x="402282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99923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3" name="矩形 12"/>
            <p:cNvSpPr/>
            <p:nvPr/>
          </p:nvSpPr>
          <p:spPr>
            <a:xfrm>
              <a:off x="531358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14" name="矩形 13"/>
            <p:cNvSpPr/>
            <p:nvPr/>
          </p:nvSpPr>
          <p:spPr>
            <a:xfrm>
              <a:off x="563746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n</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596134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6" name="矩形 15"/>
            <p:cNvSpPr/>
            <p:nvPr/>
          </p:nvSpPr>
          <p:spPr>
            <a:xfrm>
              <a:off x="627570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7" name="矩形 16"/>
            <p:cNvSpPr/>
            <p:nvPr/>
          </p:nvSpPr>
          <p:spPr>
            <a:xfrm>
              <a:off x="659958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8" name="矩形 17"/>
            <p:cNvSpPr/>
            <p:nvPr/>
          </p:nvSpPr>
          <p:spPr>
            <a:xfrm>
              <a:off x="692346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9" name="矩形 18"/>
            <p:cNvSpPr/>
            <p:nvPr/>
          </p:nvSpPr>
          <p:spPr>
            <a:xfrm>
              <a:off x="467058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endParaRPr lang="zh-CN" altLang="en-US" sz="2000" dirty="0">
                <a:solidFill>
                  <a:schemeClr val="tx1"/>
                </a:solidFill>
                <a:latin typeface="Times New Roman" pitchFamily="18" charset="0"/>
                <a:cs typeface="Times New Roman" pitchFamily="18" charset="0"/>
              </a:endParaRPr>
            </a:p>
          </p:txBody>
        </p:sp>
        <p:sp>
          <p:nvSpPr>
            <p:cNvPr id="20" name="矩形 19"/>
            <p:cNvSpPr/>
            <p:nvPr/>
          </p:nvSpPr>
          <p:spPr>
            <a:xfrm>
              <a:off x="434035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grpSp>
        <p:nvGrpSpPr>
          <p:cNvPr id="4" name="组合 3"/>
          <p:cNvGrpSpPr>
            <a:grpSpLocks/>
          </p:cNvGrpSpPr>
          <p:nvPr/>
        </p:nvGrpSpPr>
        <p:grpSpPr bwMode="auto">
          <a:xfrm>
            <a:off x="3392488" y="4292600"/>
            <a:ext cx="1284287" cy="360363"/>
            <a:chOff x="3071096" y="4293096"/>
            <a:chExt cx="1284880" cy="360040"/>
          </a:xfrm>
        </p:grpSpPr>
        <p:sp>
          <p:nvSpPr>
            <p:cNvPr id="31" name="矩形 30"/>
            <p:cNvSpPr/>
            <p:nvPr/>
          </p:nvSpPr>
          <p:spPr>
            <a:xfrm>
              <a:off x="3071096"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32" name="矩形 31"/>
            <p:cNvSpPr/>
            <p:nvPr/>
          </p:nvSpPr>
          <p:spPr>
            <a:xfrm>
              <a:off x="3395096"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33" name="矩形 32"/>
            <p:cNvSpPr/>
            <p:nvPr/>
          </p:nvSpPr>
          <p:spPr>
            <a:xfrm>
              <a:off x="3719095"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34" name="矩形 33"/>
            <p:cNvSpPr/>
            <p:nvPr/>
          </p:nvSpPr>
          <p:spPr>
            <a:xfrm>
              <a:off x="4031976" y="4293096"/>
              <a:ext cx="32400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cxnSp>
        <p:nvCxnSpPr>
          <p:cNvPr id="35" name="直接箭头连接符 34"/>
          <p:cNvCxnSpPr/>
          <p:nvPr/>
        </p:nvCxnSpPr>
        <p:spPr>
          <a:xfrm flipV="1">
            <a:off x="3554413"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3878263"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205288"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533900"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
          <p:cNvSpPr txBox="1">
            <a:spLocks noChangeArrowheads="1"/>
          </p:cNvSpPr>
          <p:nvPr/>
        </p:nvSpPr>
        <p:spPr bwMode="auto">
          <a:xfrm>
            <a:off x="428625" y="5876925"/>
            <a:ext cx="5656263" cy="538163"/>
          </a:xfrm>
          <a:prstGeom prst="rect">
            <a:avLst/>
          </a:prstGeom>
          <a:noFill/>
          <a:ln w="9525">
            <a:noFill/>
            <a:miter lim="800000"/>
            <a:headEnd/>
            <a:tailEnd/>
          </a:ln>
        </p:spPr>
        <p:txBody>
          <a:bodyPr/>
          <a:lstStyle/>
          <a:p>
            <a:r>
              <a:rPr lang="zh-CN" altLang="en-US" sz="2000" b="1">
                <a:solidFill>
                  <a:srgbClr val="00B050"/>
                </a:solidFill>
                <a:latin typeface="宋体" pitchFamily="2" charset="-122"/>
                <a:cs typeface="Times New Roman" pitchFamily="18" charset="0"/>
              </a:rPr>
              <a:t>匹配成功，返回位置索引</a:t>
            </a:r>
            <a:r>
              <a:rPr lang="en-US" altLang="zh-CN" sz="2000" b="1">
                <a:solidFill>
                  <a:srgbClr val="00B050"/>
                </a:solidFill>
                <a:latin typeface="Times New Roman" pitchFamily="18" charset="0"/>
                <a:cs typeface="Times New Roman" pitchFamily="18" charset="0"/>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4" name="Rectangle 3"/>
          <p:cNvSpPr txBox="1">
            <a:spLocks noChangeArrowheads="1"/>
          </p:cNvSpPr>
          <p:nvPr/>
        </p:nvSpPr>
        <p:spPr bwMode="auto">
          <a:xfrm>
            <a:off x="428625" y="1428750"/>
            <a:ext cx="8429625" cy="4271963"/>
          </a:xfrm>
          <a:prstGeom prst="rect">
            <a:avLst/>
          </a:prstGeom>
          <a:noFill/>
          <a:ln w="9525">
            <a:noFill/>
            <a:miter lim="800000"/>
            <a:headEnd/>
            <a:tailEnd/>
          </a:ln>
        </p:spPr>
        <p:txBody>
          <a:bodyPr/>
          <a:lstStyle/>
          <a:p>
            <a:r>
              <a:rPr lang="en-US" altLang="zh-CN" sz="2000">
                <a:latin typeface="Times New Roman" pitchFamily="18" charset="0"/>
                <a:ea typeface="楷体_GB2312" pitchFamily="49" charset="-122"/>
                <a:cs typeface="Times New Roman" pitchFamily="18" charset="0"/>
              </a:rPr>
              <a:t>[</a:t>
            </a:r>
            <a:r>
              <a:rPr lang="zh-CN" altLang="en-US" sz="2000">
                <a:latin typeface="Times New Roman" pitchFamily="18" charset="0"/>
                <a:ea typeface="楷体_GB2312" pitchFamily="49" charset="-122"/>
                <a:cs typeface="Times New Roman" pitchFamily="18" charset="0"/>
              </a:rPr>
              <a:t>字符串匹配算法</a:t>
            </a:r>
            <a:r>
              <a:rPr lang="en-US" altLang="zh-CN" sz="2000">
                <a:latin typeface="Times New Roman" pitchFamily="18" charset="0"/>
                <a:ea typeface="楷体_GB2312" pitchFamily="49" charset="-122"/>
                <a:cs typeface="Times New Roman" pitchFamily="18" charset="0"/>
              </a:rPr>
              <a:t>]</a:t>
            </a:r>
          </a:p>
          <a:p>
            <a:r>
              <a:rPr lang="en-US" altLang="zh-CN" sz="2000" b="1">
                <a:latin typeface="Times New Roman" pitchFamily="18" charset="0"/>
                <a:ea typeface="楷体_GB2312" pitchFamily="49" charset="-122"/>
                <a:cs typeface="Times New Roman" pitchFamily="18" charset="0"/>
              </a:rPr>
              <a:t>Algorithm</a:t>
            </a:r>
            <a:r>
              <a:rPr lang="en-US" altLang="zh-CN" sz="2000">
                <a:latin typeface="Times New Roman" pitchFamily="18" charset="0"/>
                <a:ea typeface="楷体_GB2312" pitchFamily="49" charset="-122"/>
                <a:cs typeface="Times New Roman" pitchFamily="18" charset="0"/>
              </a:rPr>
              <a:t> Brute_Match(T, P: string)</a:t>
            </a:r>
          </a:p>
          <a:p>
            <a:r>
              <a:rPr lang="en-US" altLang="zh-CN" sz="2000">
                <a:latin typeface="Times New Roman" pitchFamily="18" charset="0"/>
                <a:ea typeface="楷体_GB2312" pitchFamily="49" charset="-122"/>
                <a:cs typeface="Times New Roman" pitchFamily="18" charset="0"/>
              </a:rPr>
              <a:t>begin</a:t>
            </a:r>
          </a:p>
          <a:p>
            <a:r>
              <a:rPr lang="en-US" altLang="zh-CN" sz="2000">
                <a:latin typeface="Times New Roman" pitchFamily="18" charset="0"/>
                <a:ea typeface="楷体_GB2312" pitchFamily="49" charset="-122"/>
                <a:cs typeface="Times New Roman" pitchFamily="18" charset="0"/>
              </a:rPr>
              <a:t>  let i = 0, n = |T|, m = |P|;</a:t>
            </a:r>
          </a:p>
          <a:p>
            <a:r>
              <a:rPr lang="en-US" altLang="zh-CN" sz="2000">
                <a:latin typeface="Times New Roman" pitchFamily="18" charset="0"/>
                <a:ea typeface="楷体_GB2312" pitchFamily="49" charset="-122"/>
                <a:cs typeface="Times New Roman" pitchFamily="18" charset="0"/>
              </a:rPr>
              <a:t>  while (i ≤ n−m) do</a:t>
            </a:r>
          </a:p>
          <a:p>
            <a:r>
              <a:rPr lang="en-US" altLang="zh-CN" sz="2000">
                <a:latin typeface="Times New Roman" pitchFamily="18" charset="0"/>
                <a:ea typeface="楷体_GB2312" pitchFamily="49" charset="-122"/>
                <a:cs typeface="Times New Roman" pitchFamily="18" charset="0"/>
              </a:rPr>
              <a:t>    let j = 0;</a:t>
            </a:r>
          </a:p>
          <a:p>
            <a:r>
              <a:rPr lang="en-US" altLang="zh-CN" sz="2000">
                <a:latin typeface="Times New Roman" pitchFamily="18" charset="0"/>
                <a:ea typeface="楷体_GB2312" pitchFamily="49" charset="-122"/>
                <a:cs typeface="Times New Roman" pitchFamily="18" charset="0"/>
              </a:rPr>
              <a:t>    while (j &lt; m) do</a:t>
            </a:r>
          </a:p>
          <a:p>
            <a:r>
              <a:rPr lang="en-US" altLang="zh-CN" sz="2000">
                <a:latin typeface="Times New Roman" pitchFamily="18" charset="0"/>
                <a:ea typeface="楷体_GB2312" pitchFamily="49" charset="-122"/>
                <a:cs typeface="Times New Roman" pitchFamily="18" charset="0"/>
              </a:rPr>
              <a:t>      if (T[i+j] ≠ P[j]) then break;</a:t>
            </a:r>
          </a:p>
          <a:p>
            <a:r>
              <a:rPr lang="en-US" altLang="zh-CN" sz="2000">
                <a:latin typeface="Times New Roman" pitchFamily="18" charset="0"/>
                <a:ea typeface="楷体_GB2312" pitchFamily="49" charset="-122"/>
                <a:cs typeface="Times New Roman" pitchFamily="18" charset="0"/>
              </a:rPr>
              <a:t>      j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j + 1;</a:t>
            </a:r>
          </a:p>
          <a:p>
            <a:r>
              <a:rPr lang="en-US" altLang="zh-CN" sz="2000">
                <a:latin typeface="Times New Roman" pitchFamily="18" charset="0"/>
                <a:ea typeface="楷体_GB2312" pitchFamily="49" charset="-122"/>
                <a:cs typeface="Times New Roman" pitchFamily="18" charset="0"/>
              </a:rPr>
              <a:t>    if (j = m) then return i; //</a:t>
            </a:r>
            <a:r>
              <a:rPr lang="zh-CN" altLang="en-US" sz="2000">
                <a:latin typeface="Times New Roman" pitchFamily="18" charset="0"/>
                <a:ea typeface="楷体_GB2312" pitchFamily="49" charset="-122"/>
                <a:cs typeface="Times New Roman" pitchFamily="18" charset="0"/>
              </a:rPr>
              <a:t>匹配成功</a:t>
            </a:r>
          </a:p>
          <a:p>
            <a:r>
              <a:rPr lang="zh-CN" altLang="en-US" sz="2000">
                <a:latin typeface="Times New Roman" pitchFamily="18" charset="0"/>
                <a:ea typeface="楷体_GB2312" pitchFamily="49" charset="-122"/>
                <a:cs typeface="Times New Roman" pitchFamily="18" charset="0"/>
              </a:rPr>
              <a:t>    </a:t>
            </a:r>
            <a:r>
              <a:rPr lang="en-US" altLang="zh-CN" sz="2000">
                <a:latin typeface="Times New Roman" pitchFamily="18" charset="0"/>
                <a:ea typeface="楷体_GB2312" pitchFamily="49" charset="-122"/>
                <a:cs typeface="Times New Roman" pitchFamily="18" charset="0"/>
              </a:rPr>
              <a:t>i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i + 1;</a:t>
            </a:r>
          </a:p>
          <a:p>
            <a:r>
              <a:rPr lang="en-US" altLang="zh-CN" sz="2000">
                <a:latin typeface="Times New Roman" pitchFamily="18" charset="0"/>
                <a:ea typeface="楷体_GB2312" pitchFamily="49" charset="-122"/>
                <a:cs typeface="Times New Roman" pitchFamily="18" charset="0"/>
              </a:rPr>
              <a:t>  return −1;</a:t>
            </a:r>
          </a:p>
          <a:p>
            <a:r>
              <a:rPr lang="en-US" altLang="zh-CN" sz="2000">
                <a:latin typeface="Times New Roman" pitchFamily="18" charset="0"/>
                <a:ea typeface="楷体_GB2312" pitchFamily="49" charset="-122"/>
                <a:cs typeface="Times New Roman" pitchFamily="18" charset="0"/>
              </a:rPr>
              <a:t>end</a:t>
            </a:r>
            <a:endParaRPr lang="en-US" altLang="zh-CN" sz="2000" b="1" i="1" baseline="30000">
              <a:latin typeface="Times New Roman" pitchFamily="18" charset="0"/>
              <a:ea typeface="楷体_GB2312" pitchFamily="49" charset="-122"/>
              <a:cs typeface="Times New Roman" pitchFamily="18" charset="0"/>
            </a:endParaRPr>
          </a:p>
        </p:txBody>
      </p:sp>
      <p:sp>
        <p:nvSpPr>
          <p:cNvPr id="5" name="Rectangle 3"/>
          <p:cNvSpPr txBox="1">
            <a:spLocks noChangeArrowheads="1"/>
          </p:cNvSpPr>
          <p:nvPr/>
        </p:nvSpPr>
        <p:spPr bwMode="auto">
          <a:xfrm>
            <a:off x="428625" y="5876925"/>
            <a:ext cx="5656263" cy="538163"/>
          </a:xfrm>
          <a:prstGeom prst="rect">
            <a:avLst/>
          </a:prstGeom>
          <a:noFill/>
          <a:ln w="9525">
            <a:noFill/>
            <a:miter lim="800000"/>
            <a:headEnd/>
            <a:tailEnd/>
          </a:ln>
        </p:spPr>
        <p:txBody>
          <a:bodyPr/>
          <a:lstStyle/>
          <a:p>
            <a:r>
              <a:rPr lang="zh-CN" altLang="en-US" sz="2000">
                <a:solidFill>
                  <a:srgbClr val="00B050"/>
                </a:solidFill>
                <a:latin typeface="Times New Roman" pitchFamily="18" charset="0"/>
                <a:cs typeface="Times New Roman" pitchFamily="18" charset="0"/>
              </a:rPr>
              <a:t>时间复杂度</a:t>
            </a:r>
            <a:r>
              <a:rPr lang="en-US" altLang="zh-CN" sz="2000" b="1" i="1">
                <a:solidFill>
                  <a:srgbClr val="00B050"/>
                </a:solidFill>
                <a:latin typeface="Times New Roman" pitchFamily="18" charset="0"/>
                <a:cs typeface="Times New Roman" pitchFamily="18" charset="0"/>
              </a:rPr>
              <a:t>O</a:t>
            </a:r>
            <a:r>
              <a:rPr lang="en-US" altLang="zh-CN" sz="2000">
                <a:solidFill>
                  <a:srgbClr val="00B050"/>
                </a:solidFill>
                <a:latin typeface="Times New Roman" pitchFamily="18" charset="0"/>
                <a:cs typeface="Times New Roman" pitchFamily="18" charset="0"/>
              </a:rPr>
              <a:t>(</a:t>
            </a:r>
            <a:r>
              <a:rPr lang="en-US" altLang="zh-CN" sz="2000" i="1">
                <a:solidFill>
                  <a:srgbClr val="00B050"/>
                </a:solidFill>
                <a:latin typeface="Times New Roman" pitchFamily="18" charset="0"/>
                <a:cs typeface="Times New Roman" pitchFamily="18" charset="0"/>
              </a:rPr>
              <a:t>m</a:t>
            </a:r>
            <a:r>
              <a:rPr lang="en-US" altLang="zh-CN" sz="2000">
                <a:solidFill>
                  <a:srgbClr val="00B050"/>
                </a:solidFill>
                <a:latin typeface="Times New Roman" pitchFamily="18" charset="0"/>
                <a:cs typeface="Times New Roman" pitchFamily="18" charset="0"/>
              </a:rPr>
              <a:t>(</a:t>
            </a:r>
            <a:r>
              <a:rPr lang="en-US" altLang="zh-CN" sz="2000" i="1">
                <a:solidFill>
                  <a:srgbClr val="00B050"/>
                </a:solidFill>
                <a:latin typeface="Times New Roman" pitchFamily="18" charset="0"/>
                <a:cs typeface="Times New Roman" pitchFamily="18" charset="0"/>
              </a:rPr>
              <a:t>m</a:t>
            </a:r>
            <a:r>
              <a:rPr lang="en-US" altLang="zh-CN" sz="2000">
                <a:solidFill>
                  <a:srgbClr val="00B050"/>
                </a:solidFill>
                <a:latin typeface="Times New Roman" pitchFamily="18" charset="0"/>
                <a:cs typeface="Times New Roman" pitchFamily="18" charset="0"/>
              </a:rPr>
              <a:t>−</a:t>
            </a:r>
            <a:r>
              <a:rPr lang="en-US" altLang="zh-CN" sz="2000" i="1">
                <a:solidFill>
                  <a:srgbClr val="00B050"/>
                </a:solidFill>
                <a:latin typeface="Times New Roman" pitchFamily="18" charset="0"/>
                <a:cs typeface="Times New Roman" pitchFamily="18" charset="0"/>
              </a:rPr>
              <a:t>n</a:t>
            </a:r>
            <a:r>
              <a:rPr lang="en-US" altLang="zh-CN" sz="2000">
                <a:solidFill>
                  <a:srgbClr val="00B050"/>
                </a:solidFill>
                <a:latin typeface="Times New Roman" pitchFamily="18" charset="0"/>
                <a:cs typeface="Times New Roman" pitchFamily="18" charset="0"/>
              </a:rPr>
              <a:t>))</a:t>
            </a:r>
            <a:r>
              <a:rPr lang="zh-CN" altLang="en-US" sz="2000">
                <a:solidFill>
                  <a:srgbClr val="00B050"/>
                </a:solidFill>
                <a:latin typeface="Times New Roman" pitchFamily="18" charset="0"/>
                <a:cs typeface="Times New Roman" pitchFamily="18" charset="0"/>
              </a:rPr>
              <a:t>：存在改进可能？</a:t>
            </a:r>
            <a:endParaRPr lang="en-US" altLang="zh-CN" sz="200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2 </a:t>
            </a:r>
            <a:r>
              <a:rPr lang="zh-CN" altLang="en-US" dirty="0" smtClean="0"/>
              <a:t>最近点对问题</a:t>
            </a:r>
            <a:endParaRPr lang="en-US" altLang="zh-CN" dirty="0" smtClean="0"/>
          </a:p>
        </p:txBody>
      </p:sp>
      <p:sp>
        <p:nvSpPr>
          <p:cNvPr id="3075" name="Rectangle 3"/>
          <p:cNvSpPr>
            <a:spLocks noGrp="1" noRot="1" noChangeArrowheads="1"/>
          </p:cNvSpPr>
          <p:nvPr>
            <p:ph idx="1"/>
          </p:nvPr>
        </p:nvSpPr>
        <p:spPr>
          <a:xfrm>
            <a:off x="611188" y="1628775"/>
            <a:ext cx="7848600" cy="2305050"/>
          </a:xfrm>
        </p:spPr>
        <p:txBody>
          <a:bodyPr/>
          <a:lstStyle/>
          <a:p>
            <a:pPr eaLnBrk="1" hangingPunct="1">
              <a:lnSpc>
                <a:spcPct val="150000"/>
              </a:lnSpc>
            </a:pPr>
            <a:r>
              <a:rPr lang="zh-CN" altLang="en-US" sz="2800" smtClean="0">
                <a:latin typeface="Times New Roman" pitchFamily="18" charset="0"/>
              </a:rPr>
              <a:t>输入：二维平面上</a:t>
            </a:r>
            <a:r>
              <a:rPr lang="en-US" altLang="zh-CN" sz="2800" i="1" smtClean="0">
                <a:latin typeface="Times New Roman" pitchFamily="18" charset="0"/>
              </a:rPr>
              <a:t>n</a:t>
            </a:r>
            <a:r>
              <a:rPr lang="zh-CN" altLang="en-US" sz="2800" smtClean="0">
                <a:latin typeface="Times New Roman" pitchFamily="18" charset="0"/>
              </a:rPr>
              <a:t>个点的集合</a:t>
            </a:r>
            <a:r>
              <a:rPr lang="en-US" altLang="zh-CN" sz="2800" i="1" smtClean="0">
                <a:latin typeface="Times New Roman" pitchFamily="18" charset="0"/>
              </a:rPr>
              <a:t>P</a:t>
            </a:r>
            <a:endParaRPr lang="en-US" altLang="zh-CN" sz="2800" b="1" i="1" smtClean="0">
              <a:latin typeface="Times New Roman" pitchFamily="18" charset="0"/>
            </a:endParaRPr>
          </a:p>
          <a:p>
            <a:pPr eaLnBrk="1" hangingPunct="1">
              <a:lnSpc>
                <a:spcPct val="150000"/>
              </a:lnSpc>
            </a:pPr>
            <a:r>
              <a:rPr lang="zh-CN" altLang="en-US" sz="2800" smtClean="0">
                <a:latin typeface="宋体" pitchFamily="2" charset="-122"/>
              </a:rPr>
              <a:t>输出：其中距离最近的两个点</a:t>
            </a:r>
            <a:endParaRPr lang="en-US" altLang="zh-CN" sz="2800" i="1" smtClean="0">
              <a:latin typeface="Times New Roman" pitchFamily="18" charset="0"/>
              <a:cs typeface="Times New Roman" pitchFamily="18" charset="0"/>
            </a:endParaRPr>
          </a:p>
        </p:txBody>
      </p:sp>
      <p:sp>
        <p:nvSpPr>
          <p:cNvPr id="4" name="椭圆 3"/>
          <p:cNvSpPr/>
          <p:nvPr/>
        </p:nvSpPr>
        <p:spPr>
          <a:xfrm>
            <a:off x="1692275" y="46529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p:cNvSpPr/>
          <p:nvPr/>
        </p:nvSpPr>
        <p:spPr>
          <a:xfrm>
            <a:off x="2411413" y="42211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3276600" y="5013325"/>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2347913" y="5121275"/>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3843338" y="435451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4819650" y="60499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4351338" y="55165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p:cNvSpPr/>
          <p:nvPr/>
        </p:nvSpPr>
        <p:spPr>
          <a:xfrm>
            <a:off x="4567238" y="4360863"/>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p:cNvSpPr/>
          <p:nvPr/>
        </p:nvSpPr>
        <p:spPr>
          <a:xfrm>
            <a:off x="5035550" y="5013325"/>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nvSpPr>
        <p:spPr>
          <a:xfrm>
            <a:off x="2843213" y="5949950"/>
            <a:ext cx="215900" cy="215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2 </a:t>
            </a:r>
            <a:r>
              <a:rPr lang="zh-CN" altLang="en-US" dirty="0" smtClean="0"/>
              <a:t>最近点对问题</a:t>
            </a:r>
            <a:endParaRPr lang="en-US" altLang="zh-CN" dirty="0" smtClean="0"/>
          </a:p>
        </p:txBody>
      </p:sp>
      <p:sp>
        <p:nvSpPr>
          <p:cNvPr id="28675" name="Rectangle 3"/>
          <p:cNvSpPr>
            <a:spLocks noGrp="1" noRot="1" noChangeArrowheads="1"/>
          </p:cNvSpPr>
          <p:nvPr>
            <p:ph idx="1"/>
          </p:nvPr>
        </p:nvSpPr>
        <p:spPr>
          <a:xfrm>
            <a:off x="611188" y="1628775"/>
            <a:ext cx="7848600" cy="1008063"/>
          </a:xfrm>
        </p:spPr>
        <p:txBody>
          <a:bodyPr/>
          <a:lstStyle/>
          <a:p>
            <a:pPr eaLnBrk="1" hangingPunct="1"/>
            <a:r>
              <a:rPr lang="zh-CN" altLang="en-US" sz="2800" smtClean="0">
                <a:latin typeface="Times New Roman" pitchFamily="18" charset="0"/>
              </a:rPr>
              <a:t>蛮力法：计算出</a:t>
            </a:r>
            <a:r>
              <a:rPr lang="en-US" altLang="zh-CN" sz="2800" i="1" smtClean="0">
                <a:latin typeface="Times New Roman" pitchFamily="18" charset="0"/>
              </a:rPr>
              <a:t>P</a:t>
            </a:r>
            <a:r>
              <a:rPr lang="zh-CN" altLang="en-US" sz="2800" smtClean="0">
                <a:latin typeface="Times New Roman" pitchFamily="18" charset="0"/>
              </a:rPr>
              <a:t>中所有顶点对之间的距离，并取其中距离最小的一对顶点。</a:t>
            </a:r>
            <a:endParaRPr lang="en-US" altLang="zh-CN" sz="2800" b="1" i="1" smtClean="0">
              <a:latin typeface="Times New Roman" pitchFamily="18" charset="0"/>
            </a:endParaRPr>
          </a:p>
        </p:txBody>
      </p:sp>
      <p:sp>
        <p:nvSpPr>
          <p:cNvPr id="4" name="Rectangle 3"/>
          <p:cNvSpPr txBox="1">
            <a:spLocks noChangeArrowheads="1"/>
          </p:cNvSpPr>
          <p:nvPr/>
        </p:nvSpPr>
        <p:spPr bwMode="auto">
          <a:xfrm>
            <a:off x="4643438" y="6021388"/>
            <a:ext cx="4321175" cy="538162"/>
          </a:xfrm>
          <a:prstGeom prst="rect">
            <a:avLst/>
          </a:prstGeom>
          <a:noFill/>
          <a:ln w="9525">
            <a:noFill/>
            <a:miter lim="800000"/>
            <a:headEnd/>
            <a:tailEnd/>
          </a:ln>
        </p:spPr>
        <p:txBody>
          <a:bodyPr/>
          <a:lstStyle/>
          <a:p>
            <a:r>
              <a:rPr lang="zh-CN" altLang="en-US" sz="2000">
                <a:solidFill>
                  <a:srgbClr val="00B050"/>
                </a:solidFill>
                <a:latin typeface="Times New Roman" pitchFamily="18" charset="0"/>
                <a:cs typeface="Times New Roman" pitchFamily="18" charset="0"/>
              </a:rPr>
              <a:t>时间复杂度</a:t>
            </a:r>
            <a:r>
              <a:rPr lang="en-US" altLang="zh-CN" sz="2000" b="1" i="1">
                <a:solidFill>
                  <a:srgbClr val="00B050"/>
                </a:solidFill>
                <a:latin typeface="Times New Roman" pitchFamily="18" charset="0"/>
                <a:cs typeface="Times New Roman" pitchFamily="18" charset="0"/>
              </a:rPr>
              <a:t>O</a:t>
            </a:r>
            <a:r>
              <a:rPr lang="en-US" altLang="zh-CN" sz="2000">
                <a:solidFill>
                  <a:srgbClr val="00B050"/>
                </a:solidFill>
                <a:latin typeface="Times New Roman" pitchFamily="18" charset="0"/>
                <a:cs typeface="Times New Roman" pitchFamily="18" charset="0"/>
              </a:rPr>
              <a:t>(</a:t>
            </a:r>
            <a:r>
              <a:rPr lang="en-US" altLang="zh-CN" sz="2000" i="1">
                <a:solidFill>
                  <a:srgbClr val="00B050"/>
                </a:solidFill>
                <a:latin typeface="Times New Roman" pitchFamily="18" charset="0"/>
                <a:cs typeface="Times New Roman" pitchFamily="18" charset="0"/>
              </a:rPr>
              <a:t>n</a:t>
            </a:r>
            <a:r>
              <a:rPr lang="en-US" altLang="zh-CN" sz="2000" baseline="30000">
                <a:solidFill>
                  <a:srgbClr val="00B050"/>
                </a:solidFill>
                <a:latin typeface="Times New Roman" pitchFamily="18" charset="0"/>
                <a:cs typeface="Times New Roman" pitchFamily="18" charset="0"/>
              </a:rPr>
              <a:t>2</a:t>
            </a:r>
            <a:r>
              <a:rPr lang="en-US" altLang="zh-CN" sz="2000">
                <a:solidFill>
                  <a:srgbClr val="00B050"/>
                </a:solidFill>
                <a:latin typeface="Times New Roman" pitchFamily="18" charset="0"/>
                <a:cs typeface="Times New Roman" pitchFamily="18" charset="0"/>
              </a:rPr>
              <a:t>)</a:t>
            </a:r>
            <a:r>
              <a:rPr lang="zh-CN" altLang="en-US" sz="2000">
                <a:solidFill>
                  <a:srgbClr val="00B050"/>
                </a:solidFill>
                <a:latin typeface="Times New Roman" pitchFamily="18" charset="0"/>
                <a:cs typeface="Times New Roman" pitchFamily="18" charset="0"/>
              </a:rPr>
              <a:t>：存在改进可能？</a:t>
            </a:r>
            <a:endParaRPr lang="en-US" altLang="zh-CN" sz="2000">
              <a:solidFill>
                <a:srgbClr val="00B050"/>
              </a:solidFill>
              <a:latin typeface="Times New Roman" pitchFamily="18" charset="0"/>
              <a:cs typeface="Times New Roman" pitchFamily="18" charset="0"/>
            </a:endParaRPr>
          </a:p>
          <a:p>
            <a:endParaRPr lang="en-US" altLang="zh-CN" sz="2000">
              <a:solidFill>
                <a:srgbClr val="00B050"/>
              </a:solidFill>
              <a:latin typeface="Times New Roman" pitchFamily="18" charset="0"/>
              <a:cs typeface="Times New Roman" pitchFamily="18" charset="0"/>
            </a:endParaRPr>
          </a:p>
        </p:txBody>
      </p:sp>
      <p:sp>
        <p:nvSpPr>
          <p:cNvPr id="5" name="Rectangle 3"/>
          <p:cNvSpPr txBox="1">
            <a:spLocks noChangeArrowheads="1"/>
          </p:cNvSpPr>
          <p:nvPr/>
        </p:nvSpPr>
        <p:spPr bwMode="auto">
          <a:xfrm>
            <a:off x="428625" y="2636838"/>
            <a:ext cx="6159500" cy="4105275"/>
          </a:xfrm>
          <a:prstGeom prst="rect">
            <a:avLst/>
          </a:prstGeom>
          <a:noFill/>
          <a:ln w="9525">
            <a:noFill/>
            <a:miter lim="800000"/>
            <a:headEnd/>
            <a:tailEnd/>
          </a:ln>
        </p:spPr>
        <p:txBody>
          <a:bodyPr/>
          <a:lstStyle/>
          <a:p>
            <a:r>
              <a:rPr lang="en-US" altLang="zh-CN" sz="2000">
                <a:latin typeface="Times New Roman" pitchFamily="18" charset="0"/>
                <a:ea typeface="楷体_GB2312" pitchFamily="49" charset="-122"/>
                <a:cs typeface="Times New Roman" pitchFamily="18" charset="0"/>
              </a:rPr>
              <a:t>[</a:t>
            </a:r>
            <a:r>
              <a:rPr lang="zh-CN" altLang="en-US" sz="2000">
                <a:latin typeface="Times New Roman" pitchFamily="18" charset="0"/>
                <a:ea typeface="楷体_GB2312" pitchFamily="49" charset="-122"/>
                <a:cs typeface="Times New Roman" pitchFamily="18" charset="0"/>
              </a:rPr>
              <a:t>最近点对问题的蛮力算法</a:t>
            </a:r>
            <a:r>
              <a:rPr lang="en-US" altLang="zh-CN" sz="2000">
                <a:latin typeface="Times New Roman" pitchFamily="18" charset="0"/>
                <a:ea typeface="楷体_GB2312" pitchFamily="49" charset="-122"/>
                <a:cs typeface="Times New Roman" pitchFamily="18" charset="0"/>
              </a:rPr>
              <a:t>]</a:t>
            </a:r>
          </a:p>
          <a:p>
            <a:pPr eaLnBrk="0" hangingPunct="0"/>
            <a:r>
              <a:rPr lang="en-US" altLang="zh-CN" sz="2000" b="1">
                <a:latin typeface="Times New Roman" pitchFamily="18" charset="0"/>
                <a:ea typeface="楷体_GB2312" pitchFamily="49" charset="-122"/>
                <a:cs typeface="Times New Roman" pitchFamily="18" charset="0"/>
              </a:rPr>
              <a:t>Algorithm</a:t>
            </a:r>
            <a:r>
              <a:rPr lang="en-US" altLang="zh-CN" sz="2000">
                <a:latin typeface="Times New Roman" pitchFamily="18" charset="0"/>
                <a:ea typeface="楷体_GB2312" pitchFamily="49" charset="-122"/>
                <a:cs typeface="Times New Roman" pitchFamily="18" charset="0"/>
              </a:rPr>
              <a:t> Brute_ClosetPoints(P: Point[])</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begin</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let d_best = +∞, n = |P|, a = b = -1;</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for i = 0 to n-2 do</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for j = i+1 to n-1 do</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let (dx, dy) = (P[i].x-P[j].x, P[i].y-P[j].y);</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d = dx*dx + dy*dy;</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if (d&lt;d_best) then</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d_best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d;</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(a,b)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(i,j);</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return (a,b);</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end</a:t>
            </a:r>
            <a:endParaRPr lang="en-US" altLang="zh-CN" sz="2000" b="1" i="1" baseline="3000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3 </a:t>
            </a:r>
            <a:r>
              <a:rPr lang="en-US" altLang="zh-CN" dirty="0" smtClean="0"/>
              <a:t>(0-1)</a:t>
            </a:r>
            <a:r>
              <a:rPr lang="zh-CN" altLang="en-US" dirty="0" smtClean="0"/>
              <a:t>背包问题</a:t>
            </a:r>
            <a:endParaRPr lang="en-US" altLang="zh-CN" dirty="0" smtClean="0"/>
          </a:p>
        </p:txBody>
      </p:sp>
      <p:sp>
        <p:nvSpPr>
          <p:cNvPr id="3075" name="Rectangle 3"/>
          <p:cNvSpPr>
            <a:spLocks noGrp="1" noRot="1" noChangeArrowheads="1"/>
          </p:cNvSpPr>
          <p:nvPr>
            <p:ph idx="1"/>
          </p:nvPr>
        </p:nvSpPr>
        <p:spPr>
          <a:xfrm>
            <a:off x="611188" y="1628775"/>
            <a:ext cx="7848600" cy="3671888"/>
          </a:xfrm>
        </p:spPr>
        <p:txBody>
          <a:bodyPr/>
          <a:lstStyle/>
          <a:p>
            <a:pPr eaLnBrk="1" hangingPunct="1">
              <a:lnSpc>
                <a:spcPct val="150000"/>
              </a:lnSpc>
            </a:pPr>
            <a:r>
              <a:rPr lang="zh-CN" altLang="en-US" sz="2800" smtClean="0">
                <a:latin typeface="Times New Roman" pitchFamily="18" charset="0"/>
              </a:rPr>
              <a:t>输入：</a:t>
            </a:r>
            <a:r>
              <a:rPr lang="en-US" altLang="zh-CN" sz="2800" i="1" smtClean="0">
                <a:latin typeface="Times New Roman" pitchFamily="18" charset="0"/>
                <a:cs typeface="Times New Roman" pitchFamily="18" charset="0"/>
              </a:rPr>
              <a:t>n</a:t>
            </a:r>
            <a:r>
              <a:rPr lang="zh-CN" altLang="zh-CN" sz="2800" smtClean="0">
                <a:latin typeface="Times New Roman" pitchFamily="18" charset="0"/>
                <a:cs typeface="Times New Roman" pitchFamily="18" charset="0"/>
              </a:rPr>
              <a:t>件物品的集合</a:t>
            </a:r>
            <a:r>
              <a:rPr lang="en-US" altLang="zh-CN" sz="2800" i="1" smtClean="0">
                <a:latin typeface="Times New Roman" pitchFamily="18" charset="0"/>
                <a:cs typeface="Times New Roman" pitchFamily="18" charset="0"/>
              </a:rPr>
              <a:t>S </a:t>
            </a:r>
            <a:r>
              <a:rPr lang="en-US" altLang="zh-CN" sz="2800" smtClean="0">
                <a:latin typeface="Times New Roman" pitchFamily="18" charset="0"/>
                <a:cs typeface="Times New Roman" pitchFamily="18" charset="0"/>
              </a:rPr>
              <a:t>(</a:t>
            </a:r>
            <a:r>
              <a:rPr lang="zh-CN" altLang="zh-CN" sz="2800" smtClean="0">
                <a:latin typeface="Times New Roman" pitchFamily="18" charset="0"/>
                <a:cs typeface="Times New Roman" pitchFamily="18" charset="0"/>
              </a:rPr>
              <a:t>其中第</a:t>
            </a:r>
            <a:r>
              <a:rPr lang="en-US" altLang="zh-CN" sz="2800" i="1" smtClean="0">
                <a:latin typeface="Times New Roman" pitchFamily="18" charset="0"/>
                <a:cs typeface="Times New Roman" pitchFamily="18" charset="0"/>
              </a:rPr>
              <a:t>i</a:t>
            </a:r>
            <a:r>
              <a:rPr lang="zh-CN" altLang="zh-CN" sz="2800" smtClean="0">
                <a:latin typeface="Times New Roman" pitchFamily="18" charset="0"/>
                <a:cs typeface="Times New Roman" pitchFamily="18" charset="0"/>
              </a:rPr>
              <a:t>件物品的重量和价值分别为</a:t>
            </a:r>
            <a:r>
              <a:rPr lang="en-US" altLang="zh-CN" sz="2800" i="1" smtClean="0">
                <a:latin typeface="Times New Roman" pitchFamily="18" charset="0"/>
                <a:cs typeface="Times New Roman" pitchFamily="18" charset="0"/>
              </a:rPr>
              <a:t>S</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i</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w</a:t>
            </a:r>
            <a:r>
              <a:rPr lang="zh-CN" altLang="zh-CN" sz="2800" smtClean="0">
                <a:latin typeface="Times New Roman" pitchFamily="18" charset="0"/>
                <a:cs typeface="Times New Roman" pitchFamily="18" charset="0"/>
              </a:rPr>
              <a:t>和</a:t>
            </a:r>
            <a:r>
              <a:rPr lang="en-US" altLang="zh-CN" sz="2800" i="1" smtClean="0">
                <a:latin typeface="Times New Roman" pitchFamily="18" charset="0"/>
                <a:cs typeface="Times New Roman" pitchFamily="18" charset="0"/>
              </a:rPr>
              <a:t>S</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i</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v</a:t>
            </a:r>
            <a:r>
              <a:rPr lang="en-US" altLang="zh-CN" sz="2800" smtClean="0">
                <a:latin typeface="Times New Roman" pitchFamily="18" charset="0"/>
                <a:cs typeface="Times New Roman" pitchFamily="18" charset="0"/>
              </a:rPr>
              <a:t>)</a:t>
            </a:r>
            <a:r>
              <a:rPr lang="zh-CN" altLang="zh-CN" sz="2800" smtClean="0">
                <a:latin typeface="Times New Roman" pitchFamily="18" charset="0"/>
                <a:cs typeface="Times New Roman" pitchFamily="18" charset="0"/>
              </a:rPr>
              <a:t>，</a:t>
            </a:r>
            <a:r>
              <a:rPr lang="zh-CN" altLang="en-US" sz="2800" smtClean="0">
                <a:latin typeface="Times New Roman" pitchFamily="18" charset="0"/>
                <a:cs typeface="Times New Roman" pitchFamily="18" charset="0"/>
              </a:rPr>
              <a:t>以及</a:t>
            </a:r>
            <a:r>
              <a:rPr lang="zh-CN" altLang="zh-CN" sz="2800" smtClean="0">
                <a:latin typeface="Times New Roman" pitchFamily="18" charset="0"/>
                <a:cs typeface="Times New Roman" pitchFamily="18" charset="0"/>
              </a:rPr>
              <a:t>背包的最大承重量</a:t>
            </a:r>
            <a:r>
              <a:rPr lang="en-US" altLang="zh-CN" sz="2800" i="1" smtClean="0">
                <a:latin typeface="Times New Roman" pitchFamily="18" charset="0"/>
                <a:cs typeface="Times New Roman" pitchFamily="18" charset="0"/>
              </a:rPr>
              <a:t>W</a:t>
            </a:r>
            <a:endParaRPr lang="en-US" altLang="zh-CN" sz="2800" b="1" i="1" smtClean="0">
              <a:latin typeface="Times New Roman" pitchFamily="18" charset="0"/>
              <a:cs typeface="Times New Roman" pitchFamily="18" charset="0"/>
            </a:endParaRPr>
          </a:p>
          <a:p>
            <a:pPr eaLnBrk="1" hangingPunct="1">
              <a:lnSpc>
                <a:spcPct val="150000"/>
              </a:lnSpc>
            </a:pPr>
            <a:r>
              <a:rPr lang="zh-CN" altLang="en-US" sz="2800" smtClean="0">
                <a:latin typeface="宋体" pitchFamily="2" charset="-122"/>
              </a:rPr>
              <a:t>输出：</a:t>
            </a:r>
            <a:r>
              <a:rPr lang="en-US" altLang="zh-CN" sz="2800" i="1" smtClean="0">
                <a:latin typeface="Times New Roman" pitchFamily="18" charset="0"/>
                <a:cs typeface="Times New Roman" pitchFamily="18" charset="0"/>
              </a:rPr>
              <a:t>S</a:t>
            </a:r>
            <a:r>
              <a:rPr lang="zh-CN" altLang="zh-CN" sz="2800" smtClean="0">
                <a:latin typeface="Times New Roman" pitchFamily="18" charset="0"/>
                <a:cs typeface="Times New Roman" pitchFamily="18" charset="0"/>
              </a:rPr>
              <a:t>的一个子集</a:t>
            </a:r>
            <a:r>
              <a:rPr lang="en-US" altLang="zh-CN" sz="2800" i="1" smtClean="0">
                <a:latin typeface="Times New Roman" pitchFamily="18" charset="0"/>
                <a:cs typeface="Times New Roman" pitchFamily="18" charset="0"/>
              </a:rPr>
              <a:t>A</a:t>
            </a:r>
            <a:r>
              <a:rPr lang="zh-CN" altLang="zh-CN" sz="2800" smtClean="0">
                <a:latin typeface="Times New Roman" pitchFamily="18" charset="0"/>
                <a:cs typeface="Times New Roman" pitchFamily="18" charset="0"/>
              </a:rPr>
              <a:t>，其重量之和不大于</a:t>
            </a:r>
            <a:r>
              <a:rPr lang="en-US" altLang="zh-CN" sz="2800" i="1" smtClean="0">
                <a:latin typeface="Times New Roman" pitchFamily="18" charset="0"/>
                <a:cs typeface="Times New Roman" pitchFamily="18" charset="0"/>
              </a:rPr>
              <a:t>W</a:t>
            </a:r>
            <a:r>
              <a:rPr lang="zh-CN" altLang="zh-CN" sz="2800" smtClean="0">
                <a:latin typeface="Times New Roman" pitchFamily="18" charset="0"/>
                <a:cs typeface="Times New Roman" pitchFamily="18" charset="0"/>
              </a:rPr>
              <a:t>，且价值之和尽可能大。</a:t>
            </a:r>
            <a:endParaRPr lang="en-US" altLang="zh-CN" sz="2800" i="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3 </a:t>
            </a:r>
            <a:r>
              <a:rPr lang="en-US" altLang="zh-CN" dirty="0" smtClean="0"/>
              <a:t>(0-1)</a:t>
            </a:r>
            <a:r>
              <a:rPr lang="zh-CN" altLang="en-US" dirty="0" smtClean="0"/>
              <a:t>背包问题</a:t>
            </a:r>
            <a:endParaRPr lang="en-US" altLang="zh-CN" dirty="0" smtClean="0"/>
          </a:p>
        </p:txBody>
      </p:sp>
      <p:sp>
        <p:nvSpPr>
          <p:cNvPr id="30723" name="Rectangle 3"/>
          <p:cNvSpPr>
            <a:spLocks noGrp="1" noRot="1" noChangeArrowheads="1"/>
          </p:cNvSpPr>
          <p:nvPr>
            <p:ph idx="1"/>
          </p:nvPr>
        </p:nvSpPr>
        <p:spPr>
          <a:xfrm>
            <a:off x="611188" y="1628775"/>
            <a:ext cx="7848600" cy="1008063"/>
          </a:xfrm>
        </p:spPr>
        <p:txBody>
          <a:bodyPr/>
          <a:lstStyle/>
          <a:p>
            <a:pPr eaLnBrk="1" hangingPunct="1"/>
            <a:r>
              <a:rPr lang="zh-CN" altLang="en-US" sz="2800" smtClean="0">
                <a:latin typeface="Times New Roman" pitchFamily="18" charset="0"/>
              </a:rPr>
              <a:t>蛮力法：</a:t>
            </a:r>
            <a:r>
              <a:rPr lang="zh-CN" altLang="zh-CN" sz="2800" smtClean="0">
                <a:latin typeface="Times New Roman" pitchFamily="18" charset="0"/>
                <a:cs typeface="Times New Roman" pitchFamily="18" charset="0"/>
              </a:rPr>
              <a:t>检查</a:t>
            </a:r>
            <a:r>
              <a:rPr lang="en-US" altLang="zh-CN" sz="2800" i="1" smtClean="0">
                <a:latin typeface="Times New Roman" pitchFamily="18" charset="0"/>
                <a:cs typeface="Times New Roman" pitchFamily="18" charset="0"/>
              </a:rPr>
              <a:t>S</a:t>
            </a:r>
            <a:r>
              <a:rPr lang="zh-CN" altLang="zh-CN" sz="2800" smtClean="0">
                <a:latin typeface="Times New Roman" pitchFamily="18" charset="0"/>
                <a:cs typeface="Times New Roman" pitchFamily="18" charset="0"/>
              </a:rPr>
              <a:t>的每个子集</a:t>
            </a:r>
            <a:r>
              <a:rPr lang="en-US" altLang="zh-CN" sz="2800" i="1" smtClean="0">
                <a:latin typeface="Times New Roman" pitchFamily="18" charset="0"/>
                <a:cs typeface="Times New Roman" pitchFamily="18" charset="0"/>
              </a:rPr>
              <a:t>S</a:t>
            </a:r>
            <a:r>
              <a:rPr lang="en-US" altLang="zh-CN" sz="2800" smtClean="0">
                <a:latin typeface="Times New Roman" pitchFamily="18" charset="0"/>
                <a:cs typeface="Times New Roman" pitchFamily="18" charset="0"/>
              </a:rPr>
              <a:t>′</a:t>
            </a:r>
            <a:r>
              <a:rPr lang="zh-CN" altLang="zh-CN" sz="2800" smtClean="0">
                <a:latin typeface="Times New Roman" pitchFamily="18" charset="0"/>
                <a:cs typeface="Times New Roman" pitchFamily="18" charset="0"/>
              </a:rPr>
              <a:t>，并在物品重量之和小于</a:t>
            </a:r>
            <a:r>
              <a:rPr lang="en-US" altLang="zh-CN" sz="2800" i="1" smtClean="0">
                <a:latin typeface="Times New Roman" pitchFamily="18" charset="0"/>
                <a:cs typeface="Times New Roman" pitchFamily="18" charset="0"/>
              </a:rPr>
              <a:t>W</a:t>
            </a:r>
            <a:r>
              <a:rPr lang="zh-CN" altLang="zh-CN" sz="2800" smtClean="0">
                <a:latin typeface="Times New Roman" pitchFamily="18" charset="0"/>
                <a:cs typeface="Times New Roman" pitchFamily="18" charset="0"/>
              </a:rPr>
              <a:t>的子集中选出价值之和最大的一个。</a:t>
            </a:r>
            <a:endParaRPr lang="en-US" altLang="zh-CN" sz="2800" b="1" i="1" smtClean="0">
              <a:latin typeface="Times New Roman" pitchFamily="18" charset="0"/>
              <a:cs typeface="Times New Roman" pitchFamily="18" charset="0"/>
            </a:endParaRPr>
          </a:p>
        </p:txBody>
      </p:sp>
      <p:sp>
        <p:nvSpPr>
          <p:cNvPr id="4" name="Rectangle 3"/>
          <p:cNvSpPr txBox="1">
            <a:spLocks noChangeArrowheads="1"/>
          </p:cNvSpPr>
          <p:nvPr/>
        </p:nvSpPr>
        <p:spPr bwMode="auto">
          <a:xfrm>
            <a:off x="4643438" y="6021388"/>
            <a:ext cx="3529012" cy="538162"/>
          </a:xfrm>
          <a:prstGeom prst="rect">
            <a:avLst/>
          </a:prstGeom>
          <a:noFill/>
          <a:ln w="9525">
            <a:noFill/>
            <a:miter lim="800000"/>
            <a:headEnd/>
            <a:tailEnd/>
          </a:ln>
        </p:spPr>
        <p:txBody>
          <a:bodyPr/>
          <a:lstStyle/>
          <a:p>
            <a:r>
              <a:rPr lang="zh-CN" altLang="en-US" sz="2000">
                <a:solidFill>
                  <a:srgbClr val="00B050"/>
                </a:solidFill>
                <a:latin typeface="Times New Roman" pitchFamily="18" charset="0"/>
                <a:cs typeface="Times New Roman" pitchFamily="18" charset="0"/>
              </a:rPr>
              <a:t>时间复杂度</a:t>
            </a:r>
            <a:r>
              <a:rPr lang="en-US" altLang="zh-CN" sz="2000" b="1" i="1">
                <a:solidFill>
                  <a:srgbClr val="00B050"/>
                </a:solidFill>
                <a:latin typeface="Times New Roman" pitchFamily="18" charset="0"/>
                <a:cs typeface="Times New Roman" pitchFamily="18" charset="0"/>
              </a:rPr>
              <a:t>O</a:t>
            </a:r>
            <a:r>
              <a:rPr lang="en-US" altLang="zh-CN" sz="2000">
                <a:solidFill>
                  <a:srgbClr val="00B050"/>
                </a:solidFill>
                <a:latin typeface="Times New Roman" pitchFamily="18" charset="0"/>
                <a:cs typeface="Times New Roman" pitchFamily="18" charset="0"/>
              </a:rPr>
              <a:t>(</a:t>
            </a:r>
            <a:r>
              <a:rPr lang="en-US" altLang="zh-CN" sz="2000" i="1">
                <a:solidFill>
                  <a:srgbClr val="00B050"/>
                </a:solidFill>
                <a:latin typeface="Times New Roman" pitchFamily="18" charset="0"/>
                <a:cs typeface="Times New Roman" pitchFamily="18" charset="0"/>
              </a:rPr>
              <a:t>n</a:t>
            </a:r>
            <a:r>
              <a:rPr lang="en-US" altLang="zh-CN" sz="2000">
                <a:solidFill>
                  <a:srgbClr val="00B050"/>
                </a:solidFill>
                <a:latin typeface="Times New Roman" pitchFamily="18" charset="0"/>
                <a:cs typeface="Times New Roman" pitchFamily="18" charset="0"/>
              </a:rPr>
              <a:t>2</a:t>
            </a:r>
            <a:r>
              <a:rPr lang="en-US" altLang="zh-CN" sz="2000" i="1" baseline="30000">
                <a:solidFill>
                  <a:srgbClr val="00B050"/>
                </a:solidFill>
                <a:latin typeface="Times New Roman" pitchFamily="18" charset="0"/>
                <a:cs typeface="Times New Roman" pitchFamily="18" charset="0"/>
              </a:rPr>
              <a:t>n</a:t>
            </a:r>
            <a:r>
              <a:rPr lang="en-US" altLang="zh-CN" sz="2000">
                <a:solidFill>
                  <a:srgbClr val="00B050"/>
                </a:solidFill>
                <a:latin typeface="Times New Roman" pitchFamily="18" charset="0"/>
                <a:cs typeface="Times New Roman" pitchFamily="18" charset="0"/>
              </a:rPr>
              <a:t>)</a:t>
            </a:r>
          </a:p>
          <a:p>
            <a:endParaRPr lang="en-US" altLang="zh-CN" sz="2000">
              <a:solidFill>
                <a:srgbClr val="00B050"/>
              </a:solidFill>
              <a:latin typeface="Times New Roman" pitchFamily="18" charset="0"/>
              <a:cs typeface="Times New Roman" pitchFamily="18" charset="0"/>
            </a:endParaRPr>
          </a:p>
        </p:txBody>
      </p:sp>
      <p:sp>
        <p:nvSpPr>
          <p:cNvPr id="5" name="Rectangle 3"/>
          <p:cNvSpPr txBox="1">
            <a:spLocks noChangeArrowheads="1"/>
          </p:cNvSpPr>
          <p:nvPr/>
        </p:nvSpPr>
        <p:spPr bwMode="auto">
          <a:xfrm>
            <a:off x="428625" y="2636838"/>
            <a:ext cx="6159500" cy="4105275"/>
          </a:xfrm>
          <a:prstGeom prst="rect">
            <a:avLst/>
          </a:prstGeom>
          <a:noFill/>
          <a:ln w="9525">
            <a:noFill/>
            <a:miter lim="800000"/>
            <a:headEnd/>
            <a:tailEnd/>
          </a:ln>
        </p:spPr>
        <p:txBody>
          <a:bodyPr/>
          <a:lstStyle/>
          <a:p>
            <a:r>
              <a:rPr lang="en-US" altLang="zh-CN" sz="2000">
                <a:latin typeface="Times New Roman" pitchFamily="18" charset="0"/>
                <a:ea typeface="楷体_GB2312" pitchFamily="49" charset="-122"/>
                <a:cs typeface="Times New Roman" pitchFamily="18" charset="0"/>
              </a:rPr>
              <a:t>[0-1</a:t>
            </a:r>
            <a:r>
              <a:rPr lang="zh-CN" altLang="en-US" sz="2000">
                <a:latin typeface="Times New Roman" pitchFamily="18" charset="0"/>
                <a:ea typeface="楷体_GB2312" pitchFamily="49" charset="-122"/>
                <a:cs typeface="Times New Roman" pitchFamily="18" charset="0"/>
              </a:rPr>
              <a:t>背包问题的蛮力算法</a:t>
            </a:r>
            <a:r>
              <a:rPr lang="en-US" altLang="zh-CN" sz="2000">
                <a:latin typeface="Times New Roman" pitchFamily="18" charset="0"/>
                <a:ea typeface="楷体_GB2312" pitchFamily="49" charset="-122"/>
                <a:cs typeface="Times New Roman" pitchFamily="18" charset="0"/>
              </a:rPr>
              <a:t>]</a:t>
            </a:r>
          </a:p>
          <a:p>
            <a:pPr eaLnBrk="0" hangingPunct="0"/>
            <a:r>
              <a:rPr lang="en-US" altLang="zh-CN" sz="2000" b="1">
                <a:latin typeface="Times New Roman" pitchFamily="18" charset="0"/>
                <a:ea typeface="楷体_GB2312" pitchFamily="49" charset="-122"/>
                <a:cs typeface="Times New Roman" pitchFamily="18" charset="0"/>
              </a:rPr>
              <a:t>Algorithm</a:t>
            </a:r>
            <a:r>
              <a:rPr lang="en-US" altLang="zh-CN" sz="2000">
                <a:latin typeface="Times New Roman" pitchFamily="18" charset="0"/>
                <a:ea typeface="楷体_GB2312" pitchFamily="49" charset="-122"/>
                <a:cs typeface="Times New Roman" pitchFamily="18" charset="0"/>
              </a:rPr>
              <a:t> Brute_Knapsack(W: int; S: Item[])</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begin</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let v_best = 0, S_best = Φ;</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foreach S’ </a:t>
            </a:r>
            <a:r>
              <a:rPr lang="en-US" altLang="zh-CN" sz="2000">
                <a:latin typeface="Times New Roman" pitchFamily="18" charset="0"/>
                <a:ea typeface="楷体_GB2312" pitchFamily="49" charset="-122"/>
                <a:cs typeface="Times New Roman" pitchFamily="18" charset="0"/>
                <a:sym typeface="Symbol" pitchFamily="18" charset="2"/>
              </a:rPr>
              <a:t></a:t>
            </a:r>
            <a:r>
              <a:rPr lang="en-US" altLang="zh-CN" sz="2000">
                <a:latin typeface="Times New Roman" pitchFamily="18" charset="0"/>
                <a:ea typeface="楷体_GB2312" pitchFamily="49" charset="-122"/>
                <a:cs typeface="Times New Roman" pitchFamily="18" charset="0"/>
              </a:rPr>
              <a:t> Powerset(S) do</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let w = 0, v = 0;</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foreach x </a:t>
            </a:r>
            <a:r>
              <a:rPr lang="en-US" altLang="zh-CN" sz="2000">
                <a:latin typeface="Times New Roman" pitchFamily="18" charset="0"/>
                <a:ea typeface="楷体_GB2312" pitchFamily="49" charset="-122"/>
                <a:cs typeface="Times New Roman" pitchFamily="18" charset="0"/>
                <a:sym typeface="Symbol" pitchFamily="18" charset="2"/>
              </a:rPr>
              <a:t></a:t>
            </a:r>
            <a:r>
              <a:rPr lang="en-US" altLang="zh-CN" sz="2000">
                <a:latin typeface="Times New Roman" pitchFamily="18" charset="0"/>
                <a:ea typeface="楷体_GB2312" pitchFamily="49" charset="-122"/>
                <a:cs typeface="Times New Roman" pitchFamily="18" charset="0"/>
              </a:rPr>
              <a:t> S’ do</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w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w + x.w;  v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v + x.v;</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if (w ≤ W </a:t>
            </a:r>
            <a:r>
              <a:rPr lang="en-US" altLang="zh-CN" sz="2000">
                <a:latin typeface="Times New Roman" pitchFamily="18" charset="0"/>
                <a:ea typeface="楷体_GB2312" pitchFamily="49" charset="-122"/>
                <a:cs typeface="Times New Roman" pitchFamily="18" charset="0"/>
                <a:sym typeface="Symbol" pitchFamily="18" charset="2"/>
              </a:rPr>
              <a:t></a:t>
            </a:r>
            <a:r>
              <a:rPr lang="en-US" altLang="zh-CN" sz="2000">
                <a:latin typeface="Times New Roman" pitchFamily="18" charset="0"/>
                <a:ea typeface="楷体_GB2312" pitchFamily="49" charset="-122"/>
                <a:cs typeface="Times New Roman" pitchFamily="18" charset="0"/>
              </a:rPr>
              <a:t> v &gt; v_best) then</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v_best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v;  S_best </a:t>
            </a:r>
            <a:r>
              <a:rPr lang="en-US" altLang="zh-CN" sz="2000">
                <a:latin typeface="Times New Roman" pitchFamily="18" charset="0"/>
                <a:ea typeface="楷体_GB2312" pitchFamily="49" charset="-122"/>
                <a:cs typeface="Times New Roman" pitchFamily="18" charset="0"/>
                <a:sym typeface="Wingdings" pitchFamily="2" charset="2"/>
              </a:rPr>
              <a:t></a:t>
            </a:r>
            <a:r>
              <a:rPr lang="en-US" altLang="zh-CN" sz="2000">
                <a:latin typeface="Times New Roman" pitchFamily="18" charset="0"/>
                <a:ea typeface="楷体_GB2312" pitchFamily="49" charset="-122"/>
                <a:cs typeface="Times New Roman" pitchFamily="18" charset="0"/>
              </a:rPr>
              <a:t> S’;</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  return (v_best, S_best);</a:t>
            </a:r>
            <a:endParaRPr lang="zh-CN" altLang="zh-CN" sz="2000">
              <a:latin typeface="Times New Roman" pitchFamily="18" charset="0"/>
              <a:ea typeface="楷体_GB2312" pitchFamily="49" charset="-122"/>
              <a:cs typeface="Times New Roman" pitchFamily="18" charset="0"/>
            </a:endParaRPr>
          </a:p>
          <a:p>
            <a:pPr eaLnBrk="0" hangingPunct="0"/>
            <a:r>
              <a:rPr lang="en-US" altLang="zh-CN" sz="2000">
                <a:latin typeface="Times New Roman" pitchFamily="18" charset="0"/>
                <a:ea typeface="楷体_GB2312" pitchFamily="49" charset="-122"/>
                <a:cs typeface="Times New Roman" pitchFamily="18" charset="0"/>
              </a:rPr>
              <a:t>end</a:t>
            </a:r>
            <a:endParaRPr lang="en-US" altLang="zh-CN" sz="2000" b="1" i="1" baseline="30000">
              <a:latin typeface="Times New Roman" pitchFamily="18" charset="0"/>
              <a:ea typeface="楷体_GB2312"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4 </a:t>
            </a:r>
            <a:r>
              <a:rPr lang="zh-CN" altLang="en-US" dirty="0" smtClean="0"/>
              <a:t>子集和问题的最优化版本</a:t>
            </a:r>
            <a:endParaRPr lang="en-US" altLang="zh-CN" dirty="0" smtClean="0"/>
          </a:p>
        </p:txBody>
      </p:sp>
      <p:sp>
        <p:nvSpPr>
          <p:cNvPr id="3075" name="Rectangle 3"/>
          <p:cNvSpPr>
            <a:spLocks noGrp="1" noRot="1" noChangeArrowheads="1"/>
          </p:cNvSpPr>
          <p:nvPr>
            <p:ph idx="1"/>
          </p:nvPr>
        </p:nvSpPr>
        <p:spPr>
          <a:xfrm>
            <a:off x="611188" y="1628775"/>
            <a:ext cx="7848600" cy="2305050"/>
          </a:xfrm>
        </p:spPr>
        <p:txBody>
          <a:bodyPr/>
          <a:lstStyle/>
          <a:p>
            <a:pPr eaLnBrk="1" hangingPunct="1">
              <a:lnSpc>
                <a:spcPct val="150000"/>
              </a:lnSpc>
            </a:pPr>
            <a:r>
              <a:rPr lang="zh-CN" altLang="en-US" sz="2800" smtClean="0">
                <a:latin typeface="Times New Roman" pitchFamily="18" charset="0"/>
              </a:rPr>
              <a:t>输入：一组</a:t>
            </a:r>
            <a:r>
              <a:rPr lang="en-US" altLang="zh-CN" sz="2800" i="1" smtClean="0">
                <a:latin typeface="Times New Roman" pitchFamily="18" charset="0"/>
              </a:rPr>
              <a:t>n</a:t>
            </a:r>
            <a:r>
              <a:rPr lang="zh-CN" altLang="en-US" sz="2800" smtClean="0">
                <a:latin typeface="Times New Roman" pitchFamily="18" charset="0"/>
              </a:rPr>
              <a:t>个整数的集合</a:t>
            </a:r>
            <a:r>
              <a:rPr lang="en-US" altLang="zh-CN" sz="2800" i="1" smtClean="0">
                <a:latin typeface="Times New Roman" pitchFamily="18" charset="0"/>
              </a:rPr>
              <a:t>S</a:t>
            </a:r>
            <a:r>
              <a:rPr lang="zh-CN" altLang="en-US" sz="2800" smtClean="0">
                <a:latin typeface="Times New Roman" pitchFamily="18" charset="0"/>
              </a:rPr>
              <a:t>，以及一个目标数</a:t>
            </a:r>
            <a:r>
              <a:rPr lang="en-US" altLang="zh-CN" sz="2800" i="1" smtClean="0">
                <a:latin typeface="Times New Roman" pitchFamily="18" charset="0"/>
              </a:rPr>
              <a:t>z</a:t>
            </a:r>
            <a:endParaRPr lang="en-US" altLang="zh-CN" sz="2800" b="1" i="1" smtClean="0">
              <a:latin typeface="Times New Roman" pitchFamily="18" charset="0"/>
            </a:endParaRPr>
          </a:p>
          <a:p>
            <a:pPr eaLnBrk="1" hangingPunct="1">
              <a:lnSpc>
                <a:spcPct val="150000"/>
              </a:lnSpc>
            </a:pPr>
            <a:r>
              <a:rPr lang="zh-CN" altLang="en-US" sz="2800" smtClean="0">
                <a:latin typeface="宋体" pitchFamily="2" charset="-122"/>
              </a:rPr>
              <a:t>输出：</a:t>
            </a:r>
            <a:r>
              <a:rPr lang="en-US" altLang="zh-CN" sz="2800" i="1" smtClean="0">
                <a:latin typeface="Times New Roman" pitchFamily="18" charset="0"/>
              </a:rPr>
              <a:t>S</a:t>
            </a:r>
            <a:r>
              <a:rPr lang="zh-CN" altLang="en-US" sz="2800" smtClean="0">
                <a:latin typeface="宋体" pitchFamily="2" charset="-122"/>
              </a:rPr>
              <a:t>的一个子集</a:t>
            </a:r>
            <a:r>
              <a:rPr lang="en-US" altLang="zh-CN" sz="2800" i="1" smtClean="0">
                <a:latin typeface="Times New Roman" pitchFamily="18" charset="0"/>
              </a:rPr>
              <a:t>S</a:t>
            </a:r>
            <a:r>
              <a:rPr lang="en-US" altLang="zh-CN" sz="2800" baseline="30000" smtClean="0">
                <a:latin typeface="Times New Roman" pitchFamily="18" charset="0"/>
              </a:rPr>
              <a:t>*</a:t>
            </a:r>
            <a:r>
              <a:rPr lang="zh-CN" altLang="en-US" sz="2800" smtClean="0">
                <a:latin typeface="宋体" pitchFamily="2" charset="-122"/>
              </a:rPr>
              <a:t>，使其元素之和不大于</a:t>
            </a:r>
            <a:r>
              <a:rPr lang="en-US" altLang="zh-CN" sz="2800" i="1" smtClean="0">
                <a:latin typeface="Times New Roman" pitchFamily="18" charset="0"/>
                <a:cs typeface="Times New Roman" pitchFamily="18" charset="0"/>
              </a:rPr>
              <a:t>z</a:t>
            </a:r>
            <a:r>
              <a:rPr lang="zh-CN" altLang="en-US" sz="2800" smtClean="0">
                <a:latin typeface="Times New Roman" pitchFamily="18" charset="0"/>
                <a:cs typeface="Times New Roman" pitchFamily="18" charset="0"/>
              </a:rPr>
              <a:t>的情况下尽可能地大</a:t>
            </a:r>
            <a:endParaRPr lang="en-US" altLang="zh-CN" sz="2800" i="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7"/>
          <p:cNvSpPr txBox="1">
            <a:spLocks noChangeArrowheads="1"/>
          </p:cNvSpPr>
          <p:nvPr/>
        </p:nvSpPr>
        <p:spPr bwMode="auto">
          <a:xfrm>
            <a:off x="684213" y="404813"/>
            <a:ext cx="7056437"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3600" dirty="0" smtClean="0">
                <a:solidFill>
                  <a:schemeClr val="tx2"/>
                </a:solidFill>
                <a:latin typeface="Times New Roman" pitchFamily="18" charset="0"/>
              </a:rPr>
              <a:t>一</a:t>
            </a:r>
            <a:r>
              <a:rPr kumimoji="1" lang="zh-CN" altLang="en-US" sz="3600" dirty="0" smtClean="0">
                <a:solidFill>
                  <a:schemeClr val="tx2"/>
                </a:solidFill>
                <a:latin typeface="Times New Roman" pitchFamily="18" charset="0"/>
              </a:rPr>
              <a:t>、</a:t>
            </a:r>
            <a:r>
              <a:rPr kumimoji="1" lang="en-US" altLang="zh-CN" sz="3600" dirty="0" smtClean="0">
                <a:solidFill>
                  <a:schemeClr val="tx2"/>
                </a:solidFill>
                <a:latin typeface="Times New Roman" pitchFamily="18" charset="0"/>
              </a:rPr>
              <a:t> </a:t>
            </a:r>
            <a:r>
              <a:rPr kumimoji="1" lang="zh-CN" altLang="en-US" sz="3600" dirty="0">
                <a:solidFill>
                  <a:schemeClr val="tx2"/>
                </a:solidFill>
                <a:latin typeface="Times New Roman" pitchFamily="18" charset="0"/>
              </a:rPr>
              <a:t>重要的问题类型</a:t>
            </a:r>
          </a:p>
        </p:txBody>
      </p:sp>
      <p:sp>
        <p:nvSpPr>
          <p:cNvPr id="32771" name="Text Box 8"/>
          <p:cNvSpPr txBox="1">
            <a:spLocks noChangeArrowheads="1"/>
          </p:cNvSpPr>
          <p:nvPr/>
        </p:nvSpPr>
        <p:spPr bwMode="auto">
          <a:xfrm>
            <a:off x="684213" y="1341438"/>
            <a:ext cx="7993062" cy="496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spcBef>
                <a:spcPct val="50000"/>
              </a:spcBef>
            </a:pPr>
            <a:r>
              <a:rPr kumimoji="1" lang="zh-CN" altLang="en-US" sz="2000" b="0" dirty="0">
                <a:solidFill>
                  <a:schemeClr val="tx2"/>
                </a:solidFill>
                <a:latin typeface="Times New Roman" pitchFamily="18" charset="0"/>
              </a:rPr>
              <a:t>在计算领域遇到的无数问题目中，有一些领域的问题吸引了研究人员的特殊关注。大体来讲，要么是问题具有实用性，要么是问题有某些重要的特征，从而使它能够成为令人感兴趣的研究课题。幸运的是，在大多数情况下，这两种动因相互得到了强化。</a:t>
            </a:r>
          </a:p>
          <a:p>
            <a:pPr>
              <a:spcBef>
                <a:spcPct val="50000"/>
              </a:spcBef>
            </a:pPr>
            <a:r>
              <a:rPr kumimoji="1" lang="zh-CN" altLang="en-US" sz="2000" b="0" dirty="0" smtClean="0">
                <a:solidFill>
                  <a:schemeClr val="tx2"/>
                </a:solidFill>
                <a:latin typeface="Times New Roman" pitchFamily="18" charset="0"/>
              </a:rPr>
              <a:t>其中最</a:t>
            </a:r>
            <a:r>
              <a:rPr kumimoji="1" lang="zh-CN" altLang="en-US" sz="2000" b="0" dirty="0">
                <a:solidFill>
                  <a:schemeClr val="tx2"/>
                </a:solidFill>
                <a:latin typeface="Times New Roman" pitchFamily="18" charset="0"/>
              </a:rPr>
              <a:t>重要的问题</a:t>
            </a:r>
            <a:r>
              <a:rPr kumimoji="1" lang="zh-CN" altLang="en-US" sz="2000" b="0" dirty="0" smtClean="0">
                <a:solidFill>
                  <a:schemeClr val="tx2"/>
                </a:solidFill>
                <a:latin typeface="Times New Roman" pitchFamily="18" charset="0"/>
              </a:rPr>
              <a:t>类型有：</a:t>
            </a:r>
            <a:endParaRPr kumimoji="1" lang="zh-CN" altLang="en-US" sz="2000" b="0" dirty="0">
              <a:solidFill>
                <a:schemeClr val="tx2"/>
              </a:solidFill>
              <a:latin typeface="Times New Roman" pitchFamily="18" charset="0"/>
            </a:endParaRPr>
          </a:p>
          <a:p>
            <a:pPr>
              <a:spcBef>
                <a:spcPct val="50000"/>
              </a:spcBef>
              <a:buFont typeface="Wingdings" pitchFamily="2" charset="2"/>
              <a:buChar char="l"/>
            </a:pPr>
            <a:r>
              <a:rPr kumimoji="1" lang="zh-CN" altLang="en-US" sz="2000" b="0" dirty="0">
                <a:solidFill>
                  <a:schemeClr val="tx2"/>
                </a:solidFill>
                <a:latin typeface="Times New Roman" pitchFamily="18" charset="0"/>
              </a:rPr>
              <a:t>排序</a:t>
            </a:r>
          </a:p>
          <a:p>
            <a:pPr>
              <a:spcBef>
                <a:spcPct val="50000"/>
              </a:spcBef>
              <a:buFont typeface="Wingdings" pitchFamily="2" charset="2"/>
              <a:buChar char="l"/>
            </a:pPr>
            <a:r>
              <a:rPr kumimoji="1" lang="zh-CN" altLang="en-US" sz="2000" b="0" dirty="0">
                <a:solidFill>
                  <a:schemeClr val="tx2"/>
                </a:solidFill>
                <a:latin typeface="Times New Roman" pitchFamily="18" charset="0"/>
              </a:rPr>
              <a:t>查找</a:t>
            </a:r>
          </a:p>
          <a:p>
            <a:pPr>
              <a:spcBef>
                <a:spcPct val="50000"/>
              </a:spcBef>
              <a:buFont typeface="Wingdings" pitchFamily="2" charset="2"/>
              <a:buChar char="l"/>
            </a:pPr>
            <a:r>
              <a:rPr kumimoji="1" lang="zh-CN" altLang="en-US" sz="2000" b="0" dirty="0">
                <a:solidFill>
                  <a:schemeClr val="tx2"/>
                </a:solidFill>
                <a:latin typeface="Times New Roman" pitchFamily="18" charset="0"/>
              </a:rPr>
              <a:t>串处理</a:t>
            </a:r>
          </a:p>
          <a:p>
            <a:pPr>
              <a:spcBef>
                <a:spcPct val="50000"/>
              </a:spcBef>
              <a:buFont typeface="Wingdings" pitchFamily="2" charset="2"/>
              <a:buChar char="l"/>
            </a:pPr>
            <a:r>
              <a:rPr kumimoji="1" lang="zh-CN" altLang="en-US" sz="2000" b="0" dirty="0">
                <a:solidFill>
                  <a:schemeClr val="tx2"/>
                </a:solidFill>
                <a:latin typeface="Times New Roman" pitchFamily="18" charset="0"/>
              </a:rPr>
              <a:t>图问题</a:t>
            </a:r>
          </a:p>
          <a:p>
            <a:pPr>
              <a:spcBef>
                <a:spcPct val="50000"/>
              </a:spcBef>
              <a:buFont typeface="Wingdings" pitchFamily="2" charset="2"/>
              <a:buChar char="l"/>
            </a:pPr>
            <a:r>
              <a:rPr kumimoji="1" lang="zh-CN" altLang="en-US" sz="2000" b="0" dirty="0">
                <a:solidFill>
                  <a:schemeClr val="tx2"/>
                </a:solidFill>
                <a:latin typeface="Times New Roman" pitchFamily="18" charset="0"/>
              </a:rPr>
              <a:t>组合问题</a:t>
            </a:r>
          </a:p>
          <a:p>
            <a:pPr>
              <a:spcBef>
                <a:spcPct val="50000"/>
              </a:spcBef>
              <a:buFont typeface="Wingdings" pitchFamily="2" charset="2"/>
              <a:buChar char="l"/>
            </a:pPr>
            <a:r>
              <a:rPr kumimoji="1" lang="zh-CN" altLang="en-US" sz="2000" b="0" dirty="0">
                <a:solidFill>
                  <a:schemeClr val="tx2"/>
                </a:solidFill>
                <a:latin typeface="Times New Roman" pitchFamily="18" charset="0"/>
              </a:rPr>
              <a:t>几何问题</a:t>
            </a:r>
          </a:p>
          <a:p>
            <a:pPr>
              <a:spcBef>
                <a:spcPct val="50000"/>
              </a:spcBef>
              <a:buFont typeface="Wingdings" pitchFamily="2" charset="2"/>
              <a:buChar char="l"/>
            </a:pPr>
            <a:r>
              <a:rPr kumimoji="1" lang="zh-CN" altLang="en-US" sz="2000" b="0" dirty="0">
                <a:solidFill>
                  <a:schemeClr val="tx2"/>
                </a:solidFill>
                <a:latin typeface="Times New Roman" pitchFamily="18" charset="0"/>
              </a:rPr>
              <a:t>数值问题</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4 </a:t>
            </a:r>
            <a:r>
              <a:rPr lang="zh-CN" altLang="en-US" dirty="0" smtClean="0"/>
              <a:t>子集和问题的最优化版本</a:t>
            </a:r>
            <a:endParaRPr lang="en-US" altLang="zh-CN" dirty="0" smtClean="0"/>
          </a:p>
        </p:txBody>
      </p:sp>
      <p:sp>
        <p:nvSpPr>
          <p:cNvPr id="3075" name="Rectangle 3"/>
          <p:cNvSpPr>
            <a:spLocks noGrp="1" noRot="1" noChangeArrowheads="1"/>
          </p:cNvSpPr>
          <p:nvPr>
            <p:ph idx="1"/>
          </p:nvPr>
        </p:nvSpPr>
        <p:spPr>
          <a:xfrm>
            <a:off x="611188" y="1628775"/>
            <a:ext cx="7848600" cy="2305050"/>
          </a:xfrm>
        </p:spPr>
        <p:txBody>
          <a:bodyPr/>
          <a:lstStyle/>
          <a:p>
            <a:pPr eaLnBrk="1" hangingPunct="1">
              <a:lnSpc>
                <a:spcPct val="150000"/>
              </a:lnSpc>
            </a:pPr>
            <a:r>
              <a:rPr lang="zh-CN" altLang="en-US" sz="2800" smtClean="0">
                <a:latin typeface="Times New Roman" pitchFamily="18" charset="0"/>
              </a:rPr>
              <a:t>蛮力法：检查</a:t>
            </a:r>
            <a:r>
              <a:rPr lang="en-US" altLang="zh-CN" sz="2800" i="1" smtClean="0">
                <a:latin typeface="Times New Roman" pitchFamily="18" charset="0"/>
              </a:rPr>
              <a:t>S</a:t>
            </a:r>
            <a:r>
              <a:rPr lang="zh-CN" altLang="en-US" sz="2800" smtClean="0">
                <a:latin typeface="Times New Roman" pitchFamily="18" charset="0"/>
              </a:rPr>
              <a:t>的每个子集 </a:t>
            </a:r>
            <a:r>
              <a:rPr lang="en-US" altLang="zh-CN" sz="2800" i="1" smtClean="0">
                <a:latin typeface="Times New Roman" pitchFamily="18" charset="0"/>
              </a:rPr>
              <a:t>S</a:t>
            </a:r>
            <a:r>
              <a:rPr lang="en-US" altLang="zh-CN" sz="2800" smtClean="0">
                <a:latin typeface="Times New Roman" pitchFamily="18" charset="0"/>
              </a:rPr>
              <a:t>’</a:t>
            </a:r>
            <a:r>
              <a:rPr lang="zh-CN" altLang="en-US" sz="2800" smtClean="0">
                <a:latin typeface="Times New Roman" pitchFamily="18" charset="0"/>
              </a:rPr>
              <a:t>，找出其中满足约束且</a:t>
            </a:r>
            <a:r>
              <a:rPr lang="zh-CN" altLang="en-US" sz="2800" smtClean="0">
                <a:latin typeface="宋体" pitchFamily="2" charset="-122"/>
              </a:rPr>
              <a:t>元素之和最大的一个子集</a:t>
            </a:r>
            <a:endParaRPr lang="en-US" altLang="zh-CN" sz="2800" b="1" i="1" smtClean="0">
              <a:latin typeface="Times New Roman" pitchFamily="18" charset="0"/>
            </a:endParaRPr>
          </a:p>
          <a:p>
            <a:pPr eaLnBrk="1" hangingPunct="1">
              <a:lnSpc>
                <a:spcPct val="150000"/>
              </a:lnSpc>
            </a:pPr>
            <a:r>
              <a:rPr lang="en-US" altLang="zh-CN" sz="2800" smtClean="0">
                <a:latin typeface="Times New Roman" pitchFamily="18" charset="0"/>
                <a:cs typeface="Times New Roman" pitchFamily="18" charset="0"/>
              </a:rPr>
              <a:t>0-1</a:t>
            </a:r>
            <a:r>
              <a:rPr lang="zh-CN" altLang="en-US" sz="2800" smtClean="0">
                <a:latin typeface="宋体" pitchFamily="2" charset="-122"/>
              </a:rPr>
              <a:t>背包的特殊情况</a:t>
            </a:r>
            <a:endParaRPr lang="en-US" altLang="zh-CN" sz="2800" i="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Effect transition="in" filter="slide(fromBottom)">
                                      <p:cBhvr>
                                        <p:cTn id="7"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5 </a:t>
            </a:r>
            <a:r>
              <a:rPr lang="zh-CN" altLang="en-US" dirty="0" smtClean="0"/>
              <a:t>旅行商问题</a:t>
            </a:r>
            <a:endParaRPr lang="en-US" altLang="zh-CN" dirty="0" smtClean="0"/>
          </a:p>
        </p:txBody>
      </p:sp>
      <p:sp>
        <p:nvSpPr>
          <p:cNvPr id="3075" name="Rectangle 3"/>
          <p:cNvSpPr>
            <a:spLocks noGrp="1" noRot="1" noChangeArrowheads="1"/>
          </p:cNvSpPr>
          <p:nvPr>
            <p:ph idx="1"/>
          </p:nvPr>
        </p:nvSpPr>
        <p:spPr>
          <a:xfrm>
            <a:off x="611188" y="1628775"/>
            <a:ext cx="7993062" cy="2305050"/>
          </a:xfrm>
        </p:spPr>
        <p:txBody>
          <a:bodyPr/>
          <a:lstStyle/>
          <a:p>
            <a:pPr eaLnBrk="1" hangingPunct="1">
              <a:lnSpc>
                <a:spcPct val="150000"/>
              </a:lnSpc>
            </a:pPr>
            <a:r>
              <a:rPr lang="zh-CN" altLang="en-US" sz="2800" smtClean="0">
                <a:latin typeface="Times New Roman" pitchFamily="18" charset="0"/>
              </a:rPr>
              <a:t>输入：</a:t>
            </a:r>
            <a:r>
              <a:rPr lang="zh-CN" altLang="zh-CN" sz="2800" smtClean="0">
                <a:latin typeface="Times New Roman" pitchFamily="18" charset="0"/>
                <a:cs typeface="Times New Roman" pitchFamily="18" charset="0"/>
              </a:rPr>
              <a:t>一个加权连通图</a:t>
            </a:r>
            <a:r>
              <a:rPr lang="en-US" altLang="zh-CN" sz="2800" i="1" smtClean="0">
                <a:latin typeface="Times New Roman" pitchFamily="18" charset="0"/>
                <a:cs typeface="Times New Roman" pitchFamily="18" charset="0"/>
              </a:rPr>
              <a:t>G</a:t>
            </a:r>
            <a:r>
              <a:rPr lang="en-US" altLang="zh-CN" sz="2800" smtClean="0">
                <a:latin typeface="Times New Roman" pitchFamily="18" charset="0"/>
                <a:cs typeface="Times New Roman" pitchFamily="18" charset="0"/>
              </a:rPr>
              <a:t> = &lt;</a:t>
            </a:r>
            <a:r>
              <a:rPr lang="en-US" altLang="zh-CN" sz="2800" i="1" smtClean="0">
                <a:latin typeface="Times New Roman" pitchFamily="18" charset="0"/>
                <a:cs typeface="Times New Roman" pitchFamily="18" charset="0"/>
              </a:rPr>
              <a:t>V</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E</a:t>
            </a:r>
            <a:r>
              <a:rPr lang="en-US" altLang="zh-CN" sz="2800" smtClean="0">
                <a:latin typeface="Times New Roman" pitchFamily="18" charset="0"/>
                <a:cs typeface="Times New Roman" pitchFamily="18" charset="0"/>
              </a:rPr>
              <a:t>,</a:t>
            </a:r>
            <a:r>
              <a:rPr lang="en-US" altLang="zh-CN" sz="2800" i="1" smtClean="0">
                <a:latin typeface="Times New Roman" pitchFamily="18" charset="0"/>
                <a:cs typeface="Times New Roman" pitchFamily="18" charset="0"/>
              </a:rPr>
              <a:t>w</a:t>
            </a:r>
            <a:r>
              <a:rPr lang="en-US" altLang="zh-CN" sz="2800" smtClean="0">
                <a:latin typeface="Times New Roman" pitchFamily="18" charset="0"/>
                <a:cs typeface="Times New Roman" pitchFamily="18" charset="0"/>
              </a:rPr>
              <a:t>&gt;</a:t>
            </a:r>
            <a:endParaRPr lang="en-US" altLang="zh-CN" sz="2800" b="1" i="1" smtClean="0">
              <a:latin typeface="Times New Roman" pitchFamily="18" charset="0"/>
              <a:cs typeface="Times New Roman" pitchFamily="18" charset="0"/>
            </a:endParaRPr>
          </a:p>
          <a:p>
            <a:pPr eaLnBrk="1" hangingPunct="1">
              <a:lnSpc>
                <a:spcPct val="150000"/>
              </a:lnSpc>
            </a:pPr>
            <a:r>
              <a:rPr lang="zh-CN" altLang="en-US" sz="2800" smtClean="0">
                <a:latin typeface="Times New Roman" pitchFamily="18" charset="0"/>
                <a:cs typeface="Times New Roman" pitchFamily="18" charset="0"/>
              </a:rPr>
              <a:t>输出：通过</a:t>
            </a:r>
            <a:r>
              <a:rPr lang="en-US" altLang="zh-CN" sz="2800" i="1" smtClean="0">
                <a:latin typeface="Times New Roman" pitchFamily="18" charset="0"/>
                <a:cs typeface="Times New Roman" pitchFamily="18" charset="0"/>
              </a:rPr>
              <a:t>G</a:t>
            </a:r>
            <a:r>
              <a:rPr lang="zh-CN" altLang="en-US" sz="2800" smtClean="0">
                <a:latin typeface="Times New Roman" pitchFamily="18" charset="0"/>
                <a:cs typeface="Times New Roman" pitchFamily="18" charset="0"/>
              </a:rPr>
              <a:t>中所有顶点且距离最短的</a:t>
            </a:r>
            <a:r>
              <a:rPr lang="zh-CN" altLang="zh-CN" sz="2800" smtClean="0">
                <a:latin typeface="Times New Roman" pitchFamily="18" charset="0"/>
                <a:cs typeface="Times New Roman" pitchFamily="18" charset="0"/>
              </a:rPr>
              <a:t>一条回路</a:t>
            </a:r>
            <a:endParaRPr lang="en-US" altLang="zh-CN" sz="2800" i="1"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body" idx="1"/>
          </p:nvPr>
        </p:nvSpPr>
        <p:spPr>
          <a:xfrm>
            <a:off x="395288" y="260350"/>
            <a:ext cx="8424862" cy="4114800"/>
          </a:xfrm>
        </p:spPr>
        <p:txBody>
          <a:bodyPr/>
          <a:lstStyle/>
          <a:p>
            <a:pPr eaLnBrk="1" hangingPunct="1">
              <a:buFont typeface="Wingdings" pitchFamily="2" charset="2"/>
              <a:buNone/>
            </a:pPr>
            <a:r>
              <a:rPr lang="zh-CN" altLang="en-US" b="1" dirty="0" smtClean="0"/>
              <a:t>三、</a:t>
            </a:r>
            <a:r>
              <a:rPr lang="en-US" altLang="zh-CN" b="1" dirty="0" smtClean="0"/>
              <a:t> </a:t>
            </a:r>
            <a:r>
              <a:rPr lang="zh-CN" altLang="en-US" b="1" dirty="0" smtClean="0"/>
              <a:t>基本数据结构</a:t>
            </a:r>
          </a:p>
          <a:p>
            <a:pPr eaLnBrk="1" hangingPunct="1">
              <a:buFont typeface="Wingdings" pitchFamily="2" charset="2"/>
              <a:buNone/>
            </a:pPr>
            <a:r>
              <a:rPr lang="zh-CN" altLang="en-US" sz="2000" dirty="0" smtClean="0"/>
              <a:t>     </a:t>
            </a:r>
            <a:endParaRPr lang="en-US" altLang="zh-CN" sz="2000" dirty="0" smtClean="0"/>
          </a:p>
          <a:p>
            <a:pPr eaLnBrk="1" hangingPunct="1">
              <a:buFont typeface="Wingdings" pitchFamily="2" charset="2"/>
              <a:buNone/>
            </a:pPr>
            <a:r>
              <a:rPr lang="en-US" altLang="zh-CN" sz="2000" dirty="0" smtClean="0"/>
              <a:t>     </a:t>
            </a:r>
            <a:r>
              <a:rPr lang="zh-CN" altLang="en-US" sz="2000" dirty="0" smtClean="0"/>
              <a:t>由于绝大多数算法关心的是对数据的操件，组织数据的特殊方法在算法的设计和分析中扮演了至关重要的角色。</a:t>
            </a:r>
          </a:p>
          <a:p>
            <a:pPr eaLnBrk="1" hangingPunct="1">
              <a:buFont typeface="Wingdings" pitchFamily="2" charset="2"/>
              <a:buNone/>
            </a:pPr>
            <a:r>
              <a:rPr lang="zh-CN" altLang="en-US" sz="2000" b="1" dirty="0" smtClean="0"/>
              <a:t>     数据结构是相关的数据项进行组织的特殊方案</a:t>
            </a:r>
            <a:r>
              <a:rPr lang="zh-CN" altLang="en-US" sz="2000" dirty="0" smtClean="0"/>
              <a:t>。</a:t>
            </a:r>
            <a:endParaRPr lang="en-US" altLang="zh-CN" sz="2000" dirty="0" smtClean="0"/>
          </a:p>
          <a:p>
            <a:pPr eaLnBrk="1" hangingPunct="1">
              <a:buFont typeface="Wingdings" pitchFamily="2" charset="2"/>
              <a:buNone/>
            </a:pPr>
            <a:endParaRPr lang="zh-CN" altLang="en-US" sz="2000" dirty="0" smtClean="0"/>
          </a:p>
          <a:p>
            <a:pPr eaLnBrk="1" hangingPunct="1">
              <a:buFont typeface="Wingdings" pitchFamily="2" charset="2"/>
              <a:buNone/>
            </a:pPr>
            <a:r>
              <a:rPr lang="en-US" altLang="zh-CN" sz="2800" b="1" dirty="0" smtClean="0"/>
              <a:t>1 </a:t>
            </a:r>
            <a:r>
              <a:rPr lang="zh-CN" altLang="en-US" sz="2800" b="1" dirty="0" smtClean="0"/>
              <a:t>线性数据结构</a:t>
            </a:r>
          </a:p>
          <a:p>
            <a:pPr eaLnBrk="1" hangingPunct="1">
              <a:buFont typeface="Wingdings" pitchFamily="2" charset="2"/>
              <a:buNone/>
            </a:pPr>
            <a:r>
              <a:rPr lang="zh-CN" altLang="en-US" sz="2400" b="1" dirty="0" smtClean="0"/>
              <a:t>    </a:t>
            </a:r>
            <a:r>
              <a:rPr lang="zh-CN" altLang="en-US" sz="2000" dirty="0" smtClean="0"/>
              <a:t>两种最重要的基本数据结构是</a:t>
            </a:r>
            <a:r>
              <a:rPr lang="zh-CN" altLang="en-US" sz="2000" b="1" dirty="0" smtClean="0"/>
              <a:t>数组和链表</a:t>
            </a:r>
            <a:r>
              <a:rPr lang="zh-CN" altLang="en-US" sz="2000" dirty="0" smtClean="0"/>
              <a:t>。（一维）</a:t>
            </a:r>
            <a:r>
              <a:rPr lang="zh-CN" altLang="en-US" sz="2000" b="1" dirty="0" smtClean="0"/>
              <a:t>数组</a:t>
            </a:r>
            <a:r>
              <a:rPr lang="zh-CN" altLang="en-US" sz="2000" dirty="0" smtClean="0"/>
              <a:t>是</a:t>
            </a:r>
            <a:r>
              <a:rPr lang="en-US" altLang="zh-CN" sz="2000" dirty="0" smtClean="0"/>
              <a:t>n</a:t>
            </a:r>
            <a:r>
              <a:rPr lang="zh-CN" altLang="en-US" sz="2000" dirty="0" smtClean="0"/>
              <a:t>个相同数据类型的元素构成的序列，它们连续存储在计算机的存储器中，我们只要指定数组的下标就能够访问这些元素。</a:t>
            </a:r>
            <a:endParaRPr lang="zh-CN" altLang="en-US" sz="2400" b="1" dirty="0" smtClean="0"/>
          </a:p>
        </p:txBody>
      </p:sp>
      <p:grpSp>
        <p:nvGrpSpPr>
          <p:cNvPr id="38915" name="Group 31"/>
          <p:cNvGrpSpPr>
            <a:grpSpLocks/>
          </p:cNvGrpSpPr>
          <p:nvPr/>
        </p:nvGrpSpPr>
        <p:grpSpPr bwMode="auto">
          <a:xfrm>
            <a:off x="900113" y="4508500"/>
            <a:ext cx="6624637" cy="1262063"/>
            <a:chOff x="567" y="2840"/>
            <a:chExt cx="4173" cy="795"/>
          </a:xfrm>
        </p:grpSpPr>
        <p:sp>
          <p:nvSpPr>
            <p:cNvPr id="38916" name="Rectangle 15"/>
            <p:cNvSpPr>
              <a:spLocks noChangeArrowheads="1"/>
            </p:cNvSpPr>
            <p:nvPr/>
          </p:nvSpPr>
          <p:spPr bwMode="auto">
            <a:xfrm>
              <a:off x="3697" y="2840"/>
              <a:ext cx="1043"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zh-CN" altLang="en-US" sz="2400" b="0"/>
                <a:t>数据项</a:t>
              </a:r>
              <a:r>
                <a:rPr lang="en-US" altLang="zh-CN" sz="2400" b="0"/>
                <a:t>[n-1]</a:t>
              </a:r>
            </a:p>
          </p:txBody>
        </p:sp>
        <p:sp>
          <p:nvSpPr>
            <p:cNvPr id="38917" name="Rectangle 14"/>
            <p:cNvSpPr>
              <a:spLocks noChangeArrowheads="1"/>
            </p:cNvSpPr>
            <p:nvPr/>
          </p:nvSpPr>
          <p:spPr bwMode="auto">
            <a:xfrm>
              <a:off x="2654" y="2840"/>
              <a:ext cx="1043"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800" b="0"/>
                <a:t>……</a:t>
              </a:r>
            </a:p>
          </p:txBody>
        </p:sp>
        <p:sp>
          <p:nvSpPr>
            <p:cNvPr id="38918" name="Rectangle 13"/>
            <p:cNvSpPr>
              <a:spLocks noChangeArrowheads="1"/>
            </p:cNvSpPr>
            <p:nvPr/>
          </p:nvSpPr>
          <p:spPr bwMode="auto">
            <a:xfrm>
              <a:off x="1610" y="2840"/>
              <a:ext cx="1044"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zh-CN" altLang="en-US" sz="2400" b="0"/>
                <a:t>数据项</a:t>
              </a:r>
              <a:r>
                <a:rPr lang="en-US" altLang="zh-CN" sz="2400" b="0"/>
                <a:t>[1]</a:t>
              </a:r>
            </a:p>
          </p:txBody>
        </p:sp>
        <p:sp>
          <p:nvSpPr>
            <p:cNvPr id="38919" name="Rectangle 12"/>
            <p:cNvSpPr>
              <a:spLocks noChangeArrowheads="1"/>
            </p:cNvSpPr>
            <p:nvPr/>
          </p:nvSpPr>
          <p:spPr bwMode="auto">
            <a:xfrm>
              <a:off x="567" y="2840"/>
              <a:ext cx="1043" cy="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zh-CN" altLang="en-US" sz="2400" b="0"/>
                <a:t>数据项</a:t>
              </a:r>
              <a:r>
                <a:rPr lang="en-US" altLang="zh-CN" sz="2400" b="0"/>
                <a:t>[0]</a:t>
              </a:r>
            </a:p>
          </p:txBody>
        </p:sp>
        <p:sp>
          <p:nvSpPr>
            <p:cNvPr id="38920" name="Line 16"/>
            <p:cNvSpPr>
              <a:spLocks noChangeShapeType="1"/>
            </p:cNvSpPr>
            <p:nvPr/>
          </p:nvSpPr>
          <p:spPr bwMode="auto">
            <a:xfrm>
              <a:off x="567" y="2840"/>
              <a:ext cx="417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1" name="Line 17"/>
            <p:cNvSpPr>
              <a:spLocks noChangeShapeType="1"/>
            </p:cNvSpPr>
            <p:nvPr/>
          </p:nvSpPr>
          <p:spPr bwMode="auto">
            <a:xfrm>
              <a:off x="567" y="3166"/>
              <a:ext cx="417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2" name="Line 18"/>
            <p:cNvSpPr>
              <a:spLocks noChangeShapeType="1"/>
            </p:cNvSpPr>
            <p:nvPr/>
          </p:nvSpPr>
          <p:spPr bwMode="auto">
            <a:xfrm>
              <a:off x="567" y="284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3" name="Line 19"/>
            <p:cNvSpPr>
              <a:spLocks noChangeShapeType="1"/>
            </p:cNvSpPr>
            <p:nvPr/>
          </p:nvSpPr>
          <p:spPr bwMode="auto">
            <a:xfrm>
              <a:off x="1610" y="2840"/>
              <a:ext cx="0" cy="32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4" name="Line 20"/>
            <p:cNvSpPr>
              <a:spLocks noChangeShapeType="1"/>
            </p:cNvSpPr>
            <p:nvPr/>
          </p:nvSpPr>
          <p:spPr bwMode="auto">
            <a:xfrm>
              <a:off x="2654" y="2840"/>
              <a:ext cx="0" cy="32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5" name="Line 21"/>
            <p:cNvSpPr>
              <a:spLocks noChangeShapeType="1"/>
            </p:cNvSpPr>
            <p:nvPr/>
          </p:nvSpPr>
          <p:spPr bwMode="auto">
            <a:xfrm>
              <a:off x="3697" y="2840"/>
              <a:ext cx="0" cy="326"/>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6" name="Line 22"/>
            <p:cNvSpPr>
              <a:spLocks noChangeShapeType="1"/>
            </p:cNvSpPr>
            <p:nvPr/>
          </p:nvSpPr>
          <p:spPr bwMode="auto">
            <a:xfrm>
              <a:off x="4740" y="284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8927" name="Text Box 30"/>
            <p:cNvSpPr txBox="1">
              <a:spLocks noChangeArrowheads="1"/>
            </p:cNvSpPr>
            <p:nvPr/>
          </p:nvSpPr>
          <p:spPr bwMode="auto">
            <a:xfrm>
              <a:off x="1020" y="3385"/>
              <a:ext cx="33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   </a:t>
              </a:r>
              <a:r>
                <a:rPr kumimoji="1" lang="en-US" altLang="zh-CN" sz="2000" b="0" dirty="0">
                  <a:solidFill>
                    <a:schemeClr val="tx2"/>
                  </a:solidFill>
                  <a:latin typeface="Times New Roman" pitchFamily="18" charset="0"/>
                </a:rPr>
                <a:t>n</a:t>
              </a:r>
              <a:r>
                <a:rPr kumimoji="1" lang="zh-CN" altLang="en-US" sz="2000" b="0" dirty="0">
                  <a:solidFill>
                    <a:schemeClr val="tx2"/>
                  </a:solidFill>
                  <a:latin typeface="Times New Roman" pitchFamily="18" charset="0"/>
                </a:rPr>
                <a:t>个元素的数组</a:t>
              </a:r>
            </a:p>
          </p:txBody>
        </p:sp>
      </p:gr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body" sz="half" idx="1"/>
          </p:nvPr>
        </p:nvSpPr>
        <p:spPr>
          <a:xfrm>
            <a:off x="971550" y="1268413"/>
            <a:ext cx="7558088" cy="3024187"/>
          </a:xfrm>
        </p:spPr>
        <p:txBody>
          <a:bodyPr>
            <a:normAutofit fontScale="92500"/>
          </a:bodyPr>
          <a:lstStyle/>
          <a:p>
            <a:pPr eaLnBrk="1" hangingPunct="1">
              <a:lnSpc>
                <a:spcPct val="150000"/>
              </a:lnSpc>
              <a:buFont typeface="Wingdings" pitchFamily="2" charset="2"/>
              <a:buNone/>
            </a:pPr>
            <a:r>
              <a:rPr lang="en-US" altLang="zh-CN" sz="1800" dirty="0" smtClean="0"/>
              <a:t>      </a:t>
            </a:r>
            <a:r>
              <a:rPr lang="zh-CN" altLang="en-US" sz="1800" dirty="0" smtClean="0"/>
              <a:t>数组可以实现多种其他数据结构，其中比较突出的是串。串是来自于字母表的字符序列，并以一个特殊字符来标识串的结束。由</a:t>
            </a:r>
            <a:r>
              <a:rPr lang="en-US" altLang="zh-CN" sz="1800" dirty="0" smtClean="0"/>
              <a:t>0</a:t>
            </a:r>
            <a:r>
              <a:rPr lang="zh-CN" altLang="en-US" sz="1800" dirty="0" smtClean="0"/>
              <a:t>和</a:t>
            </a:r>
            <a:r>
              <a:rPr lang="en-US" altLang="zh-CN" sz="1800" dirty="0" smtClean="0"/>
              <a:t>1</a:t>
            </a:r>
            <a:r>
              <a:rPr lang="zh-CN" altLang="en-US" sz="1800" dirty="0" smtClean="0"/>
              <a:t>组成的字符串称为二进制串或者比特串。</a:t>
            </a:r>
          </a:p>
          <a:p>
            <a:pPr eaLnBrk="1" hangingPunct="1">
              <a:lnSpc>
                <a:spcPct val="150000"/>
              </a:lnSpc>
              <a:buFont typeface="Wingdings" pitchFamily="2" charset="2"/>
              <a:buNone/>
            </a:pPr>
            <a:r>
              <a:rPr lang="zh-CN" altLang="en-US" sz="1800" dirty="0" smtClean="0"/>
              <a:t>      </a:t>
            </a:r>
            <a:r>
              <a:rPr lang="zh-CN" altLang="en-US" sz="2000" b="1" dirty="0" smtClean="0"/>
              <a:t>链表</a:t>
            </a:r>
            <a:r>
              <a:rPr lang="zh-CN" altLang="en-US" sz="1800" dirty="0" smtClean="0"/>
              <a:t>是</a:t>
            </a:r>
            <a:r>
              <a:rPr lang="en-US" altLang="zh-CN" sz="1800" dirty="0" smtClean="0"/>
              <a:t>0</a:t>
            </a:r>
            <a:r>
              <a:rPr lang="zh-CN" altLang="en-US" sz="1800" dirty="0" smtClean="0"/>
              <a:t>个或者多称为节点的元素构成的序列，每个节包含两类信息：一些数据，以及一个或多个称为指针的链接，指向链表中其他元素（我们用一种称为</a:t>
            </a:r>
            <a:r>
              <a:rPr lang="en-US" altLang="zh-CN" sz="1800" dirty="0" smtClean="0"/>
              <a:t>null</a:t>
            </a:r>
            <a:r>
              <a:rPr lang="zh-CN" altLang="en-US" sz="1800" dirty="0" smtClean="0"/>
              <a:t>的特殊指针表明某个节点没有后继元素）。在单链表中，除了最后节点，每个节点都包含一个指向下一个元素的指针（图</a:t>
            </a:r>
            <a:r>
              <a:rPr lang="en-US" altLang="zh-CN" sz="1800" dirty="0" smtClean="0"/>
              <a:t>2</a:t>
            </a:r>
            <a:r>
              <a:rPr lang="zh-CN" altLang="en-US" sz="1800" dirty="0" smtClean="0"/>
              <a:t>）</a:t>
            </a:r>
          </a:p>
        </p:txBody>
      </p:sp>
      <p:grpSp>
        <p:nvGrpSpPr>
          <p:cNvPr id="39939" name="Group 78"/>
          <p:cNvGrpSpPr>
            <a:grpSpLocks/>
          </p:cNvGrpSpPr>
          <p:nvPr/>
        </p:nvGrpSpPr>
        <p:grpSpPr bwMode="auto">
          <a:xfrm>
            <a:off x="1331913" y="4941888"/>
            <a:ext cx="7127875" cy="1477962"/>
            <a:chOff x="975" y="2931"/>
            <a:chExt cx="4490" cy="931"/>
          </a:xfrm>
        </p:grpSpPr>
        <p:sp>
          <p:nvSpPr>
            <p:cNvPr id="39940" name="Rectangle 42"/>
            <p:cNvSpPr>
              <a:spLocks noChangeArrowheads="1"/>
            </p:cNvSpPr>
            <p:nvPr/>
          </p:nvSpPr>
          <p:spPr bwMode="auto">
            <a:xfrm>
              <a:off x="3061" y="2931"/>
              <a:ext cx="316"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800" b="0"/>
                <a:t>●</a:t>
              </a:r>
            </a:p>
          </p:txBody>
        </p:sp>
        <p:sp>
          <p:nvSpPr>
            <p:cNvPr id="39941" name="Rectangle 43"/>
            <p:cNvSpPr>
              <a:spLocks noChangeArrowheads="1"/>
            </p:cNvSpPr>
            <p:nvPr/>
          </p:nvSpPr>
          <p:spPr bwMode="auto">
            <a:xfrm>
              <a:off x="2290" y="2931"/>
              <a:ext cx="771"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zh-CN" altLang="en-US" b="0"/>
                <a:t>数据项</a:t>
              </a:r>
              <a:r>
                <a:rPr lang="en-US" altLang="zh-CN" b="0"/>
                <a:t>1</a:t>
              </a:r>
            </a:p>
          </p:txBody>
        </p:sp>
        <p:sp>
          <p:nvSpPr>
            <p:cNvPr id="39942" name="Line 44"/>
            <p:cNvSpPr>
              <a:spLocks noChangeShapeType="1"/>
            </p:cNvSpPr>
            <p:nvPr/>
          </p:nvSpPr>
          <p:spPr bwMode="auto">
            <a:xfrm>
              <a:off x="2290" y="2931"/>
              <a:ext cx="1087"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43" name="Line 45"/>
            <p:cNvSpPr>
              <a:spLocks noChangeShapeType="1"/>
            </p:cNvSpPr>
            <p:nvPr/>
          </p:nvSpPr>
          <p:spPr bwMode="auto">
            <a:xfrm>
              <a:off x="2290" y="3294"/>
              <a:ext cx="1087"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44" name="Line 46"/>
            <p:cNvSpPr>
              <a:spLocks noChangeShapeType="1"/>
            </p:cNvSpPr>
            <p:nvPr/>
          </p:nvSpPr>
          <p:spPr bwMode="auto">
            <a:xfrm>
              <a:off x="2290" y="2931"/>
              <a:ext cx="0" cy="3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45" name="Line 47"/>
            <p:cNvSpPr>
              <a:spLocks noChangeShapeType="1"/>
            </p:cNvSpPr>
            <p:nvPr/>
          </p:nvSpPr>
          <p:spPr bwMode="auto">
            <a:xfrm>
              <a:off x="3061" y="2931"/>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46" name="Line 48"/>
            <p:cNvSpPr>
              <a:spLocks noChangeShapeType="1"/>
            </p:cNvSpPr>
            <p:nvPr/>
          </p:nvSpPr>
          <p:spPr bwMode="auto">
            <a:xfrm>
              <a:off x="3377" y="2931"/>
              <a:ext cx="0" cy="3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47" name="Rectangle 7"/>
            <p:cNvSpPr>
              <a:spLocks noChangeArrowheads="1"/>
            </p:cNvSpPr>
            <p:nvPr/>
          </p:nvSpPr>
          <p:spPr bwMode="auto">
            <a:xfrm>
              <a:off x="1703" y="2931"/>
              <a:ext cx="315"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800" b="0"/>
                <a:t>●</a:t>
              </a:r>
            </a:p>
          </p:txBody>
        </p:sp>
        <p:sp>
          <p:nvSpPr>
            <p:cNvPr id="39948" name="Rectangle 6"/>
            <p:cNvSpPr>
              <a:spLocks noChangeArrowheads="1"/>
            </p:cNvSpPr>
            <p:nvPr/>
          </p:nvSpPr>
          <p:spPr bwMode="auto">
            <a:xfrm>
              <a:off x="975" y="2931"/>
              <a:ext cx="728"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zh-CN" altLang="en-US" b="0"/>
                <a:t>数据项</a:t>
              </a:r>
              <a:r>
                <a:rPr lang="en-US" altLang="zh-CN" b="0"/>
                <a:t>0</a:t>
              </a:r>
            </a:p>
          </p:txBody>
        </p:sp>
        <p:sp>
          <p:nvSpPr>
            <p:cNvPr id="39949" name="Line 8"/>
            <p:cNvSpPr>
              <a:spLocks noChangeShapeType="1"/>
            </p:cNvSpPr>
            <p:nvPr/>
          </p:nvSpPr>
          <p:spPr bwMode="auto">
            <a:xfrm>
              <a:off x="975" y="2931"/>
              <a:ext cx="104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0" name="Line 9"/>
            <p:cNvSpPr>
              <a:spLocks noChangeShapeType="1"/>
            </p:cNvSpPr>
            <p:nvPr/>
          </p:nvSpPr>
          <p:spPr bwMode="auto">
            <a:xfrm>
              <a:off x="975" y="3294"/>
              <a:ext cx="104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1" name="Line 10"/>
            <p:cNvSpPr>
              <a:spLocks noChangeShapeType="1"/>
            </p:cNvSpPr>
            <p:nvPr/>
          </p:nvSpPr>
          <p:spPr bwMode="auto">
            <a:xfrm>
              <a:off x="975" y="2931"/>
              <a:ext cx="0" cy="3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2" name="Line 11"/>
            <p:cNvSpPr>
              <a:spLocks noChangeShapeType="1"/>
            </p:cNvSpPr>
            <p:nvPr/>
          </p:nvSpPr>
          <p:spPr bwMode="auto">
            <a:xfrm>
              <a:off x="1703" y="2931"/>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3" name="Line 12"/>
            <p:cNvSpPr>
              <a:spLocks noChangeShapeType="1"/>
            </p:cNvSpPr>
            <p:nvPr/>
          </p:nvSpPr>
          <p:spPr bwMode="auto">
            <a:xfrm>
              <a:off x="2018" y="2931"/>
              <a:ext cx="0" cy="3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4" name="Rectangle 53"/>
            <p:cNvSpPr>
              <a:spLocks noChangeArrowheads="1"/>
            </p:cNvSpPr>
            <p:nvPr/>
          </p:nvSpPr>
          <p:spPr bwMode="auto">
            <a:xfrm>
              <a:off x="5158" y="2931"/>
              <a:ext cx="307"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800" b="0"/>
                <a:t>●</a:t>
              </a:r>
            </a:p>
          </p:txBody>
        </p:sp>
        <p:sp>
          <p:nvSpPr>
            <p:cNvPr id="39955" name="Rectangle 54"/>
            <p:cNvSpPr>
              <a:spLocks noChangeArrowheads="1"/>
            </p:cNvSpPr>
            <p:nvPr/>
          </p:nvSpPr>
          <p:spPr bwMode="auto">
            <a:xfrm>
              <a:off x="4332" y="2931"/>
              <a:ext cx="826" cy="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zh-CN" altLang="en-US" b="0"/>
                <a:t>数据项</a:t>
              </a:r>
              <a:r>
                <a:rPr lang="en-US" altLang="zh-CN" b="0"/>
                <a:t>n-1</a:t>
              </a:r>
            </a:p>
          </p:txBody>
        </p:sp>
        <p:sp>
          <p:nvSpPr>
            <p:cNvPr id="39956" name="Line 55"/>
            <p:cNvSpPr>
              <a:spLocks noChangeShapeType="1"/>
            </p:cNvSpPr>
            <p:nvPr/>
          </p:nvSpPr>
          <p:spPr bwMode="auto">
            <a:xfrm>
              <a:off x="4332" y="2931"/>
              <a:ext cx="113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7" name="Line 56"/>
            <p:cNvSpPr>
              <a:spLocks noChangeShapeType="1"/>
            </p:cNvSpPr>
            <p:nvPr/>
          </p:nvSpPr>
          <p:spPr bwMode="auto">
            <a:xfrm>
              <a:off x="4332" y="3294"/>
              <a:ext cx="113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8" name="Line 57"/>
            <p:cNvSpPr>
              <a:spLocks noChangeShapeType="1"/>
            </p:cNvSpPr>
            <p:nvPr/>
          </p:nvSpPr>
          <p:spPr bwMode="auto">
            <a:xfrm>
              <a:off x="4332" y="2931"/>
              <a:ext cx="0" cy="3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59" name="Line 58"/>
            <p:cNvSpPr>
              <a:spLocks noChangeShapeType="1"/>
            </p:cNvSpPr>
            <p:nvPr/>
          </p:nvSpPr>
          <p:spPr bwMode="auto">
            <a:xfrm>
              <a:off x="5158" y="2931"/>
              <a:ext cx="0" cy="36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60" name="Line 59"/>
            <p:cNvSpPr>
              <a:spLocks noChangeShapeType="1"/>
            </p:cNvSpPr>
            <p:nvPr/>
          </p:nvSpPr>
          <p:spPr bwMode="auto">
            <a:xfrm>
              <a:off x="5465" y="2931"/>
              <a:ext cx="0" cy="36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61" name="Text Box 71"/>
            <p:cNvSpPr txBox="1">
              <a:spLocks noChangeArrowheads="1"/>
            </p:cNvSpPr>
            <p:nvPr/>
          </p:nvSpPr>
          <p:spPr bwMode="auto">
            <a:xfrm>
              <a:off x="1519" y="3612"/>
              <a:ext cx="317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2  </a:t>
              </a:r>
              <a:r>
                <a:rPr kumimoji="1" lang="en-US" altLang="zh-CN" sz="2000" b="0" dirty="0">
                  <a:solidFill>
                    <a:schemeClr val="tx2"/>
                  </a:solidFill>
                  <a:latin typeface="Times New Roman" pitchFamily="18" charset="0"/>
                </a:rPr>
                <a:t>n</a:t>
              </a:r>
              <a:r>
                <a:rPr kumimoji="1" lang="zh-CN" altLang="en-US" sz="2000" b="0" dirty="0">
                  <a:solidFill>
                    <a:schemeClr val="tx2"/>
                  </a:solidFill>
                  <a:latin typeface="Times New Roman" pitchFamily="18" charset="0"/>
                </a:rPr>
                <a:t>个元素的单链表</a:t>
              </a:r>
            </a:p>
          </p:txBody>
        </p:sp>
        <p:sp>
          <p:nvSpPr>
            <p:cNvPr id="39962" name="Line 74"/>
            <p:cNvSpPr>
              <a:spLocks noChangeShapeType="1"/>
            </p:cNvSpPr>
            <p:nvPr/>
          </p:nvSpPr>
          <p:spPr bwMode="auto">
            <a:xfrm>
              <a:off x="1837" y="3113"/>
              <a:ext cx="4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63" name="Line 75"/>
            <p:cNvSpPr>
              <a:spLocks noChangeShapeType="1"/>
            </p:cNvSpPr>
            <p:nvPr/>
          </p:nvSpPr>
          <p:spPr bwMode="auto">
            <a:xfrm>
              <a:off x="3243" y="3113"/>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39964" name="Text Box 76"/>
            <p:cNvSpPr txBox="1">
              <a:spLocks noChangeArrowheads="1"/>
            </p:cNvSpPr>
            <p:nvPr/>
          </p:nvSpPr>
          <p:spPr bwMode="auto">
            <a:xfrm>
              <a:off x="3606" y="3015"/>
              <a:ext cx="408" cy="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900" b="0">
                  <a:solidFill>
                    <a:schemeClr val="tx2"/>
                  </a:solidFill>
                  <a:latin typeface="Times New Roman" pitchFamily="18" charset="0"/>
                </a:rPr>
                <a:t>。。。</a:t>
              </a:r>
            </a:p>
          </p:txBody>
        </p:sp>
        <p:sp>
          <p:nvSpPr>
            <p:cNvPr id="39965" name="Line 77"/>
            <p:cNvSpPr>
              <a:spLocks noChangeShapeType="1"/>
            </p:cNvSpPr>
            <p:nvPr/>
          </p:nvSpPr>
          <p:spPr bwMode="auto">
            <a:xfrm>
              <a:off x="3923" y="3113"/>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body" sz="half" idx="1"/>
          </p:nvPr>
        </p:nvSpPr>
        <p:spPr>
          <a:xfrm>
            <a:off x="755650" y="765175"/>
            <a:ext cx="7632700" cy="1008063"/>
          </a:xfrm>
        </p:spPr>
        <p:txBody>
          <a:bodyPr/>
          <a:lstStyle/>
          <a:p>
            <a:pPr eaLnBrk="1" hangingPunct="1">
              <a:lnSpc>
                <a:spcPct val="150000"/>
              </a:lnSpc>
              <a:buFont typeface="Wingdings" pitchFamily="2" charset="2"/>
              <a:buNone/>
            </a:pPr>
            <a:r>
              <a:rPr lang="en-US" altLang="zh-CN" sz="1800" dirty="0" smtClean="0"/>
              <a:t>     </a:t>
            </a:r>
            <a:r>
              <a:rPr lang="zh-CN" altLang="en-US" sz="1800" dirty="0" smtClean="0"/>
              <a:t>另一种扩展结构被称为</a:t>
            </a:r>
            <a:r>
              <a:rPr lang="zh-CN" altLang="en-US" sz="1800" b="1" dirty="0" smtClean="0"/>
              <a:t>双链表</a:t>
            </a:r>
            <a:r>
              <a:rPr lang="zh-CN" altLang="en-US" sz="1800" dirty="0" smtClean="0"/>
              <a:t>，其中除了第一个和最末一个节点，每一个节点都既包含指向前趋的指针又包含指向后继的指针（图</a:t>
            </a:r>
            <a:r>
              <a:rPr lang="en-US" altLang="zh-CN" sz="1800" dirty="0" smtClean="0"/>
              <a:t>3</a:t>
            </a:r>
            <a:r>
              <a:rPr lang="zh-CN" altLang="en-US" sz="1800" dirty="0" smtClean="0"/>
              <a:t>）</a:t>
            </a:r>
          </a:p>
        </p:txBody>
      </p:sp>
      <p:grpSp>
        <p:nvGrpSpPr>
          <p:cNvPr id="40963" name="Group 144"/>
          <p:cNvGrpSpPr>
            <a:grpSpLocks/>
          </p:cNvGrpSpPr>
          <p:nvPr/>
        </p:nvGrpSpPr>
        <p:grpSpPr bwMode="auto">
          <a:xfrm>
            <a:off x="431800" y="2312988"/>
            <a:ext cx="8388350" cy="1260475"/>
            <a:chOff x="0" y="1298"/>
            <a:chExt cx="5284" cy="794"/>
          </a:xfrm>
        </p:grpSpPr>
        <p:sp>
          <p:nvSpPr>
            <p:cNvPr id="40964" name="Line 122"/>
            <p:cNvSpPr>
              <a:spLocks noChangeShapeType="1"/>
            </p:cNvSpPr>
            <p:nvPr/>
          </p:nvSpPr>
          <p:spPr bwMode="auto">
            <a:xfrm>
              <a:off x="0" y="1480"/>
              <a:ext cx="24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grpSp>
          <p:nvGrpSpPr>
            <p:cNvPr id="40965" name="Group 143"/>
            <p:cNvGrpSpPr>
              <a:grpSpLocks/>
            </p:cNvGrpSpPr>
            <p:nvPr/>
          </p:nvGrpSpPr>
          <p:grpSpPr bwMode="auto">
            <a:xfrm>
              <a:off x="249" y="1298"/>
              <a:ext cx="5035" cy="794"/>
              <a:chOff x="249" y="1797"/>
              <a:chExt cx="5035" cy="794"/>
            </a:xfrm>
          </p:grpSpPr>
          <p:sp>
            <p:nvSpPr>
              <p:cNvPr id="40966" name="Rectangle 23"/>
              <p:cNvSpPr>
                <a:spLocks noChangeArrowheads="1"/>
              </p:cNvSpPr>
              <p:nvPr/>
            </p:nvSpPr>
            <p:spPr bwMode="auto">
              <a:xfrm>
                <a:off x="4923" y="1797"/>
                <a:ext cx="361"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b="0"/>
                  <a:t>null</a:t>
                </a:r>
              </a:p>
            </p:txBody>
          </p:sp>
          <p:sp>
            <p:nvSpPr>
              <p:cNvPr id="40967" name="Rectangle 22"/>
              <p:cNvSpPr>
                <a:spLocks noChangeArrowheads="1"/>
              </p:cNvSpPr>
              <p:nvPr/>
            </p:nvSpPr>
            <p:spPr bwMode="auto">
              <a:xfrm>
                <a:off x="4160" y="1797"/>
                <a:ext cx="763"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zh-CN" altLang="en-US" b="0"/>
                  <a:t>数据项</a:t>
                </a:r>
                <a:r>
                  <a:rPr lang="en-US" altLang="zh-CN" b="0"/>
                  <a:t>n-1</a:t>
                </a:r>
              </a:p>
            </p:txBody>
          </p:sp>
          <p:sp>
            <p:nvSpPr>
              <p:cNvPr id="40968" name="Rectangle 21"/>
              <p:cNvSpPr>
                <a:spLocks noChangeArrowheads="1"/>
              </p:cNvSpPr>
              <p:nvPr/>
            </p:nvSpPr>
            <p:spPr bwMode="auto">
              <a:xfrm>
                <a:off x="3923" y="1797"/>
                <a:ext cx="237"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1200" b="0"/>
              </a:p>
              <a:p>
                <a:pPr eaLnBrk="1" hangingPunct="1">
                  <a:spcBef>
                    <a:spcPct val="20000"/>
                  </a:spcBef>
                  <a:buClr>
                    <a:schemeClr val="accent1"/>
                  </a:buClr>
                  <a:buFont typeface="Wingdings" pitchFamily="2" charset="2"/>
                  <a:buNone/>
                </a:pPr>
                <a:r>
                  <a:rPr lang="en-US" altLang="zh-CN" sz="1200" b="0"/>
                  <a:t>●</a:t>
                </a:r>
              </a:p>
            </p:txBody>
          </p:sp>
          <p:sp>
            <p:nvSpPr>
              <p:cNvPr id="40969" name="Line 24"/>
              <p:cNvSpPr>
                <a:spLocks noChangeShapeType="1"/>
              </p:cNvSpPr>
              <p:nvPr/>
            </p:nvSpPr>
            <p:spPr bwMode="auto">
              <a:xfrm>
                <a:off x="3923" y="1797"/>
                <a:ext cx="1361"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0" name="Line 25"/>
              <p:cNvSpPr>
                <a:spLocks noChangeShapeType="1"/>
              </p:cNvSpPr>
              <p:nvPr/>
            </p:nvSpPr>
            <p:spPr bwMode="auto">
              <a:xfrm>
                <a:off x="3923" y="2115"/>
                <a:ext cx="1361"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1" name="Line 26"/>
              <p:cNvSpPr>
                <a:spLocks noChangeShapeType="1"/>
              </p:cNvSpPr>
              <p:nvPr/>
            </p:nvSpPr>
            <p:spPr bwMode="auto">
              <a:xfrm>
                <a:off x="3923" y="1797"/>
                <a:ext cx="0" cy="318"/>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2" name="Line 27"/>
              <p:cNvSpPr>
                <a:spLocks noChangeShapeType="1"/>
              </p:cNvSpPr>
              <p:nvPr/>
            </p:nvSpPr>
            <p:spPr bwMode="auto">
              <a:xfrm>
                <a:off x="4160" y="1797"/>
                <a:ext cx="0" cy="3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3" name="Line 28"/>
              <p:cNvSpPr>
                <a:spLocks noChangeShapeType="1"/>
              </p:cNvSpPr>
              <p:nvPr/>
            </p:nvSpPr>
            <p:spPr bwMode="auto">
              <a:xfrm>
                <a:off x="4923" y="1797"/>
                <a:ext cx="0" cy="3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4" name="Line 29"/>
              <p:cNvSpPr>
                <a:spLocks noChangeShapeType="1"/>
              </p:cNvSpPr>
              <p:nvPr/>
            </p:nvSpPr>
            <p:spPr bwMode="auto">
              <a:xfrm>
                <a:off x="5284" y="1797"/>
                <a:ext cx="0" cy="318"/>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5" name="Rectangle 51"/>
              <p:cNvSpPr>
                <a:spLocks noChangeArrowheads="1"/>
              </p:cNvSpPr>
              <p:nvPr/>
            </p:nvSpPr>
            <p:spPr bwMode="auto">
              <a:xfrm>
                <a:off x="2682" y="1797"/>
                <a:ext cx="243"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1200" b="0"/>
                  <a:t>●</a:t>
                </a:r>
              </a:p>
            </p:txBody>
          </p:sp>
          <p:sp>
            <p:nvSpPr>
              <p:cNvPr id="40976" name="Rectangle 52"/>
              <p:cNvSpPr>
                <a:spLocks noChangeArrowheads="1"/>
              </p:cNvSpPr>
              <p:nvPr/>
            </p:nvSpPr>
            <p:spPr bwMode="auto">
              <a:xfrm>
                <a:off x="2025" y="1797"/>
                <a:ext cx="657"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zh-CN" altLang="en-US" b="0"/>
                  <a:t>数据项</a:t>
                </a:r>
                <a:r>
                  <a:rPr lang="en-US" altLang="zh-CN" b="0"/>
                  <a:t>1</a:t>
                </a:r>
              </a:p>
            </p:txBody>
          </p:sp>
          <p:sp>
            <p:nvSpPr>
              <p:cNvPr id="40977" name="Rectangle 53"/>
              <p:cNvSpPr>
                <a:spLocks noChangeArrowheads="1"/>
              </p:cNvSpPr>
              <p:nvPr/>
            </p:nvSpPr>
            <p:spPr bwMode="auto">
              <a:xfrm>
                <a:off x="1791" y="1797"/>
                <a:ext cx="234" cy="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endParaRPr lang="en-US" altLang="zh-CN" sz="1200" b="0"/>
              </a:p>
              <a:p>
                <a:pPr eaLnBrk="1" hangingPunct="1">
                  <a:spcBef>
                    <a:spcPct val="20000"/>
                  </a:spcBef>
                  <a:buClr>
                    <a:schemeClr val="accent1"/>
                  </a:buClr>
                  <a:buFont typeface="Wingdings" pitchFamily="2" charset="2"/>
                  <a:buNone/>
                </a:pPr>
                <a:r>
                  <a:rPr lang="en-US" altLang="zh-CN" sz="1200" b="0"/>
                  <a:t>●</a:t>
                </a:r>
              </a:p>
            </p:txBody>
          </p:sp>
          <p:sp>
            <p:nvSpPr>
              <p:cNvPr id="40978" name="Line 54"/>
              <p:cNvSpPr>
                <a:spLocks noChangeShapeType="1"/>
              </p:cNvSpPr>
              <p:nvPr/>
            </p:nvSpPr>
            <p:spPr bwMode="auto">
              <a:xfrm>
                <a:off x="1791" y="1797"/>
                <a:ext cx="1134"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79" name="Line 55"/>
              <p:cNvSpPr>
                <a:spLocks noChangeShapeType="1"/>
              </p:cNvSpPr>
              <p:nvPr/>
            </p:nvSpPr>
            <p:spPr bwMode="auto">
              <a:xfrm>
                <a:off x="1791" y="2115"/>
                <a:ext cx="1134"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0" name="Line 56"/>
              <p:cNvSpPr>
                <a:spLocks noChangeShapeType="1"/>
              </p:cNvSpPr>
              <p:nvPr/>
            </p:nvSpPr>
            <p:spPr bwMode="auto">
              <a:xfrm>
                <a:off x="1791" y="1797"/>
                <a:ext cx="0" cy="318"/>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1" name="Line 57"/>
              <p:cNvSpPr>
                <a:spLocks noChangeShapeType="1"/>
              </p:cNvSpPr>
              <p:nvPr/>
            </p:nvSpPr>
            <p:spPr bwMode="auto">
              <a:xfrm>
                <a:off x="2025" y="1797"/>
                <a:ext cx="0" cy="3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2" name="Line 58"/>
              <p:cNvSpPr>
                <a:spLocks noChangeShapeType="1"/>
              </p:cNvSpPr>
              <p:nvPr/>
            </p:nvSpPr>
            <p:spPr bwMode="auto">
              <a:xfrm>
                <a:off x="2682" y="1797"/>
                <a:ext cx="0" cy="31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3" name="Line 59"/>
              <p:cNvSpPr>
                <a:spLocks noChangeShapeType="1"/>
              </p:cNvSpPr>
              <p:nvPr/>
            </p:nvSpPr>
            <p:spPr bwMode="auto">
              <a:xfrm>
                <a:off x="2925" y="1797"/>
                <a:ext cx="0" cy="318"/>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4" name="Rectangle 63"/>
              <p:cNvSpPr>
                <a:spLocks noChangeArrowheads="1"/>
              </p:cNvSpPr>
              <p:nvPr/>
            </p:nvSpPr>
            <p:spPr bwMode="auto">
              <a:xfrm>
                <a:off x="1247" y="1797"/>
                <a:ext cx="182"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1200" b="0"/>
                  <a:t>●</a:t>
                </a:r>
              </a:p>
              <a:p>
                <a:pPr eaLnBrk="1" hangingPunct="1">
                  <a:spcBef>
                    <a:spcPct val="20000"/>
                  </a:spcBef>
                  <a:buClr>
                    <a:schemeClr val="accent1"/>
                  </a:buClr>
                  <a:buFont typeface="Wingdings" pitchFamily="2" charset="2"/>
                  <a:buNone/>
                </a:pPr>
                <a:endParaRPr lang="en-US" altLang="zh-CN" sz="1200" b="0"/>
              </a:p>
            </p:txBody>
          </p:sp>
          <p:sp>
            <p:nvSpPr>
              <p:cNvPr id="40985" name="Rectangle 64"/>
              <p:cNvSpPr>
                <a:spLocks noChangeArrowheads="1"/>
              </p:cNvSpPr>
              <p:nvPr/>
            </p:nvSpPr>
            <p:spPr bwMode="auto">
              <a:xfrm>
                <a:off x="595" y="1797"/>
                <a:ext cx="652"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zh-CN" altLang="en-US" b="0"/>
                  <a:t>数据项</a:t>
                </a:r>
                <a:r>
                  <a:rPr lang="en-US" altLang="zh-CN" b="0"/>
                  <a:t>0</a:t>
                </a:r>
              </a:p>
            </p:txBody>
          </p:sp>
          <p:sp>
            <p:nvSpPr>
              <p:cNvPr id="40986" name="Rectangle 65"/>
              <p:cNvSpPr>
                <a:spLocks noChangeArrowheads="1"/>
              </p:cNvSpPr>
              <p:nvPr/>
            </p:nvSpPr>
            <p:spPr bwMode="auto">
              <a:xfrm>
                <a:off x="249" y="1797"/>
                <a:ext cx="346" cy="3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b="0"/>
                  <a:t>null</a:t>
                </a:r>
              </a:p>
            </p:txBody>
          </p:sp>
          <p:sp>
            <p:nvSpPr>
              <p:cNvPr id="40987" name="Line 66"/>
              <p:cNvSpPr>
                <a:spLocks noChangeShapeType="1"/>
              </p:cNvSpPr>
              <p:nvPr/>
            </p:nvSpPr>
            <p:spPr bwMode="auto">
              <a:xfrm>
                <a:off x="249" y="1797"/>
                <a:ext cx="11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8" name="Line 67"/>
              <p:cNvSpPr>
                <a:spLocks noChangeShapeType="1"/>
              </p:cNvSpPr>
              <p:nvPr/>
            </p:nvSpPr>
            <p:spPr bwMode="auto">
              <a:xfrm>
                <a:off x="249" y="2107"/>
                <a:ext cx="11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89" name="Line 68"/>
              <p:cNvSpPr>
                <a:spLocks noChangeShapeType="1"/>
              </p:cNvSpPr>
              <p:nvPr/>
            </p:nvSpPr>
            <p:spPr bwMode="auto">
              <a:xfrm>
                <a:off x="249" y="1797"/>
                <a:ext cx="0" cy="31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0" name="Line 69"/>
              <p:cNvSpPr>
                <a:spLocks noChangeShapeType="1"/>
              </p:cNvSpPr>
              <p:nvPr/>
            </p:nvSpPr>
            <p:spPr bwMode="auto">
              <a:xfrm>
                <a:off x="595" y="1797"/>
                <a:ext cx="0" cy="3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1" name="Line 70"/>
              <p:cNvSpPr>
                <a:spLocks noChangeShapeType="1"/>
              </p:cNvSpPr>
              <p:nvPr/>
            </p:nvSpPr>
            <p:spPr bwMode="auto">
              <a:xfrm>
                <a:off x="1247" y="1797"/>
                <a:ext cx="0" cy="31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2" name="Line 71"/>
              <p:cNvSpPr>
                <a:spLocks noChangeShapeType="1"/>
              </p:cNvSpPr>
              <p:nvPr/>
            </p:nvSpPr>
            <p:spPr bwMode="auto">
              <a:xfrm>
                <a:off x="1429" y="1797"/>
                <a:ext cx="0" cy="31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3" name="Line 123"/>
              <p:cNvSpPr>
                <a:spLocks noChangeShapeType="1"/>
              </p:cNvSpPr>
              <p:nvPr/>
            </p:nvSpPr>
            <p:spPr bwMode="auto">
              <a:xfrm>
                <a:off x="1338" y="1888"/>
                <a:ext cx="4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4" name="Line 125"/>
              <p:cNvSpPr>
                <a:spLocks noChangeShapeType="1"/>
              </p:cNvSpPr>
              <p:nvPr/>
            </p:nvSpPr>
            <p:spPr bwMode="auto">
              <a:xfrm flipH="1">
                <a:off x="1429" y="2024"/>
                <a:ext cx="45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5" name="Line 126"/>
              <p:cNvSpPr>
                <a:spLocks noChangeShapeType="1"/>
              </p:cNvSpPr>
              <p:nvPr/>
            </p:nvSpPr>
            <p:spPr bwMode="auto">
              <a:xfrm>
                <a:off x="2789" y="1888"/>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6" name="Line 127"/>
              <p:cNvSpPr>
                <a:spLocks noChangeShapeType="1"/>
              </p:cNvSpPr>
              <p:nvPr/>
            </p:nvSpPr>
            <p:spPr bwMode="auto">
              <a:xfrm flipH="1">
                <a:off x="2925" y="2024"/>
                <a:ext cx="27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7" name="Text Box 128"/>
              <p:cNvSpPr txBox="1">
                <a:spLocks noChangeArrowheads="1"/>
              </p:cNvSpPr>
              <p:nvPr/>
            </p:nvSpPr>
            <p:spPr bwMode="auto">
              <a:xfrm>
                <a:off x="3061" y="1797"/>
                <a:ext cx="545"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t>
                </a:r>
              </a:p>
            </p:txBody>
          </p:sp>
          <p:sp>
            <p:nvSpPr>
              <p:cNvPr id="40998" name="Line 129"/>
              <p:cNvSpPr>
                <a:spLocks noChangeShapeType="1"/>
              </p:cNvSpPr>
              <p:nvPr/>
            </p:nvSpPr>
            <p:spPr bwMode="auto">
              <a:xfrm>
                <a:off x="3515" y="1888"/>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0999" name="Line 130"/>
              <p:cNvSpPr>
                <a:spLocks noChangeShapeType="1"/>
              </p:cNvSpPr>
              <p:nvPr/>
            </p:nvSpPr>
            <p:spPr bwMode="auto">
              <a:xfrm flipH="1">
                <a:off x="3515" y="2024"/>
                <a:ext cx="49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1000" name="Text Box 142"/>
              <p:cNvSpPr txBox="1">
                <a:spLocks noChangeArrowheads="1"/>
              </p:cNvSpPr>
              <p:nvPr/>
            </p:nvSpPr>
            <p:spPr bwMode="auto">
              <a:xfrm>
                <a:off x="1066" y="2341"/>
                <a:ext cx="31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3  </a:t>
                </a:r>
                <a:r>
                  <a:rPr kumimoji="1" lang="en-US" altLang="zh-CN" sz="2000" b="0" dirty="0">
                    <a:solidFill>
                      <a:schemeClr val="tx2"/>
                    </a:solidFill>
                    <a:latin typeface="Times New Roman" pitchFamily="18" charset="0"/>
                  </a:rPr>
                  <a:t>n</a:t>
                </a:r>
                <a:r>
                  <a:rPr kumimoji="1" lang="zh-CN" altLang="en-US" sz="2000" b="0" dirty="0">
                    <a:solidFill>
                      <a:schemeClr val="tx2"/>
                    </a:solidFill>
                    <a:latin typeface="Times New Roman" pitchFamily="18" charset="0"/>
                  </a:rPr>
                  <a:t>个元素的双链表</a:t>
                </a:r>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kumimoji="1" lang="zh-CN" altLang="en-US" b="1" smtClean="0"/>
              <a:t>线性列表</a:t>
            </a:r>
          </a:p>
        </p:txBody>
      </p:sp>
      <p:sp>
        <p:nvSpPr>
          <p:cNvPr id="41987" name="Text Box 4"/>
          <p:cNvSpPr>
            <a:spLocks noGrp="1" noChangeArrowheads="1"/>
          </p:cNvSpPr>
          <p:nvPr>
            <p:ph type="body" idx="1"/>
          </p:nvPr>
        </p:nvSpPr>
        <p:spPr>
          <a:noFill/>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normAutofit fontScale="92500" lnSpcReduction="20000"/>
          </a:bodyPr>
          <a:lstStyle/>
          <a:p>
            <a:pPr eaLnBrk="1" hangingPunct="1">
              <a:lnSpc>
                <a:spcPct val="150000"/>
              </a:lnSpc>
            </a:pPr>
            <a:r>
              <a:rPr kumimoji="1" lang="zh-CN" altLang="en-US" sz="2000" smtClean="0"/>
              <a:t>另一种更抽象的数据结构叫做</a:t>
            </a:r>
            <a:r>
              <a:rPr kumimoji="1" lang="zh-CN" altLang="en-US" sz="2000" b="1" smtClean="0"/>
              <a:t>线性列表</a:t>
            </a:r>
            <a:r>
              <a:rPr kumimoji="1" lang="zh-CN" altLang="en-US" sz="2000" smtClean="0"/>
              <a:t>（或者简称列表），它的两种主要表现就是数组和链表。列表是由数据项构成的有限序列，即按照一定的线性顺序，排列而成的数据项的集合。在这种数据结构上进行的基本操作包括对元素的查找、插入和删除。</a:t>
            </a:r>
          </a:p>
          <a:p>
            <a:pPr eaLnBrk="1" hangingPunct="1">
              <a:lnSpc>
                <a:spcPct val="150000"/>
              </a:lnSpc>
            </a:pPr>
            <a:r>
              <a:rPr kumimoji="1" lang="zh-CN" altLang="en-US" sz="2000" b="1" smtClean="0"/>
              <a:t>栈和队列</a:t>
            </a:r>
            <a:r>
              <a:rPr kumimoji="1" lang="zh-CN" altLang="en-US" sz="2000" smtClean="0"/>
              <a:t>这两种特殊类型的列表，有着特殊的重要性。栈是一种插入和删除操作都只能在尾端进行的列表，这一端被称为栈顶。该结构按照“后进先出”（</a:t>
            </a:r>
            <a:r>
              <a:rPr kumimoji="1" lang="en-US" altLang="zh-CN" sz="2000" smtClean="0"/>
              <a:t>LIFO</a:t>
            </a:r>
            <a:r>
              <a:rPr kumimoji="1" lang="zh-CN" altLang="en-US" sz="2000" smtClean="0"/>
              <a:t>，</a:t>
            </a:r>
            <a:r>
              <a:rPr kumimoji="1" lang="en-US" altLang="zh-CN" sz="2000" smtClean="0"/>
              <a:t>last-in-first-out</a:t>
            </a:r>
            <a:r>
              <a:rPr kumimoji="1" lang="zh-CN" altLang="en-US" sz="2000" smtClean="0"/>
              <a:t>）的方式运转。</a:t>
            </a:r>
            <a:endParaRPr kumimoji="1" lang="en-US" altLang="zh-CN" sz="2000" smtClean="0"/>
          </a:p>
          <a:p>
            <a:pPr eaLnBrk="1" hangingPunct="1">
              <a:lnSpc>
                <a:spcPct val="150000"/>
              </a:lnSpc>
            </a:pPr>
            <a:r>
              <a:rPr kumimoji="1" lang="en-US" altLang="zh-CN" sz="2000" smtClean="0">
                <a:latin typeface="Times New Roman" pitchFamily="18" charset="0"/>
              </a:rPr>
              <a:t> </a:t>
            </a:r>
            <a:r>
              <a:rPr kumimoji="1" lang="zh-CN" altLang="en-US" sz="2000" smtClean="0">
                <a:latin typeface="Times New Roman" pitchFamily="18" charset="0"/>
              </a:rPr>
              <a:t>队列也是一种列表，只是删除元素在列表的一头进行，称为队头（这种操作称为出队）；插入元素在表的另一头进行，称为队尾（这种操作称为入队）。因此队列是按照一种“先进先出”（</a:t>
            </a:r>
            <a:r>
              <a:rPr kumimoji="1" lang="en-US" altLang="zh-CN" sz="2000" smtClean="0">
                <a:latin typeface="Times New Roman" pitchFamily="18" charset="0"/>
              </a:rPr>
              <a:t>FIFO</a:t>
            </a:r>
            <a:r>
              <a:rPr kumimoji="1" lang="zh-CN" altLang="en-US" sz="2000" smtClean="0">
                <a:latin typeface="Times New Roman" pitchFamily="18" charset="0"/>
              </a:rPr>
              <a:t>，</a:t>
            </a:r>
            <a:r>
              <a:rPr kumimoji="1" lang="en-US" altLang="zh-CN" sz="2000" smtClean="0">
                <a:latin typeface="Times New Roman" pitchFamily="18" charset="0"/>
              </a:rPr>
              <a:t>first-in-first-out</a:t>
            </a:r>
            <a:r>
              <a:rPr kumimoji="1" lang="zh-CN" altLang="en-US" sz="2000" smtClean="0">
                <a:latin typeface="Times New Roman" pitchFamily="18" charset="0"/>
              </a:rPr>
              <a:t>）方式运行的。</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55613" y="476250"/>
            <a:ext cx="8077200" cy="4629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just" eaLnBrk="1" hangingPunct="1">
              <a:lnSpc>
                <a:spcPct val="130000"/>
              </a:lnSpc>
              <a:spcBef>
                <a:spcPct val="20000"/>
              </a:spcBef>
            </a:pPr>
            <a:r>
              <a:rPr kumimoji="1" lang="en-US" altLang="zh-CN" sz="3600" dirty="0" smtClean="0">
                <a:latin typeface="Times New Roman" pitchFamily="18" charset="0"/>
              </a:rPr>
              <a:t>2 </a:t>
            </a:r>
            <a:r>
              <a:rPr kumimoji="1" lang="zh-CN" altLang="en-US" sz="3600" dirty="0">
                <a:latin typeface="Times New Roman" pitchFamily="18" charset="0"/>
              </a:rPr>
              <a:t>图</a:t>
            </a:r>
          </a:p>
          <a:p>
            <a:pPr algn="just" eaLnBrk="1" hangingPunct="1">
              <a:lnSpc>
                <a:spcPct val="130000"/>
              </a:lnSpc>
              <a:spcBef>
                <a:spcPct val="20000"/>
              </a:spcBef>
            </a:pPr>
            <a:endParaRPr kumimoji="1" lang="en-US" altLang="zh-CN" sz="2000" b="0" dirty="0">
              <a:latin typeface="Times New Roman" pitchFamily="18" charset="0"/>
            </a:endParaRPr>
          </a:p>
          <a:p>
            <a:pPr algn="just" eaLnBrk="1" hangingPunct="1">
              <a:lnSpc>
                <a:spcPct val="150000"/>
              </a:lnSpc>
              <a:spcBef>
                <a:spcPct val="20000"/>
              </a:spcBef>
            </a:pPr>
            <a:r>
              <a:rPr kumimoji="1" lang="zh-CN" altLang="en-US" sz="2000" b="0" dirty="0">
                <a:latin typeface="Times New Roman" pitchFamily="18" charset="0"/>
              </a:rPr>
              <a:t>按照非正式定义，</a:t>
            </a:r>
            <a:r>
              <a:rPr kumimoji="1" lang="zh-CN" altLang="en-US" sz="2000" dirty="0">
                <a:latin typeface="Times New Roman" pitchFamily="18" charset="0"/>
              </a:rPr>
              <a:t>图</a:t>
            </a:r>
            <a:r>
              <a:rPr kumimoji="1" lang="zh-CN" altLang="en-US" sz="2000" b="0" dirty="0">
                <a:latin typeface="Times New Roman" pitchFamily="18" charset="0"/>
              </a:rPr>
              <a:t>可以认为是由平面上的顶点或者节点构成的集合。某些顶点被称为边或者弧的线段连接。</a:t>
            </a:r>
            <a:endParaRPr kumimoji="1" lang="en-US" altLang="zh-CN" sz="2000" b="0" dirty="0">
              <a:latin typeface="Times New Roman" pitchFamily="18" charset="0"/>
            </a:endParaRPr>
          </a:p>
          <a:p>
            <a:pPr algn="just" eaLnBrk="1" hangingPunct="1">
              <a:lnSpc>
                <a:spcPct val="150000"/>
              </a:lnSpc>
              <a:spcBef>
                <a:spcPct val="20000"/>
              </a:spcBef>
            </a:pPr>
            <a:r>
              <a:rPr kumimoji="1" lang="zh-CN" altLang="en-US" sz="2000" b="0" dirty="0">
                <a:latin typeface="Times New Roman" pitchFamily="18" charset="0"/>
              </a:rPr>
              <a:t>按照正式定义，一个图</a:t>
            </a:r>
            <a:r>
              <a:rPr kumimoji="1" lang="en-US" altLang="zh-CN" sz="2000" b="0" dirty="0">
                <a:latin typeface="Times New Roman" pitchFamily="18" charset="0"/>
              </a:rPr>
              <a:t>G=&lt;V,E&gt;</a:t>
            </a:r>
            <a:r>
              <a:rPr kumimoji="1" lang="zh-CN" altLang="en-US" sz="2000" b="0" dirty="0">
                <a:latin typeface="Times New Roman" pitchFamily="18" charset="0"/>
              </a:rPr>
              <a:t>要由两个集合来定义：一个有限集合</a:t>
            </a:r>
            <a:r>
              <a:rPr kumimoji="1" lang="en-US" altLang="zh-CN" sz="2000" b="0" dirty="0">
                <a:latin typeface="Times New Roman" pitchFamily="18" charset="0"/>
              </a:rPr>
              <a:t>V</a:t>
            </a:r>
            <a:r>
              <a:rPr kumimoji="1" lang="zh-CN" altLang="en-US" sz="2000" b="0" dirty="0">
                <a:latin typeface="Times New Roman" pitchFamily="18" charset="0"/>
              </a:rPr>
              <a:t>，它的元素被称为顶点；另一个的限集合</a:t>
            </a:r>
            <a:r>
              <a:rPr kumimoji="1" lang="en-US" altLang="zh-CN" sz="2000" b="0" dirty="0">
                <a:latin typeface="Times New Roman" pitchFamily="18" charset="0"/>
              </a:rPr>
              <a:t>E</a:t>
            </a:r>
            <a:r>
              <a:rPr kumimoji="1" lang="zh-CN" altLang="en-US" sz="2000" b="0" dirty="0">
                <a:latin typeface="Times New Roman" pitchFamily="18" charset="0"/>
              </a:rPr>
              <a:t>，它的元素是一对顶点，称为边。如果每对顶点之间都没有顺序，也就是说，顶点对（</a:t>
            </a:r>
            <a:r>
              <a:rPr kumimoji="1" lang="en-US" altLang="zh-CN" sz="2000" b="0" dirty="0" err="1">
                <a:latin typeface="Times New Roman" pitchFamily="18" charset="0"/>
              </a:rPr>
              <a:t>u,v</a:t>
            </a:r>
            <a:r>
              <a:rPr kumimoji="1" lang="zh-CN" altLang="en-US" sz="2000" b="0" dirty="0">
                <a:latin typeface="Times New Roman" pitchFamily="18" charset="0"/>
              </a:rPr>
              <a:t>）和顶点（</a:t>
            </a:r>
            <a:r>
              <a:rPr kumimoji="1" lang="en-US" altLang="zh-CN" sz="2000" b="0" dirty="0" err="1">
                <a:latin typeface="Times New Roman" pitchFamily="18" charset="0"/>
              </a:rPr>
              <a:t>v,u</a:t>
            </a:r>
            <a:r>
              <a:rPr kumimoji="1" lang="zh-CN" altLang="en-US" sz="2000" b="0" dirty="0">
                <a:latin typeface="Times New Roman" pitchFamily="18" charset="0"/>
              </a:rPr>
              <a:t>）是相同的，我们说图</a:t>
            </a:r>
            <a:r>
              <a:rPr kumimoji="1" lang="en-US" altLang="zh-CN" sz="2000" b="0" dirty="0">
                <a:latin typeface="Times New Roman" pitchFamily="18" charset="0"/>
              </a:rPr>
              <a:t>G</a:t>
            </a:r>
            <a:r>
              <a:rPr kumimoji="1" lang="zh-CN" altLang="en-US" sz="2000" b="0" dirty="0">
                <a:latin typeface="Times New Roman" pitchFamily="18" charset="0"/>
              </a:rPr>
              <a:t>是无向的：否则，我们说边（</a:t>
            </a:r>
            <a:r>
              <a:rPr kumimoji="1" lang="en-US" altLang="zh-CN" sz="2000" b="0" dirty="0" err="1">
                <a:latin typeface="Times New Roman" pitchFamily="18" charset="0"/>
              </a:rPr>
              <a:t>u,v</a:t>
            </a:r>
            <a:r>
              <a:rPr kumimoji="1" lang="zh-CN" altLang="en-US" sz="2000" b="0" dirty="0">
                <a:latin typeface="Times New Roman" pitchFamily="18" charset="0"/>
              </a:rPr>
              <a:t>）的方向是从顶点</a:t>
            </a:r>
            <a:r>
              <a:rPr kumimoji="1" lang="en-US" altLang="zh-CN" sz="2000" b="0" dirty="0">
                <a:latin typeface="Times New Roman" pitchFamily="18" charset="0"/>
              </a:rPr>
              <a:t>u</a:t>
            </a:r>
            <a:r>
              <a:rPr kumimoji="1" lang="zh-CN" altLang="en-US" sz="2000" b="0" dirty="0">
                <a:latin typeface="Times New Roman" pitchFamily="18" charset="0"/>
              </a:rPr>
              <a:t>到顶点</a:t>
            </a:r>
            <a:r>
              <a:rPr kumimoji="1" lang="en-US" altLang="zh-CN" sz="2000" b="0" dirty="0">
                <a:latin typeface="Times New Roman" pitchFamily="18" charset="0"/>
              </a:rPr>
              <a:t>v</a:t>
            </a:r>
            <a:r>
              <a:rPr kumimoji="1" lang="zh-CN" altLang="en-US" sz="2000" b="0" dirty="0">
                <a:latin typeface="Times New Roman" pitchFamily="18" charset="0"/>
              </a:rPr>
              <a:t>，图本身被称为有向的。有向的图也称为有向图。</a:t>
            </a:r>
            <a:endParaRPr kumimoji="1" lang="zh-CN" altLang="en-US" sz="2400" dirty="0">
              <a:latin typeface="Times New Roman"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54"/>
          <p:cNvGrpSpPr>
            <a:grpSpLocks/>
          </p:cNvGrpSpPr>
          <p:nvPr/>
        </p:nvGrpSpPr>
        <p:grpSpPr bwMode="auto">
          <a:xfrm>
            <a:off x="900113" y="549275"/>
            <a:ext cx="5903912" cy="2197100"/>
            <a:chOff x="567" y="346"/>
            <a:chExt cx="3719" cy="1384"/>
          </a:xfrm>
        </p:grpSpPr>
        <p:grpSp>
          <p:nvGrpSpPr>
            <p:cNvPr id="44036" name="Group 52"/>
            <p:cNvGrpSpPr>
              <a:grpSpLocks/>
            </p:cNvGrpSpPr>
            <p:nvPr/>
          </p:nvGrpSpPr>
          <p:grpSpPr bwMode="auto">
            <a:xfrm>
              <a:off x="567" y="346"/>
              <a:ext cx="3719" cy="1202"/>
              <a:chOff x="567" y="346"/>
              <a:chExt cx="3719" cy="1202"/>
            </a:xfrm>
          </p:grpSpPr>
          <p:sp>
            <p:nvSpPr>
              <p:cNvPr id="44038" name="Oval 3"/>
              <p:cNvSpPr>
                <a:spLocks noChangeArrowheads="1"/>
              </p:cNvSpPr>
              <p:nvPr/>
            </p:nvSpPr>
            <p:spPr bwMode="auto">
              <a:xfrm>
                <a:off x="567" y="346"/>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44039" name="Oval 4"/>
              <p:cNvSpPr>
                <a:spLocks noChangeArrowheads="1"/>
              </p:cNvSpPr>
              <p:nvPr/>
            </p:nvSpPr>
            <p:spPr bwMode="auto">
              <a:xfrm>
                <a:off x="1202" y="346"/>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44040" name="Oval 5"/>
              <p:cNvSpPr>
                <a:spLocks noChangeArrowheads="1"/>
              </p:cNvSpPr>
              <p:nvPr/>
            </p:nvSpPr>
            <p:spPr bwMode="auto">
              <a:xfrm>
                <a:off x="1791" y="346"/>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44041" name="Oval 6"/>
              <p:cNvSpPr>
                <a:spLocks noChangeArrowheads="1"/>
              </p:cNvSpPr>
              <p:nvPr/>
            </p:nvSpPr>
            <p:spPr bwMode="auto">
              <a:xfrm>
                <a:off x="567" y="935"/>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44042" name="Oval 7"/>
              <p:cNvSpPr>
                <a:spLocks noChangeArrowheads="1"/>
              </p:cNvSpPr>
              <p:nvPr/>
            </p:nvSpPr>
            <p:spPr bwMode="auto">
              <a:xfrm>
                <a:off x="1202" y="935"/>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44043" name="Oval 8"/>
              <p:cNvSpPr>
                <a:spLocks noChangeArrowheads="1"/>
              </p:cNvSpPr>
              <p:nvPr/>
            </p:nvSpPr>
            <p:spPr bwMode="auto">
              <a:xfrm>
                <a:off x="1791" y="935"/>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44044" name="Line 9"/>
              <p:cNvSpPr>
                <a:spLocks noChangeShapeType="1"/>
              </p:cNvSpPr>
              <p:nvPr/>
            </p:nvSpPr>
            <p:spPr bwMode="auto">
              <a:xfrm>
                <a:off x="657" y="572"/>
                <a:ext cx="0" cy="3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45" name="Line 10"/>
              <p:cNvSpPr>
                <a:spLocks noChangeShapeType="1"/>
              </p:cNvSpPr>
              <p:nvPr/>
            </p:nvSpPr>
            <p:spPr bwMode="auto">
              <a:xfrm>
                <a:off x="793" y="1071"/>
                <a:ext cx="40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46" name="Line 11"/>
              <p:cNvSpPr>
                <a:spLocks noChangeShapeType="1"/>
              </p:cNvSpPr>
              <p:nvPr/>
            </p:nvSpPr>
            <p:spPr bwMode="auto">
              <a:xfrm>
                <a:off x="1429" y="1071"/>
                <a:ext cx="408"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47" name="Line 12"/>
              <p:cNvSpPr>
                <a:spLocks noChangeShapeType="1"/>
              </p:cNvSpPr>
              <p:nvPr/>
            </p:nvSpPr>
            <p:spPr bwMode="auto">
              <a:xfrm>
                <a:off x="1882" y="572"/>
                <a:ext cx="0" cy="3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48" name="Line 13"/>
              <p:cNvSpPr>
                <a:spLocks noChangeShapeType="1"/>
              </p:cNvSpPr>
              <p:nvPr/>
            </p:nvSpPr>
            <p:spPr bwMode="auto">
              <a:xfrm>
                <a:off x="793" y="482"/>
                <a:ext cx="40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49" name="Line 14"/>
              <p:cNvSpPr>
                <a:spLocks noChangeShapeType="1"/>
              </p:cNvSpPr>
              <p:nvPr/>
            </p:nvSpPr>
            <p:spPr bwMode="auto">
              <a:xfrm>
                <a:off x="1429" y="482"/>
                <a:ext cx="36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50" name="Line 15"/>
              <p:cNvSpPr>
                <a:spLocks noChangeShapeType="1"/>
              </p:cNvSpPr>
              <p:nvPr/>
            </p:nvSpPr>
            <p:spPr bwMode="auto">
              <a:xfrm>
                <a:off x="1292" y="572"/>
                <a:ext cx="0" cy="40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51" name="Text Box 16"/>
              <p:cNvSpPr txBox="1">
                <a:spLocks noChangeArrowheads="1"/>
              </p:cNvSpPr>
              <p:nvPr/>
            </p:nvSpPr>
            <p:spPr bwMode="auto">
              <a:xfrm>
                <a:off x="839" y="1298"/>
                <a:ext cx="81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p:txBody>
          </p:sp>
          <p:sp>
            <p:nvSpPr>
              <p:cNvPr id="44052" name="Oval 17"/>
              <p:cNvSpPr>
                <a:spLocks noChangeArrowheads="1"/>
              </p:cNvSpPr>
              <p:nvPr/>
            </p:nvSpPr>
            <p:spPr bwMode="auto">
              <a:xfrm>
                <a:off x="2835" y="346"/>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44053" name="Oval 18"/>
              <p:cNvSpPr>
                <a:spLocks noChangeArrowheads="1"/>
              </p:cNvSpPr>
              <p:nvPr/>
            </p:nvSpPr>
            <p:spPr bwMode="auto">
              <a:xfrm>
                <a:off x="3470" y="346"/>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44054" name="Oval 19"/>
              <p:cNvSpPr>
                <a:spLocks noChangeArrowheads="1"/>
              </p:cNvSpPr>
              <p:nvPr/>
            </p:nvSpPr>
            <p:spPr bwMode="auto">
              <a:xfrm>
                <a:off x="4059" y="346"/>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44055" name="Oval 20"/>
              <p:cNvSpPr>
                <a:spLocks noChangeArrowheads="1"/>
              </p:cNvSpPr>
              <p:nvPr/>
            </p:nvSpPr>
            <p:spPr bwMode="auto">
              <a:xfrm>
                <a:off x="2835" y="935"/>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44056" name="Oval 21"/>
              <p:cNvSpPr>
                <a:spLocks noChangeArrowheads="1"/>
              </p:cNvSpPr>
              <p:nvPr/>
            </p:nvSpPr>
            <p:spPr bwMode="auto">
              <a:xfrm>
                <a:off x="3470" y="935"/>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44057" name="Oval 22"/>
              <p:cNvSpPr>
                <a:spLocks noChangeArrowheads="1"/>
              </p:cNvSpPr>
              <p:nvPr/>
            </p:nvSpPr>
            <p:spPr bwMode="auto">
              <a:xfrm>
                <a:off x="4059" y="935"/>
                <a:ext cx="227" cy="227"/>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44058" name="Line 34"/>
              <p:cNvSpPr>
                <a:spLocks noChangeShapeType="1"/>
              </p:cNvSpPr>
              <p:nvPr/>
            </p:nvSpPr>
            <p:spPr bwMode="auto">
              <a:xfrm flipV="1">
                <a:off x="2925" y="572"/>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59" name="Line 36"/>
              <p:cNvSpPr>
                <a:spLocks noChangeShapeType="1"/>
              </p:cNvSpPr>
              <p:nvPr/>
            </p:nvSpPr>
            <p:spPr bwMode="auto">
              <a:xfrm flipH="1">
                <a:off x="3696" y="482"/>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60" name="Line 37"/>
              <p:cNvSpPr>
                <a:spLocks noChangeShapeType="1"/>
              </p:cNvSpPr>
              <p:nvPr/>
            </p:nvSpPr>
            <p:spPr bwMode="auto">
              <a:xfrm>
                <a:off x="3061" y="1071"/>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61" name="Line 38"/>
              <p:cNvSpPr>
                <a:spLocks noChangeShapeType="1"/>
              </p:cNvSpPr>
              <p:nvPr/>
            </p:nvSpPr>
            <p:spPr bwMode="auto">
              <a:xfrm>
                <a:off x="3696" y="1071"/>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62" name="Line 39"/>
              <p:cNvSpPr>
                <a:spLocks noChangeShapeType="1"/>
              </p:cNvSpPr>
              <p:nvPr/>
            </p:nvSpPr>
            <p:spPr bwMode="auto">
              <a:xfrm>
                <a:off x="4195" y="572"/>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cxnSp>
            <p:nvCxnSpPr>
              <p:cNvPr id="44063" name="AutoShape 43"/>
              <p:cNvCxnSpPr>
                <a:cxnSpLocks noChangeShapeType="1"/>
                <a:stCxn id="44053" idx="6"/>
                <a:endCxn id="44056" idx="6"/>
              </p:cNvCxnSpPr>
              <p:nvPr/>
            </p:nvCxnSpPr>
            <p:spPr bwMode="auto">
              <a:xfrm>
                <a:off x="3697" y="460"/>
                <a:ext cx="1" cy="589"/>
              </a:xfrm>
              <a:prstGeom prst="curvedConnector3">
                <a:avLst>
                  <a:gd name="adj1" fmla="val 14300000"/>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chemeClr val="tx1"/>
                    </a:solidFill>
                    <a:round/>
                    <a:headEnd/>
                    <a:tailEnd type="triangl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44064" name="AutoShape 48"/>
              <p:cNvCxnSpPr>
                <a:cxnSpLocks noChangeShapeType="1"/>
                <a:stCxn id="44053" idx="3"/>
                <a:endCxn id="44056" idx="2"/>
              </p:cNvCxnSpPr>
              <p:nvPr/>
            </p:nvCxnSpPr>
            <p:spPr bwMode="auto">
              <a:xfrm rot="5400000">
                <a:off x="3232" y="778"/>
                <a:ext cx="509" cy="33"/>
              </a:xfrm>
              <a:prstGeom prst="curvedConnector4">
                <a:avLst>
                  <a:gd name="adj1" fmla="val 35579"/>
                  <a:gd name="adj2" fmla="val 533167"/>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cxnSp>
            <p:nvCxnSpPr>
              <p:cNvPr id="44065" name="AutoShape 49"/>
              <p:cNvCxnSpPr>
                <a:cxnSpLocks noChangeShapeType="1"/>
                <a:stCxn id="44056" idx="6"/>
                <a:endCxn id="44053" idx="5"/>
              </p:cNvCxnSpPr>
              <p:nvPr/>
            </p:nvCxnSpPr>
            <p:spPr bwMode="auto">
              <a:xfrm flipH="1" flipV="1">
                <a:off x="3664" y="540"/>
                <a:ext cx="33" cy="509"/>
              </a:xfrm>
              <a:prstGeom prst="curvedConnector4">
                <a:avLst>
                  <a:gd name="adj1" fmla="val -433167"/>
                  <a:gd name="adj2" fmla="val 57889"/>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cxnSp>
          <p:sp>
            <p:nvSpPr>
              <p:cNvPr id="44066" name="Line 50"/>
              <p:cNvSpPr>
                <a:spLocks noChangeShapeType="1"/>
              </p:cNvSpPr>
              <p:nvPr/>
            </p:nvSpPr>
            <p:spPr bwMode="auto">
              <a:xfrm>
                <a:off x="3061" y="447"/>
                <a:ext cx="4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4067" name="Text Box 51"/>
              <p:cNvSpPr txBox="1">
                <a:spLocks noChangeArrowheads="1"/>
              </p:cNvSpPr>
              <p:nvPr/>
            </p:nvSpPr>
            <p:spPr bwMode="auto">
              <a:xfrm>
                <a:off x="3152" y="1253"/>
                <a:ext cx="81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p>
            </p:txBody>
          </p:sp>
        </p:grpSp>
        <p:sp>
          <p:nvSpPr>
            <p:cNvPr id="44037" name="Text Box 53"/>
            <p:cNvSpPr txBox="1">
              <a:spLocks noChangeArrowheads="1"/>
            </p:cNvSpPr>
            <p:nvPr/>
          </p:nvSpPr>
          <p:spPr bwMode="auto">
            <a:xfrm>
              <a:off x="975" y="1480"/>
              <a:ext cx="28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4</a:t>
              </a:r>
              <a:r>
                <a:rPr kumimoji="1" lang="zh-CN" altLang="en-US" sz="2000" b="0" dirty="0" smtClean="0">
                  <a:solidFill>
                    <a:schemeClr val="tx2"/>
                  </a:solidFill>
                  <a:latin typeface="Times New Roman" pitchFamily="18" charset="0"/>
                </a:rPr>
                <a:t>（</a:t>
              </a:r>
              <a:r>
                <a:rPr kumimoji="1" lang="en-US" altLang="zh-CN" sz="2000" b="0" dirty="0">
                  <a:solidFill>
                    <a:schemeClr val="tx2"/>
                  </a:solidFill>
                  <a:latin typeface="Times New Roman" pitchFamily="18" charset="0"/>
                </a:rPr>
                <a:t>a</a:t>
              </a:r>
              <a:r>
                <a:rPr kumimoji="1" lang="zh-CN" altLang="en-US" sz="2000" b="0" dirty="0">
                  <a:solidFill>
                    <a:schemeClr val="tx2"/>
                  </a:solidFill>
                  <a:latin typeface="Times New Roman" pitchFamily="18" charset="0"/>
                </a:rPr>
                <a:t>）无向图；</a:t>
              </a:r>
              <a:r>
                <a:rPr kumimoji="1" lang="en-US" altLang="zh-CN" sz="2000" b="0" dirty="0">
                  <a:solidFill>
                    <a:schemeClr val="tx2"/>
                  </a:solidFill>
                  <a:latin typeface="Times New Roman" pitchFamily="18" charset="0"/>
                </a:rPr>
                <a:t>(b)</a:t>
              </a:r>
              <a:r>
                <a:rPr kumimoji="1" lang="zh-CN" altLang="en-US" sz="2000" b="0" dirty="0">
                  <a:solidFill>
                    <a:schemeClr val="tx2"/>
                  </a:solidFill>
                  <a:latin typeface="Times New Roman" pitchFamily="18" charset="0"/>
                </a:rPr>
                <a:t>有向图</a:t>
              </a:r>
            </a:p>
          </p:txBody>
        </p:sp>
      </p:grpSp>
      <p:sp>
        <p:nvSpPr>
          <p:cNvPr id="44035" name="Text Box 55"/>
          <p:cNvSpPr txBox="1">
            <a:spLocks noChangeArrowheads="1"/>
          </p:cNvSpPr>
          <p:nvPr/>
        </p:nvSpPr>
        <p:spPr bwMode="auto">
          <a:xfrm>
            <a:off x="468313" y="2852738"/>
            <a:ext cx="7920037" cy="3940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spcBef>
                <a:spcPct val="50000"/>
              </a:spcBef>
            </a:pPr>
            <a:r>
              <a:rPr kumimoji="1" lang="en-US" altLang="zh-CN" sz="2000" b="0" dirty="0">
                <a:solidFill>
                  <a:schemeClr val="tx2"/>
                </a:solidFill>
                <a:latin typeface="Times New Roman" pitchFamily="18" charset="0"/>
              </a:rPr>
              <a:t>      </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4</a:t>
            </a:r>
            <a:r>
              <a:rPr kumimoji="1" lang="zh-CN" altLang="en-US" sz="2000" b="0" dirty="0" smtClean="0">
                <a:solidFill>
                  <a:schemeClr val="tx2"/>
                </a:solidFill>
                <a:latin typeface="Times New Roman" pitchFamily="18" charset="0"/>
              </a:rPr>
              <a:t>（</a:t>
            </a:r>
            <a:r>
              <a:rPr kumimoji="1" lang="en-US" altLang="zh-CN" sz="2000" b="0" dirty="0" smtClean="0">
                <a:solidFill>
                  <a:schemeClr val="tx2"/>
                </a:solidFill>
                <a:latin typeface="Times New Roman" pitchFamily="18" charset="0"/>
              </a:rPr>
              <a:t>a</a:t>
            </a:r>
            <a:r>
              <a:rPr kumimoji="1" lang="zh-CN" altLang="en-US" sz="2000" b="0" dirty="0" smtClean="0">
                <a:solidFill>
                  <a:schemeClr val="tx2"/>
                </a:solidFill>
                <a:latin typeface="Times New Roman" pitchFamily="18" charset="0"/>
              </a:rPr>
              <a:t>）包含</a:t>
            </a:r>
            <a:r>
              <a:rPr kumimoji="1" lang="en-US" altLang="zh-CN" sz="2000" b="0" dirty="0">
                <a:solidFill>
                  <a:schemeClr val="tx2"/>
                </a:solidFill>
                <a:latin typeface="Times New Roman" pitchFamily="18" charset="0"/>
              </a:rPr>
              <a:t>6</a:t>
            </a:r>
            <a:r>
              <a:rPr kumimoji="1" lang="zh-CN" altLang="en-US" sz="2000" b="0" dirty="0">
                <a:solidFill>
                  <a:schemeClr val="tx2"/>
                </a:solidFill>
                <a:latin typeface="Times New Roman" pitchFamily="18" charset="0"/>
              </a:rPr>
              <a:t>个顶点和</a:t>
            </a:r>
            <a:r>
              <a:rPr kumimoji="1" lang="en-US" altLang="zh-CN" sz="2000" b="0" dirty="0">
                <a:solidFill>
                  <a:schemeClr val="tx2"/>
                </a:solidFill>
                <a:latin typeface="Times New Roman" pitchFamily="18" charset="0"/>
              </a:rPr>
              <a:t>7</a:t>
            </a:r>
            <a:r>
              <a:rPr kumimoji="1" lang="zh-CN" altLang="en-US" sz="2000" b="0" dirty="0">
                <a:solidFill>
                  <a:schemeClr val="tx2"/>
                </a:solidFill>
                <a:latin typeface="Times New Roman" pitchFamily="18" charset="0"/>
              </a:rPr>
              <a:t>条边：</a:t>
            </a:r>
          </a:p>
          <a:p>
            <a:pPr>
              <a:spcBef>
                <a:spcPct val="50000"/>
              </a:spcBef>
            </a:pPr>
            <a:r>
              <a:rPr kumimoji="1" lang="en-US" altLang="zh-CN" sz="2000" b="0" dirty="0">
                <a:solidFill>
                  <a:schemeClr val="tx2"/>
                </a:solidFill>
                <a:latin typeface="Times New Roman" pitchFamily="18" charset="0"/>
              </a:rPr>
              <a:t>V={</a:t>
            </a:r>
            <a:r>
              <a:rPr kumimoji="1" lang="en-US" altLang="zh-CN" sz="2000" b="0" dirty="0" err="1">
                <a:solidFill>
                  <a:schemeClr val="tx2"/>
                </a:solidFill>
                <a:latin typeface="Times New Roman" pitchFamily="18" charset="0"/>
              </a:rPr>
              <a:t>a,b,c,d,e,f</a:t>
            </a:r>
            <a:r>
              <a:rPr kumimoji="1" lang="en-US" altLang="zh-CN" sz="2000" b="0" dirty="0">
                <a:solidFill>
                  <a:schemeClr val="tx2"/>
                </a:solidFill>
                <a:latin typeface="Times New Roman" pitchFamily="18" charset="0"/>
              </a:rPr>
              <a:t>}  E={(</a:t>
            </a:r>
            <a:r>
              <a:rPr kumimoji="1" lang="en-US" altLang="zh-CN" sz="2000" b="0" dirty="0" err="1">
                <a:solidFill>
                  <a:schemeClr val="tx2"/>
                </a:solidFill>
                <a:latin typeface="Times New Roman" pitchFamily="18" charset="0"/>
              </a:rPr>
              <a:t>a,c</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a,d</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b,c</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b,f</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c,e</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d,e</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e,f</a:t>
            </a:r>
            <a:r>
              <a:rPr kumimoji="1" lang="en-US" altLang="zh-CN" sz="2000" b="0" dirty="0">
                <a:solidFill>
                  <a:schemeClr val="tx2"/>
                </a:solidFill>
                <a:latin typeface="Times New Roman" pitchFamily="18" charset="0"/>
              </a:rPr>
              <a:t>)}</a:t>
            </a:r>
            <a:r>
              <a:rPr kumimoji="1" lang="zh-CN" altLang="en-US" sz="2000" b="0" dirty="0">
                <a:solidFill>
                  <a:schemeClr val="tx2"/>
                </a:solidFill>
                <a:latin typeface="Times New Roman" pitchFamily="18" charset="0"/>
              </a:rPr>
              <a:t>。</a:t>
            </a:r>
          </a:p>
          <a:p>
            <a:pPr>
              <a:spcBef>
                <a:spcPct val="50000"/>
              </a:spcBef>
            </a:pPr>
            <a:r>
              <a:rPr kumimoji="1" lang="zh-CN" altLang="en-US" sz="2000" b="0" dirty="0">
                <a:solidFill>
                  <a:schemeClr val="tx2"/>
                </a:solidFill>
                <a:latin typeface="Times New Roman" pitchFamily="18" charset="0"/>
              </a:rPr>
              <a:t>     </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4</a:t>
            </a:r>
            <a:r>
              <a:rPr kumimoji="1" lang="zh-CN" altLang="en-US" sz="2000" b="0" dirty="0" smtClean="0">
                <a:solidFill>
                  <a:schemeClr val="tx2"/>
                </a:solidFill>
                <a:latin typeface="Times New Roman" pitchFamily="18" charset="0"/>
              </a:rPr>
              <a:t>（</a:t>
            </a:r>
            <a:r>
              <a:rPr kumimoji="1" lang="en-US" altLang="zh-CN" sz="2000" b="0" dirty="0" smtClean="0">
                <a:solidFill>
                  <a:schemeClr val="tx2"/>
                </a:solidFill>
                <a:latin typeface="Times New Roman" pitchFamily="18" charset="0"/>
              </a:rPr>
              <a:t>b</a:t>
            </a:r>
            <a:r>
              <a:rPr kumimoji="1" lang="zh-CN" altLang="en-US" sz="2000" b="0" dirty="0" smtClean="0">
                <a:solidFill>
                  <a:schemeClr val="tx2"/>
                </a:solidFill>
                <a:latin typeface="Times New Roman" pitchFamily="18" charset="0"/>
              </a:rPr>
              <a:t>）包含</a:t>
            </a:r>
            <a:r>
              <a:rPr kumimoji="1" lang="en-US" altLang="zh-CN" sz="2000" b="0" dirty="0">
                <a:solidFill>
                  <a:schemeClr val="tx2"/>
                </a:solidFill>
                <a:latin typeface="Times New Roman" pitchFamily="18" charset="0"/>
              </a:rPr>
              <a:t>6</a:t>
            </a:r>
            <a:r>
              <a:rPr kumimoji="1" lang="zh-CN" altLang="en-US" sz="2000" b="0" dirty="0">
                <a:solidFill>
                  <a:schemeClr val="tx2"/>
                </a:solidFill>
                <a:latin typeface="Times New Roman" pitchFamily="18" charset="0"/>
              </a:rPr>
              <a:t>个顶点和</a:t>
            </a:r>
            <a:r>
              <a:rPr kumimoji="1" lang="en-US" altLang="zh-CN" sz="2000" b="0" dirty="0">
                <a:solidFill>
                  <a:schemeClr val="tx2"/>
                </a:solidFill>
                <a:latin typeface="Times New Roman" pitchFamily="18" charset="0"/>
              </a:rPr>
              <a:t>8</a:t>
            </a:r>
            <a:r>
              <a:rPr kumimoji="1" lang="zh-CN" altLang="en-US" sz="2000" b="0" dirty="0">
                <a:solidFill>
                  <a:schemeClr val="tx2"/>
                </a:solidFill>
                <a:latin typeface="Times New Roman" pitchFamily="18" charset="0"/>
              </a:rPr>
              <a:t>条的向边：</a:t>
            </a:r>
          </a:p>
          <a:p>
            <a:pPr>
              <a:spcBef>
                <a:spcPct val="50000"/>
              </a:spcBef>
            </a:pPr>
            <a:r>
              <a:rPr kumimoji="1" lang="en-US" altLang="zh-CN" sz="2000" b="0" dirty="0">
                <a:solidFill>
                  <a:schemeClr val="tx2"/>
                </a:solidFill>
                <a:latin typeface="Times New Roman" pitchFamily="18" charset="0"/>
              </a:rPr>
              <a:t>V={</a:t>
            </a:r>
            <a:r>
              <a:rPr kumimoji="1" lang="en-US" altLang="zh-CN" sz="2000" b="0" dirty="0" err="1">
                <a:solidFill>
                  <a:schemeClr val="tx2"/>
                </a:solidFill>
                <a:latin typeface="Times New Roman" pitchFamily="18" charset="0"/>
              </a:rPr>
              <a:t>a,b,c,d,e,f</a:t>
            </a:r>
            <a:r>
              <a:rPr kumimoji="1" lang="en-US" altLang="zh-CN" sz="2000" b="0" dirty="0">
                <a:solidFill>
                  <a:schemeClr val="tx2"/>
                </a:solidFill>
                <a:latin typeface="Times New Roman" pitchFamily="18" charset="0"/>
              </a:rPr>
              <a:t>}  E={(</a:t>
            </a:r>
            <a:r>
              <a:rPr kumimoji="1" lang="en-US" altLang="zh-CN" sz="2000" b="0" dirty="0" err="1">
                <a:solidFill>
                  <a:schemeClr val="tx2"/>
                </a:solidFill>
                <a:latin typeface="Times New Roman" pitchFamily="18" charset="0"/>
              </a:rPr>
              <a:t>a,c</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b,c</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b,f</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c,e</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d,a</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d,e</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e,c</a:t>
            </a:r>
            <a:r>
              <a:rPr kumimoji="1" lang="en-US" altLang="zh-CN" sz="2000" b="0" dirty="0">
                <a:solidFill>
                  <a:schemeClr val="tx2"/>
                </a:solidFill>
                <a:latin typeface="Times New Roman" pitchFamily="18" charset="0"/>
              </a:rPr>
              <a:t>),(</a:t>
            </a:r>
            <a:r>
              <a:rPr kumimoji="1" lang="en-US" altLang="zh-CN" sz="2000" b="0" dirty="0" err="1">
                <a:solidFill>
                  <a:schemeClr val="tx2"/>
                </a:solidFill>
                <a:latin typeface="Times New Roman" pitchFamily="18" charset="0"/>
              </a:rPr>
              <a:t>e,f</a:t>
            </a:r>
            <a:r>
              <a:rPr kumimoji="1" lang="en-US" altLang="zh-CN" sz="2000" b="0" dirty="0">
                <a:solidFill>
                  <a:schemeClr val="tx2"/>
                </a:solidFill>
                <a:latin typeface="Times New Roman" pitchFamily="18" charset="0"/>
              </a:rPr>
              <a:t>)}</a:t>
            </a:r>
            <a:r>
              <a:rPr kumimoji="1" lang="zh-CN" altLang="en-US" sz="2000" b="0" dirty="0">
                <a:solidFill>
                  <a:schemeClr val="tx2"/>
                </a:solidFill>
                <a:latin typeface="Times New Roman" pitchFamily="18" charset="0"/>
              </a:rPr>
              <a:t>。</a:t>
            </a:r>
          </a:p>
          <a:p>
            <a:pPr>
              <a:spcBef>
                <a:spcPct val="50000"/>
              </a:spcBef>
            </a:pPr>
            <a:r>
              <a:rPr kumimoji="1" lang="zh-CN" altLang="en-US" sz="2000" b="0" dirty="0">
                <a:solidFill>
                  <a:schemeClr val="tx2"/>
                </a:solidFill>
                <a:latin typeface="Times New Roman" pitchFamily="18" charset="0"/>
              </a:rPr>
              <a:t>任意两个顶点之间都有边相连的图称为</a:t>
            </a:r>
            <a:r>
              <a:rPr kumimoji="1" lang="zh-CN" altLang="en-US" sz="2000" dirty="0">
                <a:solidFill>
                  <a:srgbClr val="FF0000"/>
                </a:solidFill>
                <a:latin typeface="Times New Roman" pitchFamily="18" charset="0"/>
              </a:rPr>
              <a:t>完全图</a:t>
            </a:r>
            <a:r>
              <a:rPr kumimoji="1" lang="zh-CN" altLang="en-US" sz="2000" b="0" dirty="0">
                <a:solidFill>
                  <a:schemeClr val="tx2"/>
                </a:solidFill>
                <a:latin typeface="Times New Roman" pitchFamily="18" charset="0"/>
              </a:rPr>
              <a:t>。如果完全图具有</a:t>
            </a:r>
            <a:r>
              <a:rPr kumimoji="1" lang="en-US" altLang="zh-CN" sz="2000" b="0" dirty="0">
                <a:solidFill>
                  <a:schemeClr val="tx2"/>
                </a:solidFill>
                <a:latin typeface="Times New Roman" pitchFamily="18" charset="0"/>
              </a:rPr>
              <a:t>|V|</a:t>
            </a:r>
            <a:r>
              <a:rPr kumimoji="1" lang="zh-CN" altLang="en-US" sz="2000" b="0" dirty="0">
                <a:solidFill>
                  <a:schemeClr val="tx2"/>
                </a:solidFill>
                <a:latin typeface="Times New Roman" pitchFamily="18" charset="0"/>
              </a:rPr>
              <a:t>个顶点，它的标准符号是</a:t>
            </a:r>
            <a:r>
              <a:rPr kumimoji="1" lang="en-US" altLang="zh-CN" sz="2000" b="0" dirty="0">
                <a:solidFill>
                  <a:schemeClr val="tx2"/>
                </a:solidFill>
                <a:latin typeface="Times New Roman" pitchFamily="18" charset="0"/>
              </a:rPr>
              <a:t>K</a:t>
            </a:r>
            <a:r>
              <a:rPr kumimoji="1" lang="en-US" altLang="zh-CN" sz="2000" b="0" baseline="-25000" dirty="0">
                <a:solidFill>
                  <a:schemeClr val="tx2"/>
                </a:solidFill>
                <a:latin typeface="Times New Roman" pitchFamily="18" charset="0"/>
              </a:rPr>
              <a:t>|V|</a:t>
            </a:r>
            <a:r>
              <a:rPr kumimoji="1" lang="zh-CN" altLang="en-US" sz="2000" b="0" dirty="0">
                <a:solidFill>
                  <a:schemeClr val="tx2"/>
                </a:solidFill>
                <a:latin typeface="Times New Roman" pitchFamily="18" charset="0"/>
              </a:rPr>
              <a:t>。</a:t>
            </a:r>
            <a:endParaRPr kumimoji="1" lang="en-US" altLang="zh-CN" sz="2000" b="0" dirty="0">
              <a:solidFill>
                <a:schemeClr val="tx2"/>
              </a:solidFill>
              <a:latin typeface="Times New Roman" pitchFamily="18" charset="0"/>
            </a:endParaRPr>
          </a:p>
          <a:p>
            <a:pPr>
              <a:spcBef>
                <a:spcPct val="50000"/>
              </a:spcBef>
            </a:pPr>
            <a:r>
              <a:rPr kumimoji="1" lang="zh-CN" altLang="en-US" sz="2000" b="0" dirty="0">
                <a:solidFill>
                  <a:schemeClr val="tx2"/>
                </a:solidFill>
                <a:latin typeface="Times New Roman" pitchFamily="18" charset="0"/>
              </a:rPr>
              <a:t>如果图中所缺的边数量相对较少，我们称它为稠密图；如果图中所缺的边数量相对较多，我们称为稀疏图。我们处理的是稀疏图还是稠密图，可能会影响图的表示方式，从而影响我们所设计或使用的算法的运行时间。</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323850" y="333375"/>
            <a:ext cx="7772400" cy="6456363"/>
          </a:xfrm>
        </p:spPr>
        <p:txBody>
          <a:bodyPr>
            <a:spAutoFit/>
          </a:bodyPr>
          <a:lstStyle/>
          <a:p>
            <a:pPr eaLnBrk="1" hangingPunct="1">
              <a:lnSpc>
                <a:spcPct val="120000"/>
              </a:lnSpc>
              <a:buClr>
                <a:srgbClr val="FF0000"/>
              </a:buClr>
              <a:buSzPct val="130000"/>
              <a:buFont typeface="Symbol" pitchFamily="18" charset="2"/>
              <a:buNone/>
            </a:pPr>
            <a:r>
              <a:rPr lang="en-US" altLang="zh-CN" sz="2800" b="1" dirty="0" smtClean="0"/>
              <a:t>1</a:t>
            </a:r>
            <a:r>
              <a:rPr lang="zh-CN" altLang="en-US" sz="2800" b="1" dirty="0" smtClean="0"/>
              <a:t>）</a:t>
            </a:r>
            <a:r>
              <a:rPr lang="en-US" altLang="zh-CN" sz="2800" b="1" dirty="0" smtClean="0"/>
              <a:t>.</a:t>
            </a:r>
            <a:r>
              <a:rPr lang="zh-CN" altLang="en-US" sz="2800" b="1" dirty="0" smtClean="0"/>
              <a:t>图的表示</a:t>
            </a:r>
          </a:p>
          <a:p>
            <a:pPr>
              <a:lnSpc>
                <a:spcPct val="120000"/>
              </a:lnSpc>
              <a:buClr>
                <a:srgbClr val="FF0000"/>
              </a:buClr>
              <a:buSzPct val="130000"/>
              <a:buNone/>
            </a:pPr>
            <a:r>
              <a:rPr lang="zh-CN" altLang="en-US" sz="2000" b="1" dirty="0" smtClean="0"/>
              <a:t>     </a:t>
            </a:r>
            <a:r>
              <a:rPr lang="zh-CN" altLang="en-US" sz="2000" dirty="0" smtClean="0"/>
              <a:t>计算机算法中</a:t>
            </a:r>
            <a:r>
              <a:rPr lang="en-US" altLang="zh-CN" sz="2000" dirty="0" smtClean="0"/>
              <a:t>,</a:t>
            </a:r>
            <a:r>
              <a:rPr lang="zh-CN" altLang="en-US" sz="2000" dirty="0" smtClean="0"/>
              <a:t>图主要可以用两种方法表示</a:t>
            </a:r>
            <a:r>
              <a:rPr lang="en-US" altLang="zh-CN" sz="2000" dirty="0" smtClean="0"/>
              <a:t>:</a:t>
            </a:r>
            <a:r>
              <a:rPr lang="zh-CN" altLang="en-US" sz="2000" dirty="0" smtClean="0"/>
              <a:t>邻接矩阵和邻接链表。</a:t>
            </a:r>
            <a:r>
              <a:rPr lang="en-US" altLang="zh-CN" sz="2000" dirty="0" smtClean="0"/>
              <a:t>n</a:t>
            </a:r>
            <a:r>
              <a:rPr lang="zh-CN" altLang="en-US" sz="2000" dirty="0" smtClean="0"/>
              <a:t>个顶点的邻接矩阵是一个</a:t>
            </a:r>
            <a:r>
              <a:rPr lang="en-US" altLang="zh-CN" sz="2000" dirty="0" smtClean="0"/>
              <a:t>n*n</a:t>
            </a:r>
            <a:r>
              <a:rPr lang="zh-CN" altLang="en-US" sz="2000" dirty="0" smtClean="0"/>
              <a:t>的布尔矩阵，图中每个顶点都用一行和一列来表示，如果从第</a:t>
            </a:r>
            <a:r>
              <a:rPr lang="en-US" altLang="zh-CN" sz="2000" dirty="0" err="1" smtClean="0"/>
              <a:t>i</a:t>
            </a:r>
            <a:r>
              <a:rPr lang="zh-CN" altLang="en-US" sz="2000" dirty="0" smtClean="0"/>
              <a:t>个顶点到第</a:t>
            </a:r>
            <a:r>
              <a:rPr lang="en-US" altLang="zh-CN" sz="2000" dirty="0" smtClean="0"/>
              <a:t>j</a:t>
            </a:r>
            <a:r>
              <a:rPr lang="zh-CN" altLang="en-US" sz="2000" dirty="0" smtClean="0"/>
              <a:t>个顶点之间有连接边，则矩阵中第</a:t>
            </a:r>
            <a:r>
              <a:rPr lang="en-US" altLang="zh-CN" sz="2000" dirty="0" err="1" smtClean="0"/>
              <a:t>i</a:t>
            </a:r>
            <a:r>
              <a:rPr lang="zh-CN" altLang="en-US" sz="2000" dirty="0" smtClean="0"/>
              <a:t>行第</a:t>
            </a:r>
            <a:r>
              <a:rPr lang="en-US" altLang="zh-CN" sz="2000" dirty="0" smtClean="0"/>
              <a:t>j</a:t>
            </a:r>
            <a:r>
              <a:rPr lang="zh-CN" altLang="en-US" sz="2000" dirty="0" smtClean="0"/>
              <a:t>列的元素等于</a:t>
            </a:r>
            <a:r>
              <a:rPr lang="en-US" altLang="zh-CN" sz="2000" dirty="0" smtClean="0"/>
              <a:t>1</a:t>
            </a:r>
            <a:r>
              <a:rPr lang="zh-CN" altLang="en-US" sz="2000" dirty="0" smtClean="0"/>
              <a:t>，如果没有这样的边，则等于</a:t>
            </a:r>
            <a:r>
              <a:rPr lang="en-US" altLang="zh-CN" sz="2000" dirty="0" smtClean="0"/>
              <a:t>0</a:t>
            </a:r>
            <a:r>
              <a:rPr lang="zh-CN" altLang="en-US" sz="2000" dirty="0" smtClean="0"/>
              <a:t>。例如，图</a:t>
            </a:r>
            <a:r>
              <a:rPr kumimoji="1" lang="en-US" altLang="zh-CN" sz="2000" b="0" dirty="0" smtClean="0">
                <a:solidFill>
                  <a:schemeClr val="tx2"/>
                </a:solidFill>
                <a:latin typeface="Times New Roman" pitchFamily="18" charset="0"/>
              </a:rPr>
              <a:t>4</a:t>
            </a:r>
            <a:r>
              <a:rPr kumimoji="1" lang="zh-CN" altLang="en-US" sz="2000" b="0" dirty="0" smtClean="0">
                <a:solidFill>
                  <a:schemeClr val="tx2"/>
                </a:solidFill>
                <a:latin typeface="Times New Roman" pitchFamily="18" charset="0"/>
              </a:rPr>
              <a:t>（</a:t>
            </a:r>
            <a:r>
              <a:rPr kumimoji="1" lang="en-US" altLang="zh-CN" sz="2000" b="0" dirty="0" smtClean="0">
                <a:solidFill>
                  <a:schemeClr val="tx2"/>
                </a:solidFill>
                <a:latin typeface="Times New Roman" pitchFamily="18" charset="0"/>
              </a:rPr>
              <a:t>a</a:t>
            </a:r>
            <a:r>
              <a:rPr kumimoji="1" lang="zh-CN" altLang="en-US" sz="2000" b="0" dirty="0" smtClean="0">
                <a:solidFill>
                  <a:schemeClr val="tx2"/>
                </a:solidFill>
                <a:latin typeface="Times New Roman" pitchFamily="18" charset="0"/>
              </a:rPr>
              <a:t>）</a:t>
            </a:r>
            <a:r>
              <a:rPr lang="zh-CN" altLang="en-US" sz="2000" dirty="0" smtClean="0"/>
              <a:t>所对应的邻接矩阵可以参见图</a:t>
            </a:r>
            <a:r>
              <a:rPr lang="en-US" altLang="zh-CN" sz="2000" dirty="0" smtClean="0"/>
              <a:t>5</a:t>
            </a:r>
            <a:r>
              <a:rPr lang="zh-CN" altLang="en-US" sz="2000" dirty="0" smtClean="0"/>
              <a:t>（</a:t>
            </a:r>
            <a:r>
              <a:rPr lang="en-US" altLang="zh-CN" sz="2000" dirty="0" smtClean="0"/>
              <a:t>a</a:t>
            </a:r>
            <a:r>
              <a:rPr lang="zh-CN" altLang="en-US" sz="2000" dirty="0" smtClean="0"/>
              <a:t>）。注意，一个无向图的邻接矩阵总是对称的（为什么？），也就是说，当</a:t>
            </a:r>
            <a:r>
              <a:rPr lang="en-US" altLang="zh-CN" sz="2000" dirty="0" smtClean="0"/>
              <a:t>i≥0</a:t>
            </a:r>
            <a:r>
              <a:rPr lang="zh-CN" altLang="en-US" sz="2000" dirty="0" smtClean="0"/>
              <a:t>，</a:t>
            </a:r>
            <a:r>
              <a:rPr lang="en-US" altLang="zh-CN" sz="2000" dirty="0" smtClean="0"/>
              <a:t>j≤n-1</a:t>
            </a:r>
            <a:r>
              <a:rPr lang="zh-CN" altLang="en-US" sz="2000" dirty="0" smtClean="0"/>
              <a:t>时，</a:t>
            </a:r>
            <a:r>
              <a:rPr lang="en-US" altLang="zh-CN" sz="2000" dirty="0" smtClean="0"/>
              <a:t>A[</a:t>
            </a:r>
            <a:r>
              <a:rPr lang="en-US" altLang="zh-CN" sz="2000" dirty="0" err="1" smtClean="0"/>
              <a:t>i,j</a:t>
            </a:r>
            <a:r>
              <a:rPr lang="en-US" altLang="zh-CN" sz="2000" dirty="0" smtClean="0"/>
              <a:t>]=A[</a:t>
            </a:r>
            <a:r>
              <a:rPr lang="en-US" altLang="zh-CN" sz="2000" dirty="0" err="1" smtClean="0"/>
              <a:t>j,i</a:t>
            </a:r>
            <a:r>
              <a:rPr lang="en-US" altLang="zh-CN" sz="2000" dirty="0" smtClean="0"/>
              <a:t>]</a:t>
            </a:r>
            <a:r>
              <a:rPr lang="zh-CN" altLang="en-US" sz="2000" dirty="0" smtClean="0"/>
              <a:t>。</a:t>
            </a:r>
            <a:endParaRPr lang="en-US" altLang="zh-CN" sz="2000" dirty="0" smtClean="0"/>
          </a:p>
          <a:p>
            <a:pPr eaLnBrk="1" hangingPunct="1">
              <a:lnSpc>
                <a:spcPct val="120000"/>
              </a:lnSpc>
              <a:buClr>
                <a:srgbClr val="FF0000"/>
              </a:buClr>
              <a:buSzPct val="130000"/>
              <a:buFont typeface="Symbol" pitchFamily="18" charset="2"/>
              <a:buNone/>
            </a:pPr>
            <a:endParaRPr lang="zh-CN" altLang="en-US" sz="2000" dirty="0" smtClean="0"/>
          </a:p>
          <a:p>
            <a:pPr eaLnBrk="1" hangingPunct="1">
              <a:lnSpc>
                <a:spcPct val="120000"/>
              </a:lnSpc>
              <a:buClr>
                <a:srgbClr val="FF0000"/>
              </a:buClr>
              <a:buSzPct val="130000"/>
              <a:buFont typeface="Symbol" pitchFamily="18" charset="2"/>
              <a:buNone/>
            </a:pPr>
            <a:r>
              <a:rPr lang="zh-CN" altLang="en-US" sz="2000" dirty="0" smtClean="0"/>
              <a:t>     图或者有向图的邻接链表是邻接链表的一个集合，其中每一个顶点用一个邻接链表表示，该链表包含了和这个顶点邻接的所有顶点（即所有和该顶点有边相连的顶点）。通常，这样一个表由一个表头开始，表头指出该链表表示的是哪一个顶点。</a:t>
            </a:r>
            <a:endParaRPr lang="en-US" altLang="zh-CN" sz="2000" dirty="0" smtClean="0"/>
          </a:p>
          <a:p>
            <a:pPr eaLnBrk="1" hangingPunct="1">
              <a:lnSpc>
                <a:spcPct val="120000"/>
              </a:lnSpc>
              <a:buClr>
                <a:srgbClr val="FF0000"/>
              </a:buClr>
              <a:buSzPct val="130000"/>
              <a:buFont typeface="Symbol" pitchFamily="18" charset="2"/>
              <a:buNone/>
            </a:pPr>
            <a:endParaRPr lang="zh-CN" altLang="en-US" sz="2000" dirty="0" smtClean="0"/>
          </a:p>
          <a:p>
            <a:pPr eaLnBrk="1" hangingPunct="1">
              <a:lnSpc>
                <a:spcPct val="120000"/>
              </a:lnSpc>
              <a:buClr>
                <a:srgbClr val="FF0000"/>
              </a:buClr>
              <a:buSzPct val="130000"/>
              <a:buFont typeface="Symbol" pitchFamily="18" charset="2"/>
              <a:buNone/>
            </a:pPr>
            <a:r>
              <a:rPr lang="zh-CN" altLang="en-US" sz="2000" dirty="0" smtClean="0"/>
              <a:t>     采用哪种表示法更方便取决于问题的性质，取决于用哪种方法来解决问题，还可能取决于输入图的类型（</a:t>
            </a:r>
            <a:r>
              <a:rPr lang="zh-CN" altLang="en-US" sz="2000" dirty="0" smtClean="0">
                <a:solidFill>
                  <a:schemeClr val="tx2"/>
                </a:solidFill>
              </a:rPr>
              <a:t>稀疏图还是稠密图</a:t>
            </a:r>
            <a:r>
              <a:rPr lang="zh-CN" altLang="en-US" sz="2000" dirty="0" smtClean="0"/>
              <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147"/>
          <p:cNvGrpSpPr>
            <a:grpSpLocks/>
          </p:cNvGrpSpPr>
          <p:nvPr/>
        </p:nvGrpSpPr>
        <p:grpSpPr bwMode="auto">
          <a:xfrm>
            <a:off x="971550" y="1592263"/>
            <a:ext cx="7345363" cy="4789487"/>
            <a:chOff x="340" y="255"/>
            <a:chExt cx="4627" cy="3017"/>
          </a:xfrm>
        </p:grpSpPr>
        <p:sp>
          <p:nvSpPr>
            <p:cNvPr id="46083" name="Text Box 4"/>
            <p:cNvSpPr txBox="1">
              <a:spLocks noChangeArrowheads="1"/>
            </p:cNvSpPr>
            <p:nvPr/>
          </p:nvSpPr>
          <p:spPr bwMode="auto">
            <a:xfrm>
              <a:off x="340" y="572"/>
              <a:ext cx="308" cy="16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dist">
                <a:spcBef>
                  <a:spcPct val="50000"/>
                </a:spcBef>
              </a:pPr>
              <a:r>
                <a:rPr kumimoji="1" lang="en-US" altLang="zh-CN" sz="2000" b="0">
                  <a:solidFill>
                    <a:schemeClr val="tx2"/>
                  </a:solidFill>
                  <a:latin typeface="Times New Roman" pitchFamily="18" charset="0"/>
                </a:rPr>
                <a:t>a</a:t>
              </a:r>
            </a:p>
            <a:p>
              <a:pPr algn="dist">
                <a:spcBef>
                  <a:spcPct val="50000"/>
                </a:spcBef>
              </a:pPr>
              <a:r>
                <a:rPr kumimoji="1" lang="en-US" altLang="zh-CN" sz="2000" b="0">
                  <a:solidFill>
                    <a:schemeClr val="tx2"/>
                  </a:solidFill>
                  <a:latin typeface="Times New Roman" pitchFamily="18" charset="0"/>
                </a:rPr>
                <a:t>b</a:t>
              </a:r>
            </a:p>
            <a:p>
              <a:pPr algn="dist">
                <a:spcBef>
                  <a:spcPct val="50000"/>
                </a:spcBef>
              </a:pPr>
              <a:r>
                <a:rPr kumimoji="1" lang="en-US" altLang="zh-CN" sz="2000" b="0">
                  <a:solidFill>
                    <a:schemeClr val="tx2"/>
                  </a:solidFill>
                  <a:latin typeface="Times New Roman" pitchFamily="18" charset="0"/>
                </a:rPr>
                <a:t>c</a:t>
              </a:r>
            </a:p>
            <a:p>
              <a:pPr algn="dist">
                <a:spcBef>
                  <a:spcPct val="50000"/>
                </a:spcBef>
              </a:pPr>
              <a:r>
                <a:rPr kumimoji="1" lang="en-US" altLang="zh-CN" sz="2000" b="0">
                  <a:solidFill>
                    <a:schemeClr val="tx2"/>
                  </a:solidFill>
                  <a:latin typeface="Times New Roman" pitchFamily="18" charset="0"/>
                </a:rPr>
                <a:t>d</a:t>
              </a:r>
            </a:p>
            <a:p>
              <a:pPr algn="dist">
                <a:spcBef>
                  <a:spcPct val="50000"/>
                </a:spcBef>
              </a:pPr>
              <a:r>
                <a:rPr kumimoji="1" lang="en-US" altLang="zh-CN" sz="2000" b="0">
                  <a:solidFill>
                    <a:schemeClr val="tx2"/>
                  </a:solidFill>
                  <a:latin typeface="Times New Roman" pitchFamily="18" charset="0"/>
                </a:rPr>
                <a:t>e</a:t>
              </a:r>
            </a:p>
            <a:p>
              <a:pPr algn="dist">
                <a:spcBef>
                  <a:spcPct val="50000"/>
                </a:spcBef>
              </a:pPr>
              <a:r>
                <a:rPr kumimoji="1" lang="en-US" altLang="zh-CN" sz="2000" b="0">
                  <a:solidFill>
                    <a:schemeClr val="tx2"/>
                  </a:solidFill>
                  <a:latin typeface="Times New Roman" pitchFamily="18" charset="0"/>
                </a:rPr>
                <a:t>f</a:t>
              </a:r>
            </a:p>
          </p:txBody>
        </p:sp>
        <p:sp>
          <p:nvSpPr>
            <p:cNvPr id="46084" name="Text Box 5"/>
            <p:cNvSpPr txBox="1">
              <a:spLocks noChangeArrowheads="1"/>
            </p:cNvSpPr>
            <p:nvPr/>
          </p:nvSpPr>
          <p:spPr bwMode="auto">
            <a:xfrm>
              <a:off x="521" y="255"/>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      b      c      d       e      f </a:t>
              </a:r>
            </a:p>
          </p:txBody>
        </p:sp>
        <p:sp>
          <p:nvSpPr>
            <p:cNvPr id="46085" name="Text Box 65"/>
            <p:cNvSpPr txBox="1">
              <a:spLocks noChangeArrowheads="1"/>
            </p:cNvSpPr>
            <p:nvPr/>
          </p:nvSpPr>
          <p:spPr bwMode="auto">
            <a:xfrm>
              <a:off x="521" y="572"/>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0      0      1      1       0      0 </a:t>
              </a:r>
            </a:p>
          </p:txBody>
        </p:sp>
        <p:sp>
          <p:nvSpPr>
            <p:cNvPr id="46086" name="Text Box 66"/>
            <p:cNvSpPr txBox="1">
              <a:spLocks noChangeArrowheads="1"/>
            </p:cNvSpPr>
            <p:nvPr/>
          </p:nvSpPr>
          <p:spPr bwMode="auto">
            <a:xfrm>
              <a:off x="521" y="890"/>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0      0      1      0       0      1 </a:t>
              </a:r>
            </a:p>
          </p:txBody>
        </p:sp>
        <p:sp>
          <p:nvSpPr>
            <p:cNvPr id="46087" name="Text Box 67"/>
            <p:cNvSpPr txBox="1">
              <a:spLocks noChangeArrowheads="1"/>
            </p:cNvSpPr>
            <p:nvPr/>
          </p:nvSpPr>
          <p:spPr bwMode="auto">
            <a:xfrm>
              <a:off x="521" y="1162"/>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1      1      0      0       1      0 </a:t>
              </a:r>
            </a:p>
          </p:txBody>
        </p:sp>
        <p:sp>
          <p:nvSpPr>
            <p:cNvPr id="46088" name="Text Box 68"/>
            <p:cNvSpPr txBox="1">
              <a:spLocks noChangeArrowheads="1"/>
            </p:cNvSpPr>
            <p:nvPr/>
          </p:nvSpPr>
          <p:spPr bwMode="auto">
            <a:xfrm>
              <a:off x="521" y="1434"/>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1      0      0      0       1      0 </a:t>
              </a:r>
            </a:p>
          </p:txBody>
        </p:sp>
        <p:sp>
          <p:nvSpPr>
            <p:cNvPr id="46089" name="Text Box 69"/>
            <p:cNvSpPr txBox="1">
              <a:spLocks noChangeArrowheads="1"/>
            </p:cNvSpPr>
            <p:nvPr/>
          </p:nvSpPr>
          <p:spPr bwMode="auto">
            <a:xfrm>
              <a:off x="521" y="1706"/>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0      0      1      1       0      1 </a:t>
              </a:r>
            </a:p>
          </p:txBody>
        </p:sp>
        <p:sp>
          <p:nvSpPr>
            <p:cNvPr id="46090" name="Text Box 70"/>
            <p:cNvSpPr txBox="1">
              <a:spLocks noChangeArrowheads="1"/>
            </p:cNvSpPr>
            <p:nvPr/>
          </p:nvSpPr>
          <p:spPr bwMode="auto">
            <a:xfrm>
              <a:off x="521" y="2024"/>
              <a:ext cx="213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0      1      0      0       1      0 </a:t>
              </a:r>
            </a:p>
          </p:txBody>
        </p:sp>
        <p:sp>
          <p:nvSpPr>
            <p:cNvPr id="46091" name="Line 72"/>
            <p:cNvSpPr>
              <a:spLocks noChangeShapeType="1"/>
            </p:cNvSpPr>
            <p:nvPr/>
          </p:nvSpPr>
          <p:spPr bwMode="auto">
            <a:xfrm>
              <a:off x="657" y="618"/>
              <a:ext cx="0" cy="16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092" name="Line 73"/>
            <p:cNvSpPr>
              <a:spLocks noChangeShapeType="1"/>
            </p:cNvSpPr>
            <p:nvPr/>
          </p:nvSpPr>
          <p:spPr bwMode="auto">
            <a:xfrm>
              <a:off x="657" y="2251"/>
              <a:ext cx="9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093" name="Line 74"/>
            <p:cNvSpPr>
              <a:spLocks noChangeShapeType="1"/>
            </p:cNvSpPr>
            <p:nvPr/>
          </p:nvSpPr>
          <p:spPr bwMode="auto">
            <a:xfrm>
              <a:off x="657" y="618"/>
              <a:ext cx="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094" name="Line 75"/>
            <p:cNvSpPr>
              <a:spLocks noChangeShapeType="1"/>
            </p:cNvSpPr>
            <p:nvPr/>
          </p:nvSpPr>
          <p:spPr bwMode="auto">
            <a:xfrm>
              <a:off x="2562" y="618"/>
              <a:ext cx="0" cy="163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095" name="Line 76"/>
            <p:cNvSpPr>
              <a:spLocks noChangeShapeType="1"/>
            </p:cNvSpPr>
            <p:nvPr/>
          </p:nvSpPr>
          <p:spPr bwMode="auto">
            <a:xfrm>
              <a:off x="2426" y="2251"/>
              <a:ext cx="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096" name="Line 78"/>
            <p:cNvSpPr>
              <a:spLocks noChangeShapeType="1"/>
            </p:cNvSpPr>
            <p:nvPr/>
          </p:nvSpPr>
          <p:spPr bwMode="auto">
            <a:xfrm flipH="1">
              <a:off x="2426" y="618"/>
              <a:ext cx="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097" name="Text Box 79"/>
            <p:cNvSpPr txBox="1">
              <a:spLocks noChangeArrowheads="1"/>
            </p:cNvSpPr>
            <p:nvPr/>
          </p:nvSpPr>
          <p:spPr bwMode="auto">
            <a:xfrm>
              <a:off x="839" y="2387"/>
              <a:ext cx="10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p:txBody>
        </p:sp>
        <p:sp>
          <p:nvSpPr>
            <p:cNvPr id="46098" name="Rectangle 102"/>
            <p:cNvSpPr>
              <a:spLocks noChangeArrowheads="1"/>
            </p:cNvSpPr>
            <p:nvPr/>
          </p:nvSpPr>
          <p:spPr bwMode="auto">
            <a:xfrm>
              <a:off x="3107" y="1984"/>
              <a:ext cx="181"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f</a:t>
              </a:r>
            </a:p>
          </p:txBody>
        </p:sp>
        <p:sp>
          <p:nvSpPr>
            <p:cNvPr id="46099" name="Rectangle 86"/>
            <p:cNvSpPr>
              <a:spLocks noChangeArrowheads="1"/>
            </p:cNvSpPr>
            <p:nvPr/>
          </p:nvSpPr>
          <p:spPr bwMode="auto">
            <a:xfrm>
              <a:off x="3107" y="1712"/>
              <a:ext cx="181"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e</a:t>
              </a:r>
            </a:p>
          </p:txBody>
        </p:sp>
        <p:sp>
          <p:nvSpPr>
            <p:cNvPr id="46100" name="Rectangle 85"/>
            <p:cNvSpPr>
              <a:spLocks noChangeArrowheads="1"/>
            </p:cNvSpPr>
            <p:nvPr/>
          </p:nvSpPr>
          <p:spPr bwMode="auto">
            <a:xfrm>
              <a:off x="3107" y="1438"/>
              <a:ext cx="181"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d</a:t>
              </a:r>
            </a:p>
          </p:txBody>
        </p:sp>
        <p:sp>
          <p:nvSpPr>
            <p:cNvPr id="46101" name="Rectangle 84"/>
            <p:cNvSpPr>
              <a:spLocks noChangeArrowheads="1"/>
            </p:cNvSpPr>
            <p:nvPr/>
          </p:nvSpPr>
          <p:spPr bwMode="auto">
            <a:xfrm>
              <a:off x="3107" y="1164"/>
              <a:ext cx="181"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c</a:t>
              </a:r>
            </a:p>
          </p:txBody>
        </p:sp>
        <p:sp>
          <p:nvSpPr>
            <p:cNvPr id="46102" name="Rectangle 83"/>
            <p:cNvSpPr>
              <a:spLocks noChangeArrowheads="1"/>
            </p:cNvSpPr>
            <p:nvPr/>
          </p:nvSpPr>
          <p:spPr bwMode="auto">
            <a:xfrm>
              <a:off x="3107" y="892"/>
              <a:ext cx="181" cy="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b</a:t>
              </a:r>
            </a:p>
          </p:txBody>
        </p:sp>
        <p:sp>
          <p:nvSpPr>
            <p:cNvPr id="46103" name="Rectangle 82"/>
            <p:cNvSpPr>
              <a:spLocks noChangeArrowheads="1"/>
            </p:cNvSpPr>
            <p:nvPr/>
          </p:nvSpPr>
          <p:spPr bwMode="auto">
            <a:xfrm>
              <a:off x="3107" y="618"/>
              <a:ext cx="181" cy="2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a:t>
              </a:r>
            </a:p>
          </p:txBody>
        </p:sp>
        <p:sp>
          <p:nvSpPr>
            <p:cNvPr id="46104" name="Line 88"/>
            <p:cNvSpPr>
              <a:spLocks noChangeShapeType="1"/>
            </p:cNvSpPr>
            <p:nvPr/>
          </p:nvSpPr>
          <p:spPr bwMode="auto">
            <a:xfrm>
              <a:off x="3107" y="618"/>
              <a:ext cx="181"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05" name="Line 89"/>
            <p:cNvSpPr>
              <a:spLocks noChangeShapeType="1"/>
            </p:cNvSpPr>
            <p:nvPr/>
          </p:nvSpPr>
          <p:spPr bwMode="auto">
            <a:xfrm>
              <a:off x="3107" y="892"/>
              <a:ext cx="18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06" name="Line 90"/>
            <p:cNvSpPr>
              <a:spLocks noChangeShapeType="1"/>
            </p:cNvSpPr>
            <p:nvPr/>
          </p:nvSpPr>
          <p:spPr bwMode="auto">
            <a:xfrm>
              <a:off x="3107" y="1164"/>
              <a:ext cx="18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07" name="Line 91"/>
            <p:cNvSpPr>
              <a:spLocks noChangeShapeType="1"/>
            </p:cNvSpPr>
            <p:nvPr/>
          </p:nvSpPr>
          <p:spPr bwMode="auto">
            <a:xfrm>
              <a:off x="3107" y="1438"/>
              <a:ext cx="18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08" name="Line 92"/>
            <p:cNvSpPr>
              <a:spLocks noChangeShapeType="1"/>
            </p:cNvSpPr>
            <p:nvPr/>
          </p:nvSpPr>
          <p:spPr bwMode="auto">
            <a:xfrm>
              <a:off x="3107" y="1712"/>
              <a:ext cx="18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09" name="Line 93"/>
            <p:cNvSpPr>
              <a:spLocks noChangeShapeType="1"/>
            </p:cNvSpPr>
            <p:nvPr/>
          </p:nvSpPr>
          <p:spPr bwMode="auto">
            <a:xfrm>
              <a:off x="3107" y="1984"/>
              <a:ext cx="18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0" name="Line 94"/>
            <p:cNvSpPr>
              <a:spLocks noChangeShapeType="1"/>
            </p:cNvSpPr>
            <p:nvPr/>
          </p:nvSpPr>
          <p:spPr bwMode="auto">
            <a:xfrm>
              <a:off x="3107" y="2258"/>
              <a:ext cx="181"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1" name="Line 95"/>
            <p:cNvSpPr>
              <a:spLocks noChangeShapeType="1"/>
            </p:cNvSpPr>
            <p:nvPr/>
          </p:nvSpPr>
          <p:spPr bwMode="auto">
            <a:xfrm>
              <a:off x="3107" y="618"/>
              <a:ext cx="0" cy="164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2" name="Line 96"/>
            <p:cNvSpPr>
              <a:spLocks noChangeShapeType="1"/>
            </p:cNvSpPr>
            <p:nvPr/>
          </p:nvSpPr>
          <p:spPr bwMode="auto">
            <a:xfrm>
              <a:off x="3288" y="618"/>
              <a:ext cx="0" cy="164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3" name="Text Box 126"/>
            <p:cNvSpPr txBox="1">
              <a:spLocks noChangeArrowheads="1"/>
            </p:cNvSpPr>
            <p:nvPr/>
          </p:nvSpPr>
          <p:spPr bwMode="auto">
            <a:xfrm>
              <a:off x="3560" y="572"/>
              <a:ext cx="308" cy="19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c</a:t>
              </a:r>
            </a:p>
            <a:p>
              <a:pPr algn="ctr">
                <a:spcBef>
                  <a:spcPct val="50000"/>
                </a:spcBef>
              </a:pPr>
              <a:r>
                <a:rPr kumimoji="1" lang="en-US" altLang="zh-CN" sz="2000" b="0">
                  <a:solidFill>
                    <a:schemeClr val="tx2"/>
                  </a:solidFill>
                  <a:latin typeface="Times New Roman" pitchFamily="18" charset="0"/>
                </a:rPr>
                <a:t>c</a:t>
              </a:r>
            </a:p>
            <a:p>
              <a:pPr algn="ctr">
                <a:spcBef>
                  <a:spcPct val="50000"/>
                </a:spcBef>
              </a:pPr>
              <a:r>
                <a:rPr kumimoji="1" lang="en-US" altLang="zh-CN" sz="2000" b="0">
                  <a:solidFill>
                    <a:schemeClr val="tx2"/>
                  </a:solidFill>
                  <a:latin typeface="Times New Roman" pitchFamily="18" charset="0"/>
                </a:rPr>
                <a:t>a</a:t>
              </a:r>
            </a:p>
            <a:p>
              <a:pPr algn="ctr">
                <a:spcBef>
                  <a:spcPct val="50000"/>
                </a:spcBef>
              </a:pPr>
              <a:r>
                <a:rPr kumimoji="1" lang="en-US" altLang="zh-CN" sz="2000" b="0">
                  <a:solidFill>
                    <a:schemeClr val="tx2"/>
                  </a:solidFill>
                  <a:latin typeface="Times New Roman" pitchFamily="18" charset="0"/>
                </a:rPr>
                <a:t>a</a:t>
              </a:r>
            </a:p>
            <a:p>
              <a:pPr algn="ctr">
                <a:spcBef>
                  <a:spcPct val="50000"/>
                </a:spcBef>
              </a:pPr>
              <a:r>
                <a:rPr kumimoji="1" lang="en-US" altLang="zh-CN" sz="2000" b="0">
                  <a:solidFill>
                    <a:schemeClr val="tx2"/>
                  </a:solidFill>
                  <a:latin typeface="Times New Roman" pitchFamily="18" charset="0"/>
                </a:rPr>
                <a:t>c</a:t>
              </a:r>
            </a:p>
            <a:p>
              <a:pPr algn="ctr">
                <a:spcBef>
                  <a:spcPct val="50000"/>
                </a:spcBef>
              </a:pPr>
              <a:r>
                <a:rPr kumimoji="1" lang="en-US" altLang="zh-CN" sz="2000" b="0">
                  <a:solidFill>
                    <a:schemeClr val="tx2"/>
                  </a:solidFill>
                  <a:latin typeface="Times New Roman" pitchFamily="18" charset="0"/>
                </a:rPr>
                <a:t>b</a:t>
              </a:r>
            </a:p>
            <a:p>
              <a:pPr algn="ctr">
                <a:spcBef>
                  <a:spcPct val="50000"/>
                </a:spcBef>
              </a:pPr>
              <a:endParaRPr kumimoji="1" lang="en-US" altLang="zh-CN" sz="2000" b="0">
                <a:solidFill>
                  <a:schemeClr val="tx2"/>
                </a:solidFill>
                <a:latin typeface="Times New Roman" pitchFamily="18" charset="0"/>
              </a:endParaRPr>
            </a:p>
          </p:txBody>
        </p:sp>
        <p:sp>
          <p:nvSpPr>
            <p:cNvPr id="46114" name="Text Box 127"/>
            <p:cNvSpPr txBox="1">
              <a:spLocks noChangeArrowheads="1"/>
            </p:cNvSpPr>
            <p:nvPr/>
          </p:nvSpPr>
          <p:spPr bwMode="auto">
            <a:xfrm>
              <a:off x="4105" y="572"/>
              <a:ext cx="308" cy="19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d</a:t>
              </a:r>
            </a:p>
            <a:p>
              <a:pPr algn="ctr">
                <a:spcBef>
                  <a:spcPct val="50000"/>
                </a:spcBef>
              </a:pPr>
              <a:r>
                <a:rPr kumimoji="1" lang="en-US" altLang="zh-CN" sz="2000" b="0">
                  <a:solidFill>
                    <a:schemeClr val="tx2"/>
                  </a:solidFill>
                  <a:latin typeface="Times New Roman" pitchFamily="18" charset="0"/>
                </a:rPr>
                <a:t>f</a:t>
              </a:r>
            </a:p>
            <a:p>
              <a:pPr algn="ctr">
                <a:spcBef>
                  <a:spcPct val="50000"/>
                </a:spcBef>
              </a:pPr>
              <a:r>
                <a:rPr kumimoji="1" lang="en-US" altLang="zh-CN" sz="2000" b="0">
                  <a:solidFill>
                    <a:schemeClr val="tx2"/>
                  </a:solidFill>
                  <a:latin typeface="Times New Roman" pitchFamily="18" charset="0"/>
                </a:rPr>
                <a:t>b</a:t>
              </a:r>
            </a:p>
            <a:p>
              <a:pPr algn="ctr">
                <a:spcBef>
                  <a:spcPct val="50000"/>
                </a:spcBef>
              </a:pPr>
              <a:r>
                <a:rPr kumimoji="1" lang="en-US" altLang="zh-CN" sz="2000" b="0">
                  <a:solidFill>
                    <a:schemeClr val="tx2"/>
                  </a:solidFill>
                  <a:latin typeface="Times New Roman" pitchFamily="18" charset="0"/>
                </a:rPr>
                <a:t>e</a:t>
              </a:r>
            </a:p>
            <a:p>
              <a:pPr algn="ctr">
                <a:spcBef>
                  <a:spcPct val="50000"/>
                </a:spcBef>
              </a:pPr>
              <a:r>
                <a:rPr kumimoji="1" lang="en-US" altLang="zh-CN" sz="2000" b="0">
                  <a:solidFill>
                    <a:schemeClr val="tx2"/>
                  </a:solidFill>
                  <a:latin typeface="Times New Roman" pitchFamily="18" charset="0"/>
                </a:rPr>
                <a:t>d</a:t>
              </a:r>
            </a:p>
            <a:p>
              <a:pPr algn="ctr">
                <a:spcBef>
                  <a:spcPct val="50000"/>
                </a:spcBef>
              </a:pPr>
              <a:r>
                <a:rPr kumimoji="1" lang="en-US" altLang="zh-CN" sz="2000" b="0">
                  <a:solidFill>
                    <a:schemeClr val="tx2"/>
                  </a:solidFill>
                  <a:latin typeface="Times New Roman" pitchFamily="18" charset="0"/>
                </a:rPr>
                <a:t>e</a:t>
              </a:r>
            </a:p>
            <a:p>
              <a:pPr algn="ctr">
                <a:spcBef>
                  <a:spcPct val="50000"/>
                </a:spcBef>
              </a:pPr>
              <a:endParaRPr kumimoji="1" lang="en-US" altLang="zh-CN" sz="2000" b="0">
                <a:solidFill>
                  <a:schemeClr val="tx2"/>
                </a:solidFill>
                <a:latin typeface="Times New Roman" pitchFamily="18" charset="0"/>
              </a:endParaRPr>
            </a:p>
          </p:txBody>
        </p:sp>
        <p:sp>
          <p:nvSpPr>
            <p:cNvPr id="46115" name="Text Box 128"/>
            <p:cNvSpPr txBox="1">
              <a:spLocks noChangeArrowheads="1"/>
            </p:cNvSpPr>
            <p:nvPr/>
          </p:nvSpPr>
          <p:spPr bwMode="auto">
            <a:xfrm>
              <a:off x="4558" y="1162"/>
              <a:ext cx="227" cy="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e</a:t>
              </a:r>
            </a:p>
            <a:p>
              <a:pPr algn="ctr">
                <a:spcBef>
                  <a:spcPct val="50000"/>
                </a:spcBef>
              </a:pPr>
              <a:endParaRPr kumimoji="1" lang="en-US" altLang="zh-CN" sz="2000" b="0">
                <a:solidFill>
                  <a:schemeClr val="tx2"/>
                </a:solidFill>
                <a:latin typeface="Times New Roman" pitchFamily="18" charset="0"/>
              </a:endParaRPr>
            </a:p>
            <a:p>
              <a:pPr algn="ctr">
                <a:spcBef>
                  <a:spcPct val="50000"/>
                </a:spcBef>
              </a:pPr>
              <a:r>
                <a:rPr kumimoji="1" lang="en-US" altLang="zh-CN" sz="2000" b="0">
                  <a:solidFill>
                    <a:schemeClr val="tx2"/>
                  </a:solidFill>
                  <a:latin typeface="Times New Roman" pitchFamily="18" charset="0"/>
                </a:rPr>
                <a:t>f</a:t>
              </a:r>
            </a:p>
          </p:txBody>
        </p:sp>
        <p:sp>
          <p:nvSpPr>
            <p:cNvPr id="46116" name="Line 130"/>
            <p:cNvSpPr>
              <a:spLocks noChangeShapeType="1"/>
            </p:cNvSpPr>
            <p:nvPr/>
          </p:nvSpPr>
          <p:spPr bwMode="auto">
            <a:xfrm>
              <a:off x="3288" y="709"/>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7" name="Line 131"/>
            <p:cNvSpPr>
              <a:spLocks noChangeShapeType="1"/>
            </p:cNvSpPr>
            <p:nvPr/>
          </p:nvSpPr>
          <p:spPr bwMode="auto">
            <a:xfrm>
              <a:off x="3288" y="1026"/>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8" name="Line 132"/>
            <p:cNvSpPr>
              <a:spLocks noChangeShapeType="1"/>
            </p:cNvSpPr>
            <p:nvPr/>
          </p:nvSpPr>
          <p:spPr bwMode="auto">
            <a:xfrm>
              <a:off x="3288" y="1298"/>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19" name="Line 133"/>
            <p:cNvSpPr>
              <a:spLocks noChangeShapeType="1"/>
            </p:cNvSpPr>
            <p:nvPr/>
          </p:nvSpPr>
          <p:spPr bwMode="auto">
            <a:xfrm>
              <a:off x="3288" y="1570"/>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0" name="Line 134"/>
            <p:cNvSpPr>
              <a:spLocks noChangeShapeType="1"/>
            </p:cNvSpPr>
            <p:nvPr/>
          </p:nvSpPr>
          <p:spPr bwMode="auto">
            <a:xfrm>
              <a:off x="3288" y="1842"/>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1" name="Line 135"/>
            <p:cNvSpPr>
              <a:spLocks noChangeShapeType="1"/>
            </p:cNvSpPr>
            <p:nvPr/>
          </p:nvSpPr>
          <p:spPr bwMode="auto">
            <a:xfrm>
              <a:off x="3288" y="2115"/>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2" name="Line 136"/>
            <p:cNvSpPr>
              <a:spLocks noChangeShapeType="1"/>
            </p:cNvSpPr>
            <p:nvPr/>
          </p:nvSpPr>
          <p:spPr bwMode="auto">
            <a:xfrm>
              <a:off x="3742" y="709"/>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3" name="Line 137"/>
            <p:cNvSpPr>
              <a:spLocks noChangeShapeType="1"/>
            </p:cNvSpPr>
            <p:nvPr/>
          </p:nvSpPr>
          <p:spPr bwMode="auto">
            <a:xfrm>
              <a:off x="3742" y="1026"/>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4" name="Line 138"/>
            <p:cNvSpPr>
              <a:spLocks noChangeShapeType="1"/>
            </p:cNvSpPr>
            <p:nvPr/>
          </p:nvSpPr>
          <p:spPr bwMode="auto">
            <a:xfrm>
              <a:off x="3787" y="1298"/>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5" name="Line 139"/>
            <p:cNvSpPr>
              <a:spLocks noChangeShapeType="1"/>
            </p:cNvSpPr>
            <p:nvPr/>
          </p:nvSpPr>
          <p:spPr bwMode="auto">
            <a:xfrm>
              <a:off x="3787" y="1570"/>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6" name="Line 140"/>
            <p:cNvSpPr>
              <a:spLocks noChangeShapeType="1"/>
            </p:cNvSpPr>
            <p:nvPr/>
          </p:nvSpPr>
          <p:spPr bwMode="auto">
            <a:xfrm>
              <a:off x="3787" y="1842"/>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7" name="Line 141"/>
            <p:cNvSpPr>
              <a:spLocks noChangeShapeType="1"/>
            </p:cNvSpPr>
            <p:nvPr/>
          </p:nvSpPr>
          <p:spPr bwMode="auto">
            <a:xfrm>
              <a:off x="3787" y="2115"/>
              <a:ext cx="3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8" name="Line 142"/>
            <p:cNvSpPr>
              <a:spLocks noChangeShapeType="1"/>
            </p:cNvSpPr>
            <p:nvPr/>
          </p:nvSpPr>
          <p:spPr bwMode="auto">
            <a:xfrm>
              <a:off x="4332" y="129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29" name="Line 144"/>
            <p:cNvSpPr>
              <a:spLocks noChangeShapeType="1"/>
            </p:cNvSpPr>
            <p:nvPr/>
          </p:nvSpPr>
          <p:spPr bwMode="auto">
            <a:xfrm>
              <a:off x="4332" y="1842"/>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6130" name="Text Box 145"/>
            <p:cNvSpPr txBox="1">
              <a:spLocks noChangeArrowheads="1"/>
            </p:cNvSpPr>
            <p:nvPr/>
          </p:nvSpPr>
          <p:spPr bwMode="auto">
            <a:xfrm>
              <a:off x="3061" y="2387"/>
              <a:ext cx="145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p>
          </p:txBody>
        </p:sp>
        <p:sp>
          <p:nvSpPr>
            <p:cNvPr id="46131" name="Text Box 146"/>
            <p:cNvSpPr txBox="1">
              <a:spLocks noChangeArrowheads="1"/>
            </p:cNvSpPr>
            <p:nvPr/>
          </p:nvSpPr>
          <p:spPr bwMode="auto">
            <a:xfrm>
              <a:off x="521" y="3022"/>
              <a:ext cx="444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5 </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4</a:t>
              </a:r>
              <a:r>
                <a:rPr kumimoji="1" lang="zh-CN" altLang="en-US" sz="2000" b="0" dirty="0" smtClean="0">
                  <a:solidFill>
                    <a:schemeClr val="tx2"/>
                  </a:solidFill>
                  <a:latin typeface="Times New Roman" pitchFamily="18" charset="0"/>
                </a:rPr>
                <a:t>所</a:t>
              </a:r>
              <a:r>
                <a:rPr kumimoji="1" lang="zh-CN" altLang="en-US" sz="2000" b="0" dirty="0">
                  <a:solidFill>
                    <a:schemeClr val="tx2"/>
                  </a:solidFill>
                  <a:latin typeface="Times New Roman" pitchFamily="18" charset="0"/>
                </a:rPr>
                <a:t>对应的（</a:t>
              </a:r>
              <a:r>
                <a:rPr kumimoji="1" lang="en-US" altLang="zh-CN" sz="2000" b="0" dirty="0">
                  <a:solidFill>
                    <a:schemeClr val="tx2"/>
                  </a:solidFill>
                  <a:latin typeface="Times New Roman" pitchFamily="18" charset="0"/>
                </a:rPr>
                <a:t>a</a:t>
              </a:r>
              <a:r>
                <a:rPr kumimoji="1" lang="zh-CN" altLang="en-US" sz="2000" b="0" dirty="0">
                  <a:solidFill>
                    <a:schemeClr val="tx2"/>
                  </a:solidFill>
                  <a:latin typeface="Times New Roman" pitchFamily="18" charset="0"/>
                </a:rPr>
                <a:t>）邻接矩阵 </a:t>
              </a:r>
              <a:r>
                <a:rPr kumimoji="1" lang="en-US" altLang="zh-CN" sz="2000" b="0" dirty="0">
                  <a:solidFill>
                    <a:schemeClr val="tx2"/>
                  </a:solidFill>
                  <a:latin typeface="Times New Roman" pitchFamily="18" charset="0"/>
                </a:rPr>
                <a:t>(b)</a:t>
              </a:r>
              <a:r>
                <a:rPr kumimoji="1" lang="zh-CN" altLang="en-US" sz="2000" b="0" dirty="0">
                  <a:solidFill>
                    <a:schemeClr val="tx2"/>
                  </a:solidFill>
                  <a:latin typeface="Times New Roman" pitchFamily="18" charset="0"/>
                </a:rPr>
                <a:t>邻接链表</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body" idx="1"/>
          </p:nvPr>
        </p:nvSpPr>
        <p:spPr>
          <a:xfrm>
            <a:off x="457200" y="260350"/>
            <a:ext cx="8435975" cy="6192838"/>
          </a:xfrm>
        </p:spPr>
        <p:txBody>
          <a:bodyPr>
            <a:normAutofit lnSpcReduction="10000"/>
          </a:bodyPr>
          <a:lstStyle/>
          <a:p>
            <a:pPr eaLnBrk="1" hangingPunct="1">
              <a:lnSpc>
                <a:spcPct val="90000"/>
              </a:lnSpc>
              <a:buFont typeface="Wingdings" pitchFamily="2" charset="2"/>
              <a:buNone/>
            </a:pPr>
            <a:r>
              <a:rPr lang="en-US" altLang="zh-CN" sz="2800" b="1" dirty="0" smtClean="0"/>
              <a:t>1 </a:t>
            </a:r>
            <a:r>
              <a:rPr lang="zh-CN" altLang="en-US" sz="2800" b="1" dirty="0" smtClean="0"/>
              <a:t>排序</a:t>
            </a:r>
          </a:p>
          <a:p>
            <a:pPr eaLnBrk="1" hangingPunct="1">
              <a:lnSpc>
                <a:spcPct val="90000"/>
              </a:lnSpc>
              <a:buFont typeface="Wingdings" pitchFamily="2" charset="2"/>
              <a:buNone/>
            </a:pPr>
            <a:r>
              <a:rPr lang="zh-CN" altLang="en-US" b="1" dirty="0" smtClean="0"/>
              <a:t>   </a:t>
            </a:r>
            <a:r>
              <a:rPr lang="zh-CN" altLang="en-US" sz="2400" dirty="0" smtClean="0"/>
              <a:t>排序问题要求我们按照升序重新排列给定列表中的数据项。当然，为了让这个问题有意义，列表中数据项的特性应该允许这种排列。</a:t>
            </a:r>
          </a:p>
          <a:p>
            <a:pPr eaLnBrk="1" hangingPunct="1">
              <a:lnSpc>
                <a:spcPct val="90000"/>
              </a:lnSpc>
              <a:buFont typeface="Wingdings" pitchFamily="2" charset="2"/>
              <a:buNone/>
            </a:pPr>
            <a:r>
              <a:rPr lang="zh-CN" altLang="en-US" sz="2400" dirty="0" smtClean="0"/>
              <a:t>    排序算法有两个特性特别值得一提。如果一个排序算法保留了等值元素在输入中的相对顺序，它被称为是</a:t>
            </a:r>
            <a:r>
              <a:rPr lang="zh-CN" altLang="en-US" sz="2400" b="1" dirty="0" smtClean="0">
                <a:solidFill>
                  <a:srgbClr val="FF0000"/>
                </a:solidFill>
              </a:rPr>
              <a:t>稳定的</a:t>
            </a:r>
            <a:r>
              <a:rPr lang="zh-CN" altLang="en-US" sz="2400" dirty="0" smtClean="0"/>
              <a:t>。第二个特性是算法需要的额外储空间。如果一个算法除了个别存储单元以外，不需要额外存储空间，我们把它称为是</a:t>
            </a:r>
            <a:r>
              <a:rPr lang="zh-CN" altLang="en-US" sz="2400" b="1" dirty="0" smtClean="0">
                <a:solidFill>
                  <a:srgbClr val="FF0000"/>
                </a:solidFill>
              </a:rPr>
              <a:t>在位的</a:t>
            </a:r>
            <a:r>
              <a:rPr lang="zh-CN" altLang="en-US" sz="2400" dirty="0" smtClean="0"/>
              <a:t>。</a:t>
            </a:r>
            <a:endParaRPr lang="en-US" altLang="zh-CN" sz="2400" dirty="0" smtClean="0"/>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en-US" altLang="zh-CN" sz="2800" b="1" dirty="0" smtClean="0"/>
              <a:t>2 </a:t>
            </a:r>
            <a:r>
              <a:rPr lang="zh-CN" altLang="en-US" sz="2800" b="1" dirty="0" smtClean="0"/>
              <a:t>查找</a:t>
            </a:r>
          </a:p>
          <a:p>
            <a:pPr eaLnBrk="1" hangingPunct="1">
              <a:lnSpc>
                <a:spcPct val="90000"/>
              </a:lnSpc>
              <a:buFont typeface="Wingdings" pitchFamily="2" charset="2"/>
              <a:buNone/>
            </a:pPr>
            <a:r>
              <a:rPr lang="zh-CN" altLang="en-US" sz="2400" dirty="0" smtClean="0"/>
              <a:t>    查找问题涉及到从给定的集合（或者是多重集，它允许几个元素具有相同的值）中找寻一个给定的值，称为查找键。对于查找来说，也没有一种算法对于任何情况都是最适合的。有些算法速度比其他算法快，但却需要较多的存储空间；有些算法速度非常快，但仅适用于有序的数组，如此等等。</a:t>
            </a:r>
          </a:p>
          <a:p>
            <a:pPr eaLnBrk="1" hangingPunct="1">
              <a:lnSpc>
                <a:spcPct val="90000"/>
              </a:lnSpc>
              <a:buFont typeface="Wingdings" pitchFamily="2" charset="2"/>
              <a:buNone/>
            </a:pPr>
            <a:endParaRPr lang="zh-CN" altLang="en-US" sz="4000" dirty="0" smtClean="0"/>
          </a:p>
          <a:p>
            <a:pPr eaLnBrk="1" hangingPunct="1">
              <a:lnSpc>
                <a:spcPct val="90000"/>
              </a:lnSpc>
              <a:buFont typeface="Wingdings" pitchFamily="2" charset="2"/>
              <a:buNone/>
            </a:pPr>
            <a:endParaRPr lang="en-US" altLang="zh-CN"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sz="half" idx="1"/>
          </p:nvPr>
        </p:nvSpPr>
        <p:spPr>
          <a:xfrm>
            <a:off x="611188" y="688975"/>
            <a:ext cx="8353425" cy="1525588"/>
          </a:xfrm>
        </p:spPr>
        <p:txBody>
          <a:bodyPr>
            <a:spAutoFit/>
          </a:bodyPr>
          <a:lstStyle/>
          <a:p>
            <a:pPr eaLnBrk="1" hangingPunct="1">
              <a:lnSpc>
                <a:spcPct val="140000"/>
              </a:lnSpc>
              <a:buFont typeface="Wingdings" pitchFamily="2" charset="2"/>
              <a:buNone/>
            </a:pPr>
            <a:r>
              <a:rPr lang="en-US" altLang="zh-CN" sz="2800" b="1" dirty="0" smtClean="0"/>
              <a:t>2</a:t>
            </a:r>
            <a:r>
              <a:rPr lang="zh-CN" altLang="en-US" sz="2800" b="1" dirty="0" smtClean="0"/>
              <a:t>）加权图</a:t>
            </a:r>
          </a:p>
          <a:p>
            <a:pPr eaLnBrk="1" hangingPunct="1">
              <a:lnSpc>
                <a:spcPct val="140000"/>
              </a:lnSpc>
              <a:buFont typeface="Wingdings" pitchFamily="2" charset="2"/>
              <a:buNone/>
            </a:pPr>
            <a:r>
              <a:rPr lang="zh-CN" altLang="en-US" sz="1800" dirty="0" smtClean="0"/>
              <a:t>      加权图（或加权有向图）是一种给边赋了值的图（或有向图）。这些值称为边的权重或成本。</a:t>
            </a:r>
          </a:p>
        </p:txBody>
      </p:sp>
      <p:grpSp>
        <p:nvGrpSpPr>
          <p:cNvPr id="47107" name="Group 76"/>
          <p:cNvGrpSpPr>
            <a:grpSpLocks/>
          </p:cNvGrpSpPr>
          <p:nvPr/>
        </p:nvGrpSpPr>
        <p:grpSpPr bwMode="auto">
          <a:xfrm>
            <a:off x="611188" y="2205038"/>
            <a:ext cx="7978775" cy="3565525"/>
            <a:chOff x="385" y="1389"/>
            <a:chExt cx="5026" cy="2246"/>
          </a:xfrm>
        </p:grpSpPr>
        <p:sp>
          <p:nvSpPr>
            <p:cNvPr id="47108" name="Oval 5"/>
            <p:cNvSpPr>
              <a:spLocks noChangeArrowheads="1"/>
            </p:cNvSpPr>
            <p:nvPr/>
          </p:nvSpPr>
          <p:spPr bwMode="auto">
            <a:xfrm>
              <a:off x="476" y="1751"/>
              <a:ext cx="272" cy="27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47109" name="Oval 6"/>
            <p:cNvSpPr>
              <a:spLocks noChangeArrowheads="1"/>
            </p:cNvSpPr>
            <p:nvPr/>
          </p:nvSpPr>
          <p:spPr bwMode="auto">
            <a:xfrm>
              <a:off x="476" y="2250"/>
              <a:ext cx="272" cy="27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47110" name="Oval 7"/>
            <p:cNvSpPr>
              <a:spLocks noChangeArrowheads="1"/>
            </p:cNvSpPr>
            <p:nvPr/>
          </p:nvSpPr>
          <p:spPr bwMode="auto">
            <a:xfrm>
              <a:off x="1020" y="2250"/>
              <a:ext cx="272" cy="27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47111" name="Oval 8"/>
            <p:cNvSpPr>
              <a:spLocks noChangeArrowheads="1"/>
            </p:cNvSpPr>
            <p:nvPr/>
          </p:nvSpPr>
          <p:spPr bwMode="auto">
            <a:xfrm>
              <a:off x="1020" y="1751"/>
              <a:ext cx="272" cy="27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47112" name="Line 9"/>
            <p:cNvSpPr>
              <a:spLocks noChangeShapeType="1"/>
            </p:cNvSpPr>
            <p:nvPr/>
          </p:nvSpPr>
          <p:spPr bwMode="auto">
            <a:xfrm>
              <a:off x="612" y="2023"/>
              <a:ext cx="0" cy="27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13" name="Line 10"/>
            <p:cNvSpPr>
              <a:spLocks noChangeShapeType="1"/>
            </p:cNvSpPr>
            <p:nvPr/>
          </p:nvSpPr>
          <p:spPr bwMode="auto">
            <a:xfrm>
              <a:off x="748" y="1887"/>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14" name="Line 11"/>
            <p:cNvSpPr>
              <a:spLocks noChangeShapeType="1"/>
            </p:cNvSpPr>
            <p:nvPr/>
          </p:nvSpPr>
          <p:spPr bwMode="auto">
            <a:xfrm>
              <a:off x="748" y="2432"/>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15" name="Line 12"/>
            <p:cNvSpPr>
              <a:spLocks noChangeShapeType="1"/>
            </p:cNvSpPr>
            <p:nvPr/>
          </p:nvSpPr>
          <p:spPr bwMode="auto">
            <a:xfrm>
              <a:off x="1156" y="2023"/>
              <a:ext cx="0"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16" name="Line 13"/>
            <p:cNvSpPr>
              <a:spLocks noChangeShapeType="1"/>
            </p:cNvSpPr>
            <p:nvPr/>
          </p:nvSpPr>
          <p:spPr bwMode="auto">
            <a:xfrm flipV="1">
              <a:off x="703" y="1978"/>
              <a:ext cx="317" cy="31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17" name="Text Box 14"/>
            <p:cNvSpPr txBox="1">
              <a:spLocks noChangeArrowheads="1"/>
            </p:cNvSpPr>
            <p:nvPr/>
          </p:nvSpPr>
          <p:spPr bwMode="auto">
            <a:xfrm>
              <a:off x="385" y="1978"/>
              <a:ext cx="2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1</a:t>
              </a:r>
            </a:p>
          </p:txBody>
        </p:sp>
        <p:sp>
          <p:nvSpPr>
            <p:cNvPr id="47118" name="Text Box 15"/>
            <p:cNvSpPr txBox="1">
              <a:spLocks noChangeArrowheads="1"/>
            </p:cNvSpPr>
            <p:nvPr/>
          </p:nvSpPr>
          <p:spPr bwMode="auto">
            <a:xfrm>
              <a:off x="748" y="1706"/>
              <a:ext cx="2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5</a:t>
              </a:r>
            </a:p>
          </p:txBody>
        </p:sp>
        <p:sp>
          <p:nvSpPr>
            <p:cNvPr id="47119" name="Text Box 16"/>
            <p:cNvSpPr txBox="1">
              <a:spLocks noChangeArrowheads="1"/>
            </p:cNvSpPr>
            <p:nvPr/>
          </p:nvSpPr>
          <p:spPr bwMode="auto">
            <a:xfrm>
              <a:off x="1111" y="2023"/>
              <a:ext cx="2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4</a:t>
              </a:r>
            </a:p>
          </p:txBody>
        </p:sp>
        <p:sp>
          <p:nvSpPr>
            <p:cNvPr id="47120" name="Text Box 17"/>
            <p:cNvSpPr txBox="1">
              <a:spLocks noChangeArrowheads="1"/>
            </p:cNvSpPr>
            <p:nvPr/>
          </p:nvSpPr>
          <p:spPr bwMode="auto">
            <a:xfrm>
              <a:off x="748" y="2386"/>
              <a:ext cx="2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2</a:t>
              </a:r>
            </a:p>
          </p:txBody>
        </p:sp>
        <p:sp>
          <p:nvSpPr>
            <p:cNvPr id="47121" name="Text Box 18"/>
            <p:cNvSpPr txBox="1">
              <a:spLocks noChangeArrowheads="1"/>
            </p:cNvSpPr>
            <p:nvPr/>
          </p:nvSpPr>
          <p:spPr bwMode="auto">
            <a:xfrm>
              <a:off x="703" y="1978"/>
              <a:ext cx="227"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7</a:t>
              </a:r>
            </a:p>
          </p:txBody>
        </p:sp>
        <p:sp>
          <p:nvSpPr>
            <p:cNvPr id="47122" name="Text Box 20"/>
            <p:cNvSpPr txBox="1">
              <a:spLocks noChangeArrowheads="1"/>
            </p:cNvSpPr>
            <p:nvPr/>
          </p:nvSpPr>
          <p:spPr bwMode="auto">
            <a:xfrm>
              <a:off x="1746" y="1616"/>
              <a:ext cx="131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     5     1   ∞ </a:t>
              </a:r>
            </a:p>
          </p:txBody>
        </p:sp>
        <p:sp>
          <p:nvSpPr>
            <p:cNvPr id="47123" name="Text Box 21"/>
            <p:cNvSpPr txBox="1">
              <a:spLocks noChangeArrowheads="1"/>
            </p:cNvSpPr>
            <p:nvPr/>
          </p:nvSpPr>
          <p:spPr bwMode="auto">
            <a:xfrm>
              <a:off x="1746" y="1888"/>
              <a:ext cx="131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5     ∞    7   4</a:t>
              </a:r>
            </a:p>
          </p:txBody>
        </p:sp>
        <p:sp>
          <p:nvSpPr>
            <p:cNvPr id="47124" name="Text Box 22"/>
            <p:cNvSpPr txBox="1">
              <a:spLocks noChangeArrowheads="1"/>
            </p:cNvSpPr>
            <p:nvPr/>
          </p:nvSpPr>
          <p:spPr bwMode="auto">
            <a:xfrm>
              <a:off x="1746" y="2205"/>
              <a:ext cx="131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1     7     ∞   2</a:t>
              </a:r>
            </a:p>
          </p:txBody>
        </p:sp>
        <p:sp>
          <p:nvSpPr>
            <p:cNvPr id="47125" name="Text Box 23"/>
            <p:cNvSpPr txBox="1">
              <a:spLocks noChangeArrowheads="1"/>
            </p:cNvSpPr>
            <p:nvPr/>
          </p:nvSpPr>
          <p:spPr bwMode="auto">
            <a:xfrm>
              <a:off x="1746" y="2477"/>
              <a:ext cx="131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   4     2   ∞ </a:t>
              </a:r>
            </a:p>
          </p:txBody>
        </p:sp>
        <p:sp>
          <p:nvSpPr>
            <p:cNvPr id="47126" name="Text Box 24"/>
            <p:cNvSpPr txBox="1">
              <a:spLocks noChangeArrowheads="1"/>
            </p:cNvSpPr>
            <p:nvPr/>
          </p:nvSpPr>
          <p:spPr bwMode="auto">
            <a:xfrm>
              <a:off x="1746" y="1389"/>
              <a:ext cx="131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     b     c     d</a:t>
              </a:r>
            </a:p>
          </p:txBody>
        </p:sp>
        <p:sp>
          <p:nvSpPr>
            <p:cNvPr id="47127" name="Text Box 25"/>
            <p:cNvSpPr txBox="1">
              <a:spLocks noChangeArrowheads="1"/>
            </p:cNvSpPr>
            <p:nvPr/>
          </p:nvSpPr>
          <p:spPr bwMode="auto">
            <a:xfrm>
              <a:off x="1474" y="1616"/>
              <a:ext cx="308" cy="14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a:p>
              <a:pPr algn="ctr">
                <a:spcBef>
                  <a:spcPct val="50000"/>
                </a:spcBef>
              </a:pPr>
              <a:r>
                <a:rPr kumimoji="1" lang="en-US" altLang="zh-CN" sz="2000" b="0">
                  <a:solidFill>
                    <a:schemeClr val="tx2"/>
                  </a:solidFill>
                  <a:latin typeface="Times New Roman" pitchFamily="18" charset="0"/>
                </a:rPr>
                <a:t>b</a:t>
              </a:r>
            </a:p>
            <a:p>
              <a:pPr algn="ctr">
                <a:spcBef>
                  <a:spcPct val="50000"/>
                </a:spcBef>
              </a:pPr>
              <a:r>
                <a:rPr kumimoji="1" lang="en-US" altLang="zh-CN" sz="2000" b="0">
                  <a:solidFill>
                    <a:schemeClr val="tx2"/>
                  </a:solidFill>
                  <a:latin typeface="Times New Roman" pitchFamily="18" charset="0"/>
                </a:rPr>
                <a:t>c</a:t>
              </a:r>
            </a:p>
            <a:p>
              <a:pPr algn="ctr">
                <a:spcBef>
                  <a:spcPct val="50000"/>
                </a:spcBef>
              </a:pPr>
              <a:r>
                <a:rPr kumimoji="1" lang="en-US" altLang="zh-CN" sz="2000" b="0">
                  <a:solidFill>
                    <a:schemeClr val="tx2"/>
                  </a:solidFill>
                  <a:latin typeface="Times New Roman" pitchFamily="18" charset="0"/>
                </a:rPr>
                <a:t>d</a:t>
              </a:r>
            </a:p>
            <a:p>
              <a:pPr algn="ctr">
                <a:spcBef>
                  <a:spcPct val="50000"/>
                </a:spcBef>
              </a:pPr>
              <a:endParaRPr kumimoji="1" lang="en-US" altLang="zh-CN" sz="2000" b="0">
                <a:solidFill>
                  <a:schemeClr val="tx2"/>
                </a:solidFill>
                <a:latin typeface="Times New Roman" pitchFamily="18" charset="0"/>
              </a:endParaRPr>
            </a:p>
          </p:txBody>
        </p:sp>
        <p:sp>
          <p:nvSpPr>
            <p:cNvPr id="47128" name="Line 26"/>
            <p:cNvSpPr>
              <a:spLocks noChangeShapeType="1"/>
            </p:cNvSpPr>
            <p:nvPr/>
          </p:nvSpPr>
          <p:spPr bwMode="auto">
            <a:xfrm>
              <a:off x="1792" y="1661"/>
              <a:ext cx="0" cy="108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29" name="Line 27"/>
            <p:cNvSpPr>
              <a:spLocks noChangeShapeType="1"/>
            </p:cNvSpPr>
            <p:nvPr/>
          </p:nvSpPr>
          <p:spPr bwMode="auto">
            <a:xfrm>
              <a:off x="1792" y="1661"/>
              <a:ext cx="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30" name="Line 28"/>
            <p:cNvSpPr>
              <a:spLocks noChangeShapeType="1"/>
            </p:cNvSpPr>
            <p:nvPr/>
          </p:nvSpPr>
          <p:spPr bwMode="auto">
            <a:xfrm>
              <a:off x="1792" y="2750"/>
              <a:ext cx="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31" name="Line 29"/>
            <p:cNvSpPr>
              <a:spLocks noChangeShapeType="1"/>
            </p:cNvSpPr>
            <p:nvPr/>
          </p:nvSpPr>
          <p:spPr bwMode="auto">
            <a:xfrm>
              <a:off x="2971" y="1661"/>
              <a:ext cx="0" cy="104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32" name="Line 30"/>
            <p:cNvSpPr>
              <a:spLocks noChangeShapeType="1"/>
            </p:cNvSpPr>
            <p:nvPr/>
          </p:nvSpPr>
          <p:spPr bwMode="auto">
            <a:xfrm>
              <a:off x="2790" y="2704"/>
              <a:ext cx="18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33" name="Line 31"/>
            <p:cNvSpPr>
              <a:spLocks noChangeShapeType="1"/>
            </p:cNvSpPr>
            <p:nvPr/>
          </p:nvSpPr>
          <p:spPr bwMode="auto">
            <a:xfrm>
              <a:off x="2835" y="1661"/>
              <a:ext cx="13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34" name="Rectangle 38"/>
            <p:cNvSpPr>
              <a:spLocks noChangeArrowheads="1"/>
            </p:cNvSpPr>
            <p:nvPr/>
          </p:nvSpPr>
          <p:spPr bwMode="auto">
            <a:xfrm>
              <a:off x="3515" y="2319"/>
              <a:ext cx="273" cy="3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d</a:t>
              </a:r>
            </a:p>
          </p:txBody>
        </p:sp>
        <p:sp>
          <p:nvSpPr>
            <p:cNvPr id="47135" name="Rectangle 37"/>
            <p:cNvSpPr>
              <a:spLocks noChangeArrowheads="1"/>
            </p:cNvSpPr>
            <p:nvPr/>
          </p:nvSpPr>
          <p:spPr bwMode="auto">
            <a:xfrm>
              <a:off x="3515" y="2019"/>
              <a:ext cx="273" cy="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c</a:t>
              </a:r>
            </a:p>
          </p:txBody>
        </p:sp>
        <p:sp>
          <p:nvSpPr>
            <p:cNvPr id="47136" name="Rectangle 36"/>
            <p:cNvSpPr>
              <a:spLocks noChangeArrowheads="1"/>
            </p:cNvSpPr>
            <p:nvPr/>
          </p:nvSpPr>
          <p:spPr bwMode="auto">
            <a:xfrm>
              <a:off x="3515" y="1726"/>
              <a:ext cx="273" cy="2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b</a:t>
              </a:r>
            </a:p>
          </p:txBody>
        </p:sp>
        <p:sp>
          <p:nvSpPr>
            <p:cNvPr id="47137" name="Rectangle 35"/>
            <p:cNvSpPr>
              <a:spLocks noChangeArrowheads="1"/>
            </p:cNvSpPr>
            <p:nvPr/>
          </p:nvSpPr>
          <p:spPr bwMode="auto">
            <a:xfrm>
              <a:off x="3515" y="1434"/>
              <a:ext cx="273" cy="2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a:t>
              </a:r>
            </a:p>
          </p:txBody>
        </p:sp>
        <p:sp>
          <p:nvSpPr>
            <p:cNvPr id="47138" name="Line 39"/>
            <p:cNvSpPr>
              <a:spLocks noChangeShapeType="1"/>
            </p:cNvSpPr>
            <p:nvPr/>
          </p:nvSpPr>
          <p:spPr bwMode="auto">
            <a:xfrm>
              <a:off x="3515" y="1434"/>
              <a:ext cx="27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39" name="Line 40"/>
            <p:cNvSpPr>
              <a:spLocks noChangeShapeType="1"/>
            </p:cNvSpPr>
            <p:nvPr/>
          </p:nvSpPr>
          <p:spPr bwMode="auto">
            <a:xfrm>
              <a:off x="3515" y="1726"/>
              <a:ext cx="27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0" name="Line 41"/>
            <p:cNvSpPr>
              <a:spLocks noChangeShapeType="1"/>
            </p:cNvSpPr>
            <p:nvPr/>
          </p:nvSpPr>
          <p:spPr bwMode="auto">
            <a:xfrm>
              <a:off x="3515" y="2019"/>
              <a:ext cx="27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1" name="Line 42"/>
            <p:cNvSpPr>
              <a:spLocks noChangeShapeType="1"/>
            </p:cNvSpPr>
            <p:nvPr/>
          </p:nvSpPr>
          <p:spPr bwMode="auto">
            <a:xfrm>
              <a:off x="3515" y="2319"/>
              <a:ext cx="273"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2" name="Line 43"/>
            <p:cNvSpPr>
              <a:spLocks noChangeShapeType="1"/>
            </p:cNvSpPr>
            <p:nvPr/>
          </p:nvSpPr>
          <p:spPr bwMode="auto">
            <a:xfrm>
              <a:off x="3515" y="2659"/>
              <a:ext cx="273"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3" name="Line 44"/>
            <p:cNvSpPr>
              <a:spLocks noChangeShapeType="1"/>
            </p:cNvSpPr>
            <p:nvPr/>
          </p:nvSpPr>
          <p:spPr bwMode="auto">
            <a:xfrm>
              <a:off x="3515" y="1434"/>
              <a:ext cx="0" cy="1225"/>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4" name="Line 45"/>
            <p:cNvSpPr>
              <a:spLocks noChangeShapeType="1"/>
            </p:cNvSpPr>
            <p:nvPr/>
          </p:nvSpPr>
          <p:spPr bwMode="auto">
            <a:xfrm>
              <a:off x="3788" y="1434"/>
              <a:ext cx="0" cy="1225"/>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5" name="Text Box 50"/>
            <p:cNvSpPr txBox="1">
              <a:spLocks noChangeArrowheads="1"/>
            </p:cNvSpPr>
            <p:nvPr/>
          </p:nvSpPr>
          <p:spPr bwMode="auto">
            <a:xfrm>
              <a:off x="3933" y="1434"/>
              <a:ext cx="399" cy="1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b,5</a:t>
              </a:r>
            </a:p>
            <a:p>
              <a:pPr algn="ctr">
                <a:spcBef>
                  <a:spcPct val="50000"/>
                </a:spcBef>
              </a:pPr>
              <a:r>
                <a:rPr kumimoji="1" lang="en-US" altLang="zh-CN" sz="2000" b="0">
                  <a:solidFill>
                    <a:schemeClr val="tx2"/>
                  </a:solidFill>
                  <a:latin typeface="Times New Roman" pitchFamily="18" charset="0"/>
                </a:rPr>
                <a:t>a,5</a:t>
              </a:r>
            </a:p>
            <a:p>
              <a:pPr algn="ctr">
                <a:spcBef>
                  <a:spcPct val="50000"/>
                </a:spcBef>
              </a:pPr>
              <a:r>
                <a:rPr kumimoji="1" lang="en-US" altLang="zh-CN" sz="2000" b="0">
                  <a:solidFill>
                    <a:schemeClr val="tx2"/>
                  </a:solidFill>
                  <a:latin typeface="Times New Roman" pitchFamily="18" charset="0"/>
                </a:rPr>
                <a:t>a,1</a:t>
              </a:r>
            </a:p>
            <a:p>
              <a:pPr algn="ctr">
                <a:spcBef>
                  <a:spcPct val="50000"/>
                </a:spcBef>
              </a:pPr>
              <a:r>
                <a:rPr kumimoji="1" lang="en-US" altLang="zh-CN" sz="2000" b="0">
                  <a:solidFill>
                    <a:schemeClr val="tx2"/>
                  </a:solidFill>
                  <a:latin typeface="Times New Roman" pitchFamily="18" charset="0"/>
                </a:rPr>
                <a:t>b,4</a:t>
              </a:r>
            </a:p>
          </p:txBody>
        </p:sp>
        <p:sp>
          <p:nvSpPr>
            <p:cNvPr id="47146" name="Text Box 51"/>
            <p:cNvSpPr txBox="1">
              <a:spLocks noChangeArrowheads="1"/>
            </p:cNvSpPr>
            <p:nvPr/>
          </p:nvSpPr>
          <p:spPr bwMode="auto">
            <a:xfrm>
              <a:off x="4468" y="1434"/>
              <a:ext cx="399" cy="1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c,1</a:t>
              </a:r>
            </a:p>
            <a:p>
              <a:pPr algn="ctr">
                <a:spcBef>
                  <a:spcPct val="50000"/>
                </a:spcBef>
              </a:pPr>
              <a:r>
                <a:rPr kumimoji="1" lang="en-US" altLang="zh-CN" sz="2000" b="0">
                  <a:solidFill>
                    <a:schemeClr val="tx2"/>
                  </a:solidFill>
                  <a:latin typeface="Times New Roman" pitchFamily="18" charset="0"/>
                </a:rPr>
                <a:t>c,7</a:t>
              </a:r>
            </a:p>
            <a:p>
              <a:pPr algn="ctr">
                <a:spcBef>
                  <a:spcPct val="50000"/>
                </a:spcBef>
              </a:pPr>
              <a:r>
                <a:rPr kumimoji="1" lang="en-US" altLang="zh-CN" sz="2000" b="0">
                  <a:solidFill>
                    <a:schemeClr val="tx2"/>
                  </a:solidFill>
                  <a:latin typeface="Times New Roman" pitchFamily="18" charset="0"/>
                </a:rPr>
                <a:t>b,7</a:t>
              </a:r>
            </a:p>
            <a:p>
              <a:pPr algn="ctr">
                <a:spcBef>
                  <a:spcPct val="50000"/>
                </a:spcBef>
              </a:pPr>
              <a:r>
                <a:rPr kumimoji="1" lang="en-US" altLang="zh-CN" sz="2000" b="0">
                  <a:solidFill>
                    <a:schemeClr val="tx2"/>
                  </a:solidFill>
                  <a:latin typeface="Times New Roman" pitchFamily="18" charset="0"/>
                </a:rPr>
                <a:t>c,2</a:t>
              </a:r>
            </a:p>
          </p:txBody>
        </p:sp>
        <p:sp>
          <p:nvSpPr>
            <p:cNvPr id="47147" name="Text Box 52"/>
            <p:cNvSpPr txBox="1">
              <a:spLocks noChangeArrowheads="1"/>
            </p:cNvSpPr>
            <p:nvPr/>
          </p:nvSpPr>
          <p:spPr bwMode="auto">
            <a:xfrm>
              <a:off x="5012" y="1434"/>
              <a:ext cx="399" cy="1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endParaRPr kumimoji="1" lang="en-US" altLang="zh-CN" sz="2000" b="0">
                <a:solidFill>
                  <a:schemeClr val="tx2"/>
                </a:solidFill>
                <a:latin typeface="Times New Roman" pitchFamily="18" charset="0"/>
              </a:endParaRPr>
            </a:p>
            <a:p>
              <a:pPr algn="ctr">
                <a:spcBef>
                  <a:spcPct val="50000"/>
                </a:spcBef>
              </a:pPr>
              <a:r>
                <a:rPr kumimoji="1" lang="en-US" altLang="zh-CN" sz="2000" b="0">
                  <a:solidFill>
                    <a:schemeClr val="tx2"/>
                  </a:solidFill>
                  <a:latin typeface="Times New Roman" pitchFamily="18" charset="0"/>
                </a:rPr>
                <a:t>d,4</a:t>
              </a:r>
            </a:p>
            <a:p>
              <a:pPr algn="ctr">
                <a:spcBef>
                  <a:spcPct val="50000"/>
                </a:spcBef>
              </a:pPr>
              <a:r>
                <a:rPr kumimoji="1" lang="en-US" altLang="zh-CN" sz="2000" b="0">
                  <a:solidFill>
                    <a:schemeClr val="tx2"/>
                  </a:solidFill>
                  <a:latin typeface="Times New Roman" pitchFamily="18" charset="0"/>
                </a:rPr>
                <a:t>d,2</a:t>
              </a:r>
            </a:p>
            <a:p>
              <a:pPr algn="ctr">
                <a:spcBef>
                  <a:spcPct val="50000"/>
                </a:spcBef>
              </a:pPr>
              <a:endParaRPr kumimoji="1" lang="en-US" altLang="zh-CN" sz="2000" b="0">
                <a:solidFill>
                  <a:schemeClr val="tx2"/>
                </a:solidFill>
                <a:latin typeface="Times New Roman" pitchFamily="18" charset="0"/>
              </a:endParaRPr>
            </a:p>
          </p:txBody>
        </p:sp>
        <p:sp>
          <p:nvSpPr>
            <p:cNvPr id="47148" name="Line 60"/>
            <p:cNvSpPr>
              <a:spLocks noChangeShapeType="1"/>
            </p:cNvSpPr>
            <p:nvPr/>
          </p:nvSpPr>
          <p:spPr bwMode="auto">
            <a:xfrm>
              <a:off x="3787" y="1570"/>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49" name="Line 61"/>
            <p:cNvSpPr>
              <a:spLocks noChangeShapeType="1"/>
            </p:cNvSpPr>
            <p:nvPr/>
          </p:nvSpPr>
          <p:spPr bwMode="auto">
            <a:xfrm>
              <a:off x="3787" y="1888"/>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0" name="Line 62"/>
            <p:cNvSpPr>
              <a:spLocks noChangeShapeType="1"/>
            </p:cNvSpPr>
            <p:nvPr/>
          </p:nvSpPr>
          <p:spPr bwMode="auto">
            <a:xfrm>
              <a:off x="3787" y="2160"/>
              <a:ext cx="2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1" name="Line 63"/>
            <p:cNvSpPr>
              <a:spLocks noChangeShapeType="1"/>
            </p:cNvSpPr>
            <p:nvPr/>
          </p:nvSpPr>
          <p:spPr bwMode="auto">
            <a:xfrm>
              <a:off x="3787" y="2432"/>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2" name="Line 64"/>
            <p:cNvSpPr>
              <a:spLocks noChangeShapeType="1"/>
            </p:cNvSpPr>
            <p:nvPr/>
          </p:nvSpPr>
          <p:spPr bwMode="auto">
            <a:xfrm>
              <a:off x="4241" y="1570"/>
              <a:ext cx="31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3" name="Line 65"/>
            <p:cNvSpPr>
              <a:spLocks noChangeShapeType="1"/>
            </p:cNvSpPr>
            <p:nvPr/>
          </p:nvSpPr>
          <p:spPr bwMode="auto">
            <a:xfrm>
              <a:off x="4195" y="1888"/>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4" name="Line 67"/>
            <p:cNvSpPr>
              <a:spLocks noChangeShapeType="1"/>
            </p:cNvSpPr>
            <p:nvPr/>
          </p:nvSpPr>
          <p:spPr bwMode="auto">
            <a:xfrm>
              <a:off x="4241" y="2160"/>
              <a:ext cx="31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5" name="Line 68"/>
            <p:cNvSpPr>
              <a:spLocks noChangeShapeType="1"/>
            </p:cNvSpPr>
            <p:nvPr/>
          </p:nvSpPr>
          <p:spPr bwMode="auto">
            <a:xfrm>
              <a:off x="4241" y="2432"/>
              <a:ext cx="31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6" name="Line 70"/>
            <p:cNvSpPr>
              <a:spLocks noChangeShapeType="1"/>
            </p:cNvSpPr>
            <p:nvPr/>
          </p:nvSpPr>
          <p:spPr bwMode="auto">
            <a:xfrm>
              <a:off x="4785" y="1842"/>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7" name="Line 71"/>
            <p:cNvSpPr>
              <a:spLocks noChangeShapeType="1"/>
            </p:cNvSpPr>
            <p:nvPr/>
          </p:nvSpPr>
          <p:spPr bwMode="auto">
            <a:xfrm>
              <a:off x="4785" y="2160"/>
              <a:ext cx="31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7158" name="Text Box 72"/>
            <p:cNvSpPr txBox="1">
              <a:spLocks noChangeArrowheads="1"/>
            </p:cNvSpPr>
            <p:nvPr/>
          </p:nvSpPr>
          <p:spPr bwMode="auto">
            <a:xfrm>
              <a:off x="385" y="2886"/>
              <a:ext cx="9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p:txBody>
        </p:sp>
        <p:sp>
          <p:nvSpPr>
            <p:cNvPr id="47159" name="Text Box 73"/>
            <p:cNvSpPr txBox="1">
              <a:spLocks noChangeArrowheads="1"/>
            </p:cNvSpPr>
            <p:nvPr/>
          </p:nvSpPr>
          <p:spPr bwMode="auto">
            <a:xfrm>
              <a:off x="1791" y="2931"/>
              <a:ext cx="9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p>
          </p:txBody>
        </p:sp>
        <p:sp>
          <p:nvSpPr>
            <p:cNvPr id="47160" name="Text Box 74"/>
            <p:cNvSpPr txBox="1">
              <a:spLocks noChangeArrowheads="1"/>
            </p:cNvSpPr>
            <p:nvPr/>
          </p:nvSpPr>
          <p:spPr bwMode="auto">
            <a:xfrm>
              <a:off x="3424" y="2931"/>
              <a:ext cx="95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(c)</a:t>
              </a:r>
            </a:p>
          </p:txBody>
        </p:sp>
        <p:sp>
          <p:nvSpPr>
            <p:cNvPr id="47161" name="Text Box 75"/>
            <p:cNvSpPr txBox="1">
              <a:spLocks noChangeArrowheads="1"/>
            </p:cNvSpPr>
            <p:nvPr/>
          </p:nvSpPr>
          <p:spPr bwMode="auto">
            <a:xfrm>
              <a:off x="657" y="3385"/>
              <a:ext cx="426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6 </a:t>
              </a:r>
              <a:r>
                <a:rPr kumimoji="1" lang="en-US" altLang="zh-CN" sz="2000" b="0" dirty="0">
                  <a:solidFill>
                    <a:schemeClr val="tx2"/>
                  </a:solidFill>
                  <a:latin typeface="Times New Roman" pitchFamily="18" charset="0"/>
                </a:rPr>
                <a:t>a) </a:t>
              </a:r>
              <a:r>
                <a:rPr kumimoji="1" lang="zh-CN" altLang="en-US" sz="2000" b="0" dirty="0">
                  <a:solidFill>
                    <a:schemeClr val="tx2"/>
                  </a:solidFill>
                  <a:latin typeface="Times New Roman" pitchFamily="18" charset="0"/>
                </a:rPr>
                <a:t>加权图  </a:t>
              </a:r>
              <a:r>
                <a:rPr kumimoji="1" lang="en-US" altLang="zh-CN" sz="2000" b="0" dirty="0">
                  <a:solidFill>
                    <a:schemeClr val="tx2"/>
                  </a:solidFill>
                  <a:latin typeface="Times New Roman" pitchFamily="18" charset="0"/>
                </a:rPr>
                <a:t>(b)</a:t>
              </a:r>
              <a:r>
                <a:rPr kumimoji="1" lang="zh-CN" altLang="en-US" sz="2000" b="0" dirty="0">
                  <a:solidFill>
                    <a:schemeClr val="tx2"/>
                  </a:solidFill>
                  <a:latin typeface="Times New Roman" pitchFamily="18" charset="0"/>
                </a:rPr>
                <a:t>它的邻接矩阵  </a:t>
              </a:r>
              <a:r>
                <a:rPr kumimoji="1" lang="en-US" altLang="zh-CN" sz="2000" b="0" dirty="0">
                  <a:solidFill>
                    <a:schemeClr val="tx2"/>
                  </a:solidFill>
                  <a:latin typeface="Times New Roman" pitchFamily="18" charset="0"/>
                </a:rPr>
                <a:t>(c)</a:t>
              </a:r>
              <a:r>
                <a:rPr kumimoji="1" lang="zh-CN" altLang="en-US" sz="2000" b="0" dirty="0">
                  <a:solidFill>
                    <a:schemeClr val="tx2"/>
                  </a:solidFill>
                  <a:latin typeface="Times New Roman" pitchFamily="18" charset="0"/>
                </a:rPr>
                <a:t>它的邻接链表</a:t>
              </a:r>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idx="1"/>
          </p:nvPr>
        </p:nvSpPr>
        <p:spPr>
          <a:xfrm>
            <a:off x="539750" y="188913"/>
            <a:ext cx="7772400" cy="2087562"/>
          </a:xfrm>
        </p:spPr>
        <p:txBody>
          <a:bodyPr>
            <a:normAutofit fontScale="92500" lnSpcReduction="10000"/>
          </a:bodyPr>
          <a:lstStyle/>
          <a:p>
            <a:pPr eaLnBrk="1" hangingPunct="1">
              <a:buFont typeface="Wingdings" pitchFamily="2" charset="2"/>
              <a:buNone/>
            </a:pPr>
            <a:r>
              <a:rPr lang="en-US" altLang="zh-CN" b="1" dirty="0" smtClean="0"/>
              <a:t>3 </a:t>
            </a:r>
            <a:r>
              <a:rPr lang="zh-CN" altLang="en-US" b="1" dirty="0" smtClean="0"/>
              <a:t>树</a:t>
            </a:r>
          </a:p>
          <a:p>
            <a:pPr eaLnBrk="1" hangingPunct="1">
              <a:buFont typeface="Wingdings" pitchFamily="2" charset="2"/>
              <a:buNone/>
            </a:pPr>
            <a:r>
              <a:rPr lang="zh-CN" altLang="en-US" sz="2000" b="1" dirty="0" smtClean="0"/>
              <a:t>     </a:t>
            </a:r>
            <a:endParaRPr lang="en-US" altLang="zh-CN" sz="2000" b="1" dirty="0" smtClean="0"/>
          </a:p>
          <a:p>
            <a:pPr eaLnBrk="1" hangingPunct="1">
              <a:buFont typeface="Wingdings" pitchFamily="2" charset="2"/>
              <a:buNone/>
            </a:pPr>
            <a:r>
              <a:rPr lang="en-US" altLang="zh-CN" sz="2000" b="1" dirty="0" smtClean="0"/>
              <a:t>     </a:t>
            </a:r>
            <a:r>
              <a:rPr lang="zh-CN" altLang="en-US" sz="2000" b="1" dirty="0" smtClean="0"/>
              <a:t>树</a:t>
            </a:r>
            <a:r>
              <a:rPr lang="en-US" altLang="zh-CN" sz="2000" dirty="0" smtClean="0"/>
              <a:t>(</a:t>
            </a:r>
            <a:r>
              <a:rPr lang="zh-CN" altLang="en-US" sz="2000" dirty="0" smtClean="0"/>
              <a:t>更精确地说，是自由树</a:t>
            </a:r>
            <a:r>
              <a:rPr lang="en-US" altLang="zh-CN" sz="2000" dirty="0" smtClean="0"/>
              <a:t>)</a:t>
            </a:r>
            <a:r>
              <a:rPr lang="zh-CN" altLang="en-US" sz="2000" dirty="0" smtClean="0"/>
              <a:t>就是连通无回路的图</a:t>
            </a:r>
            <a:r>
              <a:rPr lang="en-US" altLang="zh-CN" sz="2000" dirty="0" smtClean="0"/>
              <a:t>(</a:t>
            </a:r>
            <a:r>
              <a:rPr lang="zh-CN" altLang="en-US" sz="2000" dirty="0" smtClean="0"/>
              <a:t>图</a:t>
            </a:r>
            <a:r>
              <a:rPr lang="en-US" altLang="zh-CN" sz="2000" dirty="0" smtClean="0"/>
              <a:t>8a)</a:t>
            </a:r>
            <a:r>
              <a:rPr lang="zh-CN" altLang="en-US" sz="2000" dirty="0" smtClean="0"/>
              <a:t>。无回路但不一定连通的图称为森林：它的每一个连通分量是一棵树（图</a:t>
            </a:r>
            <a:r>
              <a:rPr lang="en-US" altLang="zh-CN" sz="2000" dirty="0" smtClean="0"/>
              <a:t>8b</a:t>
            </a:r>
            <a:r>
              <a:rPr lang="zh-CN" altLang="en-US" sz="2000" dirty="0" smtClean="0"/>
              <a:t>）。</a:t>
            </a:r>
          </a:p>
          <a:p>
            <a:pPr eaLnBrk="1" hangingPunct="1">
              <a:buFont typeface="Wingdings" pitchFamily="2" charset="2"/>
              <a:buNone/>
            </a:pPr>
            <a:r>
              <a:rPr lang="zh-CN" altLang="en-US" sz="2000" b="1" dirty="0" smtClean="0"/>
              <a:t>      </a:t>
            </a:r>
            <a:r>
              <a:rPr lang="zh-CN" altLang="en-US" sz="2000" dirty="0" smtClean="0"/>
              <a:t>树具有其他图没有的一些重要特性。具体来说，树的边数总是比它的顶点少一：</a:t>
            </a:r>
            <a:r>
              <a:rPr lang="en-US" altLang="zh-CN" sz="2000" dirty="0" smtClean="0">
                <a:sym typeface="Wingdings" pitchFamily="2" charset="2"/>
              </a:rPr>
              <a:t>|E|=|V|-1</a:t>
            </a:r>
            <a:endParaRPr lang="en-US" altLang="zh-CN" sz="2000" b="1" dirty="0" smtClean="0"/>
          </a:p>
        </p:txBody>
      </p:sp>
      <p:grpSp>
        <p:nvGrpSpPr>
          <p:cNvPr id="49155" name="Group 38"/>
          <p:cNvGrpSpPr>
            <a:grpSpLocks/>
          </p:cNvGrpSpPr>
          <p:nvPr/>
        </p:nvGrpSpPr>
        <p:grpSpPr bwMode="auto">
          <a:xfrm>
            <a:off x="1906588" y="3103563"/>
            <a:ext cx="5113337" cy="3062287"/>
            <a:chOff x="839" y="1570"/>
            <a:chExt cx="3221" cy="1929"/>
          </a:xfrm>
        </p:grpSpPr>
        <p:sp>
          <p:nvSpPr>
            <p:cNvPr id="49156" name="Oval 5"/>
            <p:cNvSpPr>
              <a:spLocks noChangeArrowheads="1"/>
            </p:cNvSpPr>
            <p:nvPr/>
          </p:nvSpPr>
          <p:spPr bwMode="auto">
            <a:xfrm>
              <a:off x="884" y="1616"/>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49157" name="Oval 6"/>
            <p:cNvSpPr>
              <a:spLocks noChangeArrowheads="1"/>
            </p:cNvSpPr>
            <p:nvPr/>
          </p:nvSpPr>
          <p:spPr bwMode="auto">
            <a:xfrm>
              <a:off x="1338" y="1616"/>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49158" name="Oval 7"/>
            <p:cNvSpPr>
              <a:spLocks noChangeArrowheads="1"/>
            </p:cNvSpPr>
            <p:nvPr/>
          </p:nvSpPr>
          <p:spPr bwMode="auto">
            <a:xfrm>
              <a:off x="884" y="1979"/>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49159" name="Oval 8"/>
            <p:cNvSpPr>
              <a:spLocks noChangeArrowheads="1"/>
            </p:cNvSpPr>
            <p:nvPr/>
          </p:nvSpPr>
          <p:spPr bwMode="auto">
            <a:xfrm>
              <a:off x="1338" y="1979"/>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49160" name="Oval 9"/>
            <p:cNvSpPr>
              <a:spLocks noChangeArrowheads="1"/>
            </p:cNvSpPr>
            <p:nvPr/>
          </p:nvSpPr>
          <p:spPr bwMode="auto">
            <a:xfrm>
              <a:off x="884" y="2341"/>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49161" name="Oval 10"/>
            <p:cNvSpPr>
              <a:spLocks noChangeArrowheads="1"/>
            </p:cNvSpPr>
            <p:nvPr/>
          </p:nvSpPr>
          <p:spPr bwMode="auto">
            <a:xfrm>
              <a:off x="1338" y="2341"/>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g</a:t>
              </a:r>
            </a:p>
          </p:txBody>
        </p:sp>
        <p:sp>
          <p:nvSpPr>
            <p:cNvPr id="49162" name="Line 11"/>
            <p:cNvSpPr>
              <a:spLocks noChangeShapeType="1"/>
            </p:cNvSpPr>
            <p:nvPr/>
          </p:nvSpPr>
          <p:spPr bwMode="auto">
            <a:xfrm>
              <a:off x="975" y="1797"/>
              <a:ext cx="0"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63" name="Line 12"/>
            <p:cNvSpPr>
              <a:spLocks noChangeShapeType="1"/>
            </p:cNvSpPr>
            <p:nvPr/>
          </p:nvSpPr>
          <p:spPr bwMode="auto">
            <a:xfrm>
              <a:off x="1066" y="1706"/>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64" name="Line 13"/>
            <p:cNvSpPr>
              <a:spLocks noChangeShapeType="1"/>
            </p:cNvSpPr>
            <p:nvPr/>
          </p:nvSpPr>
          <p:spPr bwMode="auto">
            <a:xfrm>
              <a:off x="1066" y="2069"/>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65" name="Line 14"/>
            <p:cNvSpPr>
              <a:spLocks noChangeShapeType="1"/>
            </p:cNvSpPr>
            <p:nvPr/>
          </p:nvSpPr>
          <p:spPr bwMode="auto">
            <a:xfrm>
              <a:off x="1020" y="2115"/>
              <a:ext cx="363"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66" name="Line 15"/>
            <p:cNvSpPr>
              <a:spLocks noChangeShapeType="1"/>
            </p:cNvSpPr>
            <p:nvPr/>
          </p:nvSpPr>
          <p:spPr bwMode="auto">
            <a:xfrm>
              <a:off x="1066" y="2432"/>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67" name="Oval 16"/>
            <p:cNvSpPr>
              <a:spLocks noChangeArrowheads="1"/>
            </p:cNvSpPr>
            <p:nvPr/>
          </p:nvSpPr>
          <p:spPr bwMode="auto">
            <a:xfrm>
              <a:off x="2562" y="1570"/>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49168" name="Oval 17"/>
            <p:cNvSpPr>
              <a:spLocks noChangeArrowheads="1"/>
            </p:cNvSpPr>
            <p:nvPr/>
          </p:nvSpPr>
          <p:spPr bwMode="auto">
            <a:xfrm>
              <a:off x="2562" y="1979"/>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49169" name="Oval 18"/>
            <p:cNvSpPr>
              <a:spLocks noChangeArrowheads="1"/>
            </p:cNvSpPr>
            <p:nvPr/>
          </p:nvSpPr>
          <p:spPr bwMode="auto">
            <a:xfrm>
              <a:off x="2562" y="2341"/>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49170" name="Oval 19"/>
            <p:cNvSpPr>
              <a:spLocks noChangeArrowheads="1"/>
            </p:cNvSpPr>
            <p:nvPr/>
          </p:nvSpPr>
          <p:spPr bwMode="auto">
            <a:xfrm>
              <a:off x="3016" y="1979"/>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49171" name="Oval 20"/>
            <p:cNvSpPr>
              <a:spLocks noChangeArrowheads="1"/>
            </p:cNvSpPr>
            <p:nvPr/>
          </p:nvSpPr>
          <p:spPr bwMode="auto">
            <a:xfrm>
              <a:off x="3016" y="1570"/>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49172" name="Oval 21"/>
            <p:cNvSpPr>
              <a:spLocks noChangeArrowheads="1"/>
            </p:cNvSpPr>
            <p:nvPr/>
          </p:nvSpPr>
          <p:spPr bwMode="auto">
            <a:xfrm>
              <a:off x="3016" y="2341"/>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g</a:t>
              </a:r>
            </a:p>
          </p:txBody>
        </p:sp>
        <p:sp>
          <p:nvSpPr>
            <p:cNvPr id="49173" name="Oval 22"/>
            <p:cNvSpPr>
              <a:spLocks noChangeArrowheads="1"/>
            </p:cNvSpPr>
            <p:nvPr/>
          </p:nvSpPr>
          <p:spPr bwMode="auto">
            <a:xfrm>
              <a:off x="3424" y="1979"/>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49174" name="Oval 23"/>
            <p:cNvSpPr>
              <a:spLocks noChangeArrowheads="1"/>
            </p:cNvSpPr>
            <p:nvPr/>
          </p:nvSpPr>
          <p:spPr bwMode="auto">
            <a:xfrm>
              <a:off x="3878" y="2387"/>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j</a:t>
              </a:r>
            </a:p>
          </p:txBody>
        </p:sp>
        <p:sp>
          <p:nvSpPr>
            <p:cNvPr id="49175" name="Oval 24"/>
            <p:cNvSpPr>
              <a:spLocks noChangeArrowheads="1"/>
            </p:cNvSpPr>
            <p:nvPr/>
          </p:nvSpPr>
          <p:spPr bwMode="auto">
            <a:xfrm>
              <a:off x="3878" y="1979"/>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i</a:t>
              </a:r>
            </a:p>
          </p:txBody>
        </p:sp>
        <p:sp>
          <p:nvSpPr>
            <p:cNvPr id="49176" name="Oval 25"/>
            <p:cNvSpPr>
              <a:spLocks noChangeArrowheads="1"/>
            </p:cNvSpPr>
            <p:nvPr/>
          </p:nvSpPr>
          <p:spPr bwMode="auto">
            <a:xfrm>
              <a:off x="3878" y="1570"/>
              <a:ext cx="182" cy="181"/>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h</a:t>
              </a:r>
            </a:p>
          </p:txBody>
        </p:sp>
        <p:sp>
          <p:nvSpPr>
            <p:cNvPr id="49177" name="Line 26"/>
            <p:cNvSpPr>
              <a:spLocks noChangeShapeType="1"/>
            </p:cNvSpPr>
            <p:nvPr/>
          </p:nvSpPr>
          <p:spPr bwMode="auto">
            <a:xfrm>
              <a:off x="2653" y="1752"/>
              <a:ext cx="0" cy="2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78" name="Line 27"/>
            <p:cNvSpPr>
              <a:spLocks noChangeShapeType="1"/>
            </p:cNvSpPr>
            <p:nvPr/>
          </p:nvSpPr>
          <p:spPr bwMode="auto">
            <a:xfrm>
              <a:off x="2653" y="2160"/>
              <a:ext cx="0"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79" name="Line 28"/>
            <p:cNvSpPr>
              <a:spLocks noChangeShapeType="1"/>
            </p:cNvSpPr>
            <p:nvPr/>
          </p:nvSpPr>
          <p:spPr bwMode="auto">
            <a:xfrm>
              <a:off x="2744" y="2069"/>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80" name="Line 29"/>
            <p:cNvSpPr>
              <a:spLocks noChangeShapeType="1"/>
            </p:cNvSpPr>
            <p:nvPr/>
          </p:nvSpPr>
          <p:spPr bwMode="auto">
            <a:xfrm>
              <a:off x="3198" y="2069"/>
              <a:ext cx="22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81" name="Line 30"/>
            <p:cNvSpPr>
              <a:spLocks noChangeShapeType="1"/>
            </p:cNvSpPr>
            <p:nvPr/>
          </p:nvSpPr>
          <p:spPr bwMode="auto">
            <a:xfrm>
              <a:off x="3107" y="1752"/>
              <a:ext cx="0"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82" name="Line 31"/>
            <p:cNvSpPr>
              <a:spLocks noChangeShapeType="1"/>
            </p:cNvSpPr>
            <p:nvPr/>
          </p:nvSpPr>
          <p:spPr bwMode="auto">
            <a:xfrm>
              <a:off x="3107" y="2160"/>
              <a:ext cx="0"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83" name="Line 32"/>
            <p:cNvSpPr>
              <a:spLocks noChangeShapeType="1"/>
            </p:cNvSpPr>
            <p:nvPr/>
          </p:nvSpPr>
          <p:spPr bwMode="auto">
            <a:xfrm>
              <a:off x="3969" y="1752"/>
              <a:ext cx="0"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84" name="Line 33"/>
            <p:cNvSpPr>
              <a:spLocks noChangeShapeType="1"/>
            </p:cNvSpPr>
            <p:nvPr/>
          </p:nvSpPr>
          <p:spPr bwMode="auto">
            <a:xfrm>
              <a:off x="3969" y="2160"/>
              <a:ext cx="0"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49185" name="Text Box 35"/>
            <p:cNvSpPr txBox="1">
              <a:spLocks noChangeArrowheads="1"/>
            </p:cNvSpPr>
            <p:nvPr/>
          </p:nvSpPr>
          <p:spPr bwMode="auto">
            <a:xfrm>
              <a:off x="839" y="2795"/>
              <a:ext cx="68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p:txBody>
        </p:sp>
        <p:sp>
          <p:nvSpPr>
            <p:cNvPr id="49186" name="Text Box 36"/>
            <p:cNvSpPr txBox="1">
              <a:spLocks noChangeArrowheads="1"/>
            </p:cNvSpPr>
            <p:nvPr/>
          </p:nvSpPr>
          <p:spPr bwMode="auto">
            <a:xfrm>
              <a:off x="2835" y="2795"/>
              <a:ext cx="680"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p>
          </p:txBody>
        </p:sp>
        <p:sp>
          <p:nvSpPr>
            <p:cNvPr id="49187" name="Text Box 37"/>
            <p:cNvSpPr txBox="1">
              <a:spLocks noChangeArrowheads="1"/>
            </p:cNvSpPr>
            <p:nvPr/>
          </p:nvSpPr>
          <p:spPr bwMode="auto">
            <a:xfrm>
              <a:off x="1066" y="3249"/>
              <a:ext cx="290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8 </a:t>
              </a:r>
              <a:r>
                <a:rPr kumimoji="1" lang="en-US" altLang="zh-CN" sz="2000" b="0" dirty="0">
                  <a:solidFill>
                    <a:schemeClr val="tx2"/>
                  </a:solidFill>
                  <a:latin typeface="Times New Roman" pitchFamily="18" charset="0"/>
                </a:rPr>
                <a:t>(a)</a:t>
              </a:r>
              <a:r>
                <a:rPr kumimoji="1" lang="zh-CN" altLang="en-US" sz="2000" b="0" dirty="0">
                  <a:solidFill>
                    <a:schemeClr val="tx2"/>
                  </a:solidFill>
                  <a:latin typeface="Times New Roman" pitchFamily="18" charset="0"/>
                </a:rPr>
                <a:t>树 </a:t>
              </a:r>
              <a:r>
                <a:rPr kumimoji="1" lang="en-US" altLang="zh-CN" sz="2000" b="0" dirty="0">
                  <a:solidFill>
                    <a:schemeClr val="tx2"/>
                  </a:solidFill>
                  <a:latin typeface="Times New Roman" pitchFamily="18" charset="0"/>
                </a:rPr>
                <a:t>(b)</a:t>
              </a:r>
              <a:r>
                <a:rPr kumimoji="1" lang="zh-CN" altLang="en-US" sz="2000" b="0" dirty="0">
                  <a:solidFill>
                    <a:schemeClr val="tx2"/>
                  </a:solidFill>
                  <a:latin typeface="Times New Roman" pitchFamily="18" charset="0"/>
                </a:rPr>
                <a:t>森林</a:t>
              </a:r>
            </a:p>
          </p:txBody>
        </p:sp>
      </p:gr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611188" y="260350"/>
            <a:ext cx="8137525" cy="2124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spcBef>
                <a:spcPct val="50000"/>
              </a:spcBef>
            </a:pPr>
            <a:r>
              <a:rPr kumimoji="1" lang="en-US" altLang="zh-CN" sz="3200" dirty="0" smtClean="0">
                <a:solidFill>
                  <a:schemeClr val="tx2"/>
                </a:solidFill>
                <a:latin typeface="Times New Roman" pitchFamily="18" charset="0"/>
              </a:rPr>
              <a:t>1</a:t>
            </a:r>
            <a:r>
              <a:rPr kumimoji="1" lang="zh-CN" altLang="en-US" sz="3200" dirty="0" smtClean="0">
                <a:solidFill>
                  <a:schemeClr val="tx2"/>
                </a:solidFill>
                <a:latin typeface="Times New Roman" pitchFamily="18" charset="0"/>
              </a:rPr>
              <a:t>）有根树</a:t>
            </a:r>
            <a:endParaRPr kumimoji="1" lang="zh-CN" altLang="en-US" sz="3200" dirty="0">
              <a:solidFill>
                <a:schemeClr val="tx2"/>
              </a:solidFill>
              <a:latin typeface="Times New Roman" pitchFamily="18" charset="0"/>
            </a:endParaRPr>
          </a:p>
          <a:p>
            <a:pPr>
              <a:spcBef>
                <a:spcPct val="50000"/>
              </a:spcBef>
            </a:pPr>
            <a:endParaRPr kumimoji="1" lang="en-US" altLang="zh-CN" sz="2000" b="0" dirty="0">
              <a:solidFill>
                <a:schemeClr val="tx2"/>
              </a:solidFill>
              <a:latin typeface="Times New Roman" pitchFamily="18" charset="0"/>
            </a:endParaRPr>
          </a:p>
          <a:p>
            <a:pPr>
              <a:spcBef>
                <a:spcPct val="50000"/>
              </a:spcBef>
            </a:pPr>
            <a:r>
              <a:rPr kumimoji="1" lang="zh-CN" altLang="en-US" sz="2000" b="0" dirty="0">
                <a:solidFill>
                  <a:schemeClr val="tx2"/>
                </a:solidFill>
                <a:latin typeface="Times New Roman" pitchFamily="18" charset="0"/>
              </a:rPr>
              <a:t>树的另一个非常重要的特性就是：树的任意两个顶点之间总是恰好存在一条从一个顶点到另一个顶点的简单路径。这个性质使得以下做法成为可能：任选自由树中的一个顶点，将它作为所谓有根树的根。</a:t>
            </a:r>
            <a:endParaRPr kumimoji="1" lang="zh-CN" altLang="en-US" sz="2000" dirty="0">
              <a:solidFill>
                <a:schemeClr val="tx2"/>
              </a:solidFill>
              <a:latin typeface="Times New Roman" pitchFamily="18" charset="0"/>
            </a:endParaRPr>
          </a:p>
        </p:txBody>
      </p:sp>
      <p:grpSp>
        <p:nvGrpSpPr>
          <p:cNvPr id="50179" name="Group 49"/>
          <p:cNvGrpSpPr>
            <a:grpSpLocks/>
          </p:cNvGrpSpPr>
          <p:nvPr/>
        </p:nvGrpSpPr>
        <p:grpSpPr bwMode="auto">
          <a:xfrm>
            <a:off x="1546225" y="2671763"/>
            <a:ext cx="6121400" cy="3205162"/>
            <a:chOff x="612" y="1253"/>
            <a:chExt cx="3856" cy="2019"/>
          </a:xfrm>
        </p:grpSpPr>
        <p:sp>
          <p:nvSpPr>
            <p:cNvPr id="50180" name="Oval 11"/>
            <p:cNvSpPr>
              <a:spLocks noChangeArrowheads="1"/>
            </p:cNvSpPr>
            <p:nvPr/>
          </p:nvSpPr>
          <p:spPr bwMode="auto">
            <a:xfrm>
              <a:off x="612" y="1298"/>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i</a:t>
              </a:r>
            </a:p>
          </p:txBody>
        </p:sp>
        <p:sp>
          <p:nvSpPr>
            <p:cNvPr id="50181" name="Oval 12"/>
            <p:cNvSpPr>
              <a:spLocks noChangeArrowheads="1"/>
            </p:cNvSpPr>
            <p:nvPr/>
          </p:nvSpPr>
          <p:spPr bwMode="auto">
            <a:xfrm>
              <a:off x="612" y="1661"/>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50182" name="Oval 13"/>
            <p:cNvSpPr>
              <a:spLocks noChangeArrowheads="1"/>
            </p:cNvSpPr>
            <p:nvPr/>
          </p:nvSpPr>
          <p:spPr bwMode="auto">
            <a:xfrm>
              <a:off x="612" y="2024"/>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h</a:t>
              </a:r>
            </a:p>
          </p:txBody>
        </p:sp>
        <p:sp>
          <p:nvSpPr>
            <p:cNvPr id="50183" name="Oval 14"/>
            <p:cNvSpPr>
              <a:spLocks noChangeArrowheads="1"/>
            </p:cNvSpPr>
            <p:nvPr/>
          </p:nvSpPr>
          <p:spPr bwMode="auto">
            <a:xfrm>
              <a:off x="1020" y="1661"/>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50184" name="Oval 15"/>
            <p:cNvSpPr>
              <a:spLocks noChangeArrowheads="1"/>
            </p:cNvSpPr>
            <p:nvPr/>
          </p:nvSpPr>
          <p:spPr bwMode="auto">
            <a:xfrm>
              <a:off x="1020" y="2024"/>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g</a:t>
              </a:r>
            </a:p>
          </p:txBody>
        </p:sp>
        <p:sp>
          <p:nvSpPr>
            <p:cNvPr id="50185" name="Oval 16"/>
            <p:cNvSpPr>
              <a:spLocks noChangeArrowheads="1"/>
            </p:cNvSpPr>
            <p:nvPr/>
          </p:nvSpPr>
          <p:spPr bwMode="auto">
            <a:xfrm>
              <a:off x="1429" y="1661"/>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50186" name="Oval 17"/>
            <p:cNvSpPr>
              <a:spLocks noChangeArrowheads="1"/>
            </p:cNvSpPr>
            <p:nvPr/>
          </p:nvSpPr>
          <p:spPr bwMode="auto">
            <a:xfrm>
              <a:off x="1429" y="1298"/>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50187" name="Oval 18"/>
            <p:cNvSpPr>
              <a:spLocks noChangeArrowheads="1"/>
            </p:cNvSpPr>
            <p:nvPr/>
          </p:nvSpPr>
          <p:spPr bwMode="auto">
            <a:xfrm>
              <a:off x="1837" y="1661"/>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50188" name="Oval 19"/>
            <p:cNvSpPr>
              <a:spLocks noChangeArrowheads="1"/>
            </p:cNvSpPr>
            <p:nvPr/>
          </p:nvSpPr>
          <p:spPr bwMode="auto">
            <a:xfrm>
              <a:off x="1837" y="2024"/>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50189" name="Line 20"/>
            <p:cNvSpPr>
              <a:spLocks noChangeShapeType="1"/>
            </p:cNvSpPr>
            <p:nvPr/>
          </p:nvSpPr>
          <p:spPr bwMode="auto">
            <a:xfrm>
              <a:off x="703" y="1480"/>
              <a:ext cx="0" cy="2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0" name="Line 21"/>
            <p:cNvSpPr>
              <a:spLocks noChangeShapeType="1"/>
            </p:cNvSpPr>
            <p:nvPr/>
          </p:nvSpPr>
          <p:spPr bwMode="auto">
            <a:xfrm>
              <a:off x="703" y="1842"/>
              <a:ext cx="0"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1" name="Line 22"/>
            <p:cNvSpPr>
              <a:spLocks noChangeShapeType="1"/>
            </p:cNvSpPr>
            <p:nvPr/>
          </p:nvSpPr>
          <p:spPr bwMode="auto">
            <a:xfrm>
              <a:off x="793" y="1752"/>
              <a:ext cx="2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2" name="Line 23"/>
            <p:cNvSpPr>
              <a:spLocks noChangeShapeType="1"/>
            </p:cNvSpPr>
            <p:nvPr/>
          </p:nvSpPr>
          <p:spPr bwMode="auto">
            <a:xfrm>
              <a:off x="1111" y="1842"/>
              <a:ext cx="0"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3" name="Line 24"/>
            <p:cNvSpPr>
              <a:spLocks noChangeShapeType="1"/>
            </p:cNvSpPr>
            <p:nvPr/>
          </p:nvSpPr>
          <p:spPr bwMode="auto">
            <a:xfrm>
              <a:off x="1202" y="1752"/>
              <a:ext cx="22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4" name="Line 25"/>
            <p:cNvSpPr>
              <a:spLocks noChangeShapeType="1"/>
            </p:cNvSpPr>
            <p:nvPr/>
          </p:nvSpPr>
          <p:spPr bwMode="auto">
            <a:xfrm>
              <a:off x="1519" y="1480"/>
              <a:ext cx="0"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5" name="Line 26"/>
            <p:cNvSpPr>
              <a:spLocks noChangeShapeType="1"/>
            </p:cNvSpPr>
            <p:nvPr/>
          </p:nvSpPr>
          <p:spPr bwMode="auto">
            <a:xfrm>
              <a:off x="1565" y="1752"/>
              <a:ext cx="2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6" name="Line 27"/>
            <p:cNvSpPr>
              <a:spLocks noChangeShapeType="1"/>
            </p:cNvSpPr>
            <p:nvPr/>
          </p:nvSpPr>
          <p:spPr bwMode="auto">
            <a:xfrm>
              <a:off x="1927" y="1842"/>
              <a:ext cx="0"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197" name="AutoShape 28"/>
            <p:cNvSpPr>
              <a:spLocks noChangeArrowheads="1"/>
            </p:cNvSpPr>
            <p:nvPr/>
          </p:nvSpPr>
          <p:spPr bwMode="auto">
            <a:xfrm>
              <a:off x="2200" y="1752"/>
              <a:ext cx="589" cy="90"/>
            </a:xfrm>
            <a:prstGeom prst="rightArrow">
              <a:avLst>
                <a:gd name="adj1" fmla="val 50000"/>
                <a:gd name="adj2" fmla="val 163611"/>
              </a:avLst>
            </a:prstGeom>
            <a:solidFill>
              <a:srgbClr val="66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0198" name="Oval 29"/>
            <p:cNvSpPr>
              <a:spLocks noChangeArrowheads="1"/>
            </p:cNvSpPr>
            <p:nvPr/>
          </p:nvSpPr>
          <p:spPr bwMode="auto">
            <a:xfrm>
              <a:off x="3833" y="1253"/>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50199" name="Oval 30"/>
            <p:cNvSpPr>
              <a:spLocks noChangeArrowheads="1"/>
            </p:cNvSpPr>
            <p:nvPr/>
          </p:nvSpPr>
          <p:spPr bwMode="auto">
            <a:xfrm>
              <a:off x="3515" y="1525"/>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50200" name="Oval 31"/>
            <p:cNvSpPr>
              <a:spLocks noChangeArrowheads="1"/>
            </p:cNvSpPr>
            <p:nvPr/>
          </p:nvSpPr>
          <p:spPr bwMode="auto">
            <a:xfrm>
              <a:off x="3198" y="1797"/>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50201" name="Oval 32"/>
            <p:cNvSpPr>
              <a:spLocks noChangeArrowheads="1"/>
            </p:cNvSpPr>
            <p:nvPr/>
          </p:nvSpPr>
          <p:spPr bwMode="auto">
            <a:xfrm>
              <a:off x="4150" y="1525"/>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50202" name="Oval 33"/>
            <p:cNvSpPr>
              <a:spLocks noChangeArrowheads="1"/>
            </p:cNvSpPr>
            <p:nvPr/>
          </p:nvSpPr>
          <p:spPr bwMode="auto">
            <a:xfrm>
              <a:off x="3696" y="1842"/>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g</a:t>
              </a:r>
            </a:p>
          </p:txBody>
        </p:sp>
        <p:sp>
          <p:nvSpPr>
            <p:cNvPr id="50203" name="Oval 34"/>
            <p:cNvSpPr>
              <a:spLocks noChangeArrowheads="1"/>
            </p:cNvSpPr>
            <p:nvPr/>
          </p:nvSpPr>
          <p:spPr bwMode="auto">
            <a:xfrm>
              <a:off x="3833" y="1525"/>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50204" name="Oval 35"/>
            <p:cNvSpPr>
              <a:spLocks noChangeArrowheads="1"/>
            </p:cNvSpPr>
            <p:nvPr/>
          </p:nvSpPr>
          <p:spPr bwMode="auto">
            <a:xfrm>
              <a:off x="4150" y="1842"/>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50205" name="Oval 36"/>
            <p:cNvSpPr>
              <a:spLocks noChangeArrowheads="1"/>
            </p:cNvSpPr>
            <p:nvPr/>
          </p:nvSpPr>
          <p:spPr bwMode="auto">
            <a:xfrm>
              <a:off x="2971" y="2115"/>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h</a:t>
              </a:r>
            </a:p>
          </p:txBody>
        </p:sp>
        <p:sp>
          <p:nvSpPr>
            <p:cNvPr id="50206" name="Oval 37"/>
            <p:cNvSpPr>
              <a:spLocks noChangeArrowheads="1"/>
            </p:cNvSpPr>
            <p:nvPr/>
          </p:nvSpPr>
          <p:spPr bwMode="auto">
            <a:xfrm>
              <a:off x="3334" y="2160"/>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i</a:t>
              </a:r>
            </a:p>
          </p:txBody>
        </p:sp>
        <p:sp>
          <p:nvSpPr>
            <p:cNvPr id="50207" name="Line 38"/>
            <p:cNvSpPr>
              <a:spLocks noChangeShapeType="1"/>
            </p:cNvSpPr>
            <p:nvPr/>
          </p:nvSpPr>
          <p:spPr bwMode="auto">
            <a:xfrm flipH="1">
              <a:off x="3696" y="1434"/>
              <a:ext cx="137" cy="1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08" name="Line 39"/>
            <p:cNvSpPr>
              <a:spLocks noChangeShapeType="1"/>
            </p:cNvSpPr>
            <p:nvPr/>
          </p:nvSpPr>
          <p:spPr bwMode="auto">
            <a:xfrm flipH="1">
              <a:off x="3334" y="1661"/>
              <a:ext cx="181"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09" name="Line 40"/>
            <p:cNvSpPr>
              <a:spLocks noChangeShapeType="1"/>
            </p:cNvSpPr>
            <p:nvPr/>
          </p:nvSpPr>
          <p:spPr bwMode="auto">
            <a:xfrm flipH="1">
              <a:off x="3107" y="1979"/>
              <a:ext cx="136"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10" name="Line 41"/>
            <p:cNvSpPr>
              <a:spLocks noChangeShapeType="1"/>
            </p:cNvSpPr>
            <p:nvPr/>
          </p:nvSpPr>
          <p:spPr bwMode="auto">
            <a:xfrm>
              <a:off x="3923" y="1434"/>
              <a:ext cx="0" cy="9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11" name="Line 42"/>
            <p:cNvSpPr>
              <a:spLocks noChangeShapeType="1"/>
            </p:cNvSpPr>
            <p:nvPr/>
          </p:nvSpPr>
          <p:spPr bwMode="auto">
            <a:xfrm>
              <a:off x="4014" y="1389"/>
              <a:ext cx="181"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12" name="Line 43"/>
            <p:cNvSpPr>
              <a:spLocks noChangeShapeType="1"/>
            </p:cNvSpPr>
            <p:nvPr/>
          </p:nvSpPr>
          <p:spPr bwMode="auto">
            <a:xfrm>
              <a:off x="3651" y="1706"/>
              <a:ext cx="91" cy="1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13" name="Line 44"/>
            <p:cNvSpPr>
              <a:spLocks noChangeShapeType="1"/>
            </p:cNvSpPr>
            <p:nvPr/>
          </p:nvSpPr>
          <p:spPr bwMode="auto">
            <a:xfrm>
              <a:off x="4241" y="1706"/>
              <a:ext cx="0" cy="1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14" name="Line 45"/>
            <p:cNvSpPr>
              <a:spLocks noChangeShapeType="1"/>
            </p:cNvSpPr>
            <p:nvPr/>
          </p:nvSpPr>
          <p:spPr bwMode="auto">
            <a:xfrm>
              <a:off x="3334" y="1979"/>
              <a:ext cx="90" cy="2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0215" name="Text Box 46"/>
            <p:cNvSpPr txBox="1">
              <a:spLocks noChangeArrowheads="1"/>
            </p:cNvSpPr>
            <p:nvPr/>
          </p:nvSpPr>
          <p:spPr bwMode="auto">
            <a:xfrm>
              <a:off x="793" y="2523"/>
              <a:ext cx="104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p:txBody>
        </p:sp>
        <p:sp>
          <p:nvSpPr>
            <p:cNvPr id="50216" name="Text Box 47"/>
            <p:cNvSpPr txBox="1">
              <a:spLocks noChangeArrowheads="1"/>
            </p:cNvSpPr>
            <p:nvPr/>
          </p:nvSpPr>
          <p:spPr bwMode="auto">
            <a:xfrm>
              <a:off x="3152" y="2568"/>
              <a:ext cx="1044"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p>
          </p:txBody>
        </p:sp>
        <p:sp>
          <p:nvSpPr>
            <p:cNvPr id="50217" name="Text Box 48"/>
            <p:cNvSpPr txBox="1">
              <a:spLocks noChangeArrowheads="1"/>
            </p:cNvSpPr>
            <p:nvPr/>
          </p:nvSpPr>
          <p:spPr bwMode="auto">
            <a:xfrm>
              <a:off x="839" y="3022"/>
              <a:ext cx="36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9  </a:t>
              </a:r>
              <a:r>
                <a:rPr kumimoji="1" lang="en-US" altLang="zh-CN" sz="2000" b="0" dirty="0">
                  <a:solidFill>
                    <a:schemeClr val="tx2"/>
                  </a:solidFill>
                  <a:latin typeface="Times New Roman" pitchFamily="18" charset="0"/>
                </a:rPr>
                <a:t>(a)</a:t>
              </a:r>
              <a:r>
                <a:rPr kumimoji="1" lang="zh-CN" altLang="en-US" sz="2000" b="0" dirty="0">
                  <a:solidFill>
                    <a:schemeClr val="tx2"/>
                  </a:solidFill>
                  <a:latin typeface="Times New Roman" pitchFamily="18" charset="0"/>
                </a:rPr>
                <a:t>自由树  </a:t>
              </a:r>
              <a:r>
                <a:rPr kumimoji="1" lang="en-US" altLang="zh-CN" sz="2000" b="0" dirty="0">
                  <a:solidFill>
                    <a:schemeClr val="tx2"/>
                  </a:solidFill>
                  <a:latin typeface="Times New Roman" pitchFamily="18" charset="0"/>
                </a:rPr>
                <a:t>(b)</a:t>
              </a:r>
              <a:r>
                <a:rPr kumimoji="1" lang="zh-CN" altLang="en-US" sz="2000" b="0" dirty="0">
                  <a:solidFill>
                    <a:schemeClr val="tx2"/>
                  </a:solidFill>
                  <a:latin typeface="Times New Roman" pitchFamily="18" charset="0"/>
                </a:rPr>
                <a:t>转换为有限树</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611188" y="260350"/>
            <a:ext cx="8066087" cy="3970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spcBef>
                <a:spcPct val="50000"/>
              </a:spcBef>
            </a:pPr>
            <a:r>
              <a:rPr kumimoji="1" lang="en-US" altLang="zh-CN" sz="3200" dirty="0" smtClean="0">
                <a:solidFill>
                  <a:schemeClr val="tx2"/>
                </a:solidFill>
                <a:latin typeface="Times New Roman" pitchFamily="18" charset="0"/>
              </a:rPr>
              <a:t>2</a:t>
            </a:r>
            <a:r>
              <a:rPr kumimoji="1" lang="zh-CN" altLang="en-US" sz="3200" dirty="0" smtClean="0">
                <a:solidFill>
                  <a:schemeClr val="tx2"/>
                </a:solidFill>
                <a:latin typeface="Times New Roman" pitchFamily="18" charset="0"/>
              </a:rPr>
              <a:t>）</a:t>
            </a:r>
            <a:r>
              <a:rPr kumimoji="1" lang="en-US" altLang="zh-CN" sz="3200" dirty="0" smtClean="0">
                <a:solidFill>
                  <a:schemeClr val="tx2"/>
                </a:solidFill>
                <a:latin typeface="Times New Roman" pitchFamily="18" charset="0"/>
              </a:rPr>
              <a:t> </a:t>
            </a:r>
            <a:r>
              <a:rPr kumimoji="1" lang="zh-CN" altLang="en-US" sz="3200" dirty="0">
                <a:solidFill>
                  <a:schemeClr val="tx2"/>
                </a:solidFill>
                <a:latin typeface="Times New Roman" pitchFamily="18" charset="0"/>
              </a:rPr>
              <a:t>有序树</a:t>
            </a:r>
          </a:p>
          <a:p>
            <a:pPr>
              <a:spcBef>
                <a:spcPct val="50000"/>
              </a:spcBef>
            </a:pPr>
            <a:r>
              <a:rPr kumimoji="1" lang="zh-CN" altLang="en-US" sz="2000" b="0" dirty="0">
                <a:solidFill>
                  <a:schemeClr val="tx2"/>
                </a:solidFill>
                <a:latin typeface="Times New Roman" pitchFamily="18" charset="0"/>
              </a:rPr>
              <a:t>有序树是一棵有根树，树中每一顶点的所有子女都是有序的。方便起见，我们可假设在这种树的示意图中，所有的子女都是从左到右有序排列的。也可以把二叉树定义为一棵有序树，但其中所有顶点的子女个数都不超过两个，并且每个子女不是父母左子女就是父母的右子女。一棵子树的根如果是某顶点的左（右）子女，该子树称为该顶点的左（右）</a:t>
            </a:r>
            <a:r>
              <a:rPr kumimoji="1" lang="zh-CN" altLang="en-US" sz="2000" b="0" dirty="0">
                <a:solidFill>
                  <a:srgbClr val="FF0000"/>
                </a:solidFill>
                <a:latin typeface="Times New Roman" pitchFamily="18" charset="0"/>
              </a:rPr>
              <a:t>子树</a:t>
            </a:r>
            <a:r>
              <a:rPr kumimoji="1" lang="zh-CN" altLang="en-US" sz="2000" b="0" dirty="0">
                <a:solidFill>
                  <a:schemeClr val="tx2"/>
                </a:solidFill>
                <a:latin typeface="Times New Roman" pitchFamily="18" charset="0"/>
              </a:rPr>
              <a:t>。</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10</a:t>
            </a:r>
            <a:r>
              <a:rPr kumimoji="1" lang="zh-CN" altLang="en-US" sz="2000" b="0" dirty="0" smtClean="0">
                <a:solidFill>
                  <a:schemeClr val="tx2"/>
                </a:solidFill>
                <a:latin typeface="Times New Roman" pitchFamily="18" charset="0"/>
              </a:rPr>
              <a:t>给</a:t>
            </a:r>
            <a:r>
              <a:rPr kumimoji="1" lang="zh-CN" altLang="en-US" sz="2000" b="0" dirty="0">
                <a:solidFill>
                  <a:schemeClr val="tx2"/>
                </a:solidFill>
                <a:latin typeface="Times New Roman" pitchFamily="18" charset="0"/>
              </a:rPr>
              <a:t>出了一棵二叉树的例子。</a:t>
            </a:r>
          </a:p>
          <a:p>
            <a:pPr>
              <a:spcBef>
                <a:spcPct val="50000"/>
              </a:spcBef>
            </a:pPr>
            <a:r>
              <a:rPr kumimoji="1" lang="zh-CN" altLang="en-US" sz="2000" b="0" dirty="0">
                <a:solidFill>
                  <a:schemeClr val="tx2"/>
                </a:solidFill>
                <a:latin typeface="Times New Roman" pitchFamily="18" charset="0"/>
              </a:rPr>
              <a:t>在</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10b</a:t>
            </a:r>
            <a:r>
              <a:rPr kumimoji="1" lang="zh-CN" altLang="en-US" sz="2000" b="0" dirty="0">
                <a:solidFill>
                  <a:schemeClr val="tx2"/>
                </a:solidFill>
                <a:latin typeface="Times New Roman" pitchFamily="18" charset="0"/>
              </a:rPr>
              <a:t>中，有一些数字分配到</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10a</a:t>
            </a:r>
            <a:r>
              <a:rPr kumimoji="1" lang="zh-CN" altLang="en-US" sz="2000" b="0" dirty="0">
                <a:solidFill>
                  <a:schemeClr val="tx2"/>
                </a:solidFill>
                <a:latin typeface="Times New Roman" pitchFamily="18" charset="0"/>
              </a:rPr>
              <a:t>中二叉树的顶点。注意，分配给每个父母顶点的数字都比它左子树中的数字大，比右子树中的数字小。这种树被称为二叉查找树。对于高度为</a:t>
            </a:r>
            <a:r>
              <a:rPr kumimoji="1" lang="en-US" altLang="zh-CN" sz="2000" b="0" dirty="0">
                <a:solidFill>
                  <a:schemeClr val="tx2"/>
                </a:solidFill>
                <a:latin typeface="Times New Roman" pitchFamily="18" charset="0"/>
              </a:rPr>
              <a:t>h</a:t>
            </a:r>
            <a:r>
              <a:rPr kumimoji="1" lang="zh-CN" altLang="en-US" sz="2000" b="0" dirty="0">
                <a:solidFill>
                  <a:schemeClr val="tx2"/>
                </a:solidFill>
                <a:latin typeface="Times New Roman" pitchFamily="18" charset="0"/>
              </a:rPr>
              <a:t>，具有</a:t>
            </a:r>
            <a:r>
              <a:rPr kumimoji="1" lang="en-US" altLang="zh-CN" sz="2000" b="0" dirty="0">
                <a:solidFill>
                  <a:schemeClr val="tx2"/>
                </a:solidFill>
                <a:latin typeface="Times New Roman" pitchFamily="18" charset="0"/>
              </a:rPr>
              <a:t>n</a:t>
            </a:r>
            <a:r>
              <a:rPr kumimoji="1" lang="zh-CN" altLang="en-US" sz="2000" b="0" dirty="0">
                <a:solidFill>
                  <a:schemeClr val="tx2"/>
                </a:solidFill>
                <a:latin typeface="Times New Roman" pitchFamily="18" charset="0"/>
              </a:rPr>
              <a:t>个顶点的二叉树，我们有以下不等式：∟</a:t>
            </a:r>
            <a:r>
              <a:rPr kumimoji="1" lang="en-US" altLang="zh-CN" sz="2000" b="0" dirty="0">
                <a:solidFill>
                  <a:schemeClr val="tx2"/>
                </a:solidFill>
                <a:latin typeface="Times New Roman" pitchFamily="18" charset="0"/>
              </a:rPr>
              <a:t>log</a:t>
            </a:r>
            <a:r>
              <a:rPr kumimoji="1" lang="en-US" altLang="zh-CN" sz="2000" b="0" baseline="-25000" dirty="0">
                <a:solidFill>
                  <a:schemeClr val="tx2"/>
                </a:solidFill>
                <a:latin typeface="Times New Roman" pitchFamily="18" charset="0"/>
              </a:rPr>
              <a:t>2</a:t>
            </a:r>
            <a:r>
              <a:rPr kumimoji="1" lang="en-US" altLang="zh-CN" sz="2000" b="0" dirty="0">
                <a:solidFill>
                  <a:schemeClr val="tx2"/>
                </a:solidFill>
                <a:latin typeface="Times New Roman" pitchFamily="18" charset="0"/>
              </a:rPr>
              <a:t>n</a:t>
            </a:r>
            <a:r>
              <a:rPr kumimoji="1" lang="zh-CN" altLang="en-US" sz="2000" b="0" dirty="0">
                <a:solidFill>
                  <a:schemeClr val="tx2"/>
                </a:solidFill>
                <a:latin typeface="Times New Roman" pitchFamily="18" charset="0"/>
              </a:rPr>
              <a:t>」≤</a:t>
            </a:r>
            <a:r>
              <a:rPr kumimoji="1" lang="en-US" altLang="zh-CN" sz="2000" b="0" dirty="0">
                <a:solidFill>
                  <a:schemeClr val="tx2"/>
                </a:solidFill>
                <a:latin typeface="Times New Roman" pitchFamily="18" charset="0"/>
              </a:rPr>
              <a:t>h≤n-1</a:t>
            </a:r>
          </a:p>
        </p:txBody>
      </p:sp>
      <p:grpSp>
        <p:nvGrpSpPr>
          <p:cNvPr id="51203" name="Group 35"/>
          <p:cNvGrpSpPr>
            <a:grpSpLocks/>
          </p:cNvGrpSpPr>
          <p:nvPr/>
        </p:nvGrpSpPr>
        <p:grpSpPr bwMode="auto">
          <a:xfrm>
            <a:off x="2555875" y="4149725"/>
            <a:ext cx="4968875" cy="2700338"/>
            <a:chOff x="385" y="2523"/>
            <a:chExt cx="3130" cy="1701"/>
          </a:xfrm>
        </p:grpSpPr>
        <p:grpSp>
          <p:nvGrpSpPr>
            <p:cNvPr id="51204" name="Group 17"/>
            <p:cNvGrpSpPr>
              <a:grpSpLocks/>
            </p:cNvGrpSpPr>
            <p:nvPr/>
          </p:nvGrpSpPr>
          <p:grpSpPr bwMode="auto">
            <a:xfrm>
              <a:off x="385" y="2523"/>
              <a:ext cx="1135" cy="1135"/>
              <a:chOff x="385" y="2659"/>
              <a:chExt cx="1135" cy="1135"/>
            </a:xfrm>
          </p:grpSpPr>
          <p:sp>
            <p:nvSpPr>
              <p:cNvPr id="51222" name="Oval 4"/>
              <p:cNvSpPr>
                <a:spLocks noChangeArrowheads="1"/>
              </p:cNvSpPr>
              <p:nvPr/>
            </p:nvSpPr>
            <p:spPr bwMode="auto">
              <a:xfrm>
                <a:off x="975" y="2659"/>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3" name="Oval 5"/>
              <p:cNvSpPr>
                <a:spLocks noChangeArrowheads="1"/>
              </p:cNvSpPr>
              <p:nvPr/>
            </p:nvSpPr>
            <p:spPr bwMode="auto">
              <a:xfrm>
                <a:off x="567" y="2931"/>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4" name="Oval 6"/>
              <p:cNvSpPr>
                <a:spLocks noChangeArrowheads="1"/>
              </p:cNvSpPr>
              <p:nvPr/>
            </p:nvSpPr>
            <p:spPr bwMode="auto">
              <a:xfrm>
                <a:off x="1338" y="2976"/>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5" name="Oval 7"/>
              <p:cNvSpPr>
                <a:spLocks noChangeArrowheads="1"/>
              </p:cNvSpPr>
              <p:nvPr/>
            </p:nvSpPr>
            <p:spPr bwMode="auto">
              <a:xfrm>
                <a:off x="385" y="3294"/>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6" name="Oval 8"/>
              <p:cNvSpPr>
                <a:spLocks noChangeArrowheads="1"/>
              </p:cNvSpPr>
              <p:nvPr/>
            </p:nvSpPr>
            <p:spPr bwMode="auto">
              <a:xfrm>
                <a:off x="793" y="3294"/>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7" name="Oval 9"/>
              <p:cNvSpPr>
                <a:spLocks noChangeArrowheads="1"/>
              </p:cNvSpPr>
              <p:nvPr/>
            </p:nvSpPr>
            <p:spPr bwMode="auto">
              <a:xfrm>
                <a:off x="1111" y="3294"/>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8" name="Oval 10"/>
              <p:cNvSpPr>
                <a:spLocks noChangeArrowheads="1"/>
              </p:cNvSpPr>
              <p:nvPr/>
            </p:nvSpPr>
            <p:spPr bwMode="auto">
              <a:xfrm>
                <a:off x="567" y="3612"/>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1229" name="Line 11"/>
              <p:cNvSpPr>
                <a:spLocks noChangeShapeType="1"/>
              </p:cNvSpPr>
              <p:nvPr/>
            </p:nvSpPr>
            <p:spPr bwMode="auto">
              <a:xfrm flipH="1">
                <a:off x="703" y="2795"/>
                <a:ext cx="272"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30" name="Line 12"/>
              <p:cNvSpPr>
                <a:spLocks noChangeShapeType="1"/>
              </p:cNvSpPr>
              <p:nvPr/>
            </p:nvSpPr>
            <p:spPr bwMode="auto">
              <a:xfrm>
                <a:off x="1111" y="2795"/>
                <a:ext cx="272"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31" name="Line 13"/>
              <p:cNvSpPr>
                <a:spLocks noChangeShapeType="1"/>
              </p:cNvSpPr>
              <p:nvPr/>
            </p:nvSpPr>
            <p:spPr bwMode="auto">
              <a:xfrm flipH="1">
                <a:off x="521" y="3113"/>
                <a:ext cx="91"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32" name="Line 14"/>
              <p:cNvSpPr>
                <a:spLocks noChangeShapeType="1"/>
              </p:cNvSpPr>
              <p:nvPr/>
            </p:nvSpPr>
            <p:spPr bwMode="auto">
              <a:xfrm>
                <a:off x="703" y="3113"/>
                <a:ext cx="136" cy="2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33" name="Line 15"/>
              <p:cNvSpPr>
                <a:spLocks noChangeShapeType="1"/>
              </p:cNvSpPr>
              <p:nvPr/>
            </p:nvSpPr>
            <p:spPr bwMode="auto">
              <a:xfrm>
                <a:off x="521" y="3475"/>
                <a:ext cx="91"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34" name="Line 16"/>
              <p:cNvSpPr>
                <a:spLocks noChangeShapeType="1"/>
              </p:cNvSpPr>
              <p:nvPr/>
            </p:nvSpPr>
            <p:spPr bwMode="auto">
              <a:xfrm flipH="1">
                <a:off x="1247" y="3158"/>
                <a:ext cx="136" cy="1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grpSp>
        <p:grpSp>
          <p:nvGrpSpPr>
            <p:cNvPr id="51205" name="Group 18"/>
            <p:cNvGrpSpPr>
              <a:grpSpLocks/>
            </p:cNvGrpSpPr>
            <p:nvPr/>
          </p:nvGrpSpPr>
          <p:grpSpPr bwMode="auto">
            <a:xfrm>
              <a:off x="2154" y="2568"/>
              <a:ext cx="1135" cy="1135"/>
              <a:chOff x="385" y="2659"/>
              <a:chExt cx="1135" cy="1135"/>
            </a:xfrm>
          </p:grpSpPr>
          <p:sp>
            <p:nvSpPr>
              <p:cNvPr id="51209" name="Oval 19"/>
              <p:cNvSpPr>
                <a:spLocks noChangeArrowheads="1"/>
              </p:cNvSpPr>
              <p:nvPr/>
            </p:nvSpPr>
            <p:spPr bwMode="auto">
              <a:xfrm>
                <a:off x="975" y="2659"/>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9</a:t>
                </a:r>
              </a:p>
            </p:txBody>
          </p:sp>
          <p:sp>
            <p:nvSpPr>
              <p:cNvPr id="51210" name="Oval 20"/>
              <p:cNvSpPr>
                <a:spLocks noChangeArrowheads="1"/>
              </p:cNvSpPr>
              <p:nvPr/>
            </p:nvSpPr>
            <p:spPr bwMode="auto">
              <a:xfrm>
                <a:off x="567" y="2931"/>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5</a:t>
                </a:r>
              </a:p>
            </p:txBody>
          </p:sp>
          <p:sp>
            <p:nvSpPr>
              <p:cNvPr id="51211" name="Oval 21"/>
              <p:cNvSpPr>
                <a:spLocks noChangeArrowheads="1"/>
              </p:cNvSpPr>
              <p:nvPr/>
            </p:nvSpPr>
            <p:spPr bwMode="auto">
              <a:xfrm>
                <a:off x="1338" y="2976"/>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12</a:t>
                </a:r>
              </a:p>
            </p:txBody>
          </p:sp>
          <p:sp>
            <p:nvSpPr>
              <p:cNvPr id="51212" name="Oval 22"/>
              <p:cNvSpPr>
                <a:spLocks noChangeArrowheads="1"/>
              </p:cNvSpPr>
              <p:nvPr/>
            </p:nvSpPr>
            <p:spPr bwMode="auto">
              <a:xfrm>
                <a:off x="385" y="3294"/>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1</a:t>
                </a:r>
              </a:p>
            </p:txBody>
          </p:sp>
          <p:sp>
            <p:nvSpPr>
              <p:cNvPr id="51213" name="Oval 23"/>
              <p:cNvSpPr>
                <a:spLocks noChangeArrowheads="1"/>
              </p:cNvSpPr>
              <p:nvPr/>
            </p:nvSpPr>
            <p:spPr bwMode="auto">
              <a:xfrm>
                <a:off x="793" y="3294"/>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7</a:t>
                </a:r>
              </a:p>
            </p:txBody>
          </p:sp>
          <p:sp>
            <p:nvSpPr>
              <p:cNvPr id="51214" name="Oval 24"/>
              <p:cNvSpPr>
                <a:spLocks noChangeArrowheads="1"/>
              </p:cNvSpPr>
              <p:nvPr/>
            </p:nvSpPr>
            <p:spPr bwMode="auto">
              <a:xfrm>
                <a:off x="1111" y="3294"/>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10</a:t>
                </a:r>
              </a:p>
            </p:txBody>
          </p:sp>
          <p:sp>
            <p:nvSpPr>
              <p:cNvPr id="51215" name="Oval 25"/>
              <p:cNvSpPr>
                <a:spLocks noChangeArrowheads="1"/>
              </p:cNvSpPr>
              <p:nvPr/>
            </p:nvSpPr>
            <p:spPr bwMode="auto">
              <a:xfrm>
                <a:off x="567" y="3612"/>
                <a:ext cx="182"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4</a:t>
                </a:r>
              </a:p>
            </p:txBody>
          </p:sp>
          <p:sp>
            <p:nvSpPr>
              <p:cNvPr id="51216" name="Line 26"/>
              <p:cNvSpPr>
                <a:spLocks noChangeShapeType="1"/>
              </p:cNvSpPr>
              <p:nvPr/>
            </p:nvSpPr>
            <p:spPr bwMode="auto">
              <a:xfrm flipH="1">
                <a:off x="703" y="2795"/>
                <a:ext cx="272"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17" name="Line 27"/>
              <p:cNvSpPr>
                <a:spLocks noChangeShapeType="1"/>
              </p:cNvSpPr>
              <p:nvPr/>
            </p:nvSpPr>
            <p:spPr bwMode="auto">
              <a:xfrm>
                <a:off x="1111" y="2795"/>
                <a:ext cx="272"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18" name="Line 28"/>
              <p:cNvSpPr>
                <a:spLocks noChangeShapeType="1"/>
              </p:cNvSpPr>
              <p:nvPr/>
            </p:nvSpPr>
            <p:spPr bwMode="auto">
              <a:xfrm flipH="1">
                <a:off x="521" y="3113"/>
                <a:ext cx="91"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19" name="Line 29"/>
              <p:cNvSpPr>
                <a:spLocks noChangeShapeType="1"/>
              </p:cNvSpPr>
              <p:nvPr/>
            </p:nvSpPr>
            <p:spPr bwMode="auto">
              <a:xfrm>
                <a:off x="703" y="3113"/>
                <a:ext cx="136" cy="2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20" name="Line 30"/>
              <p:cNvSpPr>
                <a:spLocks noChangeShapeType="1"/>
              </p:cNvSpPr>
              <p:nvPr/>
            </p:nvSpPr>
            <p:spPr bwMode="auto">
              <a:xfrm>
                <a:off x="521" y="3475"/>
                <a:ext cx="91"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1221" name="Line 31"/>
              <p:cNvSpPr>
                <a:spLocks noChangeShapeType="1"/>
              </p:cNvSpPr>
              <p:nvPr/>
            </p:nvSpPr>
            <p:spPr bwMode="auto">
              <a:xfrm flipH="1">
                <a:off x="1247" y="3158"/>
                <a:ext cx="136" cy="1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grpSp>
        <p:sp>
          <p:nvSpPr>
            <p:cNvPr id="51206" name="Text Box 32"/>
            <p:cNvSpPr txBox="1">
              <a:spLocks noChangeArrowheads="1"/>
            </p:cNvSpPr>
            <p:nvPr/>
          </p:nvSpPr>
          <p:spPr bwMode="auto">
            <a:xfrm>
              <a:off x="385" y="3702"/>
              <a:ext cx="68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(a)</a:t>
              </a:r>
            </a:p>
          </p:txBody>
        </p:sp>
        <p:sp>
          <p:nvSpPr>
            <p:cNvPr id="51207" name="Text Box 33"/>
            <p:cNvSpPr txBox="1">
              <a:spLocks noChangeArrowheads="1"/>
            </p:cNvSpPr>
            <p:nvPr/>
          </p:nvSpPr>
          <p:spPr bwMode="auto">
            <a:xfrm>
              <a:off x="2336" y="3702"/>
              <a:ext cx="681"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p>
          </p:txBody>
        </p:sp>
        <p:sp>
          <p:nvSpPr>
            <p:cNvPr id="51208" name="Text Box 34"/>
            <p:cNvSpPr txBox="1">
              <a:spLocks noChangeArrowheads="1"/>
            </p:cNvSpPr>
            <p:nvPr/>
          </p:nvSpPr>
          <p:spPr bwMode="auto">
            <a:xfrm>
              <a:off x="793" y="3974"/>
              <a:ext cx="272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10(a</a:t>
              </a:r>
              <a:r>
                <a:rPr kumimoji="1" lang="en-US" altLang="zh-CN" sz="2000" b="0" dirty="0">
                  <a:solidFill>
                    <a:schemeClr val="tx2"/>
                  </a:solidFill>
                  <a:latin typeface="Times New Roman" pitchFamily="18" charset="0"/>
                </a:rPr>
                <a:t>)</a:t>
              </a:r>
              <a:r>
                <a:rPr kumimoji="1" lang="zh-CN" altLang="en-US" sz="2000" b="0" dirty="0">
                  <a:solidFill>
                    <a:schemeClr val="tx2"/>
                  </a:solidFill>
                  <a:latin typeface="Times New Roman" pitchFamily="18" charset="0"/>
                </a:rPr>
                <a:t>二叉树  </a:t>
              </a:r>
              <a:r>
                <a:rPr kumimoji="1" lang="en-US" altLang="zh-CN" sz="2000" b="0" dirty="0">
                  <a:solidFill>
                    <a:schemeClr val="tx2"/>
                  </a:solidFill>
                  <a:latin typeface="Times New Roman" pitchFamily="18" charset="0"/>
                </a:rPr>
                <a:t>(b)</a:t>
              </a:r>
              <a:r>
                <a:rPr kumimoji="1" lang="zh-CN" altLang="en-US" sz="2000" b="0" dirty="0">
                  <a:solidFill>
                    <a:schemeClr val="tx2"/>
                  </a:solidFill>
                  <a:latin typeface="Times New Roman" pitchFamily="18" charset="0"/>
                </a:rPr>
                <a:t>二叉查找树</a:t>
              </a:r>
            </a:p>
          </p:txBody>
        </p:sp>
      </p:gr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153"/>
          <p:cNvSpPr>
            <a:spLocks noChangeShapeType="1"/>
          </p:cNvSpPr>
          <p:nvPr/>
        </p:nvSpPr>
        <p:spPr bwMode="auto">
          <a:xfrm>
            <a:off x="755650" y="3573463"/>
            <a:ext cx="2014538"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27" name="Line 154"/>
          <p:cNvSpPr>
            <a:spLocks noChangeShapeType="1"/>
          </p:cNvSpPr>
          <p:nvPr/>
        </p:nvSpPr>
        <p:spPr bwMode="auto">
          <a:xfrm>
            <a:off x="755650" y="3968750"/>
            <a:ext cx="2014538"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28" name="Line 155"/>
          <p:cNvSpPr>
            <a:spLocks noChangeShapeType="1"/>
          </p:cNvSpPr>
          <p:nvPr/>
        </p:nvSpPr>
        <p:spPr bwMode="auto">
          <a:xfrm>
            <a:off x="755650" y="3573463"/>
            <a:ext cx="0" cy="395287"/>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grpSp>
        <p:nvGrpSpPr>
          <p:cNvPr id="52229" name="Group 233"/>
          <p:cNvGrpSpPr>
            <a:grpSpLocks/>
          </p:cNvGrpSpPr>
          <p:nvPr/>
        </p:nvGrpSpPr>
        <p:grpSpPr bwMode="auto">
          <a:xfrm>
            <a:off x="755650" y="260350"/>
            <a:ext cx="7918450" cy="5797550"/>
            <a:chOff x="476" y="164"/>
            <a:chExt cx="4988" cy="3652"/>
          </a:xfrm>
        </p:grpSpPr>
        <p:sp>
          <p:nvSpPr>
            <p:cNvPr id="52230" name="Rectangle 100"/>
            <p:cNvSpPr>
              <a:spLocks noChangeArrowheads="1"/>
            </p:cNvSpPr>
            <p:nvPr/>
          </p:nvSpPr>
          <p:spPr bwMode="auto">
            <a:xfrm>
              <a:off x="1912" y="3067"/>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31" name="Rectangle 101"/>
            <p:cNvSpPr>
              <a:spLocks noChangeArrowheads="1"/>
            </p:cNvSpPr>
            <p:nvPr/>
          </p:nvSpPr>
          <p:spPr bwMode="auto">
            <a:xfrm>
              <a:off x="1489" y="3067"/>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4</a:t>
              </a:r>
            </a:p>
          </p:txBody>
        </p:sp>
        <p:sp>
          <p:nvSpPr>
            <p:cNvPr id="52232" name="Rectangle 102"/>
            <p:cNvSpPr>
              <a:spLocks noChangeArrowheads="1"/>
            </p:cNvSpPr>
            <p:nvPr/>
          </p:nvSpPr>
          <p:spPr bwMode="auto">
            <a:xfrm>
              <a:off x="1066" y="3067"/>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33" name="Line 103"/>
            <p:cNvSpPr>
              <a:spLocks noChangeShapeType="1"/>
            </p:cNvSpPr>
            <p:nvPr/>
          </p:nvSpPr>
          <p:spPr bwMode="auto">
            <a:xfrm>
              <a:off x="1066" y="3067"/>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34" name="Line 104"/>
            <p:cNvSpPr>
              <a:spLocks noChangeShapeType="1"/>
            </p:cNvSpPr>
            <p:nvPr/>
          </p:nvSpPr>
          <p:spPr bwMode="auto">
            <a:xfrm>
              <a:off x="1066" y="3316"/>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35" name="Line 105"/>
            <p:cNvSpPr>
              <a:spLocks noChangeShapeType="1"/>
            </p:cNvSpPr>
            <p:nvPr/>
          </p:nvSpPr>
          <p:spPr bwMode="auto">
            <a:xfrm>
              <a:off x="1066" y="3067"/>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36" name="Line 106"/>
            <p:cNvSpPr>
              <a:spLocks noChangeShapeType="1"/>
            </p:cNvSpPr>
            <p:nvPr/>
          </p:nvSpPr>
          <p:spPr bwMode="auto">
            <a:xfrm>
              <a:off x="1489" y="3067"/>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37" name="Line 107"/>
            <p:cNvSpPr>
              <a:spLocks noChangeShapeType="1"/>
            </p:cNvSpPr>
            <p:nvPr/>
          </p:nvSpPr>
          <p:spPr bwMode="auto">
            <a:xfrm>
              <a:off x="1912" y="3067"/>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38" name="Line 108"/>
            <p:cNvSpPr>
              <a:spLocks noChangeShapeType="1"/>
            </p:cNvSpPr>
            <p:nvPr/>
          </p:nvSpPr>
          <p:spPr bwMode="auto">
            <a:xfrm>
              <a:off x="2335" y="3067"/>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39" name="Rectangle 110"/>
            <p:cNvSpPr>
              <a:spLocks noChangeArrowheads="1"/>
            </p:cNvSpPr>
            <p:nvPr/>
          </p:nvSpPr>
          <p:spPr bwMode="auto">
            <a:xfrm>
              <a:off x="1866" y="134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2240" name="Rectangle 111"/>
            <p:cNvSpPr>
              <a:spLocks noChangeArrowheads="1"/>
            </p:cNvSpPr>
            <p:nvPr/>
          </p:nvSpPr>
          <p:spPr bwMode="auto">
            <a:xfrm>
              <a:off x="1443" y="134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5</a:t>
              </a:r>
            </a:p>
          </p:txBody>
        </p:sp>
        <p:sp>
          <p:nvSpPr>
            <p:cNvPr id="52241" name="Rectangle 112"/>
            <p:cNvSpPr>
              <a:spLocks noChangeArrowheads="1"/>
            </p:cNvSpPr>
            <p:nvPr/>
          </p:nvSpPr>
          <p:spPr bwMode="auto">
            <a:xfrm>
              <a:off x="1020" y="134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2242" name="Line 113"/>
            <p:cNvSpPr>
              <a:spLocks noChangeShapeType="1"/>
            </p:cNvSpPr>
            <p:nvPr/>
          </p:nvSpPr>
          <p:spPr bwMode="auto">
            <a:xfrm>
              <a:off x="1020" y="1344"/>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43" name="Line 114"/>
            <p:cNvSpPr>
              <a:spLocks noChangeShapeType="1"/>
            </p:cNvSpPr>
            <p:nvPr/>
          </p:nvSpPr>
          <p:spPr bwMode="auto">
            <a:xfrm>
              <a:off x="1020" y="1593"/>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44" name="Line 115"/>
            <p:cNvSpPr>
              <a:spLocks noChangeShapeType="1"/>
            </p:cNvSpPr>
            <p:nvPr/>
          </p:nvSpPr>
          <p:spPr bwMode="auto">
            <a:xfrm>
              <a:off x="1020" y="134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45" name="Line 116"/>
            <p:cNvSpPr>
              <a:spLocks noChangeShapeType="1"/>
            </p:cNvSpPr>
            <p:nvPr/>
          </p:nvSpPr>
          <p:spPr bwMode="auto">
            <a:xfrm>
              <a:off x="1443" y="134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46" name="Line 117"/>
            <p:cNvSpPr>
              <a:spLocks noChangeShapeType="1"/>
            </p:cNvSpPr>
            <p:nvPr/>
          </p:nvSpPr>
          <p:spPr bwMode="auto">
            <a:xfrm>
              <a:off x="1866" y="134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47" name="Line 118"/>
            <p:cNvSpPr>
              <a:spLocks noChangeShapeType="1"/>
            </p:cNvSpPr>
            <p:nvPr/>
          </p:nvSpPr>
          <p:spPr bwMode="auto">
            <a:xfrm>
              <a:off x="2289" y="134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48" name="Rectangle 120"/>
            <p:cNvSpPr>
              <a:spLocks noChangeArrowheads="1"/>
            </p:cNvSpPr>
            <p:nvPr/>
          </p:nvSpPr>
          <p:spPr bwMode="auto">
            <a:xfrm>
              <a:off x="3408"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2249" name="Rectangle 121"/>
            <p:cNvSpPr>
              <a:spLocks noChangeArrowheads="1"/>
            </p:cNvSpPr>
            <p:nvPr/>
          </p:nvSpPr>
          <p:spPr bwMode="auto">
            <a:xfrm>
              <a:off x="2985"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9</a:t>
              </a:r>
            </a:p>
          </p:txBody>
        </p:sp>
        <p:sp>
          <p:nvSpPr>
            <p:cNvPr id="52250" name="Rectangle 122"/>
            <p:cNvSpPr>
              <a:spLocks noChangeArrowheads="1"/>
            </p:cNvSpPr>
            <p:nvPr/>
          </p:nvSpPr>
          <p:spPr bwMode="auto">
            <a:xfrm>
              <a:off x="2562"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2251" name="Line 123"/>
            <p:cNvSpPr>
              <a:spLocks noChangeShapeType="1"/>
            </p:cNvSpPr>
            <p:nvPr/>
          </p:nvSpPr>
          <p:spPr bwMode="auto">
            <a:xfrm>
              <a:off x="2562" y="754"/>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52" name="Line 124"/>
            <p:cNvSpPr>
              <a:spLocks noChangeShapeType="1"/>
            </p:cNvSpPr>
            <p:nvPr/>
          </p:nvSpPr>
          <p:spPr bwMode="auto">
            <a:xfrm>
              <a:off x="2562" y="1003"/>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53" name="Line 125"/>
            <p:cNvSpPr>
              <a:spLocks noChangeShapeType="1"/>
            </p:cNvSpPr>
            <p:nvPr/>
          </p:nvSpPr>
          <p:spPr bwMode="auto">
            <a:xfrm>
              <a:off x="2562"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54" name="Line 126"/>
            <p:cNvSpPr>
              <a:spLocks noChangeShapeType="1"/>
            </p:cNvSpPr>
            <p:nvPr/>
          </p:nvSpPr>
          <p:spPr bwMode="auto">
            <a:xfrm>
              <a:off x="2985"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55" name="Line 127"/>
            <p:cNvSpPr>
              <a:spLocks noChangeShapeType="1"/>
            </p:cNvSpPr>
            <p:nvPr/>
          </p:nvSpPr>
          <p:spPr bwMode="auto">
            <a:xfrm>
              <a:off x="3408"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56" name="Line 128"/>
            <p:cNvSpPr>
              <a:spLocks noChangeShapeType="1"/>
            </p:cNvSpPr>
            <p:nvPr/>
          </p:nvSpPr>
          <p:spPr bwMode="auto">
            <a:xfrm>
              <a:off x="3831"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57" name="Rectangle 130"/>
            <p:cNvSpPr>
              <a:spLocks noChangeArrowheads="1"/>
            </p:cNvSpPr>
            <p:nvPr/>
          </p:nvSpPr>
          <p:spPr bwMode="auto">
            <a:xfrm>
              <a:off x="4497"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58" name="Rectangle 131"/>
            <p:cNvSpPr>
              <a:spLocks noChangeArrowheads="1"/>
            </p:cNvSpPr>
            <p:nvPr/>
          </p:nvSpPr>
          <p:spPr bwMode="auto">
            <a:xfrm>
              <a:off x="4074"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10</a:t>
              </a:r>
            </a:p>
          </p:txBody>
        </p:sp>
        <p:sp>
          <p:nvSpPr>
            <p:cNvPr id="52259" name="Rectangle 132"/>
            <p:cNvSpPr>
              <a:spLocks noChangeArrowheads="1"/>
            </p:cNvSpPr>
            <p:nvPr/>
          </p:nvSpPr>
          <p:spPr bwMode="auto">
            <a:xfrm>
              <a:off x="3651"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60" name="Line 133"/>
            <p:cNvSpPr>
              <a:spLocks noChangeShapeType="1"/>
            </p:cNvSpPr>
            <p:nvPr/>
          </p:nvSpPr>
          <p:spPr bwMode="auto">
            <a:xfrm>
              <a:off x="3651" y="2251"/>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61" name="Line 134"/>
            <p:cNvSpPr>
              <a:spLocks noChangeShapeType="1"/>
            </p:cNvSpPr>
            <p:nvPr/>
          </p:nvSpPr>
          <p:spPr bwMode="auto">
            <a:xfrm>
              <a:off x="3651" y="2500"/>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62" name="Line 135"/>
            <p:cNvSpPr>
              <a:spLocks noChangeShapeType="1"/>
            </p:cNvSpPr>
            <p:nvPr/>
          </p:nvSpPr>
          <p:spPr bwMode="auto">
            <a:xfrm>
              <a:off x="3651" y="2251"/>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63" name="Line 136"/>
            <p:cNvSpPr>
              <a:spLocks noChangeShapeType="1"/>
            </p:cNvSpPr>
            <p:nvPr/>
          </p:nvSpPr>
          <p:spPr bwMode="auto">
            <a:xfrm>
              <a:off x="4074" y="2251"/>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64" name="Line 137"/>
            <p:cNvSpPr>
              <a:spLocks noChangeShapeType="1"/>
            </p:cNvSpPr>
            <p:nvPr/>
          </p:nvSpPr>
          <p:spPr bwMode="auto">
            <a:xfrm>
              <a:off x="4497" y="2251"/>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65" name="Line 138"/>
            <p:cNvSpPr>
              <a:spLocks noChangeShapeType="1"/>
            </p:cNvSpPr>
            <p:nvPr/>
          </p:nvSpPr>
          <p:spPr bwMode="auto">
            <a:xfrm>
              <a:off x="4920" y="2251"/>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66" name="Rectangle 140"/>
            <p:cNvSpPr>
              <a:spLocks noChangeArrowheads="1"/>
            </p:cNvSpPr>
            <p:nvPr/>
          </p:nvSpPr>
          <p:spPr bwMode="auto">
            <a:xfrm>
              <a:off x="2910"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67" name="Rectangle 141"/>
            <p:cNvSpPr>
              <a:spLocks noChangeArrowheads="1"/>
            </p:cNvSpPr>
            <p:nvPr/>
          </p:nvSpPr>
          <p:spPr bwMode="auto">
            <a:xfrm>
              <a:off x="2487"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7</a:t>
              </a:r>
            </a:p>
          </p:txBody>
        </p:sp>
        <p:sp>
          <p:nvSpPr>
            <p:cNvPr id="52268" name="Rectangle 142"/>
            <p:cNvSpPr>
              <a:spLocks noChangeArrowheads="1"/>
            </p:cNvSpPr>
            <p:nvPr/>
          </p:nvSpPr>
          <p:spPr bwMode="auto">
            <a:xfrm>
              <a:off x="2064"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69" name="Line 143"/>
            <p:cNvSpPr>
              <a:spLocks noChangeShapeType="1"/>
            </p:cNvSpPr>
            <p:nvPr/>
          </p:nvSpPr>
          <p:spPr bwMode="auto">
            <a:xfrm>
              <a:off x="2064" y="2251"/>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0" name="Line 144"/>
            <p:cNvSpPr>
              <a:spLocks noChangeShapeType="1"/>
            </p:cNvSpPr>
            <p:nvPr/>
          </p:nvSpPr>
          <p:spPr bwMode="auto">
            <a:xfrm>
              <a:off x="2064" y="2500"/>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1" name="Line 145"/>
            <p:cNvSpPr>
              <a:spLocks noChangeShapeType="1"/>
            </p:cNvSpPr>
            <p:nvPr/>
          </p:nvSpPr>
          <p:spPr bwMode="auto">
            <a:xfrm>
              <a:off x="2064" y="2251"/>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2" name="Line 146"/>
            <p:cNvSpPr>
              <a:spLocks noChangeShapeType="1"/>
            </p:cNvSpPr>
            <p:nvPr/>
          </p:nvSpPr>
          <p:spPr bwMode="auto">
            <a:xfrm>
              <a:off x="2487" y="2251"/>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3" name="Line 147"/>
            <p:cNvSpPr>
              <a:spLocks noChangeShapeType="1"/>
            </p:cNvSpPr>
            <p:nvPr/>
          </p:nvSpPr>
          <p:spPr bwMode="auto">
            <a:xfrm>
              <a:off x="2910" y="2251"/>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4" name="Line 148"/>
            <p:cNvSpPr>
              <a:spLocks noChangeShapeType="1"/>
            </p:cNvSpPr>
            <p:nvPr/>
          </p:nvSpPr>
          <p:spPr bwMode="auto">
            <a:xfrm>
              <a:off x="3333" y="2251"/>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5" name="Rectangle 150"/>
            <p:cNvSpPr>
              <a:spLocks noChangeArrowheads="1"/>
            </p:cNvSpPr>
            <p:nvPr/>
          </p:nvSpPr>
          <p:spPr bwMode="auto">
            <a:xfrm>
              <a:off x="1322"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2276" name="Rectangle 151"/>
            <p:cNvSpPr>
              <a:spLocks noChangeArrowheads="1"/>
            </p:cNvSpPr>
            <p:nvPr/>
          </p:nvSpPr>
          <p:spPr bwMode="auto">
            <a:xfrm>
              <a:off x="899"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1</a:t>
              </a:r>
            </a:p>
          </p:txBody>
        </p:sp>
        <p:sp>
          <p:nvSpPr>
            <p:cNvPr id="52277" name="Rectangle 152"/>
            <p:cNvSpPr>
              <a:spLocks noChangeArrowheads="1"/>
            </p:cNvSpPr>
            <p:nvPr/>
          </p:nvSpPr>
          <p:spPr bwMode="auto">
            <a:xfrm>
              <a:off x="476" y="2251"/>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78" name="Line 156"/>
            <p:cNvSpPr>
              <a:spLocks noChangeShapeType="1"/>
            </p:cNvSpPr>
            <p:nvPr/>
          </p:nvSpPr>
          <p:spPr bwMode="auto">
            <a:xfrm>
              <a:off x="899" y="2251"/>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79" name="Line 157"/>
            <p:cNvSpPr>
              <a:spLocks noChangeShapeType="1"/>
            </p:cNvSpPr>
            <p:nvPr/>
          </p:nvSpPr>
          <p:spPr bwMode="auto">
            <a:xfrm>
              <a:off x="1322" y="2251"/>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0" name="Line 158"/>
            <p:cNvSpPr>
              <a:spLocks noChangeShapeType="1"/>
            </p:cNvSpPr>
            <p:nvPr/>
          </p:nvSpPr>
          <p:spPr bwMode="auto">
            <a:xfrm>
              <a:off x="1745" y="2251"/>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1" name="Rectangle 211"/>
            <p:cNvSpPr>
              <a:spLocks noChangeArrowheads="1"/>
            </p:cNvSpPr>
            <p:nvPr/>
          </p:nvSpPr>
          <p:spPr bwMode="auto">
            <a:xfrm>
              <a:off x="5041" y="134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2282" name="Rectangle 212"/>
            <p:cNvSpPr>
              <a:spLocks noChangeArrowheads="1"/>
            </p:cNvSpPr>
            <p:nvPr/>
          </p:nvSpPr>
          <p:spPr bwMode="auto">
            <a:xfrm>
              <a:off x="4618" y="134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12</a:t>
              </a:r>
            </a:p>
          </p:txBody>
        </p:sp>
        <p:sp>
          <p:nvSpPr>
            <p:cNvPr id="52283" name="Rectangle 213"/>
            <p:cNvSpPr>
              <a:spLocks noChangeArrowheads="1"/>
            </p:cNvSpPr>
            <p:nvPr/>
          </p:nvSpPr>
          <p:spPr bwMode="auto">
            <a:xfrm>
              <a:off x="4195" y="134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2284" name="Line 214"/>
            <p:cNvSpPr>
              <a:spLocks noChangeShapeType="1"/>
            </p:cNvSpPr>
            <p:nvPr/>
          </p:nvSpPr>
          <p:spPr bwMode="auto">
            <a:xfrm>
              <a:off x="4195" y="1344"/>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5" name="Line 215"/>
            <p:cNvSpPr>
              <a:spLocks noChangeShapeType="1"/>
            </p:cNvSpPr>
            <p:nvPr/>
          </p:nvSpPr>
          <p:spPr bwMode="auto">
            <a:xfrm>
              <a:off x="4195" y="1593"/>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6" name="Line 216"/>
            <p:cNvSpPr>
              <a:spLocks noChangeShapeType="1"/>
            </p:cNvSpPr>
            <p:nvPr/>
          </p:nvSpPr>
          <p:spPr bwMode="auto">
            <a:xfrm>
              <a:off x="4195" y="134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7" name="Line 217"/>
            <p:cNvSpPr>
              <a:spLocks noChangeShapeType="1"/>
            </p:cNvSpPr>
            <p:nvPr/>
          </p:nvSpPr>
          <p:spPr bwMode="auto">
            <a:xfrm>
              <a:off x="4618" y="134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8" name="Line 218"/>
            <p:cNvSpPr>
              <a:spLocks noChangeShapeType="1"/>
            </p:cNvSpPr>
            <p:nvPr/>
          </p:nvSpPr>
          <p:spPr bwMode="auto">
            <a:xfrm>
              <a:off x="5041" y="134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89" name="Line 219"/>
            <p:cNvSpPr>
              <a:spLocks noChangeShapeType="1"/>
            </p:cNvSpPr>
            <p:nvPr/>
          </p:nvSpPr>
          <p:spPr bwMode="auto">
            <a:xfrm>
              <a:off x="5464" y="134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0" name="Line 224"/>
            <p:cNvSpPr>
              <a:spLocks noChangeShapeType="1"/>
            </p:cNvSpPr>
            <p:nvPr/>
          </p:nvSpPr>
          <p:spPr bwMode="auto">
            <a:xfrm>
              <a:off x="3152" y="164"/>
              <a:ext cx="0" cy="5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1" name="Line 225"/>
            <p:cNvSpPr>
              <a:spLocks noChangeShapeType="1"/>
            </p:cNvSpPr>
            <p:nvPr/>
          </p:nvSpPr>
          <p:spPr bwMode="auto">
            <a:xfrm flipH="1">
              <a:off x="1701" y="935"/>
              <a:ext cx="998" cy="4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2" name="Line 226"/>
            <p:cNvSpPr>
              <a:spLocks noChangeShapeType="1"/>
            </p:cNvSpPr>
            <p:nvPr/>
          </p:nvSpPr>
          <p:spPr bwMode="auto">
            <a:xfrm>
              <a:off x="3515" y="890"/>
              <a:ext cx="1315"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3" name="Line 227"/>
            <p:cNvSpPr>
              <a:spLocks noChangeShapeType="1"/>
            </p:cNvSpPr>
            <p:nvPr/>
          </p:nvSpPr>
          <p:spPr bwMode="auto">
            <a:xfrm flipH="1">
              <a:off x="1020" y="1570"/>
              <a:ext cx="136" cy="6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4" name="Line 229"/>
            <p:cNvSpPr>
              <a:spLocks noChangeShapeType="1"/>
            </p:cNvSpPr>
            <p:nvPr/>
          </p:nvSpPr>
          <p:spPr bwMode="auto">
            <a:xfrm>
              <a:off x="1973" y="1480"/>
              <a:ext cx="680" cy="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5" name="Line 230"/>
            <p:cNvSpPr>
              <a:spLocks noChangeShapeType="1"/>
            </p:cNvSpPr>
            <p:nvPr/>
          </p:nvSpPr>
          <p:spPr bwMode="auto">
            <a:xfrm flipH="1">
              <a:off x="4195" y="1480"/>
              <a:ext cx="137" cy="7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6" name="Line 231"/>
            <p:cNvSpPr>
              <a:spLocks noChangeShapeType="1"/>
            </p:cNvSpPr>
            <p:nvPr/>
          </p:nvSpPr>
          <p:spPr bwMode="auto">
            <a:xfrm>
              <a:off x="1111" y="2523"/>
              <a:ext cx="590" cy="5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2297" name="Text Box 232"/>
            <p:cNvSpPr txBox="1">
              <a:spLocks noChangeArrowheads="1"/>
            </p:cNvSpPr>
            <p:nvPr/>
          </p:nvSpPr>
          <p:spPr bwMode="auto">
            <a:xfrm>
              <a:off x="612" y="3566"/>
              <a:ext cx="417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11  </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10b</a:t>
              </a:r>
              <a:r>
                <a:rPr kumimoji="1" lang="zh-CN" altLang="en-US" sz="2000" b="0" dirty="0">
                  <a:solidFill>
                    <a:schemeClr val="tx2"/>
                  </a:solidFill>
                  <a:latin typeface="Times New Roman" pitchFamily="18" charset="0"/>
                </a:rPr>
                <a:t>中二叉树的标准实现</a:t>
              </a:r>
            </a:p>
          </p:txBody>
        </p:sp>
      </p:gr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1147"/>
          <p:cNvGrpSpPr>
            <a:grpSpLocks/>
          </p:cNvGrpSpPr>
          <p:nvPr/>
        </p:nvGrpSpPr>
        <p:grpSpPr bwMode="auto">
          <a:xfrm>
            <a:off x="827088" y="152400"/>
            <a:ext cx="7199312" cy="5905500"/>
            <a:chOff x="521" y="0"/>
            <a:chExt cx="4535" cy="3720"/>
          </a:xfrm>
        </p:grpSpPr>
        <p:sp>
          <p:nvSpPr>
            <p:cNvPr id="53269" name="Rectangle 1028"/>
            <p:cNvSpPr>
              <a:spLocks noChangeArrowheads="1"/>
            </p:cNvSpPr>
            <p:nvPr/>
          </p:nvSpPr>
          <p:spPr bwMode="auto">
            <a:xfrm>
              <a:off x="1367" y="300"/>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270" name="Rectangle 1029"/>
            <p:cNvSpPr>
              <a:spLocks noChangeArrowheads="1"/>
            </p:cNvSpPr>
            <p:nvPr/>
          </p:nvSpPr>
          <p:spPr bwMode="auto">
            <a:xfrm>
              <a:off x="944" y="300"/>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a</a:t>
              </a:r>
            </a:p>
          </p:txBody>
        </p:sp>
        <p:sp>
          <p:nvSpPr>
            <p:cNvPr id="53271" name="Rectangle 1030"/>
            <p:cNvSpPr>
              <a:spLocks noChangeArrowheads="1"/>
            </p:cNvSpPr>
            <p:nvPr/>
          </p:nvSpPr>
          <p:spPr bwMode="auto">
            <a:xfrm>
              <a:off x="521" y="300"/>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272" name="Line 1031"/>
            <p:cNvSpPr>
              <a:spLocks noChangeShapeType="1"/>
            </p:cNvSpPr>
            <p:nvPr/>
          </p:nvSpPr>
          <p:spPr bwMode="auto">
            <a:xfrm>
              <a:off x="521" y="300"/>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73" name="Line 1032"/>
            <p:cNvSpPr>
              <a:spLocks noChangeShapeType="1"/>
            </p:cNvSpPr>
            <p:nvPr/>
          </p:nvSpPr>
          <p:spPr bwMode="auto">
            <a:xfrm>
              <a:off x="521" y="549"/>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74" name="Line 1033"/>
            <p:cNvSpPr>
              <a:spLocks noChangeShapeType="1"/>
            </p:cNvSpPr>
            <p:nvPr/>
          </p:nvSpPr>
          <p:spPr bwMode="auto">
            <a:xfrm>
              <a:off x="521" y="300"/>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75" name="Line 1034"/>
            <p:cNvSpPr>
              <a:spLocks noChangeShapeType="1"/>
            </p:cNvSpPr>
            <p:nvPr/>
          </p:nvSpPr>
          <p:spPr bwMode="auto">
            <a:xfrm>
              <a:off x="944" y="300"/>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76" name="Line 1035"/>
            <p:cNvSpPr>
              <a:spLocks noChangeShapeType="1"/>
            </p:cNvSpPr>
            <p:nvPr/>
          </p:nvSpPr>
          <p:spPr bwMode="auto">
            <a:xfrm>
              <a:off x="1367" y="300"/>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77" name="Line 1036"/>
            <p:cNvSpPr>
              <a:spLocks noChangeShapeType="1"/>
            </p:cNvSpPr>
            <p:nvPr/>
          </p:nvSpPr>
          <p:spPr bwMode="auto">
            <a:xfrm>
              <a:off x="1790" y="300"/>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78" name="Rectangle 1038"/>
            <p:cNvSpPr>
              <a:spLocks noChangeArrowheads="1"/>
            </p:cNvSpPr>
            <p:nvPr/>
          </p:nvSpPr>
          <p:spPr bwMode="auto">
            <a:xfrm>
              <a:off x="1367"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279" name="Rectangle 1039"/>
            <p:cNvSpPr>
              <a:spLocks noChangeArrowheads="1"/>
            </p:cNvSpPr>
            <p:nvPr/>
          </p:nvSpPr>
          <p:spPr bwMode="auto">
            <a:xfrm>
              <a:off x="944"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b</a:t>
              </a:r>
            </a:p>
          </p:txBody>
        </p:sp>
        <p:sp>
          <p:nvSpPr>
            <p:cNvPr id="53280" name="Rectangle 1040"/>
            <p:cNvSpPr>
              <a:spLocks noChangeArrowheads="1"/>
            </p:cNvSpPr>
            <p:nvPr/>
          </p:nvSpPr>
          <p:spPr bwMode="auto">
            <a:xfrm>
              <a:off x="521"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281" name="Line 1041"/>
            <p:cNvSpPr>
              <a:spLocks noChangeShapeType="1"/>
            </p:cNvSpPr>
            <p:nvPr/>
          </p:nvSpPr>
          <p:spPr bwMode="auto">
            <a:xfrm>
              <a:off x="521" y="754"/>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82" name="Line 1042"/>
            <p:cNvSpPr>
              <a:spLocks noChangeShapeType="1"/>
            </p:cNvSpPr>
            <p:nvPr/>
          </p:nvSpPr>
          <p:spPr bwMode="auto">
            <a:xfrm>
              <a:off x="521" y="1003"/>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83" name="Line 1043"/>
            <p:cNvSpPr>
              <a:spLocks noChangeShapeType="1"/>
            </p:cNvSpPr>
            <p:nvPr/>
          </p:nvSpPr>
          <p:spPr bwMode="auto">
            <a:xfrm>
              <a:off x="521"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84" name="Line 1044"/>
            <p:cNvSpPr>
              <a:spLocks noChangeShapeType="1"/>
            </p:cNvSpPr>
            <p:nvPr/>
          </p:nvSpPr>
          <p:spPr bwMode="auto">
            <a:xfrm>
              <a:off x="944"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85" name="Line 1045"/>
            <p:cNvSpPr>
              <a:spLocks noChangeShapeType="1"/>
            </p:cNvSpPr>
            <p:nvPr/>
          </p:nvSpPr>
          <p:spPr bwMode="auto">
            <a:xfrm>
              <a:off x="1367"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86" name="Line 1046"/>
            <p:cNvSpPr>
              <a:spLocks noChangeShapeType="1"/>
            </p:cNvSpPr>
            <p:nvPr/>
          </p:nvSpPr>
          <p:spPr bwMode="auto">
            <a:xfrm>
              <a:off x="1790"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87" name="Rectangle 1048"/>
            <p:cNvSpPr>
              <a:spLocks noChangeArrowheads="1"/>
            </p:cNvSpPr>
            <p:nvPr/>
          </p:nvSpPr>
          <p:spPr bwMode="auto">
            <a:xfrm>
              <a:off x="1367"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288" name="Rectangle 1049"/>
            <p:cNvSpPr>
              <a:spLocks noChangeArrowheads="1"/>
            </p:cNvSpPr>
            <p:nvPr/>
          </p:nvSpPr>
          <p:spPr bwMode="auto">
            <a:xfrm>
              <a:off x="944"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c</a:t>
              </a:r>
            </a:p>
          </p:txBody>
        </p:sp>
        <p:sp>
          <p:nvSpPr>
            <p:cNvPr id="53289" name="Rectangle 1050"/>
            <p:cNvSpPr>
              <a:spLocks noChangeArrowheads="1"/>
            </p:cNvSpPr>
            <p:nvPr/>
          </p:nvSpPr>
          <p:spPr bwMode="auto">
            <a:xfrm>
              <a:off x="521"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290" name="Line 1051"/>
            <p:cNvSpPr>
              <a:spLocks noChangeShapeType="1"/>
            </p:cNvSpPr>
            <p:nvPr/>
          </p:nvSpPr>
          <p:spPr bwMode="auto">
            <a:xfrm>
              <a:off x="521" y="1162"/>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91" name="Line 1052"/>
            <p:cNvSpPr>
              <a:spLocks noChangeShapeType="1"/>
            </p:cNvSpPr>
            <p:nvPr/>
          </p:nvSpPr>
          <p:spPr bwMode="auto">
            <a:xfrm>
              <a:off x="521" y="1411"/>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92" name="Line 1053"/>
            <p:cNvSpPr>
              <a:spLocks noChangeShapeType="1"/>
            </p:cNvSpPr>
            <p:nvPr/>
          </p:nvSpPr>
          <p:spPr bwMode="auto">
            <a:xfrm>
              <a:off x="521" y="1162"/>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93" name="Line 1054"/>
            <p:cNvSpPr>
              <a:spLocks noChangeShapeType="1"/>
            </p:cNvSpPr>
            <p:nvPr/>
          </p:nvSpPr>
          <p:spPr bwMode="auto">
            <a:xfrm>
              <a:off x="944" y="1162"/>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94" name="Line 1055"/>
            <p:cNvSpPr>
              <a:spLocks noChangeShapeType="1"/>
            </p:cNvSpPr>
            <p:nvPr/>
          </p:nvSpPr>
          <p:spPr bwMode="auto">
            <a:xfrm>
              <a:off x="1367" y="1162"/>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95" name="Line 1056"/>
            <p:cNvSpPr>
              <a:spLocks noChangeShapeType="1"/>
            </p:cNvSpPr>
            <p:nvPr/>
          </p:nvSpPr>
          <p:spPr bwMode="auto">
            <a:xfrm>
              <a:off x="1790" y="1162"/>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96" name="Rectangle 1058"/>
            <p:cNvSpPr>
              <a:spLocks noChangeArrowheads="1"/>
            </p:cNvSpPr>
            <p:nvPr/>
          </p:nvSpPr>
          <p:spPr bwMode="auto">
            <a:xfrm>
              <a:off x="1367" y="1616"/>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297" name="Rectangle 1059"/>
            <p:cNvSpPr>
              <a:spLocks noChangeArrowheads="1"/>
            </p:cNvSpPr>
            <p:nvPr/>
          </p:nvSpPr>
          <p:spPr bwMode="auto">
            <a:xfrm>
              <a:off x="944" y="1616"/>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h</a:t>
              </a:r>
            </a:p>
          </p:txBody>
        </p:sp>
        <p:sp>
          <p:nvSpPr>
            <p:cNvPr id="53298" name="Rectangle 1060"/>
            <p:cNvSpPr>
              <a:spLocks noChangeArrowheads="1"/>
            </p:cNvSpPr>
            <p:nvPr/>
          </p:nvSpPr>
          <p:spPr bwMode="auto">
            <a:xfrm>
              <a:off x="521" y="1616"/>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299" name="Line 1061"/>
            <p:cNvSpPr>
              <a:spLocks noChangeShapeType="1"/>
            </p:cNvSpPr>
            <p:nvPr/>
          </p:nvSpPr>
          <p:spPr bwMode="auto">
            <a:xfrm>
              <a:off x="521" y="1616"/>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0" name="Line 1062"/>
            <p:cNvSpPr>
              <a:spLocks noChangeShapeType="1"/>
            </p:cNvSpPr>
            <p:nvPr/>
          </p:nvSpPr>
          <p:spPr bwMode="auto">
            <a:xfrm>
              <a:off x="521" y="1865"/>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1" name="Line 1063"/>
            <p:cNvSpPr>
              <a:spLocks noChangeShapeType="1"/>
            </p:cNvSpPr>
            <p:nvPr/>
          </p:nvSpPr>
          <p:spPr bwMode="auto">
            <a:xfrm>
              <a:off x="521" y="1616"/>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2" name="Line 1064"/>
            <p:cNvSpPr>
              <a:spLocks noChangeShapeType="1"/>
            </p:cNvSpPr>
            <p:nvPr/>
          </p:nvSpPr>
          <p:spPr bwMode="auto">
            <a:xfrm>
              <a:off x="944" y="1616"/>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3" name="Line 1065"/>
            <p:cNvSpPr>
              <a:spLocks noChangeShapeType="1"/>
            </p:cNvSpPr>
            <p:nvPr/>
          </p:nvSpPr>
          <p:spPr bwMode="auto">
            <a:xfrm>
              <a:off x="1367" y="1616"/>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4" name="Line 1066"/>
            <p:cNvSpPr>
              <a:spLocks noChangeShapeType="1"/>
            </p:cNvSpPr>
            <p:nvPr/>
          </p:nvSpPr>
          <p:spPr bwMode="auto">
            <a:xfrm>
              <a:off x="1790" y="1616"/>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5" name="Rectangle 1068"/>
            <p:cNvSpPr>
              <a:spLocks noChangeArrowheads="1"/>
            </p:cNvSpPr>
            <p:nvPr/>
          </p:nvSpPr>
          <p:spPr bwMode="auto">
            <a:xfrm>
              <a:off x="3000" y="1616"/>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06" name="Rectangle 1069"/>
            <p:cNvSpPr>
              <a:spLocks noChangeArrowheads="1"/>
            </p:cNvSpPr>
            <p:nvPr/>
          </p:nvSpPr>
          <p:spPr bwMode="auto">
            <a:xfrm>
              <a:off x="2577" y="1616"/>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i</a:t>
              </a:r>
            </a:p>
          </p:txBody>
        </p:sp>
        <p:sp>
          <p:nvSpPr>
            <p:cNvPr id="53307" name="Rectangle 1070"/>
            <p:cNvSpPr>
              <a:spLocks noChangeArrowheads="1"/>
            </p:cNvSpPr>
            <p:nvPr/>
          </p:nvSpPr>
          <p:spPr bwMode="auto">
            <a:xfrm>
              <a:off x="2154" y="1616"/>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08" name="Line 1071"/>
            <p:cNvSpPr>
              <a:spLocks noChangeShapeType="1"/>
            </p:cNvSpPr>
            <p:nvPr/>
          </p:nvSpPr>
          <p:spPr bwMode="auto">
            <a:xfrm>
              <a:off x="2154" y="1616"/>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09" name="Line 1072"/>
            <p:cNvSpPr>
              <a:spLocks noChangeShapeType="1"/>
            </p:cNvSpPr>
            <p:nvPr/>
          </p:nvSpPr>
          <p:spPr bwMode="auto">
            <a:xfrm>
              <a:off x="2154" y="1865"/>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0" name="Line 1073"/>
            <p:cNvSpPr>
              <a:spLocks noChangeShapeType="1"/>
            </p:cNvSpPr>
            <p:nvPr/>
          </p:nvSpPr>
          <p:spPr bwMode="auto">
            <a:xfrm>
              <a:off x="2154" y="1616"/>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1" name="Line 1074"/>
            <p:cNvSpPr>
              <a:spLocks noChangeShapeType="1"/>
            </p:cNvSpPr>
            <p:nvPr/>
          </p:nvSpPr>
          <p:spPr bwMode="auto">
            <a:xfrm>
              <a:off x="2577" y="1616"/>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2" name="Line 1075"/>
            <p:cNvSpPr>
              <a:spLocks noChangeShapeType="1"/>
            </p:cNvSpPr>
            <p:nvPr/>
          </p:nvSpPr>
          <p:spPr bwMode="auto">
            <a:xfrm>
              <a:off x="3000" y="1616"/>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3" name="Line 1076"/>
            <p:cNvSpPr>
              <a:spLocks noChangeShapeType="1"/>
            </p:cNvSpPr>
            <p:nvPr/>
          </p:nvSpPr>
          <p:spPr bwMode="auto">
            <a:xfrm>
              <a:off x="3423" y="1616"/>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4" name="Rectangle 1078"/>
            <p:cNvSpPr>
              <a:spLocks noChangeArrowheads="1"/>
            </p:cNvSpPr>
            <p:nvPr/>
          </p:nvSpPr>
          <p:spPr bwMode="auto">
            <a:xfrm>
              <a:off x="4633"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15" name="Rectangle 1079"/>
            <p:cNvSpPr>
              <a:spLocks noChangeArrowheads="1"/>
            </p:cNvSpPr>
            <p:nvPr/>
          </p:nvSpPr>
          <p:spPr bwMode="auto">
            <a:xfrm>
              <a:off x="4210"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f</a:t>
              </a:r>
            </a:p>
          </p:txBody>
        </p:sp>
        <p:sp>
          <p:nvSpPr>
            <p:cNvPr id="53316" name="Rectangle 1080"/>
            <p:cNvSpPr>
              <a:spLocks noChangeArrowheads="1"/>
            </p:cNvSpPr>
            <p:nvPr/>
          </p:nvSpPr>
          <p:spPr bwMode="auto">
            <a:xfrm>
              <a:off x="3787"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17" name="Line 1081"/>
            <p:cNvSpPr>
              <a:spLocks noChangeShapeType="1"/>
            </p:cNvSpPr>
            <p:nvPr/>
          </p:nvSpPr>
          <p:spPr bwMode="auto">
            <a:xfrm>
              <a:off x="3787" y="1162"/>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8" name="Line 1082"/>
            <p:cNvSpPr>
              <a:spLocks noChangeShapeType="1"/>
            </p:cNvSpPr>
            <p:nvPr/>
          </p:nvSpPr>
          <p:spPr bwMode="auto">
            <a:xfrm>
              <a:off x="3787" y="1411"/>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19" name="Line 1083"/>
            <p:cNvSpPr>
              <a:spLocks noChangeShapeType="1"/>
            </p:cNvSpPr>
            <p:nvPr/>
          </p:nvSpPr>
          <p:spPr bwMode="auto">
            <a:xfrm>
              <a:off x="3787" y="1162"/>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0" name="Line 1084"/>
            <p:cNvSpPr>
              <a:spLocks noChangeShapeType="1"/>
            </p:cNvSpPr>
            <p:nvPr/>
          </p:nvSpPr>
          <p:spPr bwMode="auto">
            <a:xfrm>
              <a:off x="4210" y="1162"/>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1" name="Line 1085"/>
            <p:cNvSpPr>
              <a:spLocks noChangeShapeType="1"/>
            </p:cNvSpPr>
            <p:nvPr/>
          </p:nvSpPr>
          <p:spPr bwMode="auto">
            <a:xfrm>
              <a:off x="4633" y="1162"/>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2" name="Line 1086"/>
            <p:cNvSpPr>
              <a:spLocks noChangeShapeType="1"/>
            </p:cNvSpPr>
            <p:nvPr/>
          </p:nvSpPr>
          <p:spPr bwMode="auto">
            <a:xfrm>
              <a:off x="5056" y="1162"/>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3" name="Rectangle 1088"/>
            <p:cNvSpPr>
              <a:spLocks noChangeArrowheads="1"/>
            </p:cNvSpPr>
            <p:nvPr/>
          </p:nvSpPr>
          <p:spPr bwMode="auto">
            <a:xfrm>
              <a:off x="4633"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24" name="Rectangle 1089"/>
            <p:cNvSpPr>
              <a:spLocks noChangeArrowheads="1"/>
            </p:cNvSpPr>
            <p:nvPr/>
          </p:nvSpPr>
          <p:spPr bwMode="auto">
            <a:xfrm>
              <a:off x="4210"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e</a:t>
              </a:r>
            </a:p>
          </p:txBody>
        </p:sp>
        <p:sp>
          <p:nvSpPr>
            <p:cNvPr id="53325" name="Rectangle 1090"/>
            <p:cNvSpPr>
              <a:spLocks noChangeArrowheads="1"/>
            </p:cNvSpPr>
            <p:nvPr/>
          </p:nvSpPr>
          <p:spPr bwMode="auto">
            <a:xfrm>
              <a:off x="3787"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326" name="Line 1091"/>
            <p:cNvSpPr>
              <a:spLocks noChangeShapeType="1"/>
            </p:cNvSpPr>
            <p:nvPr/>
          </p:nvSpPr>
          <p:spPr bwMode="auto">
            <a:xfrm>
              <a:off x="3787" y="754"/>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7" name="Line 1092"/>
            <p:cNvSpPr>
              <a:spLocks noChangeShapeType="1"/>
            </p:cNvSpPr>
            <p:nvPr/>
          </p:nvSpPr>
          <p:spPr bwMode="auto">
            <a:xfrm>
              <a:off x="3787" y="1003"/>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8" name="Line 1093"/>
            <p:cNvSpPr>
              <a:spLocks noChangeShapeType="1"/>
            </p:cNvSpPr>
            <p:nvPr/>
          </p:nvSpPr>
          <p:spPr bwMode="auto">
            <a:xfrm>
              <a:off x="3787"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29" name="Line 1094"/>
            <p:cNvSpPr>
              <a:spLocks noChangeShapeType="1"/>
            </p:cNvSpPr>
            <p:nvPr/>
          </p:nvSpPr>
          <p:spPr bwMode="auto">
            <a:xfrm>
              <a:off x="4210"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0" name="Line 1095"/>
            <p:cNvSpPr>
              <a:spLocks noChangeShapeType="1"/>
            </p:cNvSpPr>
            <p:nvPr/>
          </p:nvSpPr>
          <p:spPr bwMode="auto">
            <a:xfrm>
              <a:off x="4633"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1" name="Line 1096"/>
            <p:cNvSpPr>
              <a:spLocks noChangeShapeType="1"/>
            </p:cNvSpPr>
            <p:nvPr/>
          </p:nvSpPr>
          <p:spPr bwMode="auto">
            <a:xfrm>
              <a:off x="5056"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2" name="Rectangle 1098"/>
            <p:cNvSpPr>
              <a:spLocks noChangeArrowheads="1"/>
            </p:cNvSpPr>
            <p:nvPr/>
          </p:nvSpPr>
          <p:spPr bwMode="auto">
            <a:xfrm>
              <a:off x="3000"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33" name="Rectangle 1099"/>
            <p:cNvSpPr>
              <a:spLocks noChangeArrowheads="1"/>
            </p:cNvSpPr>
            <p:nvPr/>
          </p:nvSpPr>
          <p:spPr bwMode="auto">
            <a:xfrm>
              <a:off x="2577"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g</a:t>
              </a:r>
            </a:p>
          </p:txBody>
        </p:sp>
        <p:sp>
          <p:nvSpPr>
            <p:cNvPr id="53334" name="Rectangle 1100"/>
            <p:cNvSpPr>
              <a:spLocks noChangeArrowheads="1"/>
            </p:cNvSpPr>
            <p:nvPr/>
          </p:nvSpPr>
          <p:spPr bwMode="auto">
            <a:xfrm>
              <a:off x="2154" y="1162"/>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35" name="Line 1101"/>
            <p:cNvSpPr>
              <a:spLocks noChangeShapeType="1"/>
            </p:cNvSpPr>
            <p:nvPr/>
          </p:nvSpPr>
          <p:spPr bwMode="auto">
            <a:xfrm>
              <a:off x="2154" y="1162"/>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6" name="Line 1102"/>
            <p:cNvSpPr>
              <a:spLocks noChangeShapeType="1"/>
            </p:cNvSpPr>
            <p:nvPr/>
          </p:nvSpPr>
          <p:spPr bwMode="auto">
            <a:xfrm>
              <a:off x="2154" y="1411"/>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7" name="Line 1103"/>
            <p:cNvSpPr>
              <a:spLocks noChangeShapeType="1"/>
            </p:cNvSpPr>
            <p:nvPr/>
          </p:nvSpPr>
          <p:spPr bwMode="auto">
            <a:xfrm>
              <a:off x="2154" y="1162"/>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8" name="Line 1104"/>
            <p:cNvSpPr>
              <a:spLocks noChangeShapeType="1"/>
            </p:cNvSpPr>
            <p:nvPr/>
          </p:nvSpPr>
          <p:spPr bwMode="auto">
            <a:xfrm>
              <a:off x="2577" y="1162"/>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39" name="Line 1105"/>
            <p:cNvSpPr>
              <a:spLocks noChangeShapeType="1"/>
            </p:cNvSpPr>
            <p:nvPr/>
          </p:nvSpPr>
          <p:spPr bwMode="auto">
            <a:xfrm>
              <a:off x="3000" y="1162"/>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0" name="Line 1106"/>
            <p:cNvSpPr>
              <a:spLocks noChangeShapeType="1"/>
            </p:cNvSpPr>
            <p:nvPr/>
          </p:nvSpPr>
          <p:spPr bwMode="auto">
            <a:xfrm>
              <a:off x="3423" y="1162"/>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1" name="Rectangle 1108"/>
            <p:cNvSpPr>
              <a:spLocks noChangeArrowheads="1"/>
            </p:cNvSpPr>
            <p:nvPr/>
          </p:nvSpPr>
          <p:spPr bwMode="auto">
            <a:xfrm>
              <a:off x="3000"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a:t>
              </a:r>
            </a:p>
          </p:txBody>
        </p:sp>
        <p:sp>
          <p:nvSpPr>
            <p:cNvPr id="53342" name="Rectangle 1109"/>
            <p:cNvSpPr>
              <a:spLocks noChangeArrowheads="1"/>
            </p:cNvSpPr>
            <p:nvPr/>
          </p:nvSpPr>
          <p:spPr bwMode="auto">
            <a:xfrm>
              <a:off x="2577"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20000"/>
                </a:spcBef>
                <a:buClr>
                  <a:schemeClr val="accent1"/>
                </a:buClr>
                <a:buFont typeface="Wingdings" pitchFamily="2" charset="2"/>
                <a:buNone/>
              </a:pPr>
              <a:r>
                <a:rPr lang="en-US" altLang="zh-CN" sz="2000" b="0"/>
                <a:t>d</a:t>
              </a:r>
            </a:p>
          </p:txBody>
        </p:sp>
        <p:sp>
          <p:nvSpPr>
            <p:cNvPr id="53343" name="Rectangle 1110"/>
            <p:cNvSpPr>
              <a:spLocks noChangeArrowheads="1"/>
            </p:cNvSpPr>
            <p:nvPr/>
          </p:nvSpPr>
          <p:spPr bwMode="auto">
            <a:xfrm>
              <a:off x="2154" y="754"/>
              <a:ext cx="423" cy="2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20000"/>
                </a:spcBef>
                <a:buClr>
                  <a:schemeClr val="accent1"/>
                </a:buClr>
                <a:buFont typeface="Wingdings" pitchFamily="2" charset="2"/>
                <a:buNone/>
              </a:pPr>
              <a:r>
                <a:rPr lang="en-US" altLang="zh-CN" sz="2000" b="0"/>
                <a:t>null</a:t>
              </a:r>
            </a:p>
          </p:txBody>
        </p:sp>
        <p:sp>
          <p:nvSpPr>
            <p:cNvPr id="53344" name="Line 1111"/>
            <p:cNvSpPr>
              <a:spLocks noChangeShapeType="1"/>
            </p:cNvSpPr>
            <p:nvPr/>
          </p:nvSpPr>
          <p:spPr bwMode="auto">
            <a:xfrm>
              <a:off x="2154" y="754"/>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5" name="Line 1112"/>
            <p:cNvSpPr>
              <a:spLocks noChangeShapeType="1"/>
            </p:cNvSpPr>
            <p:nvPr/>
          </p:nvSpPr>
          <p:spPr bwMode="auto">
            <a:xfrm>
              <a:off x="2154" y="1003"/>
              <a:ext cx="1269"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6" name="Line 1113"/>
            <p:cNvSpPr>
              <a:spLocks noChangeShapeType="1"/>
            </p:cNvSpPr>
            <p:nvPr/>
          </p:nvSpPr>
          <p:spPr bwMode="auto">
            <a:xfrm>
              <a:off x="2154"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7" name="Line 1114"/>
            <p:cNvSpPr>
              <a:spLocks noChangeShapeType="1"/>
            </p:cNvSpPr>
            <p:nvPr/>
          </p:nvSpPr>
          <p:spPr bwMode="auto">
            <a:xfrm>
              <a:off x="2577"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8" name="Line 1115"/>
            <p:cNvSpPr>
              <a:spLocks noChangeShapeType="1"/>
            </p:cNvSpPr>
            <p:nvPr/>
          </p:nvSpPr>
          <p:spPr bwMode="auto">
            <a:xfrm>
              <a:off x="3000" y="754"/>
              <a:ext cx="0" cy="24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49" name="Line 1116"/>
            <p:cNvSpPr>
              <a:spLocks noChangeShapeType="1"/>
            </p:cNvSpPr>
            <p:nvPr/>
          </p:nvSpPr>
          <p:spPr bwMode="auto">
            <a:xfrm>
              <a:off x="3423" y="754"/>
              <a:ext cx="0" cy="249"/>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0" name="Line 1118"/>
            <p:cNvSpPr>
              <a:spLocks noChangeShapeType="1"/>
            </p:cNvSpPr>
            <p:nvPr/>
          </p:nvSpPr>
          <p:spPr bwMode="auto">
            <a:xfrm>
              <a:off x="1156" y="0"/>
              <a:ext cx="0"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1" name="Line 1119"/>
            <p:cNvSpPr>
              <a:spLocks noChangeShapeType="1"/>
            </p:cNvSpPr>
            <p:nvPr/>
          </p:nvSpPr>
          <p:spPr bwMode="auto">
            <a:xfrm>
              <a:off x="657" y="436"/>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2" name="Line 1120"/>
            <p:cNvSpPr>
              <a:spLocks noChangeShapeType="1"/>
            </p:cNvSpPr>
            <p:nvPr/>
          </p:nvSpPr>
          <p:spPr bwMode="auto">
            <a:xfrm>
              <a:off x="657" y="890"/>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3" name="Line 1121"/>
            <p:cNvSpPr>
              <a:spLocks noChangeShapeType="1"/>
            </p:cNvSpPr>
            <p:nvPr/>
          </p:nvSpPr>
          <p:spPr bwMode="auto">
            <a:xfrm>
              <a:off x="657" y="1298"/>
              <a:ext cx="0" cy="31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4" name="Line 1122"/>
            <p:cNvSpPr>
              <a:spLocks noChangeShapeType="1"/>
            </p:cNvSpPr>
            <p:nvPr/>
          </p:nvSpPr>
          <p:spPr bwMode="auto">
            <a:xfrm>
              <a:off x="1519" y="890"/>
              <a:ext cx="6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5" name="Line 1123"/>
            <p:cNvSpPr>
              <a:spLocks noChangeShapeType="1"/>
            </p:cNvSpPr>
            <p:nvPr/>
          </p:nvSpPr>
          <p:spPr bwMode="auto">
            <a:xfrm>
              <a:off x="1519" y="1298"/>
              <a:ext cx="63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6" name="Line 1124"/>
            <p:cNvSpPr>
              <a:spLocks noChangeShapeType="1"/>
            </p:cNvSpPr>
            <p:nvPr/>
          </p:nvSpPr>
          <p:spPr bwMode="auto">
            <a:xfrm>
              <a:off x="1474" y="1752"/>
              <a:ext cx="6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7" name="Line 1125"/>
            <p:cNvSpPr>
              <a:spLocks noChangeShapeType="1"/>
            </p:cNvSpPr>
            <p:nvPr/>
          </p:nvSpPr>
          <p:spPr bwMode="auto">
            <a:xfrm>
              <a:off x="3198" y="890"/>
              <a:ext cx="5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8" name="Line 1126"/>
            <p:cNvSpPr>
              <a:spLocks noChangeShapeType="1"/>
            </p:cNvSpPr>
            <p:nvPr/>
          </p:nvSpPr>
          <p:spPr bwMode="auto">
            <a:xfrm>
              <a:off x="3923" y="890"/>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59" name="Text Box 1127"/>
            <p:cNvSpPr txBox="1">
              <a:spLocks noChangeArrowheads="1"/>
            </p:cNvSpPr>
            <p:nvPr/>
          </p:nvSpPr>
          <p:spPr bwMode="auto">
            <a:xfrm>
              <a:off x="818" y="1944"/>
              <a:ext cx="231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dirty="0">
                  <a:solidFill>
                    <a:schemeClr val="tx2"/>
                  </a:solidFill>
                  <a:latin typeface="Times New Roman" pitchFamily="18" charset="0"/>
                </a:rPr>
                <a:t>(a)</a:t>
              </a: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9b</a:t>
              </a:r>
              <a:r>
                <a:rPr kumimoji="1" lang="zh-CN" altLang="en-US" sz="2000" b="0" dirty="0">
                  <a:solidFill>
                    <a:schemeClr val="tx2"/>
                  </a:solidFill>
                  <a:latin typeface="Times New Roman" pitchFamily="18" charset="0"/>
                </a:rPr>
                <a:t>的先子女后兄弟表示</a:t>
              </a:r>
              <a:endParaRPr kumimoji="1" lang="en-US" altLang="zh-CN" sz="2000" b="0" dirty="0">
                <a:solidFill>
                  <a:schemeClr val="tx2"/>
                </a:solidFill>
                <a:latin typeface="Times New Roman" pitchFamily="18" charset="0"/>
              </a:endParaRPr>
            </a:p>
          </p:txBody>
        </p:sp>
        <p:sp>
          <p:nvSpPr>
            <p:cNvPr id="53360" name="Oval 1128"/>
            <p:cNvSpPr>
              <a:spLocks noChangeArrowheads="1"/>
            </p:cNvSpPr>
            <p:nvPr/>
          </p:nvSpPr>
          <p:spPr bwMode="auto">
            <a:xfrm>
              <a:off x="4286" y="1888"/>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53361" name="Oval 1129"/>
            <p:cNvSpPr>
              <a:spLocks noChangeArrowheads="1"/>
            </p:cNvSpPr>
            <p:nvPr/>
          </p:nvSpPr>
          <p:spPr bwMode="auto">
            <a:xfrm>
              <a:off x="4014" y="2160"/>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53362" name="Oval 1130"/>
            <p:cNvSpPr>
              <a:spLocks noChangeArrowheads="1"/>
            </p:cNvSpPr>
            <p:nvPr/>
          </p:nvSpPr>
          <p:spPr bwMode="auto">
            <a:xfrm>
              <a:off x="3696" y="2478"/>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53363" name="Oval 1131"/>
            <p:cNvSpPr>
              <a:spLocks noChangeArrowheads="1"/>
            </p:cNvSpPr>
            <p:nvPr/>
          </p:nvSpPr>
          <p:spPr bwMode="auto">
            <a:xfrm>
              <a:off x="4286" y="2523"/>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53364" name="Oval 1132"/>
            <p:cNvSpPr>
              <a:spLocks noChangeArrowheads="1"/>
            </p:cNvSpPr>
            <p:nvPr/>
          </p:nvSpPr>
          <p:spPr bwMode="auto">
            <a:xfrm>
              <a:off x="4558" y="2840"/>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53365" name="Oval 1133"/>
            <p:cNvSpPr>
              <a:spLocks noChangeArrowheads="1"/>
            </p:cNvSpPr>
            <p:nvPr/>
          </p:nvSpPr>
          <p:spPr bwMode="auto">
            <a:xfrm>
              <a:off x="3334" y="2795"/>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h</a:t>
              </a:r>
            </a:p>
          </p:txBody>
        </p:sp>
        <p:sp>
          <p:nvSpPr>
            <p:cNvPr id="53366" name="Oval 1134"/>
            <p:cNvSpPr>
              <a:spLocks noChangeArrowheads="1"/>
            </p:cNvSpPr>
            <p:nvPr/>
          </p:nvSpPr>
          <p:spPr bwMode="auto">
            <a:xfrm>
              <a:off x="3878" y="2840"/>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g</a:t>
              </a:r>
            </a:p>
          </p:txBody>
        </p:sp>
        <p:sp>
          <p:nvSpPr>
            <p:cNvPr id="53367" name="Oval 1135"/>
            <p:cNvSpPr>
              <a:spLocks noChangeArrowheads="1"/>
            </p:cNvSpPr>
            <p:nvPr/>
          </p:nvSpPr>
          <p:spPr bwMode="auto">
            <a:xfrm>
              <a:off x="3515" y="3158"/>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i</a:t>
              </a:r>
            </a:p>
          </p:txBody>
        </p:sp>
        <p:sp>
          <p:nvSpPr>
            <p:cNvPr id="53368" name="Oval 1136"/>
            <p:cNvSpPr>
              <a:spLocks noChangeArrowheads="1"/>
            </p:cNvSpPr>
            <p:nvPr/>
          </p:nvSpPr>
          <p:spPr bwMode="auto">
            <a:xfrm>
              <a:off x="4286" y="3203"/>
              <a:ext cx="181" cy="182"/>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53369" name="Line 1137"/>
            <p:cNvSpPr>
              <a:spLocks noChangeShapeType="1"/>
            </p:cNvSpPr>
            <p:nvPr/>
          </p:nvSpPr>
          <p:spPr bwMode="auto">
            <a:xfrm flipH="1">
              <a:off x="4150" y="2024"/>
              <a:ext cx="182"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0" name="Line 1138"/>
            <p:cNvSpPr>
              <a:spLocks noChangeShapeType="1"/>
            </p:cNvSpPr>
            <p:nvPr/>
          </p:nvSpPr>
          <p:spPr bwMode="auto">
            <a:xfrm flipH="1">
              <a:off x="3878" y="2341"/>
              <a:ext cx="181"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1" name="Line 1139"/>
            <p:cNvSpPr>
              <a:spLocks noChangeShapeType="1"/>
            </p:cNvSpPr>
            <p:nvPr/>
          </p:nvSpPr>
          <p:spPr bwMode="auto">
            <a:xfrm flipH="1">
              <a:off x="3470" y="2614"/>
              <a:ext cx="272" cy="22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2" name="Line 1140"/>
            <p:cNvSpPr>
              <a:spLocks noChangeShapeType="1"/>
            </p:cNvSpPr>
            <p:nvPr/>
          </p:nvSpPr>
          <p:spPr bwMode="auto">
            <a:xfrm>
              <a:off x="4150" y="2341"/>
              <a:ext cx="182"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3" name="Line 1141"/>
            <p:cNvSpPr>
              <a:spLocks noChangeShapeType="1"/>
            </p:cNvSpPr>
            <p:nvPr/>
          </p:nvSpPr>
          <p:spPr bwMode="auto">
            <a:xfrm>
              <a:off x="4422" y="2704"/>
              <a:ext cx="182" cy="18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4" name="Line 1142"/>
            <p:cNvSpPr>
              <a:spLocks noChangeShapeType="1"/>
            </p:cNvSpPr>
            <p:nvPr/>
          </p:nvSpPr>
          <p:spPr bwMode="auto">
            <a:xfrm>
              <a:off x="3833" y="2659"/>
              <a:ext cx="136" cy="181"/>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5" name="Line 1143"/>
            <p:cNvSpPr>
              <a:spLocks noChangeShapeType="1"/>
            </p:cNvSpPr>
            <p:nvPr/>
          </p:nvSpPr>
          <p:spPr bwMode="auto">
            <a:xfrm>
              <a:off x="3424" y="2976"/>
              <a:ext cx="136"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6" name="Line 1144"/>
            <p:cNvSpPr>
              <a:spLocks noChangeShapeType="1"/>
            </p:cNvSpPr>
            <p:nvPr/>
          </p:nvSpPr>
          <p:spPr bwMode="auto">
            <a:xfrm flipH="1">
              <a:off x="4422" y="2976"/>
              <a:ext cx="182" cy="22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377" name="Text Box 1146"/>
            <p:cNvSpPr txBox="1">
              <a:spLocks noChangeArrowheads="1"/>
            </p:cNvSpPr>
            <p:nvPr/>
          </p:nvSpPr>
          <p:spPr bwMode="auto">
            <a:xfrm>
              <a:off x="3334" y="3470"/>
              <a:ext cx="163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en-US" altLang="zh-CN" sz="2000" b="0">
                  <a:solidFill>
                    <a:schemeClr val="tx2"/>
                  </a:solidFill>
                  <a:latin typeface="Times New Roman" pitchFamily="18" charset="0"/>
                </a:rPr>
                <a:t>(b)</a:t>
              </a:r>
              <a:r>
                <a:rPr kumimoji="1" lang="zh-CN" altLang="en-US" sz="2000" b="0">
                  <a:solidFill>
                    <a:schemeClr val="tx2"/>
                  </a:solidFill>
                  <a:latin typeface="Times New Roman" pitchFamily="18" charset="0"/>
                </a:rPr>
                <a:t>它的二叉树表示</a:t>
              </a:r>
            </a:p>
          </p:txBody>
        </p:sp>
      </p:grpSp>
      <p:sp>
        <p:nvSpPr>
          <p:cNvPr id="53251" name="Oval 29"/>
          <p:cNvSpPr>
            <a:spLocks noChangeArrowheads="1"/>
          </p:cNvSpPr>
          <p:nvPr/>
        </p:nvSpPr>
        <p:spPr bwMode="auto">
          <a:xfrm>
            <a:off x="2747963" y="3924300"/>
            <a:ext cx="287337"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a</a:t>
            </a:r>
          </a:p>
        </p:txBody>
      </p:sp>
      <p:sp>
        <p:nvSpPr>
          <p:cNvPr id="53252" name="Oval 30"/>
          <p:cNvSpPr>
            <a:spLocks noChangeArrowheads="1"/>
          </p:cNvSpPr>
          <p:nvPr/>
        </p:nvSpPr>
        <p:spPr bwMode="auto">
          <a:xfrm>
            <a:off x="2243138" y="4356100"/>
            <a:ext cx="287337"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b</a:t>
            </a:r>
          </a:p>
        </p:txBody>
      </p:sp>
      <p:sp>
        <p:nvSpPr>
          <p:cNvPr id="53253" name="Oval 31"/>
          <p:cNvSpPr>
            <a:spLocks noChangeArrowheads="1"/>
          </p:cNvSpPr>
          <p:nvPr/>
        </p:nvSpPr>
        <p:spPr bwMode="auto">
          <a:xfrm>
            <a:off x="1738313" y="4787900"/>
            <a:ext cx="288925"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c</a:t>
            </a:r>
          </a:p>
        </p:txBody>
      </p:sp>
      <p:sp>
        <p:nvSpPr>
          <p:cNvPr id="53254" name="Oval 32"/>
          <p:cNvSpPr>
            <a:spLocks noChangeArrowheads="1"/>
          </p:cNvSpPr>
          <p:nvPr/>
        </p:nvSpPr>
        <p:spPr bwMode="auto">
          <a:xfrm>
            <a:off x="3249613" y="4356100"/>
            <a:ext cx="288925"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e</a:t>
            </a:r>
          </a:p>
        </p:txBody>
      </p:sp>
      <p:sp>
        <p:nvSpPr>
          <p:cNvPr id="53255" name="Oval 33"/>
          <p:cNvSpPr>
            <a:spLocks noChangeArrowheads="1"/>
          </p:cNvSpPr>
          <p:nvPr/>
        </p:nvSpPr>
        <p:spPr bwMode="auto">
          <a:xfrm>
            <a:off x="2528888" y="4859338"/>
            <a:ext cx="288925"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g</a:t>
            </a:r>
          </a:p>
        </p:txBody>
      </p:sp>
      <p:sp>
        <p:nvSpPr>
          <p:cNvPr id="53256" name="Oval 34"/>
          <p:cNvSpPr>
            <a:spLocks noChangeArrowheads="1"/>
          </p:cNvSpPr>
          <p:nvPr/>
        </p:nvSpPr>
        <p:spPr bwMode="auto">
          <a:xfrm>
            <a:off x="2747963" y="4356100"/>
            <a:ext cx="287337"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d</a:t>
            </a:r>
          </a:p>
        </p:txBody>
      </p:sp>
      <p:sp>
        <p:nvSpPr>
          <p:cNvPr id="53257" name="Oval 35"/>
          <p:cNvSpPr>
            <a:spLocks noChangeArrowheads="1"/>
          </p:cNvSpPr>
          <p:nvPr/>
        </p:nvSpPr>
        <p:spPr bwMode="auto">
          <a:xfrm>
            <a:off x="3249613" y="4859338"/>
            <a:ext cx="288925"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f</a:t>
            </a:r>
          </a:p>
        </p:txBody>
      </p:sp>
      <p:sp>
        <p:nvSpPr>
          <p:cNvPr id="53258" name="Oval 36"/>
          <p:cNvSpPr>
            <a:spLocks noChangeArrowheads="1"/>
          </p:cNvSpPr>
          <p:nvPr/>
        </p:nvSpPr>
        <p:spPr bwMode="auto">
          <a:xfrm>
            <a:off x="1379538" y="5292725"/>
            <a:ext cx="287337"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h</a:t>
            </a:r>
          </a:p>
        </p:txBody>
      </p:sp>
      <p:sp>
        <p:nvSpPr>
          <p:cNvPr id="53259" name="Oval 37"/>
          <p:cNvSpPr>
            <a:spLocks noChangeArrowheads="1"/>
          </p:cNvSpPr>
          <p:nvPr/>
        </p:nvSpPr>
        <p:spPr bwMode="auto">
          <a:xfrm>
            <a:off x="1954213" y="5364163"/>
            <a:ext cx="288925" cy="288925"/>
          </a:xfrm>
          <a:prstGeom prst="ellipse">
            <a:avLst/>
          </a:prstGeom>
          <a:solidFill>
            <a:srgbClr val="66FF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r>
              <a:rPr kumimoji="1" lang="en-US" altLang="zh-CN" sz="2000" b="0">
                <a:solidFill>
                  <a:schemeClr val="tx2"/>
                </a:solidFill>
                <a:latin typeface="Times New Roman" pitchFamily="18" charset="0"/>
              </a:rPr>
              <a:t>i</a:t>
            </a:r>
          </a:p>
        </p:txBody>
      </p:sp>
      <p:sp>
        <p:nvSpPr>
          <p:cNvPr id="53260" name="Line 38"/>
          <p:cNvSpPr>
            <a:spLocks noChangeShapeType="1"/>
          </p:cNvSpPr>
          <p:nvPr/>
        </p:nvSpPr>
        <p:spPr bwMode="auto">
          <a:xfrm flipH="1">
            <a:off x="2528888" y="4211638"/>
            <a:ext cx="219075" cy="2159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1" name="Line 39"/>
          <p:cNvSpPr>
            <a:spLocks noChangeShapeType="1"/>
          </p:cNvSpPr>
          <p:nvPr/>
        </p:nvSpPr>
        <p:spPr bwMode="auto">
          <a:xfrm flipH="1">
            <a:off x="1954213" y="4572000"/>
            <a:ext cx="288925" cy="2873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2" name="Line 40"/>
          <p:cNvSpPr>
            <a:spLocks noChangeShapeType="1"/>
          </p:cNvSpPr>
          <p:nvPr/>
        </p:nvSpPr>
        <p:spPr bwMode="auto">
          <a:xfrm flipH="1">
            <a:off x="1595438" y="5076825"/>
            <a:ext cx="215900" cy="2873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3" name="Line 41"/>
          <p:cNvSpPr>
            <a:spLocks noChangeShapeType="1"/>
          </p:cNvSpPr>
          <p:nvPr/>
        </p:nvSpPr>
        <p:spPr bwMode="auto">
          <a:xfrm>
            <a:off x="2890838" y="4211638"/>
            <a:ext cx="0" cy="1428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4" name="Line 42"/>
          <p:cNvSpPr>
            <a:spLocks noChangeShapeType="1"/>
          </p:cNvSpPr>
          <p:nvPr/>
        </p:nvSpPr>
        <p:spPr bwMode="auto">
          <a:xfrm>
            <a:off x="3033713" y="4140200"/>
            <a:ext cx="288925" cy="2873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5" name="Line 43"/>
          <p:cNvSpPr>
            <a:spLocks noChangeShapeType="1"/>
          </p:cNvSpPr>
          <p:nvPr/>
        </p:nvSpPr>
        <p:spPr bwMode="auto">
          <a:xfrm>
            <a:off x="2459038" y="4643438"/>
            <a:ext cx="144462" cy="2159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6" name="Line 44"/>
          <p:cNvSpPr>
            <a:spLocks noChangeShapeType="1"/>
          </p:cNvSpPr>
          <p:nvPr/>
        </p:nvSpPr>
        <p:spPr bwMode="auto">
          <a:xfrm>
            <a:off x="3395663" y="4643438"/>
            <a:ext cx="0" cy="2159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7" name="Line 45"/>
          <p:cNvSpPr>
            <a:spLocks noChangeShapeType="1"/>
          </p:cNvSpPr>
          <p:nvPr/>
        </p:nvSpPr>
        <p:spPr bwMode="auto">
          <a:xfrm>
            <a:off x="1954213" y="5076825"/>
            <a:ext cx="142875" cy="3587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nchor="ctr"/>
          <a:lstStyle/>
          <a:p>
            <a:endParaRPr lang="zh-CN" altLang="en-US"/>
          </a:p>
        </p:txBody>
      </p:sp>
      <p:sp>
        <p:nvSpPr>
          <p:cNvPr id="53268" name="Text Box 47"/>
          <p:cNvSpPr txBox="1">
            <a:spLocks noChangeArrowheads="1"/>
          </p:cNvSpPr>
          <p:nvPr/>
        </p:nvSpPr>
        <p:spPr bwMode="auto">
          <a:xfrm>
            <a:off x="1665288" y="5811838"/>
            <a:ext cx="16573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a:spcBef>
                <a:spcPct val="50000"/>
              </a:spcBef>
            </a:pPr>
            <a:r>
              <a:rPr kumimoji="1" lang="zh-CN" altLang="en-US" sz="2000" b="0" dirty="0" smtClean="0">
                <a:solidFill>
                  <a:schemeClr val="tx2"/>
                </a:solidFill>
                <a:latin typeface="Times New Roman" pitchFamily="18" charset="0"/>
              </a:rPr>
              <a:t>图</a:t>
            </a:r>
            <a:r>
              <a:rPr kumimoji="1" lang="en-US" altLang="zh-CN" sz="2000" b="0" dirty="0" smtClean="0">
                <a:solidFill>
                  <a:schemeClr val="tx2"/>
                </a:solidFill>
                <a:latin typeface="Times New Roman" pitchFamily="18" charset="0"/>
              </a:rPr>
              <a:t>9(b</a:t>
            </a:r>
            <a:r>
              <a:rPr kumimoji="1" lang="en-US" altLang="zh-CN" sz="2000" b="0" dirty="0">
                <a:solidFill>
                  <a:schemeClr val="tx2"/>
                </a:solidFill>
                <a:latin typeface="Times New Roman" pitchFamily="18" charset="0"/>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8"/>
          <p:cNvSpPr txBox="1">
            <a:spLocks noChangeArrowheads="1"/>
          </p:cNvSpPr>
          <p:nvPr/>
        </p:nvSpPr>
        <p:spPr bwMode="auto">
          <a:xfrm>
            <a:off x="395288" y="333375"/>
            <a:ext cx="8424862" cy="6278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spcBef>
                <a:spcPct val="50000"/>
              </a:spcBef>
            </a:pPr>
            <a:r>
              <a:rPr kumimoji="1" lang="en-US" altLang="zh-CN" sz="2400" dirty="0" smtClean="0">
                <a:solidFill>
                  <a:schemeClr val="tx2"/>
                </a:solidFill>
                <a:latin typeface="Times New Roman" pitchFamily="18" charset="0"/>
              </a:rPr>
              <a:t>3 </a:t>
            </a:r>
            <a:r>
              <a:rPr kumimoji="1" lang="zh-CN" altLang="en-US" sz="2400" dirty="0">
                <a:solidFill>
                  <a:schemeClr val="tx2"/>
                </a:solidFill>
                <a:latin typeface="Times New Roman" pitchFamily="18" charset="0"/>
              </a:rPr>
              <a:t>串处理</a:t>
            </a:r>
            <a:endParaRPr kumimoji="1" lang="zh-CN" altLang="en-US" sz="2000" b="0" dirty="0">
              <a:solidFill>
                <a:schemeClr val="tx2"/>
              </a:solidFill>
              <a:latin typeface="Times New Roman" pitchFamily="18" charset="0"/>
            </a:endParaRPr>
          </a:p>
          <a:p>
            <a:pPr>
              <a:spcBef>
                <a:spcPct val="50000"/>
              </a:spcBef>
            </a:pPr>
            <a:r>
              <a:rPr kumimoji="1" lang="zh-CN" altLang="en-US" sz="2000" b="0" dirty="0">
                <a:solidFill>
                  <a:schemeClr val="tx2"/>
                </a:solidFill>
                <a:latin typeface="Times New Roman" pitchFamily="18" charset="0"/>
              </a:rPr>
              <a:t>串是字母表中的符号所构成的序列。我们尤其关心文本串，它是由字母、数字以及特殊符号构成的。如何在文本中查找一个给定的词，这个特殊问题吸引了研究者们的特别注意，他们称其为串匹配问题。</a:t>
            </a:r>
          </a:p>
          <a:p>
            <a:pPr>
              <a:spcBef>
                <a:spcPct val="50000"/>
              </a:spcBef>
            </a:pPr>
            <a:r>
              <a:rPr kumimoji="1" lang="en-US" altLang="zh-CN" sz="2400" dirty="0" smtClean="0">
                <a:solidFill>
                  <a:schemeClr val="tx2"/>
                </a:solidFill>
                <a:latin typeface="Times New Roman" pitchFamily="18" charset="0"/>
              </a:rPr>
              <a:t>4 </a:t>
            </a:r>
            <a:r>
              <a:rPr kumimoji="1" lang="zh-CN" altLang="en-US" sz="2400" dirty="0">
                <a:solidFill>
                  <a:schemeClr val="tx2"/>
                </a:solidFill>
                <a:latin typeface="Times New Roman" pitchFamily="18" charset="0"/>
              </a:rPr>
              <a:t>图问题</a:t>
            </a:r>
          </a:p>
          <a:p>
            <a:pPr>
              <a:spcBef>
                <a:spcPct val="50000"/>
              </a:spcBef>
            </a:pPr>
            <a:r>
              <a:rPr kumimoji="1" lang="zh-CN" altLang="en-US" sz="2000" b="0" dirty="0">
                <a:solidFill>
                  <a:schemeClr val="tx2"/>
                </a:solidFill>
                <a:latin typeface="Times New Roman" pitchFamily="18" charset="0"/>
              </a:rPr>
              <a:t>算法中最古老也是最令人感兴趣的领域是图算法。不必严格定义的话，可以认为图是由一些被称为顶点的点所构成的集合，其中某些顶点由一些称为边的线段相连。</a:t>
            </a:r>
            <a:endParaRPr kumimoji="1" lang="en-US" altLang="zh-CN" sz="2000" b="0" dirty="0">
              <a:solidFill>
                <a:schemeClr val="tx2"/>
              </a:solidFill>
              <a:latin typeface="Times New Roman" pitchFamily="18" charset="0"/>
            </a:endParaRPr>
          </a:p>
          <a:p>
            <a:pPr>
              <a:spcBef>
                <a:spcPct val="50000"/>
              </a:spcBef>
            </a:pPr>
            <a:r>
              <a:rPr kumimoji="1" lang="zh-CN" altLang="en-US" sz="2000" b="0" dirty="0">
                <a:solidFill>
                  <a:schemeClr val="tx2"/>
                </a:solidFill>
                <a:latin typeface="Times New Roman" pitchFamily="18" charset="0"/>
              </a:rPr>
              <a:t>基本的图算法包括图的遍历算法（如何能一次访问到网络中的所有节点）、最短路线算法（两个城市之间的最佳路线是哪条？）以及有向图的拓扑排序（一系列过程的前提条件是相互一致的还是自相矛盾的？）。</a:t>
            </a:r>
          </a:p>
          <a:p>
            <a:pPr>
              <a:spcBef>
                <a:spcPct val="50000"/>
              </a:spcBef>
            </a:pPr>
            <a:r>
              <a:rPr kumimoji="1" lang="en-US" altLang="zh-CN" sz="2400" dirty="0" smtClean="0">
                <a:solidFill>
                  <a:schemeClr val="tx2"/>
                </a:solidFill>
                <a:latin typeface="Times New Roman" pitchFamily="18" charset="0"/>
              </a:rPr>
              <a:t>5 </a:t>
            </a:r>
            <a:r>
              <a:rPr kumimoji="1" lang="zh-CN" altLang="en-US" sz="2400" dirty="0">
                <a:solidFill>
                  <a:schemeClr val="tx2"/>
                </a:solidFill>
                <a:latin typeface="Times New Roman" pitchFamily="18" charset="0"/>
              </a:rPr>
              <a:t>组合问题</a:t>
            </a:r>
          </a:p>
          <a:p>
            <a:pPr>
              <a:spcBef>
                <a:spcPct val="50000"/>
              </a:spcBef>
            </a:pPr>
            <a:r>
              <a:rPr kumimoji="1" lang="zh-CN" altLang="en-US" sz="2000" b="0" dirty="0">
                <a:solidFill>
                  <a:schemeClr val="tx2"/>
                </a:solidFill>
                <a:latin typeface="Times New Roman" pitchFamily="18" charset="0"/>
              </a:rPr>
              <a:t>从更抽象的角度来看，旅行商问题和图填色问题都是组合问题的特例。有一些问题要求（明确的或者含蓄的）寻找一个组合对象，比如一个排列、一个组合或者一个子集，这些对象能够满足特定的条件并具有我们想要的特性（例如：价值最大化或者成本最小化）。</a:t>
            </a:r>
            <a:endParaRPr kumimoji="1" lang="zh-CN" altLang="en-US" sz="2400" dirty="0">
              <a:solidFill>
                <a:schemeClr val="tx2"/>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5"/>
          <p:cNvSpPr txBox="1">
            <a:spLocks noChangeArrowheads="1"/>
          </p:cNvSpPr>
          <p:nvPr/>
        </p:nvSpPr>
        <p:spPr bwMode="auto">
          <a:xfrm>
            <a:off x="611188" y="1125538"/>
            <a:ext cx="7921625" cy="42783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spcBef>
                <a:spcPct val="50000"/>
              </a:spcBef>
            </a:pPr>
            <a:r>
              <a:rPr kumimoji="1" lang="zh-CN" altLang="en-US" sz="2000" b="0" dirty="0">
                <a:solidFill>
                  <a:schemeClr val="tx2"/>
                </a:solidFill>
                <a:latin typeface="Times New Roman" pitchFamily="18" charset="0"/>
              </a:rPr>
              <a:t>一般说来，无论根据理论的观点还是实践的观点，组合问题都是计算领域中最难的问题。这是出于以下原因：第一，通常，随着问题规模的增大，组合对象的数量增长极快，即使是中等大小的实例，其组合的规模也会达不可思议的数量级。第二，还没有一种已知算法能在可接受的时间内，精确地解决绝大多数这类问题。</a:t>
            </a:r>
          </a:p>
          <a:p>
            <a:pPr>
              <a:spcBef>
                <a:spcPct val="50000"/>
              </a:spcBef>
            </a:pPr>
            <a:r>
              <a:rPr kumimoji="1" lang="en-US" altLang="zh-CN" sz="2400" dirty="0" smtClean="0">
                <a:solidFill>
                  <a:schemeClr val="tx2"/>
                </a:solidFill>
                <a:latin typeface="Times New Roman" pitchFamily="18" charset="0"/>
              </a:rPr>
              <a:t>6 </a:t>
            </a:r>
            <a:r>
              <a:rPr kumimoji="1" lang="zh-CN" altLang="en-US" sz="2400" dirty="0">
                <a:solidFill>
                  <a:schemeClr val="tx2"/>
                </a:solidFill>
                <a:latin typeface="Times New Roman" pitchFamily="18" charset="0"/>
              </a:rPr>
              <a:t>几何问题</a:t>
            </a:r>
          </a:p>
          <a:p>
            <a:pPr>
              <a:spcBef>
                <a:spcPct val="50000"/>
              </a:spcBef>
            </a:pPr>
            <a:r>
              <a:rPr kumimoji="1" lang="zh-CN" altLang="en-US" sz="2000" b="0" dirty="0">
                <a:solidFill>
                  <a:schemeClr val="tx2"/>
                </a:solidFill>
                <a:latin typeface="Times New Roman" pitchFamily="18" charset="0"/>
              </a:rPr>
              <a:t>几何算法处理类似于点、线、多面体这样的几何对象</a:t>
            </a:r>
            <a:r>
              <a:rPr kumimoji="1" lang="zh-CN" altLang="en-US" sz="2000" b="0" dirty="0" smtClean="0">
                <a:solidFill>
                  <a:schemeClr val="tx2"/>
                </a:solidFill>
                <a:latin typeface="Times New Roman" pitchFamily="18" charset="0"/>
              </a:rPr>
              <a:t>。比如两</a:t>
            </a:r>
            <a:r>
              <a:rPr kumimoji="1" lang="zh-CN" altLang="en-US" sz="2000" b="0" dirty="0">
                <a:solidFill>
                  <a:schemeClr val="tx2"/>
                </a:solidFill>
                <a:latin typeface="Times New Roman" pitchFamily="18" charset="0"/>
              </a:rPr>
              <a:t>个经典的计算几何问题：最近对问题和凸包问题。</a:t>
            </a:r>
          </a:p>
          <a:p>
            <a:pPr>
              <a:spcBef>
                <a:spcPct val="50000"/>
              </a:spcBef>
            </a:pPr>
            <a:r>
              <a:rPr kumimoji="1" lang="en-US" altLang="zh-CN" sz="2400" dirty="0" smtClean="0">
                <a:solidFill>
                  <a:schemeClr val="tx2"/>
                </a:solidFill>
                <a:latin typeface="Times New Roman" pitchFamily="18" charset="0"/>
              </a:rPr>
              <a:t>7 </a:t>
            </a:r>
            <a:r>
              <a:rPr kumimoji="1" lang="zh-CN" altLang="en-US" sz="2400" dirty="0">
                <a:solidFill>
                  <a:schemeClr val="tx2"/>
                </a:solidFill>
                <a:latin typeface="Times New Roman" pitchFamily="18" charset="0"/>
              </a:rPr>
              <a:t>数值问题</a:t>
            </a:r>
          </a:p>
          <a:p>
            <a:pPr>
              <a:spcBef>
                <a:spcPct val="50000"/>
              </a:spcBef>
            </a:pPr>
            <a:r>
              <a:rPr kumimoji="1" lang="zh-CN" altLang="en-US" sz="2000" b="0" dirty="0">
                <a:solidFill>
                  <a:schemeClr val="tx2"/>
                </a:solidFill>
                <a:latin typeface="Times New Roman" pitchFamily="18" charset="0"/>
              </a:rPr>
              <a:t>数值问题，另一个广阔的具体应用领域，涉及具有连续性的数学对象问题：像解方程和方程组、计算定积分以及求函数的值等等。</a:t>
            </a:r>
            <a:endParaRPr kumimoji="1" lang="zh-CN" altLang="en-US" sz="2400" dirty="0">
              <a:solidFill>
                <a:schemeClr val="tx2"/>
              </a:solidFill>
              <a:latin typeface="Times New Roman" pitchFamily="18"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395288" y="333375"/>
            <a:ext cx="8540750" cy="1143000"/>
          </a:xfrm>
        </p:spPr>
        <p:txBody>
          <a:bodyPr/>
          <a:lstStyle/>
          <a:p>
            <a:pPr algn="l"/>
            <a:r>
              <a:rPr lang="zh-CN" altLang="en-US" b="1" dirty="0" smtClean="0"/>
              <a:t>二、典型</a:t>
            </a:r>
            <a:r>
              <a:rPr lang="zh-CN" altLang="en-US" b="1" dirty="0" smtClean="0"/>
              <a:t>问题举例</a:t>
            </a:r>
            <a:endParaRPr lang="en-US" altLang="zh-CN" dirty="0" smtClean="0"/>
          </a:p>
        </p:txBody>
      </p:sp>
      <p:sp>
        <p:nvSpPr>
          <p:cNvPr id="26627" name="Rectangle 3"/>
          <p:cNvSpPr>
            <a:spLocks noGrp="1" noRot="1" noChangeArrowheads="1"/>
          </p:cNvSpPr>
          <p:nvPr>
            <p:ph idx="1"/>
          </p:nvPr>
        </p:nvSpPr>
        <p:spPr>
          <a:xfrm>
            <a:off x="611188" y="1628775"/>
            <a:ext cx="7848600" cy="4781550"/>
          </a:xfrm>
        </p:spPr>
        <p:txBody>
          <a:bodyPr/>
          <a:lstStyle/>
          <a:p>
            <a:pPr eaLnBrk="1" hangingPunct="1">
              <a:lnSpc>
                <a:spcPct val="150000"/>
              </a:lnSpc>
            </a:pPr>
            <a:r>
              <a:rPr lang="zh-CN" altLang="en-US" sz="2800" dirty="0" smtClean="0">
                <a:latin typeface="Times New Roman" pitchFamily="18" charset="0"/>
              </a:rPr>
              <a:t>字符串匹配</a:t>
            </a:r>
            <a:endParaRPr lang="en-US" altLang="zh-CN" sz="2800" dirty="0" smtClean="0">
              <a:latin typeface="Times New Roman" pitchFamily="18" charset="0"/>
            </a:endParaRPr>
          </a:p>
          <a:p>
            <a:pPr eaLnBrk="1" hangingPunct="1">
              <a:lnSpc>
                <a:spcPct val="150000"/>
              </a:lnSpc>
            </a:pPr>
            <a:r>
              <a:rPr lang="zh-CN" altLang="en-US" sz="2800" dirty="0" smtClean="0">
                <a:latin typeface="Times New Roman" pitchFamily="18" charset="0"/>
              </a:rPr>
              <a:t>最近</a:t>
            </a:r>
            <a:r>
              <a:rPr lang="zh-CN" altLang="en-US" sz="2800" dirty="0" smtClean="0">
                <a:latin typeface="Times New Roman" pitchFamily="18" charset="0"/>
              </a:rPr>
              <a:t>点对问题</a:t>
            </a:r>
            <a:endParaRPr lang="en-US" altLang="zh-CN" sz="2800" dirty="0" smtClean="0">
              <a:latin typeface="Times New Roman" pitchFamily="18" charset="0"/>
            </a:endParaRPr>
          </a:p>
          <a:p>
            <a:pPr eaLnBrk="1" hangingPunct="1">
              <a:lnSpc>
                <a:spcPct val="150000"/>
              </a:lnSpc>
            </a:pPr>
            <a:r>
              <a:rPr lang="zh-CN" altLang="en-US" sz="2800" dirty="0" smtClean="0">
                <a:latin typeface="宋体" pitchFamily="2" charset="-122"/>
              </a:rPr>
              <a:t>最</a:t>
            </a:r>
            <a:r>
              <a:rPr lang="zh-CN" altLang="en-US" sz="2800" dirty="0" smtClean="0">
                <a:latin typeface="宋体" pitchFamily="2" charset="-122"/>
              </a:rPr>
              <a:t>优子集和问题</a:t>
            </a:r>
            <a:endParaRPr lang="en-US" altLang="zh-CN" sz="2800" dirty="0" smtClean="0">
              <a:latin typeface="宋体" pitchFamily="2" charset="-122"/>
            </a:endParaRPr>
          </a:p>
          <a:p>
            <a:pPr eaLnBrk="1" hangingPunct="1">
              <a:lnSpc>
                <a:spcPct val="150000"/>
              </a:lnSpc>
            </a:pPr>
            <a:r>
              <a:rPr lang="en-US" altLang="zh-CN" sz="2800" dirty="0" smtClean="0">
                <a:latin typeface="宋体" pitchFamily="2" charset="-122"/>
              </a:rPr>
              <a:t>0-1</a:t>
            </a:r>
            <a:r>
              <a:rPr lang="zh-CN" altLang="en-US" sz="2800" dirty="0" smtClean="0">
                <a:latin typeface="宋体" pitchFamily="2" charset="-122"/>
              </a:rPr>
              <a:t>背包问题</a:t>
            </a:r>
            <a:endParaRPr lang="en-US" altLang="zh-CN" sz="2800" dirty="0" smtClean="0">
              <a:latin typeface="宋体" pitchFamily="2" charset="-122"/>
            </a:endParaRPr>
          </a:p>
          <a:p>
            <a:pPr eaLnBrk="1" hangingPunct="1">
              <a:lnSpc>
                <a:spcPct val="150000"/>
              </a:lnSpc>
            </a:pPr>
            <a:r>
              <a:rPr lang="zh-CN" altLang="en-US" sz="2800" dirty="0" smtClean="0">
                <a:latin typeface="宋体" pitchFamily="2" charset="-122"/>
              </a:rPr>
              <a:t>旅行</a:t>
            </a:r>
            <a:r>
              <a:rPr lang="zh-CN" altLang="en-US" sz="2800" dirty="0" smtClean="0">
                <a:latin typeface="宋体" pitchFamily="2" charset="-122"/>
              </a:rPr>
              <a:t>商问题</a:t>
            </a:r>
            <a:endParaRPr lang="en-US" altLang="zh-CN" sz="2800" dirty="0" smtClean="0">
              <a:latin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395288" y="333374"/>
            <a:ext cx="8540750" cy="1666865"/>
          </a:xfrm>
        </p:spPr>
        <p:txBody>
          <a:bodyPr>
            <a:normAutofit/>
          </a:bodyPr>
          <a:lstStyle/>
          <a:p>
            <a:pPr eaLnBrk="1" hangingPunct="1"/>
            <a:r>
              <a:rPr lang="en-US" altLang="zh-CN" dirty="0" smtClean="0"/>
              <a:t>1 </a:t>
            </a:r>
            <a:r>
              <a:rPr lang="zh-CN" altLang="en-US" dirty="0" smtClean="0"/>
              <a:t>字符串匹配</a:t>
            </a:r>
            <a:endParaRPr lang="en-US" altLang="zh-CN" dirty="0" smtClean="0"/>
          </a:p>
        </p:txBody>
      </p:sp>
      <p:sp>
        <p:nvSpPr>
          <p:cNvPr id="3075" name="Rectangle 3"/>
          <p:cNvSpPr>
            <a:spLocks noGrp="1" noRot="1" noChangeArrowheads="1"/>
          </p:cNvSpPr>
          <p:nvPr>
            <p:ph idx="1"/>
          </p:nvPr>
        </p:nvSpPr>
        <p:spPr>
          <a:xfrm>
            <a:off x="611188" y="2214553"/>
            <a:ext cx="7848600" cy="4195771"/>
          </a:xfrm>
        </p:spPr>
        <p:txBody>
          <a:bodyPr/>
          <a:lstStyle/>
          <a:p>
            <a:pPr eaLnBrk="1" hangingPunct="1">
              <a:lnSpc>
                <a:spcPct val="150000"/>
              </a:lnSpc>
            </a:pPr>
            <a:r>
              <a:rPr lang="zh-CN" altLang="en-US" sz="2800" dirty="0" smtClean="0">
                <a:latin typeface="Times New Roman" pitchFamily="18" charset="0"/>
              </a:rPr>
              <a:t>输入：两个字符串</a:t>
            </a:r>
            <a:r>
              <a:rPr lang="en-US" altLang="zh-CN" sz="2800" i="1" dirty="0" smtClean="0">
                <a:latin typeface="Times New Roman" pitchFamily="18" charset="0"/>
              </a:rPr>
              <a:t>T</a:t>
            </a:r>
            <a:r>
              <a:rPr lang="zh-CN" altLang="en-US" sz="2800" dirty="0" smtClean="0">
                <a:latin typeface="Times New Roman" pitchFamily="18" charset="0"/>
              </a:rPr>
              <a:t>和</a:t>
            </a:r>
            <a:r>
              <a:rPr lang="en-US" altLang="zh-CN" sz="2800" i="1" dirty="0" smtClean="0">
                <a:latin typeface="Times New Roman" pitchFamily="18" charset="0"/>
              </a:rPr>
              <a:t>P</a:t>
            </a:r>
          </a:p>
          <a:p>
            <a:pPr eaLnBrk="1" hangingPunct="1">
              <a:lnSpc>
                <a:spcPct val="150000"/>
              </a:lnSpc>
            </a:pPr>
            <a:r>
              <a:rPr lang="zh-CN" altLang="en-US" sz="2800" dirty="0" smtClean="0">
                <a:latin typeface="宋体" pitchFamily="2" charset="-122"/>
              </a:rPr>
              <a:t>输出：</a:t>
            </a:r>
            <a:r>
              <a:rPr lang="en-US" altLang="zh-CN" sz="2800" i="1" dirty="0" smtClean="0">
                <a:latin typeface="Times New Roman" pitchFamily="18" charset="0"/>
              </a:rPr>
              <a:t>T</a:t>
            </a:r>
            <a:r>
              <a:rPr lang="zh-CN" altLang="en-US" sz="2800" dirty="0" smtClean="0">
                <a:latin typeface="宋体" pitchFamily="2" charset="-122"/>
              </a:rPr>
              <a:t>中</a:t>
            </a:r>
            <a:r>
              <a:rPr lang="en-US" altLang="zh-CN" sz="2800" i="1" dirty="0" smtClean="0">
                <a:latin typeface="Times New Roman" pitchFamily="18" charset="0"/>
              </a:rPr>
              <a:t>P</a:t>
            </a:r>
            <a:r>
              <a:rPr lang="zh-CN" altLang="en-US" sz="2800" dirty="0" smtClean="0">
                <a:latin typeface="宋体" pitchFamily="2" charset="-122"/>
              </a:rPr>
              <a:t>首次出现的位置（</a:t>
            </a:r>
            <a:r>
              <a:rPr lang="en-US" altLang="zh-CN" sz="2800" i="1" dirty="0" smtClean="0">
                <a:latin typeface="Times New Roman" pitchFamily="18" charset="0"/>
                <a:cs typeface="Times New Roman" pitchFamily="18" charset="0"/>
              </a:rPr>
              <a:t>T</a:t>
            </a:r>
            <a:r>
              <a:rPr lang="zh-CN" altLang="en-US" sz="2800" dirty="0" smtClean="0">
                <a:latin typeface="宋体" pitchFamily="2" charset="-122"/>
              </a:rPr>
              <a:t>中不包含</a:t>
            </a:r>
            <a:r>
              <a:rPr lang="en-US" altLang="zh-CN" sz="2800" i="1" dirty="0" smtClean="0">
                <a:latin typeface="Times New Roman" pitchFamily="18" charset="0"/>
                <a:cs typeface="Times New Roman" pitchFamily="18" charset="0"/>
              </a:rPr>
              <a:t>P</a:t>
            </a:r>
            <a:r>
              <a:rPr lang="zh-CN" altLang="en-US" sz="2800" dirty="0" smtClean="0">
                <a:latin typeface="宋体" pitchFamily="2" charset="-122"/>
              </a:rPr>
              <a:t>则返回</a:t>
            </a:r>
            <a:r>
              <a:rPr lang="en-US" altLang="zh-CN" sz="2800" dirty="0" smtClean="0">
                <a:latin typeface="宋体" pitchFamily="2" charset="-122"/>
              </a:rPr>
              <a:t>−1</a:t>
            </a:r>
            <a:r>
              <a:rPr lang="zh-CN" altLang="en-US" sz="2800" dirty="0" smtClean="0">
                <a:latin typeface="宋体" pitchFamily="2" charset="-122"/>
              </a:rPr>
              <a:t>）</a:t>
            </a:r>
            <a:endParaRPr lang="en-US" altLang="zh-CN" sz="2800" dirty="0" smtClean="0">
              <a:latin typeface="宋体" pitchFamily="2" charset="-122"/>
            </a:endParaRPr>
          </a:p>
          <a:p>
            <a:pPr eaLnBrk="1" hangingPunct="1">
              <a:lnSpc>
                <a:spcPct val="150000"/>
              </a:lnSpc>
            </a:pPr>
            <a:r>
              <a:rPr lang="en-US" altLang="zh-CN" sz="2800" i="1" dirty="0" smtClean="0">
                <a:latin typeface="Times New Roman" pitchFamily="18" charset="0"/>
              </a:rPr>
              <a:t>T</a:t>
            </a:r>
            <a:r>
              <a:rPr lang="en-US" altLang="zh-CN" sz="2800" dirty="0" smtClean="0">
                <a:latin typeface="Times New Roman" pitchFamily="18" charset="0"/>
              </a:rPr>
              <a:t> </a:t>
            </a:r>
            <a:r>
              <a:rPr lang="en-US" altLang="zh-CN" sz="2800" dirty="0" smtClean="0">
                <a:latin typeface="Times New Roman" pitchFamily="18" charset="0"/>
                <a:cs typeface="Times New Roman" pitchFamily="18" charset="0"/>
              </a:rPr>
              <a:t>(Text), </a:t>
            </a:r>
            <a:r>
              <a:rPr lang="en-US" altLang="zh-CN" sz="2800" i="1" dirty="0" smtClean="0">
                <a:latin typeface="Times New Roman" pitchFamily="18" charset="0"/>
                <a:cs typeface="Times New Roman" pitchFamily="18" charset="0"/>
              </a:rPr>
              <a:t>P</a:t>
            </a:r>
            <a:r>
              <a:rPr lang="en-US" altLang="zh-CN" sz="2800" dirty="0" smtClean="0">
                <a:latin typeface="Times New Roman" pitchFamily="18" charset="0"/>
                <a:cs typeface="Times New Roman" pitchFamily="18" charset="0"/>
              </a:rPr>
              <a:t> (Pattern)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slide(fromBottom)">
                                      <p:cBhvr>
                                        <p:cTn id="12" dur="500"/>
                                        <p:tgtEl>
                                          <p:spTgt spid="3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slide(fromBottom)">
                                      <p:cBhvr>
                                        <p:cTn id="17" dur="5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12291" name="Rectangle 3"/>
          <p:cNvSpPr>
            <a:spLocks noGrp="1" noRot="1" noChangeArrowheads="1"/>
          </p:cNvSpPr>
          <p:nvPr>
            <p:ph idx="1"/>
          </p:nvPr>
        </p:nvSpPr>
        <p:spPr>
          <a:xfrm>
            <a:off x="611188" y="1628775"/>
            <a:ext cx="7848600" cy="863600"/>
          </a:xfrm>
        </p:spPr>
        <p:txBody>
          <a:bodyPr/>
          <a:lstStyle/>
          <a:p>
            <a:pPr eaLnBrk="1" hangingPunct="1">
              <a:lnSpc>
                <a:spcPct val="150000"/>
              </a:lnSpc>
            </a:pPr>
            <a:r>
              <a:rPr lang="zh-CN" altLang="en-US" sz="2800" smtClean="0">
                <a:latin typeface="Times New Roman" pitchFamily="18" charset="0"/>
              </a:rPr>
              <a:t>蛮力法：</a:t>
            </a:r>
            <a:r>
              <a:rPr lang="zh-CN" altLang="en-US" sz="2500" smtClean="0">
                <a:latin typeface="Times New Roman" pitchFamily="18" charset="0"/>
              </a:rPr>
              <a:t>从左到右扫描</a:t>
            </a:r>
            <a:r>
              <a:rPr lang="en-US" altLang="zh-CN" sz="2500" i="1" smtClean="0">
                <a:latin typeface="Times New Roman" pitchFamily="18" charset="0"/>
              </a:rPr>
              <a:t>T</a:t>
            </a:r>
            <a:r>
              <a:rPr lang="zh-CN" altLang="en-US" sz="2500" smtClean="0">
                <a:latin typeface="Times New Roman" pitchFamily="18" charset="0"/>
              </a:rPr>
              <a:t>，检查</a:t>
            </a:r>
            <a:r>
              <a:rPr lang="en-US" altLang="zh-CN" sz="2500" i="1" smtClean="0">
                <a:latin typeface="Times New Roman" pitchFamily="18" charset="0"/>
              </a:rPr>
              <a:t>T</a:t>
            </a:r>
            <a:r>
              <a:rPr lang="zh-CN" altLang="en-US" sz="2500" smtClean="0">
                <a:latin typeface="Times New Roman" pitchFamily="18" charset="0"/>
              </a:rPr>
              <a:t>中是否含有子串</a:t>
            </a:r>
            <a:r>
              <a:rPr lang="en-US" altLang="zh-CN" sz="2500" i="1" smtClean="0">
                <a:latin typeface="Times New Roman" pitchFamily="18" charset="0"/>
              </a:rPr>
              <a:t>P</a:t>
            </a:r>
          </a:p>
        </p:txBody>
      </p:sp>
      <p:grpSp>
        <p:nvGrpSpPr>
          <p:cNvPr id="3" name="组合 2"/>
          <p:cNvGrpSpPr>
            <a:grpSpLocks/>
          </p:cNvGrpSpPr>
          <p:nvPr/>
        </p:nvGrpSpPr>
        <p:grpSpPr bwMode="auto">
          <a:xfrm>
            <a:off x="1743075" y="3509963"/>
            <a:ext cx="5503863" cy="360362"/>
            <a:chOff x="1742960" y="3510000"/>
            <a:chExt cx="5504384" cy="360040"/>
          </a:xfrm>
        </p:grpSpPr>
        <p:sp>
          <p:nvSpPr>
            <p:cNvPr id="2" name="矩形 1"/>
            <p:cNvSpPr/>
            <p:nvPr/>
          </p:nvSpPr>
          <p:spPr>
            <a:xfrm>
              <a:off x="1742960"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p:txBody>
        </p:sp>
        <p:sp>
          <p:nvSpPr>
            <p:cNvPr id="5" name="矩形 4"/>
            <p:cNvSpPr/>
            <p:nvPr/>
          </p:nvSpPr>
          <p:spPr>
            <a:xfrm>
              <a:off x="207319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6" name="矩形 5"/>
            <p:cNvSpPr/>
            <p:nvPr/>
          </p:nvSpPr>
          <p:spPr>
            <a:xfrm>
              <a:off x="239707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c</a:t>
              </a:r>
              <a:endParaRPr lang="zh-CN" altLang="en-US" sz="2000" dirty="0">
                <a:solidFill>
                  <a:schemeClr val="tx1"/>
                </a:solidFill>
                <a:latin typeface="Times New Roman" pitchFamily="18" charset="0"/>
                <a:cs typeface="Times New Roman" pitchFamily="18" charset="0"/>
              </a:endParaRPr>
            </a:p>
          </p:txBody>
        </p:sp>
        <p:sp>
          <p:nvSpPr>
            <p:cNvPr id="7" name="矩形 6"/>
            <p:cNvSpPr/>
            <p:nvPr/>
          </p:nvSpPr>
          <p:spPr>
            <a:xfrm>
              <a:off x="272095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r</a:t>
              </a:r>
              <a:endParaRPr lang="zh-CN" altLang="en-US" sz="2000" dirty="0">
                <a:solidFill>
                  <a:schemeClr val="tx1"/>
                </a:solidFill>
                <a:latin typeface="Times New Roman" pitchFamily="18" charset="0"/>
                <a:cs typeface="Times New Roman" pitchFamily="18" charset="0"/>
              </a:endParaRPr>
            </a:p>
          </p:txBody>
        </p:sp>
        <p:sp>
          <p:nvSpPr>
            <p:cNvPr id="8" name="矩形 7"/>
            <p:cNvSpPr/>
            <p:nvPr/>
          </p:nvSpPr>
          <p:spPr>
            <a:xfrm>
              <a:off x="304959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9" name="矩形 8"/>
            <p:cNvSpPr/>
            <p:nvPr/>
          </p:nvSpPr>
          <p:spPr>
            <a:xfrm>
              <a:off x="3373477" y="3510000"/>
              <a:ext cx="32546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0" name="矩形 9"/>
            <p:cNvSpPr/>
            <p:nvPr/>
          </p:nvSpPr>
          <p:spPr>
            <a:xfrm>
              <a:off x="3698945"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1" name="矩形 10"/>
            <p:cNvSpPr/>
            <p:nvPr/>
          </p:nvSpPr>
          <p:spPr>
            <a:xfrm>
              <a:off x="402282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99923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3" name="矩形 12"/>
            <p:cNvSpPr/>
            <p:nvPr/>
          </p:nvSpPr>
          <p:spPr>
            <a:xfrm>
              <a:off x="531358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14" name="矩形 13"/>
            <p:cNvSpPr/>
            <p:nvPr/>
          </p:nvSpPr>
          <p:spPr>
            <a:xfrm>
              <a:off x="563746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n</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596134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6" name="矩形 15"/>
            <p:cNvSpPr/>
            <p:nvPr/>
          </p:nvSpPr>
          <p:spPr>
            <a:xfrm>
              <a:off x="627570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7" name="矩形 16"/>
            <p:cNvSpPr/>
            <p:nvPr/>
          </p:nvSpPr>
          <p:spPr>
            <a:xfrm>
              <a:off x="659958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8" name="矩形 17"/>
            <p:cNvSpPr/>
            <p:nvPr/>
          </p:nvSpPr>
          <p:spPr>
            <a:xfrm>
              <a:off x="692346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9" name="矩形 18"/>
            <p:cNvSpPr/>
            <p:nvPr/>
          </p:nvSpPr>
          <p:spPr>
            <a:xfrm>
              <a:off x="467058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endParaRPr lang="zh-CN" altLang="en-US" sz="2000" dirty="0">
                <a:solidFill>
                  <a:schemeClr val="tx1"/>
                </a:solidFill>
                <a:latin typeface="Times New Roman" pitchFamily="18" charset="0"/>
                <a:cs typeface="Times New Roman" pitchFamily="18" charset="0"/>
              </a:endParaRPr>
            </a:p>
          </p:txBody>
        </p:sp>
        <p:sp>
          <p:nvSpPr>
            <p:cNvPr id="20" name="矩形 19"/>
            <p:cNvSpPr/>
            <p:nvPr/>
          </p:nvSpPr>
          <p:spPr>
            <a:xfrm>
              <a:off x="434035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grpSp>
        <p:nvGrpSpPr>
          <p:cNvPr id="4" name="组合 3"/>
          <p:cNvGrpSpPr>
            <a:grpSpLocks/>
          </p:cNvGrpSpPr>
          <p:nvPr/>
        </p:nvGrpSpPr>
        <p:grpSpPr bwMode="auto">
          <a:xfrm>
            <a:off x="1743075" y="4292600"/>
            <a:ext cx="1290638" cy="360363"/>
            <a:chOff x="1742960" y="4293096"/>
            <a:chExt cx="1290512" cy="360040"/>
          </a:xfrm>
        </p:grpSpPr>
        <p:sp>
          <p:nvSpPr>
            <p:cNvPr id="21" name="矩形 20"/>
            <p:cNvSpPr/>
            <p:nvPr/>
          </p:nvSpPr>
          <p:spPr>
            <a:xfrm>
              <a:off x="1742960" y="4293096"/>
              <a:ext cx="32381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22" name="矩形 21"/>
            <p:cNvSpPr/>
            <p:nvPr/>
          </p:nvSpPr>
          <p:spPr>
            <a:xfrm>
              <a:off x="2066778" y="4293096"/>
              <a:ext cx="32381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23" name="矩形 22"/>
            <p:cNvSpPr/>
            <p:nvPr/>
          </p:nvSpPr>
          <p:spPr>
            <a:xfrm>
              <a:off x="2390597" y="4293096"/>
              <a:ext cx="32381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24" name="矩形 23"/>
            <p:cNvSpPr/>
            <p:nvPr/>
          </p:nvSpPr>
          <p:spPr>
            <a:xfrm>
              <a:off x="2709654" y="4293096"/>
              <a:ext cx="32381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cxnSp>
        <p:nvCxnSpPr>
          <p:cNvPr id="27" name="直接箭头连接符 26"/>
          <p:cNvCxnSpPr/>
          <p:nvPr/>
        </p:nvCxnSpPr>
        <p:spPr>
          <a:xfrm flipV="1">
            <a:off x="1905000"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nodeType="afterGroup">
                            <p:stCondLst>
                              <p:cond delay="500"/>
                            </p:stCondLst>
                            <p:childTnLst>
                              <p:par>
                                <p:cTn id="14" presetID="22" presetClass="entr" presetSubtype="4"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395288" y="333375"/>
            <a:ext cx="8540750" cy="1143000"/>
          </a:xfrm>
        </p:spPr>
        <p:txBody>
          <a:bodyPr/>
          <a:lstStyle/>
          <a:p>
            <a:pPr eaLnBrk="1" hangingPunct="1"/>
            <a:r>
              <a:rPr lang="en-US" altLang="zh-CN" dirty="0" smtClean="0"/>
              <a:t>1 </a:t>
            </a:r>
            <a:r>
              <a:rPr lang="zh-CN" altLang="en-US" dirty="0" smtClean="0"/>
              <a:t>字符串匹配</a:t>
            </a:r>
            <a:endParaRPr lang="en-US" altLang="zh-CN" dirty="0" smtClean="0"/>
          </a:p>
        </p:txBody>
      </p:sp>
      <p:sp>
        <p:nvSpPr>
          <p:cNvPr id="13315" name="Rectangle 3"/>
          <p:cNvSpPr>
            <a:spLocks noGrp="1" noRot="1" noChangeArrowheads="1"/>
          </p:cNvSpPr>
          <p:nvPr>
            <p:ph idx="1"/>
          </p:nvPr>
        </p:nvSpPr>
        <p:spPr>
          <a:xfrm>
            <a:off x="611188" y="1628775"/>
            <a:ext cx="7848600" cy="863600"/>
          </a:xfrm>
        </p:spPr>
        <p:txBody>
          <a:bodyPr/>
          <a:lstStyle/>
          <a:p>
            <a:pPr eaLnBrk="1" hangingPunct="1">
              <a:lnSpc>
                <a:spcPct val="150000"/>
              </a:lnSpc>
            </a:pPr>
            <a:r>
              <a:rPr lang="zh-CN" altLang="en-US" sz="2800" smtClean="0">
                <a:latin typeface="Times New Roman" pitchFamily="18" charset="0"/>
              </a:rPr>
              <a:t>蛮力法：</a:t>
            </a:r>
            <a:r>
              <a:rPr lang="zh-CN" altLang="en-US" sz="2500" smtClean="0">
                <a:latin typeface="Times New Roman" pitchFamily="18" charset="0"/>
              </a:rPr>
              <a:t>从左到右扫描</a:t>
            </a:r>
            <a:r>
              <a:rPr lang="en-US" altLang="zh-CN" sz="2500" i="1" smtClean="0">
                <a:latin typeface="Times New Roman" pitchFamily="18" charset="0"/>
              </a:rPr>
              <a:t>T</a:t>
            </a:r>
            <a:r>
              <a:rPr lang="zh-CN" altLang="en-US" sz="2500" smtClean="0">
                <a:latin typeface="Times New Roman" pitchFamily="18" charset="0"/>
              </a:rPr>
              <a:t>，检查</a:t>
            </a:r>
            <a:r>
              <a:rPr lang="en-US" altLang="zh-CN" sz="2500" i="1" smtClean="0">
                <a:latin typeface="Times New Roman" pitchFamily="18" charset="0"/>
              </a:rPr>
              <a:t>T</a:t>
            </a:r>
            <a:r>
              <a:rPr lang="zh-CN" altLang="en-US" sz="2500" smtClean="0">
                <a:latin typeface="Times New Roman" pitchFamily="18" charset="0"/>
              </a:rPr>
              <a:t>中是否含有子串</a:t>
            </a:r>
            <a:r>
              <a:rPr lang="en-US" altLang="zh-CN" sz="2500" i="1" smtClean="0">
                <a:latin typeface="Times New Roman" pitchFamily="18" charset="0"/>
              </a:rPr>
              <a:t>P</a:t>
            </a:r>
          </a:p>
        </p:txBody>
      </p:sp>
      <p:grpSp>
        <p:nvGrpSpPr>
          <p:cNvPr id="3" name="组合 2"/>
          <p:cNvGrpSpPr>
            <a:grpSpLocks/>
          </p:cNvGrpSpPr>
          <p:nvPr/>
        </p:nvGrpSpPr>
        <p:grpSpPr bwMode="auto">
          <a:xfrm>
            <a:off x="1743075" y="3509963"/>
            <a:ext cx="5503863" cy="360362"/>
            <a:chOff x="1742960" y="3510000"/>
            <a:chExt cx="5504384" cy="360040"/>
          </a:xfrm>
        </p:grpSpPr>
        <p:sp>
          <p:nvSpPr>
            <p:cNvPr id="2" name="矩形 1"/>
            <p:cNvSpPr/>
            <p:nvPr/>
          </p:nvSpPr>
          <p:spPr>
            <a:xfrm>
              <a:off x="1742960"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m</a:t>
              </a:r>
              <a:endParaRPr lang="zh-CN" altLang="en-US" sz="2000" dirty="0">
                <a:solidFill>
                  <a:schemeClr val="tx1"/>
                </a:solidFill>
                <a:latin typeface="Times New Roman" pitchFamily="18" charset="0"/>
                <a:cs typeface="Times New Roman" pitchFamily="18" charset="0"/>
              </a:endParaRPr>
            </a:p>
          </p:txBody>
        </p:sp>
        <p:sp>
          <p:nvSpPr>
            <p:cNvPr id="5" name="矩形 4"/>
            <p:cNvSpPr/>
            <p:nvPr/>
          </p:nvSpPr>
          <p:spPr>
            <a:xfrm>
              <a:off x="207319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6" name="矩形 5"/>
            <p:cNvSpPr/>
            <p:nvPr/>
          </p:nvSpPr>
          <p:spPr>
            <a:xfrm>
              <a:off x="239707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c</a:t>
              </a:r>
              <a:endParaRPr lang="zh-CN" altLang="en-US" sz="2000" dirty="0">
                <a:solidFill>
                  <a:schemeClr val="tx1"/>
                </a:solidFill>
                <a:latin typeface="Times New Roman" pitchFamily="18" charset="0"/>
                <a:cs typeface="Times New Roman" pitchFamily="18" charset="0"/>
              </a:endParaRPr>
            </a:p>
          </p:txBody>
        </p:sp>
        <p:sp>
          <p:nvSpPr>
            <p:cNvPr id="7" name="矩形 6"/>
            <p:cNvSpPr/>
            <p:nvPr/>
          </p:nvSpPr>
          <p:spPr>
            <a:xfrm>
              <a:off x="272095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r</a:t>
              </a:r>
              <a:endParaRPr lang="zh-CN" altLang="en-US" sz="2000" dirty="0">
                <a:solidFill>
                  <a:schemeClr val="tx1"/>
                </a:solidFill>
                <a:latin typeface="Times New Roman" pitchFamily="18" charset="0"/>
                <a:cs typeface="Times New Roman" pitchFamily="18" charset="0"/>
              </a:endParaRPr>
            </a:p>
          </p:txBody>
        </p:sp>
        <p:sp>
          <p:nvSpPr>
            <p:cNvPr id="8" name="矩形 7"/>
            <p:cNvSpPr/>
            <p:nvPr/>
          </p:nvSpPr>
          <p:spPr>
            <a:xfrm>
              <a:off x="304959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9" name="矩形 8"/>
            <p:cNvSpPr/>
            <p:nvPr/>
          </p:nvSpPr>
          <p:spPr>
            <a:xfrm>
              <a:off x="3373477" y="3510000"/>
              <a:ext cx="325468"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0" name="矩形 9"/>
            <p:cNvSpPr/>
            <p:nvPr/>
          </p:nvSpPr>
          <p:spPr>
            <a:xfrm>
              <a:off x="3698945"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1" name="矩形 10"/>
            <p:cNvSpPr/>
            <p:nvPr/>
          </p:nvSpPr>
          <p:spPr>
            <a:xfrm>
              <a:off x="402282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12" name="矩形 11"/>
            <p:cNvSpPr/>
            <p:nvPr/>
          </p:nvSpPr>
          <p:spPr>
            <a:xfrm>
              <a:off x="4999231"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3" name="矩形 12"/>
            <p:cNvSpPr/>
            <p:nvPr/>
          </p:nvSpPr>
          <p:spPr>
            <a:xfrm>
              <a:off x="531358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i</a:t>
              </a:r>
              <a:endParaRPr lang="zh-CN" altLang="en-US" sz="2000" dirty="0">
                <a:solidFill>
                  <a:schemeClr val="tx1"/>
                </a:solidFill>
                <a:latin typeface="Times New Roman" pitchFamily="18" charset="0"/>
                <a:cs typeface="Times New Roman" pitchFamily="18" charset="0"/>
              </a:endParaRPr>
            </a:p>
          </p:txBody>
        </p:sp>
        <p:sp>
          <p:nvSpPr>
            <p:cNvPr id="14" name="矩形 13"/>
            <p:cNvSpPr/>
            <p:nvPr/>
          </p:nvSpPr>
          <p:spPr>
            <a:xfrm>
              <a:off x="563746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n</a:t>
              </a:r>
              <a:endParaRPr lang="zh-CN" altLang="en-US" sz="2000" dirty="0">
                <a:solidFill>
                  <a:schemeClr val="tx1"/>
                </a:solidFill>
                <a:latin typeface="Times New Roman" pitchFamily="18" charset="0"/>
                <a:cs typeface="Times New Roman" pitchFamily="18" charset="0"/>
              </a:endParaRPr>
            </a:p>
          </p:txBody>
        </p:sp>
        <p:sp>
          <p:nvSpPr>
            <p:cNvPr id="15" name="矩形 14"/>
            <p:cNvSpPr/>
            <p:nvPr/>
          </p:nvSpPr>
          <p:spPr>
            <a:xfrm>
              <a:off x="596134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d</a:t>
              </a:r>
              <a:endParaRPr lang="zh-CN" altLang="en-US" sz="2000" dirty="0">
                <a:solidFill>
                  <a:schemeClr val="tx1"/>
                </a:solidFill>
                <a:latin typeface="Times New Roman" pitchFamily="18" charset="0"/>
                <a:cs typeface="Times New Roman" pitchFamily="18" charset="0"/>
              </a:endParaRPr>
            </a:p>
          </p:txBody>
        </p:sp>
        <p:sp>
          <p:nvSpPr>
            <p:cNvPr id="16" name="矩形 15"/>
            <p:cNvSpPr/>
            <p:nvPr/>
          </p:nvSpPr>
          <p:spPr>
            <a:xfrm>
              <a:off x="6275702"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17" name="矩形 16"/>
            <p:cNvSpPr/>
            <p:nvPr/>
          </p:nvSpPr>
          <p:spPr>
            <a:xfrm>
              <a:off x="659958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w</a:t>
              </a:r>
              <a:endParaRPr lang="zh-CN" altLang="en-US" sz="2000" dirty="0">
                <a:solidFill>
                  <a:schemeClr val="tx1"/>
                </a:solidFill>
                <a:latin typeface="Times New Roman" pitchFamily="18" charset="0"/>
                <a:cs typeface="Times New Roman" pitchFamily="18" charset="0"/>
              </a:endParaRPr>
            </a:p>
          </p:txBody>
        </p:sp>
        <p:sp>
          <p:nvSpPr>
            <p:cNvPr id="18" name="矩形 17"/>
            <p:cNvSpPr/>
            <p:nvPr/>
          </p:nvSpPr>
          <p:spPr>
            <a:xfrm>
              <a:off x="6923463"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19" name="矩形 18"/>
            <p:cNvSpPr/>
            <p:nvPr/>
          </p:nvSpPr>
          <p:spPr>
            <a:xfrm>
              <a:off x="4670587"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endParaRPr lang="zh-CN" altLang="en-US" sz="2000" dirty="0">
                <a:solidFill>
                  <a:schemeClr val="tx1"/>
                </a:solidFill>
                <a:latin typeface="Times New Roman" pitchFamily="18" charset="0"/>
                <a:cs typeface="Times New Roman" pitchFamily="18" charset="0"/>
              </a:endParaRPr>
            </a:p>
          </p:txBody>
        </p:sp>
        <p:sp>
          <p:nvSpPr>
            <p:cNvPr id="20" name="矩形 19"/>
            <p:cNvSpPr/>
            <p:nvPr/>
          </p:nvSpPr>
          <p:spPr>
            <a:xfrm>
              <a:off x="4340356" y="3510000"/>
              <a:ext cx="323881"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grpSp>
        <p:nvGrpSpPr>
          <p:cNvPr id="4" name="组合 27"/>
          <p:cNvGrpSpPr>
            <a:grpSpLocks/>
          </p:cNvGrpSpPr>
          <p:nvPr/>
        </p:nvGrpSpPr>
        <p:grpSpPr bwMode="auto">
          <a:xfrm>
            <a:off x="2084388" y="4292600"/>
            <a:ext cx="1300162" cy="360363"/>
            <a:chOff x="2083712" y="4293096"/>
            <a:chExt cx="1300120" cy="360040"/>
          </a:xfrm>
        </p:grpSpPr>
        <p:sp>
          <p:nvSpPr>
            <p:cNvPr id="31" name="矩形 30"/>
            <p:cNvSpPr/>
            <p:nvPr/>
          </p:nvSpPr>
          <p:spPr>
            <a:xfrm>
              <a:off x="2083712"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s</a:t>
              </a:r>
              <a:endParaRPr lang="zh-CN" altLang="en-US" sz="2000" dirty="0">
                <a:solidFill>
                  <a:schemeClr val="tx1"/>
                </a:solidFill>
                <a:latin typeface="Times New Roman" pitchFamily="18" charset="0"/>
                <a:cs typeface="Times New Roman" pitchFamily="18" charset="0"/>
              </a:endParaRPr>
            </a:p>
          </p:txBody>
        </p:sp>
        <p:sp>
          <p:nvSpPr>
            <p:cNvPr id="32" name="矩形 31"/>
            <p:cNvSpPr/>
            <p:nvPr/>
          </p:nvSpPr>
          <p:spPr>
            <a:xfrm>
              <a:off x="2407552"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o</a:t>
              </a:r>
              <a:endParaRPr lang="zh-CN" altLang="en-US" sz="2000" dirty="0">
                <a:solidFill>
                  <a:schemeClr val="tx1"/>
                </a:solidFill>
                <a:latin typeface="Times New Roman" pitchFamily="18" charset="0"/>
                <a:cs typeface="Times New Roman" pitchFamily="18" charset="0"/>
              </a:endParaRPr>
            </a:p>
          </p:txBody>
        </p:sp>
        <p:sp>
          <p:nvSpPr>
            <p:cNvPr id="33" name="矩形 32"/>
            <p:cNvSpPr/>
            <p:nvPr/>
          </p:nvSpPr>
          <p:spPr>
            <a:xfrm>
              <a:off x="2731391"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f</a:t>
              </a:r>
              <a:endParaRPr lang="zh-CN" altLang="en-US" sz="2000" dirty="0">
                <a:solidFill>
                  <a:schemeClr val="tx1"/>
                </a:solidFill>
                <a:latin typeface="Times New Roman" pitchFamily="18" charset="0"/>
                <a:cs typeface="Times New Roman" pitchFamily="18" charset="0"/>
              </a:endParaRPr>
            </a:p>
          </p:txBody>
        </p:sp>
        <p:sp>
          <p:nvSpPr>
            <p:cNvPr id="34" name="矩形 33"/>
            <p:cNvSpPr/>
            <p:nvPr/>
          </p:nvSpPr>
          <p:spPr>
            <a:xfrm>
              <a:off x="3059992" y="4293096"/>
              <a:ext cx="323840" cy="36004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a:defRPr/>
              </a:pPr>
              <a:r>
                <a:rPr lang="en-US" altLang="zh-CN" sz="2000" dirty="0">
                  <a:solidFill>
                    <a:schemeClr val="tx1"/>
                  </a:solidFill>
                  <a:latin typeface="Times New Roman" pitchFamily="18" charset="0"/>
                  <a:cs typeface="Times New Roman" pitchFamily="18" charset="0"/>
                </a:rPr>
                <a:t>t</a:t>
              </a:r>
              <a:endParaRPr lang="zh-CN" altLang="en-US" sz="2000" dirty="0">
                <a:solidFill>
                  <a:schemeClr val="tx1"/>
                </a:solidFill>
                <a:latin typeface="Times New Roman" pitchFamily="18" charset="0"/>
                <a:cs typeface="Times New Roman" pitchFamily="18" charset="0"/>
              </a:endParaRPr>
            </a:p>
          </p:txBody>
        </p:sp>
      </p:grpSp>
      <p:cxnSp>
        <p:nvCxnSpPr>
          <p:cNvPr id="35" name="直接箭头连接符 34"/>
          <p:cNvCxnSpPr/>
          <p:nvPr/>
        </p:nvCxnSpPr>
        <p:spPr>
          <a:xfrm flipV="1">
            <a:off x="2246313" y="3870325"/>
            <a:ext cx="0" cy="422275"/>
          </a:xfrm>
          <a:prstGeom prst="straightConnector1">
            <a:avLst/>
          </a:prstGeom>
          <a:ln w="19050">
            <a:solidFill>
              <a:schemeClr val="tx1"/>
            </a:solidFill>
            <a:headEnd type="none"/>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3470</Words>
  <Application>Microsoft Office PowerPoint</Application>
  <PresentationFormat>全屏显示(4:3)</PresentationFormat>
  <Paragraphs>512</Paragraphs>
  <Slides>35</Slides>
  <Notes>1</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Office 主题​​</vt:lpstr>
      <vt:lpstr> 算法设计与分析之</vt:lpstr>
      <vt:lpstr>幻灯片 2</vt:lpstr>
      <vt:lpstr>幻灯片 3</vt:lpstr>
      <vt:lpstr>幻灯片 4</vt:lpstr>
      <vt:lpstr>幻灯片 5</vt:lpstr>
      <vt:lpstr>二、典型问题举例</vt:lpstr>
      <vt:lpstr>1 字符串匹配</vt:lpstr>
      <vt:lpstr>1 字符串匹配</vt:lpstr>
      <vt:lpstr>1 字符串匹配</vt:lpstr>
      <vt:lpstr>1 字符串匹配</vt:lpstr>
      <vt:lpstr>1 字符串匹配</vt:lpstr>
      <vt:lpstr>1 字符串匹配</vt:lpstr>
      <vt:lpstr>1 字符串匹配</vt:lpstr>
      <vt:lpstr>1 字符串匹配</vt:lpstr>
      <vt:lpstr>2 最近点对问题</vt:lpstr>
      <vt:lpstr>2 最近点对问题</vt:lpstr>
      <vt:lpstr>3 (0-1)背包问题</vt:lpstr>
      <vt:lpstr>3 (0-1)背包问题</vt:lpstr>
      <vt:lpstr>4 子集和问题的最优化版本</vt:lpstr>
      <vt:lpstr>4 子集和问题的最优化版本</vt:lpstr>
      <vt:lpstr>5 旅行商问题</vt:lpstr>
      <vt:lpstr>幻灯片 22</vt:lpstr>
      <vt:lpstr>幻灯片 23</vt:lpstr>
      <vt:lpstr>幻灯片 24</vt:lpstr>
      <vt:lpstr>线性列表</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算法设计与分析之</dc:title>
  <dc:creator>ad</dc:creator>
  <cp:lastModifiedBy>Lenovo</cp:lastModifiedBy>
  <cp:revision>7</cp:revision>
  <dcterms:created xsi:type="dcterms:W3CDTF">2015-03-05T02:55:29Z</dcterms:created>
  <dcterms:modified xsi:type="dcterms:W3CDTF">2016-03-07T00:29:59Z</dcterms:modified>
</cp:coreProperties>
</file>