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0" r:id="rId2"/>
    <p:sldMasterId id="2147483702" r:id="rId3"/>
    <p:sldMasterId id="2147483704" r:id="rId4"/>
  </p:sldMasterIdLst>
  <p:notesMasterIdLst>
    <p:notesMasterId r:id="rId79"/>
  </p:notesMasterIdLst>
  <p:handoutMasterIdLst>
    <p:handoutMasterId r:id="rId80"/>
  </p:handoutMasterIdLst>
  <p:sldIdLst>
    <p:sldId id="256" r:id="rId5"/>
    <p:sldId id="303" r:id="rId6"/>
    <p:sldId id="345" r:id="rId7"/>
    <p:sldId id="258" r:id="rId8"/>
    <p:sldId id="259" r:id="rId9"/>
    <p:sldId id="260" r:id="rId10"/>
    <p:sldId id="261" r:id="rId11"/>
    <p:sldId id="262" r:id="rId12"/>
    <p:sldId id="263" r:id="rId13"/>
    <p:sldId id="340" r:id="rId14"/>
    <p:sldId id="264" r:id="rId15"/>
    <p:sldId id="265" r:id="rId16"/>
    <p:sldId id="266" r:id="rId17"/>
    <p:sldId id="267" r:id="rId18"/>
    <p:sldId id="268" r:id="rId19"/>
    <p:sldId id="277" r:id="rId20"/>
    <p:sldId id="314" r:id="rId21"/>
    <p:sldId id="315" r:id="rId22"/>
    <p:sldId id="320" r:id="rId23"/>
    <p:sldId id="325" r:id="rId24"/>
    <p:sldId id="326" r:id="rId25"/>
    <p:sldId id="270" r:id="rId26"/>
    <p:sldId id="327" r:id="rId27"/>
    <p:sldId id="328" r:id="rId28"/>
    <p:sldId id="271" r:id="rId29"/>
    <p:sldId id="353" r:id="rId30"/>
    <p:sldId id="272" r:id="rId31"/>
    <p:sldId id="354" r:id="rId32"/>
    <p:sldId id="278" r:id="rId33"/>
    <p:sldId id="279" r:id="rId34"/>
    <p:sldId id="346" r:id="rId35"/>
    <p:sldId id="356" r:id="rId36"/>
    <p:sldId id="357" r:id="rId37"/>
    <p:sldId id="358" r:id="rId38"/>
    <p:sldId id="347" r:id="rId39"/>
    <p:sldId id="348" r:id="rId40"/>
    <p:sldId id="355" r:id="rId41"/>
    <p:sldId id="349" r:id="rId42"/>
    <p:sldId id="350" r:id="rId43"/>
    <p:sldId id="351" r:id="rId44"/>
    <p:sldId id="352" r:id="rId45"/>
    <p:sldId id="280" r:id="rId46"/>
    <p:sldId id="329" r:id="rId47"/>
    <p:sldId id="281" r:id="rId48"/>
    <p:sldId id="330" r:id="rId49"/>
    <p:sldId id="331" r:id="rId50"/>
    <p:sldId id="333" r:id="rId51"/>
    <p:sldId id="334" r:id="rId52"/>
    <p:sldId id="335" r:id="rId53"/>
    <p:sldId id="282" r:id="rId54"/>
    <p:sldId id="359" r:id="rId55"/>
    <p:sldId id="360" r:id="rId56"/>
    <p:sldId id="361" r:id="rId57"/>
    <p:sldId id="362" r:id="rId58"/>
    <p:sldId id="283" r:id="rId59"/>
    <p:sldId id="284" r:id="rId60"/>
    <p:sldId id="285" r:id="rId61"/>
    <p:sldId id="363" r:id="rId62"/>
    <p:sldId id="364" r:id="rId63"/>
    <p:sldId id="365" r:id="rId64"/>
    <p:sldId id="366" r:id="rId65"/>
    <p:sldId id="296" r:id="rId66"/>
    <p:sldId id="337" r:id="rId67"/>
    <p:sldId id="338" r:id="rId68"/>
    <p:sldId id="297" r:id="rId69"/>
    <p:sldId id="298" r:id="rId70"/>
    <p:sldId id="299" r:id="rId71"/>
    <p:sldId id="300" r:id="rId72"/>
    <p:sldId id="307" r:id="rId73"/>
    <p:sldId id="308" r:id="rId74"/>
    <p:sldId id="310" r:id="rId75"/>
    <p:sldId id="342" r:id="rId76"/>
    <p:sldId id="343" r:id="rId77"/>
    <p:sldId id="344" r:id="rId78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66"/>
    <a:srgbClr val="006600"/>
    <a:srgbClr val="00FF00"/>
    <a:srgbClr val="CCFF99"/>
    <a:srgbClr val="99FF33"/>
    <a:srgbClr val="008000"/>
    <a:srgbClr val="FF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3" d="100"/>
          <a:sy n="93" d="100"/>
        </p:scale>
        <p:origin x="-714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1C70E93-6923-4033-9BA2-E3E44D85B131}" type="datetimeFigureOut">
              <a:rPr lang="zh-CN" altLang="en-US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762D404-DB78-41EE-BA76-B6299B7C1A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741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7AAF3BE-DA44-40C6-AF92-E4720473148D}" type="datetimeFigureOut">
              <a:rPr lang="zh-CN" altLang="en-US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36CBF89-60CE-4A28-B40D-DB35F70BC4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947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23C443-7A1D-4885-8B41-ABFDB329EFA6}" type="slidenum">
              <a:rPr lang="zh-CN" altLang="en-US"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00" y="2271713"/>
            <a:ext cx="7215238" cy="1585915"/>
          </a:xfrm>
        </p:spPr>
        <p:txBody>
          <a:bodyPr/>
          <a:lstStyle>
            <a:lvl1pPr algn="ctr">
              <a:defRPr sz="48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96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>
                <a:latin typeface="Consolas" pitchFamily="49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baseline="0" smtClean="0">
                <a:solidFill>
                  <a:schemeClr val="bg2"/>
                </a:solidFill>
                <a:latin typeface="Consolas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9EFCA30A-2274-4D3E-9D1A-6C3F57D05FB4}" type="datetimeFigureOut">
              <a:rPr lang="zh-CN" altLang="en-US"/>
              <a:pPr>
                <a:defRPr/>
              </a:pPr>
              <a:t>2016/5/24</a:t>
            </a:fld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aseline="0">
                <a:solidFill>
                  <a:schemeClr val="bg2"/>
                </a:solidFill>
                <a:latin typeface="Consolas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aseline="0" smtClean="0">
                <a:solidFill>
                  <a:schemeClr val="bg2"/>
                </a:solidFill>
                <a:latin typeface="Consolas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23373D6B-C75D-4CCA-9C2F-16B16F884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806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2749728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0350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215900"/>
            <a:ext cx="2085975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5900"/>
            <a:ext cx="610711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1749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3F7A3-758E-4602-B219-085FA7D559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6294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3F7A3-758E-4602-B219-085FA7D559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629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E548B-1B06-48B6-A3C3-A21A42DCEC1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72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92138" y="857250"/>
            <a:ext cx="8337550" cy="46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 baseline="0">
                <a:latin typeface="Consolas" pitchFamily="49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baseline="0">
                <a:latin typeface="Consolas" pitchFamily="49" charset="0"/>
                <a:ea typeface="+mn-ea"/>
              </a:defRPr>
            </a:lvl1pPr>
            <a:lvl2pPr>
              <a:defRPr b="0" baseline="0">
                <a:latin typeface="Consolas" pitchFamily="49" charset="0"/>
                <a:ea typeface="+mn-ea"/>
              </a:defRPr>
            </a:lvl2pPr>
            <a:lvl3pPr>
              <a:defRPr b="0" baseline="0">
                <a:latin typeface="Consolas" pitchFamily="49" charset="0"/>
                <a:ea typeface="+mn-ea"/>
              </a:defRPr>
            </a:lvl3pPr>
            <a:lvl4pPr>
              <a:defRPr b="0" baseline="0">
                <a:latin typeface="Consolas" pitchFamily="49" charset="0"/>
                <a:ea typeface="+mn-ea"/>
              </a:defRPr>
            </a:lvl4pPr>
            <a:lvl5pPr>
              <a:defRPr b="0" baseline="0">
                <a:latin typeface="Consolas" pitchFamily="49" charset="0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33350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6850" y="6488113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pPr algn="r"/>
            <a:r>
              <a:rPr lang="zh-CN" altLang="en-US" sz="900">
                <a:solidFill>
                  <a:srgbClr val="BFBFBF"/>
                </a:solidFill>
                <a:ea typeface="宋体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ea typeface="宋体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ea typeface="宋体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ea typeface="宋体" charset="-122"/>
            </a:endParaRPr>
          </a:p>
          <a:p>
            <a:pPr algn="r"/>
            <a:r>
              <a:rPr lang="en-US" altLang="zh-CN" sz="900">
                <a:solidFill>
                  <a:srgbClr val="BFBFBF"/>
                </a:solidFill>
                <a:ea typeface="宋体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 baseline="0">
                <a:latin typeface="Consolas" pitchFamily="49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baseline="0">
                <a:latin typeface="Consolas" pitchFamily="49" charset="0"/>
                <a:ea typeface="+mn-ea"/>
              </a:defRPr>
            </a:lvl1pPr>
            <a:lvl2pPr>
              <a:defRPr b="0" baseline="0">
                <a:latin typeface="Consolas" pitchFamily="49" charset="0"/>
                <a:ea typeface="+mn-ea"/>
              </a:defRPr>
            </a:lvl2pPr>
            <a:lvl3pPr>
              <a:defRPr b="0" baseline="0">
                <a:latin typeface="Consolas" pitchFamily="49" charset="0"/>
                <a:ea typeface="+mn-ea"/>
              </a:defRPr>
            </a:lvl3pPr>
            <a:lvl4pPr>
              <a:defRPr b="0" baseline="0">
                <a:latin typeface="Consolas" pitchFamily="49" charset="0"/>
                <a:ea typeface="+mn-ea"/>
              </a:defRPr>
            </a:lvl4pPr>
            <a:lvl5pPr>
              <a:defRPr b="0" baseline="0">
                <a:latin typeface="Consolas" pitchFamily="49" charset="0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67360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884892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409575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914400"/>
            <a:ext cx="4097338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06928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281249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32991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087030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9120248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59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83454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n-lt"/>
          <a:ea typeface="+mn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nsolas" pitchFamily="49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nsolas" pitchFamily="49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nsolas" pitchFamily="49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nsolas" pitchFamily="49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rgbClr val="292929"/>
          </a:solidFill>
          <a:latin typeface="Consolas" pitchFamily="49" charset="0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600">
          <a:solidFill>
            <a:srgbClr val="003366"/>
          </a:solidFill>
          <a:latin typeface="Consolas" pitchFamily="49" charset="0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rgbClr val="990033"/>
          </a:solidFill>
          <a:latin typeface="Consolas" pitchFamily="49" charset="0"/>
          <a:ea typeface="+mn-ea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200">
          <a:solidFill>
            <a:srgbClr val="6600CC"/>
          </a:solidFill>
          <a:latin typeface="Consolas" pitchFamily="49" charset="0"/>
          <a:ea typeface="+mn-ea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>
          <a:solidFill>
            <a:schemeClr val="tx1"/>
          </a:solidFill>
          <a:latin typeface="Consolas" pitchFamily="49" charset="0"/>
          <a:ea typeface="+mn-ea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kumimoji="1" lang="en-US" altLang="zh-CN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kumimoji="1" lang="en-US" altLang="zh-CN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CAA5066D-3C7D-4919-9CDC-3169C67B0476}" type="slidenum"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pPr/>
              <a:t>‹#›</a:t>
            </a:fld>
            <a:endParaRPr kumimoji="1" lang="en-US" altLang="zh-CN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kumimoji="1" lang="en-US" altLang="zh-CN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kumimoji="1" lang="en-US" altLang="zh-CN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CAA5066D-3C7D-4919-9CDC-3169C67B0476}" type="slidenum"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pPr/>
              <a:t>‹#›</a:t>
            </a:fld>
            <a:endParaRPr kumimoji="1" lang="en-US" altLang="zh-CN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kumimoji="1" lang="en-US" altLang="zh-CN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kumimoji="1" lang="en-US" altLang="zh-CN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CAA5066D-3C7D-4919-9CDC-3169C67B0476}" type="slidenum"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pPr/>
              <a:t>‹#›</a:t>
            </a:fld>
            <a:endParaRPr kumimoji="1" lang="en-US" altLang="zh-CN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jpeg"/><Relationship Id="rId5" Type="http://schemas.openxmlformats.org/officeDocument/2006/relationships/slide" Target="slide33.xml"/><Relationship Id="rId4" Type="http://schemas.openxmlformats.org/officeDocument/2006/relationships/slide" Target="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第</a:t>
            </a:r>
            <a:r>
              <a:rPr lang="zh-CN" altLang="en-US" dirty="0"/>
              <a:t>六</a:t>
            </a:r>
            <a:r>
              <a:rPr lang="zh-CN" altLang="en-US" dirty="0" smtClean="0"/>
              <a:t>章 回溯法</a:t>
            </a:r>
            <a:endParaRPr lang="zh-CN" altLang="en-US" dirty="0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13"/>
          </a:xfrm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714375" y="1071563"/>
          <a:ext cx="7885113" cy="5214937"/>
        </p:xfrm>
        <a:graphic>
          <a:graphicData uri="http://schemas.openxmlformats.org/presentationml/2006/ole">
            <p:oleObj spid="_x0000_s13334" name="Visio" r:id="rId3" imgW="3187802" imgH="2107753" progId="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6.1.2 </a:t>
            </a:r>
            <a:r>
              <a:rPr lang="zh-CN" altLang="en-US" dirty="0" smtClean="0"/>
              <a:t>回溯法的基本思想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回溯法的基本步骤</a:t>
            </a:r>
          </a:p>
          <a:p>
            <a:pPr lvl="2"/>
            <a:r>
              <a:rPr lang="en-US" altLang="zh-CN" dirty="0" smtClean="0"/>
              <a:t>(1)</a:t>
            </a:r>
            <a:r>
              <a:rPr lang="zh-CN" altLang="en-US" dirty="0" smtClean="0"/>
              <a:t>针对所给问题，</a:t>
            </a:r>
            <a:r>
              <a:rPr lang="zh-CN" altLang="en-US" dirty="0" smtClean="0">
                <a:solidFill>
                  <a:srgbClr val="0000FF"/>
                </a:solidFill>
              </a:rPr>
              <a:t>定义</a:t>
            </a:r>
            <a:r>
              <a:rPr lang="zh-CN" altLang="en-US" dirty="0" smtClean="0"/>
              <a:t>问题的</a:t>
            </a:r>
            <a:r>
              <a:rPr lang="zh-CN" altLang="en-US" dirty="0" smtClean="0">
                <a:solidFill>
                  <a:srgbClr val="0000FF"/>
                </a:solidFill>
              </a:rPr>
              <a:t>解空间</a:t>
            </a:r>
            <a:r>
              <a:rPr lang="zh-CN" altLang="en-US" dirty="0" smtClean="0"/>
              <a:t>；</a:t>
            </a:r>
          </a:p>
          <a:p>
            <a:pPr lvl="2"/>
            <a:r>
              <a:rPr lang="en-US" altLang="zh-CN" dirty="0" smtClean="0"/>
              <a:t>(2)</a:t>
            </a:r>
            <a:r>
              <a:rPr lang="zh-CN" altLang="en-US" dirty="0" smtClean="0">
                <a:solidFill>
                  <a:srgbClr val="0000FF"/>
                </a:solidFill>
              </a:rPr>
              <a:t>确定</a:t>
            </a:r>
            <a:r>
              <a:rPr lang="zh-CN" altLang="en-US" dirty="0" smtClean="0"/>
              <a:t>易于搜索的</a:t>
            </a:r>
            <a:r>
              <a:rPr lang="zh-CN" altLang="en-US" dirty="0" smtClean="0">
                <a:solidFill>
                  <a:srgbClr val="0000FF"/>
                </a:solidFill>
              </a:rPr>
              <a:t>解空间结构</a:t>
            </a:r>
            <a:r>
              <a:rPr lang="zh-CN" altLang="en-US" dirty="0" smtClean="0"/>
              <a:t>；</a:t>
            </a:r>
          </a:p>
          <a:p>
            <a:pPr lvl="2"/>
            <a:r>
              <a:rPr lang="en-US" altLang="zh-CN" dirty="0" smtClean="0"/>
              <a:t>(3)</a:t>
            </a:r>
            <a:r>
              <a:rPr lang="zh-CN" altLang="en-US" dirty="0" smtClean="0"/>
              <a:t>以</a:t>
            </a:r>
            <a:r>
              <a:rPr lang="zh-CN" altLang="en-US" b="1" dirty="0" smtClean="0">
                <a:solidFill>
                  <a:srgbClr val="0000FF"/>
                </a:solidFill>
              </a:rPr>
              <a:t>深度优先</a:t>
            </a:r>
            <a:r>
              <a:rPr lang="zh-CN" altLang="en-US" dirty="0" smtClean="0"/>
              <a:t>方式</a:t>
            </a:r>
            <a:r>
              <a:rPr lang="zh-CN" altLang="en-US" dirty="0" smtClean="0">
                <a:solidFill>
                  <a:srgbClr val="0000FF"/>
                </a:solidFill>
              </a:rPr>
              <a:t>搜索解空间</a:t>
            </a:r>
            <a:r>
              <a:rPr lang="zh-CN" altLang="en-US" dirty="0" smtClean="0"/>
              <a:t>，并在搜索过程中用</a:t>
            </a:r>
            <a:r>
              <a:rPr lang="zh-CN" altLang="en-US" dirty="0">
                <a:solidFill>
                  <a:srgbClr val="0000FF"/>
                </a:solidFill>
              </a:rPr>
              <a:t>剪枝函数</a:t>
            </a:r>
            <a:r>
              <a:rPr lang="zh-CN" altLang="en-US" dirty="0"/>
              <a:t>避免无效搜索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常用剪枝函数</a:t>
            </a:r>
          </a:p>
          <a:p>
            <a:pPr lvl="2"/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0000FF"/>
                </a:solidFill>
              </a:rPr>
              <a:t>约束函数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FF"/>
                </a:solidFill>
              </a:rPr>
              <a:t>扩展结点</a:t>
            </a:r>
            <a:r>
              <a:rPr lang="zh-CN" altLang="en-US" dirty="0" smtClean="0"/>
              <a:t>处剪去</a:t>
            </a:r>
            <a:r>
              <a:rPr lang="zh-CN" altLang="en-US" dirty="0" smtClean="0">
                <a:solidFill>
                  <a:srgbClr val="0000FF"/>
                </a:solidFill>
              </a:rPr>
              <a:t>不满足约束</a:t>
            </a:r>
            <a:r>
              <a:rPr lang="zh-CN" altLang="en-US" dirty="0" smtClean="0"/>
              <a:t>的子树；</a:t>
            </a:r>
          </a:p>
          <a:p>
            <a:pPr lvl="2"/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0000FF"/>
                </a:solidFill>
              </a:rPr>
              <a:t>限界函数</a:t>
            </a:r>
            <a:r>
              <a:rPr lang="zh-CN" altLang="en-US" dirty="0" smtClean="0"/>
              <a:t>剪去</a:t>
            </a:r>
            <a:r>
              <a:rPr lang="zh-CN" altLang="en-US" dirty="0" smtClean="0">
                <a:solidFill>
                  <a:srgbClr val="0000FF"/>
                </a:solidFill>
              </a:rPr>
              <a:t>得不到最优解</a:t>
            </a:r>
            <a:r>
              <a:rPr lang="zh-CN" altLang="en-US" dirty="0" smtClean="0"/>
              <a:t>的子树。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空间复杂性</a:t>
            </a:r>
          </a:p>
          <a:p>
            <a:pPr lvl="2"/>
            <a:r>
              <a:rPr lang="zh-CN" altLang="en-US" dirty="0" smtClean="0"/>
              <a:t>用回溯法解题的一个显著特征是在搜索过程中</a:t>
            </a:r>
            <a:r>
              <a:rPr lang="zh-CN" altLang="en-US" dirty="0" smtClean="0">
                <a:solidFill>
                  <a:srgbClr val="0000FF"/>
                </a:solidFill>
              </a:rPr>
              <a:t>动态产生问题的解空间</a:t>
            </a:r>
            <a:r>
              <a:rPr lang="zh-CN" altLang="en-US" dirty="0" smtClean="0"/>
              <a:t>。在任何时刻，</a:t>
            </a:r>
            <a:r>
              <a:rPr lang="zh-CN" altLang="en-US" b="1" dirty="0" smtClean="0"/>
              <a:t>算法只保存从根结点到当前扩展结点的路径。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如果解空间树中从根结点到叶结点的最长路径的长度为</a:t>
            </a:r>
            <a:r>
              <a:rPr lang="en-US" altLang="zh-CN" dirty="0" smtClean="0">
                <a:solidFill>
                  <a:srgbClr val="0000FF"/>
                </a:solidFill>
              </a:rPr>
              <a:t>h(n)</a:t>
            </a:r>
            <a:r>
              <a:rPr lang="zh-CN" altLang="en-US" dirty="0" smtClean="0"/>
              <a:t>，则回溯法所需的计算空间通常为</a:t>
            </a:r>
            <a:r>
              <a:rPr lang="en-US" altLang="zh-CN" dirty="0" smtClean="0">
                <a:solidFill>
                  <a:srgbClr val="0000FF"/>
                </a:solidFill>
              </a:rPr>
              <a:t>O(h(n))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显式地存储整个解空间则需要</a:t>
            </a:r>
            <a:r>
              <a:rPr lang="en-US" altLang="zh-CN" dirty="0" smtClean="0">
                <a:solidFill>
                  <a:srgbClr val="0000FF"/>
                </a:solidFill>
              </a:rPr>
              <a:t>O(2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h(n</a:t>
            </a:r>
            <a:r>
              <a:rPr lang="zh-CN" altLang="en-US" baseline="30000" dirty="0" smtClean="0">
                <a:solidFill>
                  <a:srgbClr val="0000FF"/>
                </a:solidFill>
              </a:rPr>
              <a:t>）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O(h(n)!)</a:t>
            </a:r>
            <a:r>
              <a:rPr lang="zh-CN" altLang="en-US" dirty="0" smtClean="0"/>
              <a:t>内存空间。</a:t>
            </a:r>
          </a:p>
        </p:txBody>
      </p:sp>
      <p:pic>
        <p:nvPicPr>
          <p:cNvPr id="15364" name="Picture 1" descr="D:\Temp\Temporary Internet Files\Content.IE5\0CU2I1O4\MCj0434377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4857750"/>
            <a:ext cx="18383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生成问题状态的基本方法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扩展结点（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E-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结点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,Expansion Node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一个</a:t>
            </a:r>
            <a:r>
              <a:rPr lang="zh-CN" altLang="en-US" b="1" dirty="0" smtClean="0">
                <a:solidFill>
                  <a:srgbClr val="0000FF"/>
                </a:solidFill>
              </a:rPr>
              <a:t>正在</a:t>
            </a:r>
            <a:r>
              <a:rPr lang="zh-CN" altLang="en-US" dirty="0" smtClean="0">
                <a:solidFill>
                  <a:srgbClr val="0000FF"/>
                </a:solidFill>
              </a:rPr>
              <a:t>产生儿子的结点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0000FF"/>
                </a:solidFill>
              </a:rPr>
              <a:t>扩展结点</a:t>
            </a:r>
          </a:p>
          <a:p>
            <a:pPr lvl="1">
              <a:defRPr/>
            </a:pPr>
            <a:r>
              <a:rPr lang="zh-CN" altLang="en-US" dirty="0" smtClean="0"/>
              <a:t>活结点（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L-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结点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,Live Node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一个</a:t>
            </a:r>
            <a:r>
              <a:rPr lang="zh-CN" altLang="en-US" dirty="0" smtClean="0">
                <a:solidFill>
                  <a:srgbClr val="0000FF"/>
                </a:solidFill>
              </a:rPr>
              <a:t>自身已生成</a:t>
            </a:r>
            <a:r>
              <a:rPr lang="zh-CN" altLang="en-US" dirty="0" smtClean="0"/>
              <a:t>但其</a:t>
            </a:r>
            <a:r>
              <a:rPr lang="zh-CN" altLang="en-US" dirty="0" smtClean="0">
                <a:solidFill>
                  <a:srgbClr val="0000FF"/>
                </a:solidFill>
              </a:rPr>
              <a:t>儿子还没有全部生成</a:t>
            </a:r>
            <a:r>
              <a:rPr lang="zh-CN" altLang="en-US" dirty="0" smtClean="0"/>
              <a:t>的节点称做</a:t>
            </a:r>
            <a:r>
              <a:rPr lang="zh-CN" altLang="en-US" dirty="0" smtClean="0">
                <a:solidFill>
                  <a:srgbClr val="0000FF"/>
                </a:solidFill>
              </a:rPr>
              <a:t>活结点</a:t>
            </a:r>
          </a:p>
          <a:p>
            <a:pPr lvl="1">
              <a:defRPr/>
            </a:pPr>
            <a:r>
              <a:rPr lang="zh-CN" altLang="en-US" dirty="0" smtClean="0"/>
              <a:t>死结点（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D-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结点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,Dead Node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一个</a:t>
            </a:r>
            <a:r>
              <a:rPr lang="zh-CN" altLang="en-US" dirty="0" smtClean="0">
                <a:solidFill>
                  <a:srgbClr val="0000FF"/>
                </a:solidFill>
              </a:rPr>
              <a:t>所有儿子已经产生</a:t>
            </a:r>
            <a:r>
              <a:rPr lang="zh-CN" altLang="en-US" dirty="0" smtClean="0"/>
              <a:t>的结点称做</a:t>
            </a:r>
            <a:r>
              <a:rPr lang="zh-CN" altLang="en-US" dirty="0" smtClean="0">
                <a:solidFill>
                  <a:srgbClr val="0000FF"/>
                </a:solidFill>
              </a:rPr>
              <a:t>死结点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深度优先的问题状态生成法</a:t>
            </a:r>
            <a:endParaRPr lang="en-US" altLang="zh-CN" smtClean="0"/>
          </a:p>
          <a:p>
            <a:pPr lvl="2"/>
            <a:r>
              <a:rPr lang="zh-CN" altLang="en-US" smtClean="0"/>
              <a:t>如果对一个</a:t>
            </a:r>
            <a:r>
              <a:rPr lang="zh-CN" altLang="en-US" b="1" smtClean="0">
                <a:solidFill>
                  <a:srgbClr val="0000FF"/>
                </a:solidFill>
              </a:rPr>
              <a:t>扩展结点</a:t>
            </a:r>
            <a:r>
              <a:rPr lang="en-US" altLang="zh-CN" b="1" smtClean="0">
                <a:solidFill>
                  <a:srgbClr val="0000FF"/>
                </a:solidFill>
              </a:rPr>
              <a:t>R</a:t>
            </a:r>
            <a:r>
              <a:rPr lang="zh-CN" altLang="en-US" smtClean="0"/>
              <a:t>，一旦产生了它的一个</a:t>
            </a:r>
            <a:r>
              <a:rPr lang="zh-CN" altLang="en-US" b="1" smtClean="0">
                <a:solidFill>
                  <a:srgbClr val="0000FF"/>
                </a:solidFill>
              </a:rPr>
              <a:t>儿子</a:t>
            </a:r>
            <a:r>
              <a:rPr lang="en-US" altLang="zh-CN" b="1" smtClean="0">
                <a:solidFill>
                  <a:srgbClr val="0000FF"/>
                </a:solidFill>
              </a:rPr>
              <a:t>C</a:t>
            </a:r>
            <a:r>
              <a:rPr lang="zh-CN" altLang="en-US" smtClean="0"/>
              <a:t>，就把</a:t>
            </a:r>
            <a:r>
              <a:rPr lang="en-US" altLang="zh-CN" smtClean="0">
                <a:solidFill>
                  <a:srgbClr val="0000FF"/>
                </a:solidFill>
              </a:rPr>
              <a:t>C</a:t>
            </a:r>
            <a:r>
              <a:rPr lang="zh-CN" altLang="en-US" smtClean="0"/>
              <a:t>当做新的</a:t>
            </a:r>
            <a:r>
              <a:rPr lang="zh-CN" altLang="en-US" smtClean="0">
                <a:solidFill>
                  <a:srgbClr val="0000FF"/>
                </a:solidFill>
              </a:rPr>
              <a:t>扩展结点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0000FF"/>
                </a:solidFill>
              </a:rPr>
              <a:t>完成</a:t>
            </a:r>
            <a:r>
              <a:rPr lang="zh-CN" altLang="en-US" smtClean="0"/>
              <a:t>对子树</a:t>
            </a:r>
            <a:r>
              <a:rPr lang="en-US" altLang="zh-CN" smtClean="0"/>
              <a:t>C</a:t>
            </a:r>
            <a:r>
              <a:rPr lang="zh-CN" altLang="en-US" smtClean="0"/>
              <a:t>（以</a:t>
            </a:r>
            <a:r>
              <a:rPr lang="en-US" altLang="zh-CN" smtClean="0"/>
              <a:t>C</a:t>
            </a:r>
            <a:r>
              <a:rPr lang="zh-CN" altLang="en-US" smtClean="0"/>
              <a:t>为根的子树）的</a:t>
            </a:r>
            <a:r>
              <a:rPr lang="zh-CN" altLang="en-US" smtClean="0">
                <a:solidFill>
                  <a:srgbClr val="0000FF"/>
                </a:solidFill>
              </a:rPr>
              <a:t>穷尽搜索</a:t>
            </a:r>
            <a:r>
              <a:rPr lang="zh-CN" altLang="en-US" smtClean="0"/>
              <a:t>之后，将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/>
              <a:t>重新变成</a:t>
            </a:r>
            <a:r>
              <a:rPr lang="zh-CN" altLang="en-US" smtClean="0">
                <a:solidFill>
                  <a:srgbClr val="0000FF"/>
                </a:solidFill>
              </a:rPr>
              <a:t>扩展结点</a:t>
            </a:r>
            <a:r>
              <a:rPr lang="zh-CN" altLang="en-US" smtClean="0"/>
              <a:t>，继续生成</a:t>
            </a:r>
            <a:r>
              <a:rPr lang="en-US" altLang="zh-CN" smtClean="0"/>
              <a:t>R</a:t>
            </a:r>
            <a:r>
              <a:rPr lang="zh-CN" altLang="en-US" smtClean="0"/>
              <a:t>的下一个儿子（如果存在）。</a:t>
            </a:r>
          </a:p>
          <a:p>
            <a:pPr lvl="1"/>
            <a:r>
              <a:rPr lang="zh-CN" altLang="en-US" smtClean="0"/>
              <a:t>宽度优先的问题状态生成法</a:t>
            </a:r>
            <a:endParaRPr lang="en-US" altLang="zh-CN" smtClean="0"/>
          </a:p>
          <a:p>
            <a:pPr lvl="2"/>
            <a:r>
              <a:rPr lang="zh-CN" altLang="en-US" smtClean="0"/>
              <a:t>一个扩展结点变成死结点之前，它一直是扩展结点。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zh-CN" altLang="en-US" dirty="0" smtClean="0"/>
              <a:t>回溯法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为了避免生成那些不可能产生最佳解的问题状态，要不断地利用</a:t>
            </a:r>
            <a:r>
              <a:rPr lang="zh-CN" altLang="en-US" dirty="0" smtClean="0">
                <a:solidFill>
                  <a:srgbClr val="0000FF"/>
                </a:solidFill>
              </a:rPr>
              <a:t>限界函数</a:t>
            </a:r>
            <a:r>
              <a:rPr lang="en-US" altLang="zh-CN" dirty="0" smtClean="0">
                <a:solidFill>
                  <a:srgbClr val="FF0000"/>
                </a:solidFill>
              </a:rPr>
              <a:t>(Bounding Function)</a:t>
            </a:r>
            <a:r>
              <a:rPr lang="zh-CN" altLang="en-US" dirty="0" smtClean="0"/>
              <a:t>来处死那些实际上不可能产生所需解的活结点，以减少问题的计算量。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具有</a:t>
            </a:r>
            <a:r>
              <a:rPr lang="zh-CN" altLang="en-US" dirty="0" smtClean="0">
                <a:solidFill>
                  <a:srgbClr val="0000FF"/>
                </a:solidFill>
              </a:rPr>
              <a:t>限界函数</a:t>
            </a:r>
            <a:r>
              <a:rPr lang="zh-CN" altLang="en-US" dirty="0" smtClean="0"/>
              <a:t>的深度优先生成法称为</a:t>
            </a:r>
            <a:r>
              <a:rPr lang="zh-CN" altLang="en-US" sz="4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回溯法。</a:t>
            </a:r>
            <a:endParaRPr lang="zh-CN" altLang="en-US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0-1</a:t>
            </a:r>
            <a:r>
              <a:rPr lang="zh-CN" altLang="en-US" smtClean="0"/>
              <a:t>背包问题</a:t>
            </a:r>
            <a:endParaRPr lang="en-US" altLang="zh-CN" smtClean="0"/>
          </a:p>
          <a:p>
            <a:pPr lvl="1"/>
            <a:r>
              <a:rPr lang="en-US" altLang="zh-CN" smtClean="0"/>
              <a:t>n=3, </a:t>
            </a:r>
            <a:r>
              <a:rPr lang="en-US" altLang="zh-CN" smtClean="0">
                <a:solidFill>
                  <a:srgbClr val="FF0000"/>
                </a:solidFill>
              </a:rPr>
              <a:t>C=30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0000FF"/>
                </a:solidFill>
              </a:rPr>
              <a:t>w={16, 15, 15}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v={45,25,25}</a:t>
            </a:r>
          </a:p>
          <a:p>
            <a:pPr lvl="1"/>
            <a:r>
              <a:rPr lang="zh-CN" altLang="en-US" smtClean="0"/>
              <a:t>开始时，</a:t>
            </a:r>
            <a:endParaRPr lang="en-US" altLang="zh-CN" smtClean="0"/>
          </a:p>
          <a:p>
            <a:pPr lvl="2"/>
            <a:r>
              <a:rPr lang="en-US" altLang="zh-CN" b="1" smtClean="0">
                <a:solidFill>
                  <a:srgbClr val="0000FF"/>
                </a:solidFill>
              </a:rPr>
              <a:t>Cr=C=30</a:t>
            </a:r>
            <a:r>
              <a:rPr lang="zh-CN" altLang="en-US" b="1" smtClean="0">
                <a:solidFill>
                  <a:srgbClr val="0000FF"/>
                </a:solidFill>
              </a:rPr>
              <a:t>，</a:t>
            </a:r>
            <a:r>
              <a:rPr lang="en-US" altLang="zh-CN" b="1" smtClean="0">
                <a:solidFill>
                  <a:srgbClr val="0000FF"/>
                </a:solidFill>
              </a:rPr>
              <a:t>V=0</a:t>
            </a:r>
          </a:p>
          <a:p>
            <a:pPr lvl="3"/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zh-CN" altLang="en-US" smtClean="0">
                <a:solidFill>
                  <a:srgbClr val="FF0000"/>
                </a:solidFill>
              </a:rPr>
              <a:t>为容量，</a:t>
            </a:r>
            <a:r>
              <a:rPr lang="en-US" altLang="zh-CN" smtClean="0">
                <a:solidFill>
                  <a:srgbClr val="FF0000"/>
                </a:solidFill>
              </a:rPr>
              <a:t>Cr</a:t>
            </a:r>
            <a:r>
              <a:rPr lang="zh-CN" altLang="en-US" smtClean="0">
                <a:solidFill>
                  <a:srgbClr val="FF0000"/>
                </a:solidFill>
              </a:rPr>
              <a:t>为剩余空间，</a:t>
            </a:r>
            <a:r>
              <a:rPr lang="en-US" altLang="zh-CN" smtClean="0">
                <a:solidFill>
                  <a:srgbClr val="FF0000"/>
                </a:solidFill>
              </a:rPr>
              <a:t>V</a:t>
            </a:r>
            <a:r>
              <a:rPr lang="zh-CN" altLang="en-US" smtClean="0">
                <a:solidFill>
                  <a:srgbClr val="FF0000"/>
                </a:solidFill>
              </a:rPr>
              <a:t>为价值。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/>
              <a:t>为唯一活结点，也是当前</a:t>
            </a:r>
            <a:r>
              <a:rPr lang="zh-CN" altLang="en-US" smtClean="0">
                <a:solidFill>
                  <a:srgbClr val="FF0000"/>
                </a:solidFill>
              </a:rPr>
              <a:t>扩展结点。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071688" y="4071938"/>
          <a:ext cx="4643437" cy="2598737"/>
        </p:xfrm>
        <a:graphic>
          <a:graphicData uri="http://schemas.openxmlformats.org/presentationml/2006/ole">
            <p:oleObj spid="_x0000_s19478" name="Visio" r:id="rId3" imgW="3187802" imgH="1783608" progId="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728663"/>
          </a:xfrm>
        </p:spPr>
        <p:txBody>
          <a:bodyPr/>
          <a:lstStyle/>
          <a:p>
            <a:r>
              <a:rPr lang="en-US" altLang="zh-CN" smtClean="0"/>
              <a:t>n=3, </a:t>
            </a:r>
            <a:r>
              <a:rPr lang="en-US" altLang="zh-CN" smtClean="0">
                <a:solidFill>
                  <a:srgbClr val="FF0000"/>
                </a:solidFill>
              </a:rPr>
              <a:t>C=30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0000FF"/>
                </a:solidFill>
              </a:rPr>
              <a:t>w={16,15,15}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v={45,25,25}</a:t>
            </a:r>
            <a:endParaRPr lang="zh-CN" altLang="en-US" smtClean="0"/>
          </a:p>
        </p:txBody>
      </p:sp>
      <p:grpSp>
        <p:nvGrpSpPr>
          <p:cNvPr id="96" name="组合 95"/>
          <p:cNvGrpSpPr>
            <a:grpSpLocks/>
          </p:cNvGrpSpPr>
          <p:nvPr/>
        </p:nvGrpSpPr>
        <p:grpSpPr bwMode="auto">
          <a:xfrm>
            <a:off x="3857625" y="1785938"/>
            <a:ext cx="2347913" cy="649287"/>
            <a:chOff x="3857620" y="1785926"/>
            <a:chExt cx="2347255" cy="649288"/>
          </a:xfrm>
        </p:grpSpPr>
        <p:sp>
          <p:nvSpPr>
            <p:cNvPr id="44" name="Oval 62"/>
            <p:cNvSpPr>
              <a:spLocks noChangeArrowheads="1"/>
            </p:cNvSpPr>
            <p:nvPr/>
          </p:nvSpPr>
          <p:spPr bwMode="auto">
            <a:xfrm>
              <a:off x="3857620" y="1785926"/>
              <a:ext cx="649288" cy="649288"/>
            </a:xfrm>
            <a:prstGeom prst="ellipse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A</a:t>
              </a:r>
            </a:p>
          </p:txBody>
        </p:sp>
        <p:sp>
          <p:nvSpPr>
            <p:cNvPr id="20516" name="Text Box 65"/>
            <p:cNvSpPr txBox="1">
              <a:spLocks noChangeArrowheads="1"/>
            </p:cNvSpPr>
            <p:nvPr/>
          </p:nvSpPr>
          <p:spPr bwMode="auto">
            <a:xfrm>
              <a:off x="4500562" y="1857364"/>
              <a:ext cx="17043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=C=30,V=0</a:t>
              </a:r>
            </a:p>
          </p:txBody>
        </p:sp>
      </p:grpSp>
      <p:grpSp>
        <p:nvGrpSpPr>
          <p:cNvPr id="97" name="组合 96"/>
          <p:cNvGrpSpPr>
            <a:grpSpLocks/>
          </p:cNvGrpSpPr>
          <p:nvPr/>
        </p:nvGrpSpPr>
        <p:grpSpPr bwMode="auto">
          <a:xfrm>
            <a:off x="571500" y="2428875"/>
            <a:ext cx="2095500" cy="903288"/>
            <a:chOff x="571472" y="2428868"/>
            <a:chExt cx="2095557" cy="903316"/>
          </a:xfrm>
        </p:grpSpPr>
        <p:sp>
          <p:nvSpPr>
            <p:cNvPr id="46" name="Oval 64"/>
            <p:cNvSpPr>
              <a:spLocks noChangeArrowheads="1"/>
            </p:cNvSpPr>
            <p:nvPr/>
          </p:nvSpPr>
          <p:spPr bwMode="auto">
            <a:xfrm>
              <a:off x="2017742" y="2682896"/>
              <a:ext cx="649287" cy="649288"/>
            </a:xfrm>
            <a:prstGeom prst="ellipse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B</a:t>
              </a:r>
            </a:p>
          </p:txBody>
        </p:sp>
        <p:sp>
          <p:nvSpPr>
            <p:cNvPr id="20512" name="Text Box 66"/>
            <p:cNvSpPr txBox="1">
              <a:spLocks noChangeArrowheads="1"/>
            </p:cNvSpPr>
            <p:nvPr/>
          </p:nvSpPr>
          <p:spPr bwMode="auto">
            <a:xfrm>
              <a:off x="571472" y="2428868"/>
              <a:ext cx="15376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w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</a:rPr>
                <a:t>=16,v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</a:rPr>
                <a:t>=45</a:t>
              </a: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=14,V=45</a:t>
              </a:r>
            </a:p>
          </p:txBody>
        </p:sp>
      </p:grpSp>
      <p:cxnSp>
        <p:nvCxnSpPr>
          <p:cNvPr id="75" name="直接连接符 74"/>
          <p:cNvCxnSpPr>
            <a:cxnSpLocks noChangeShapeType="1"/>
            <a:stCxn id="0" idx="2"/>
            <a:endCxn id="0" idx="7"/>
          </p:cNvCxnSpPr>
          <p:nvPr/>
        </p:nvCxnSpPr>
        <p:spPr bwMode="auto">
          <a:xfrm rot="10800000" flipV="1">
            <a:off x="2571750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84" name="圆角矩形标注 83"/>
          <p:cNvSpPr/>
          <p:nvPr/>
        </p:nvSpPr>
        <p:spPr bwMode="auto">
          <a:xfrm>
            <a:off x="4143372" y="2571744"/>
            <a:ext cx="3500462" cy="1500198"/>
          </a:xfrm>
          <a:prstGeom prst="wedgeRoundRectCallout">
            <a:avLst>
              <a:gd name="adj1" fmla="val -66382"/>
              <a:gd name="adj2" fmla="val -26469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结点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Cr=Cr-w1=14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V=V+v1=45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此时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、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为活结点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成为当前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扩展结点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itchFamily="34" charset="-122"/>
            </a:endParaRPr>
          </a:p>
        </p:txBody>
      </p:sp>
      <p:sp>
        <p:nvSpPr>
          <p:cNvPr id="85" name="圆角矩形标注 84"/>
          <p:cNvSpPr/>
          <p:nvPr/>
        </p:nvSpPr>
        <p:spPr bwMode="auto">
          <a:xfrm>
            <a:off x="4214810" y="4214818"/>
            <a:ext cx="3429024" cy="1500198"/>
          </a:xfrm>
          <a:prstGeom prst="wedgeRoundRectCallout">
            <a:avLst>
              <a:gd name="adj1" fmla="val -74028"/>
              <a:gd name="adj2" fmla="val -26469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Cr&lt;w2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D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导致一个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不可行解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回溯到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itchFamily="34" charset="-122"/>
            </a:endParaRPr>
          </a:p>
        </p:txBody>
      </p:sp>
      <p:grpSp>
        <p:nvGrpSpPr>
          <p:cNvPr id="99" name="组合 98"/>
          <p:cNvGrpSpPr>
            <a:grpSpLocks/>
          </p:cNvGrpSpPr>
          <p:nvPr/>
        </p:nvGrpSpPr>
        <p:grpSpPr bwMode="auto">
          <a:xfrm>
            <a:off x="1370013" y="3763963"/>
            <a:ext cx="1776412" cy="873125"/>
            <a:chOff x="1370042" y="3763983"/>
            <a:chExt cx="1775752" cy="872969"/>
          </a:xfrm>
        </p:grpSpPr>
        <p:sp>
          <p:nvSpPr>
            <p:cNvPr id="86" name="Oval 71"/>
            <p:cNvSpPr>
              <a:spLocks noChangeArrowheads="1"/>
            </p:cNvSpPr>
            <p:nvPr/>
          </p:nvSpPr>
          <p:spPr bwMode="auto">
            <a:xfrm>
              <a:off x="1370042" y="3763983"/>
              <a:ext cx="649287" cy="649288"/>
            </a:xfrm>
            <a:prstGeom prst="ellipse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D</a:t>
              </a:r>
            </a:p>
          </p:txBody>
        </p:sp>
        <p:sp>
          <p:nvSpPr>
            <p:cNvPr id="20508" name="Text Box 72"/>
            <p:cNvSpPr txBox="1">
              <a:spLocks noChangeArrowheads="1"/>
            </p:cNvSpPr>
            <p:nvPr/>
          </p:nvSpPr>
          <p:spPr bwMode="auto">
            <a:xfrm>
              <a:off x="1928794" y="3929066"/>
              <a:ext cx="1217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r</a:t>
              </a:r>
              <a:r>
                <a:rPr lang="en-US" altLang="zh-CN" sz="2000" b="1">
                  <a:solidFill>
                    <a:srgbClr val="FF0000"/>
                  </a:solidFill>
                </a:rPr>
                <a:t>&lt;w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2</a:t>
              </a:r>
            </a:p>
            <a:p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不可行解</a:t>
              </a:r>
            </a:p>
          </p:txBody>
        </p:sp>
      </p:grpSp>
      <p:cxnSp>
        <p:nvCxnSpPr>
          <p:cNvPr id="89" name="直接连接符 88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1640682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grpSp>
        <p:nvGrpSpPr>
          <p:cNvPr id="98" name="组合 97"/>
          <p:cNvGrpSpPr>
            <a:grpSpLocks/>
          </p:cNvGrpSpPr>
          <p:nvPr/>
        </p:nvGrpSpPr>
        <p:grpSpPr bwMode="auto">
          <a:xfrm>
            <a:off x="785813" y="4411663"/>
            <a:ext cx="1506537" cy="2024062"/>
            <a:chOff x="785786" y="4411683"/>
            <a:chExt cx="1506544" cy="2024059"/>
          </a:xfrm>
        </p:grpSpPr>
        <p:sp>
          <p:nvSpPr>
            <p:cNvPr id="91" name="Oval 88"/>
            <p:cNvSpPr>
              <a:spLocks noChangeArrowheads="1"/>
            </p:cNvSpPr>
            <p:nvPr/>
          </p:nvSpPr>
          <p:spPr bwMode="auto">
            <a:xfrm>
              <a:off x="785786" y="5780108"/>
              <a:ext cx="649288" cy="649288"/>
            </a:xfrm>
            <a:prstGeom prst="ellipse">
              <a:avLst/>
            </a:prstGeom>
            <a:solidFill>
              <a:srgbClr val="FF66FF"/>
            </a:solidFill>
            <a:ln w="19050">
              <a:solidFill>
                <a:srgbClr val="FF0000"/>
              </a:solidFill>
              <a:prstDash val="lgDash"/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H</a:t>
              </a:r>
            </a:p>
          </p:txBody>
        </p:sp>
        <p:sp>
          <p:nvSpPr>
            <p:cNvPr id="92" name="Oval 89"/>
            <p:cNvSpPr>
              <a:spLocks noChangeArrowheads="1"/>
            </p:cNvSpPr>
            <p:nvPr/>
          </p:nvSpPr>
          <p:spPr bwMode="auto">
            <a:xfrm>
              <a:off x="1643042" y="5786454"/>
              <a:ext cx="649288" cy="649288"/>
            </a:xfrm>
            <a:prstGeom prst="ellipse">
              <a:avLst/>
            </a:prstGeom>
            <a:solidFill>
              <a:srgbClr val="FF66FF"/>
            </a:solidFill>
            <a:ln w="19050">
              <a:solidFill>
                <a:srgbClr val="FF0000"/>
              </a:solidFill>
              <a:prstDash val="lgDash"/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20503" name="Line 90"/>
            <p:cNvSpPr>
              <a:spLocks noChangeShapeType="1"/>
            </p:cNvSpPr>
            <p:nvPr/>
          </p:nvSpPr>
          <p:spPr bwMode="auto">
            <a:xfrm flipH="1">
              <a:off x="1071538" y="4429132"/>
              <a:ext cx="500066" cy="13573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91"/>
            <p:cNvSpPr>
              <a:spLocks noChangeShapeType="1"/>
            </p:cNvSpPr>
            <p:nvPr/>
          </p:nvSpPr>
          <p:spPr bwMode="auto">
            <a:xfrm>
              <a:off x="1730405" y="4411683"/>
              <a:ext cx="198389" cy="14462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" name="Freeform 86"/>
          <p:cNvSpPr>
            <a:spLocks/>
          </p:cNvSpPr>
          <p:nvPr/>
        </p:nvSpPr>
        <p:spPr bwMode="auto">
          <a:xfrm>
            <a:off x="1946275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/>
              <a:t>n=3, </a:t>
            </a:r>
            <a:r>
              <a:rPr lang="en-US" altLang="zh-CN" smtClean="0">
                <a:solidFill>
                  <a:srgbClr val="FF0000"/>
                </a:solidFill>
              </a:rPr>
              <a:t>C=30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0000FF"/>
                </a:solidFill>
              </a:rPr>
              <a:t>w={16,15,15}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v={45,25,25}</a:t>
            </a:r>
            <a:endParaRPr lang="zh-CN" altLang="en-US" smtClean="0"/>
          </a:p>
        </p:txBody>
      </p:sp>
      <p:sp>
        <p:nvSpPr>
          <p:cNvPr id="44" name="Oval 62"/>
          <p:cNvSpPr>
            <a:spLocks noChangeArrowheads="1"/>
          </p:cNvSpPr>
          <p:nvPr/>
        </p:nvSpPr>
        <p:spPr bwMode="auto">
          <a:xfrm>
            <a:off x="3857620" y="1785926"/>
            <a:ext cx="649288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A</a:t>
            </a:r>
          </a:p>
        </p:txBody>
      </p:sp>
      <p:sp>
        <p:nvSpPr>
          <p:cNvPr id="21511" name="Text Box 65"/>
          <p:cNvSpPr txBox="1">
            <a:spLocks noChangeArrowheads="1"/>
          </p:cNvSpPr>
          <p:nvPr/>
        </p:nvSpPr>
        <p:spPr bwMode="auto">
          <a:xfrm>
            <a:off x="4500563" y="1857375"/>
            <a:ext cx="170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=C=30,V=0</a:t>
            </a:r>
          </a:p>
        </p:txBody>
      </p:sp>
      <p:sp>
        <p:nvSpPr>
          <p:cNvPr id="46" name="Oval 64"/>
          <p:cNvSpPr>
            <a:spLocks noChangeArrowheads="1"/>
          </p:cNvSpPr>
          <p:nvPr/>
        </p:nvSpPr>
        <p:spPr bwMode="auto">
          <a:xfrm>
            <a:off x="2017742" y="2682896"/>
            <a:ext cx="649287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B</a:t>
            </a:r>
          </a:p>
        </p:txBody>
      </p:sp>
      <p:sp>
        <p:nvSpPr>
          <p:cNvPr id="21515" name="Text Box 66"/>
          <p:cNvSpPr txBox="1">
            <a:spLocks noChangeArrowheads="1"/>
          </p:cNvSpPr>
          <p:nvPr/>
        </p:nvSpPr>
        <p:spPr bwMode="auto">
          <a:xfrm>
            <a:off x="571500" y="2428875"/>
            <a:ext cx="153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=16,v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=45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=14,V=45</a:t>
            </a:r>
          </a:p>
        </p:txBody>
      </p:sp>
      <p:sp>
        <p:nvSpPr>
          <p:cNvPr id="50" name="Oval 71"/>
          <p:cNvSpPr>
            <a:spLocks noChangeArrowheads="1"/>
          </p:cNvSpPr>
          <p:nvPr/>
        </p:nvSpPr>
        <p:spPr bwMode="auto">
          <a:xfrm>
            <a:off x="1370042" y="3763983"/>
            <a:ext cx="649287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D</a:t>
            </a:r>
          </a:p>
        </p:txBody>
      </p:sp>
      <p:sp>
        <p:nvSpPr>
          <p:cNvPr id="21519" name="Text Box 72"/>
          <p:cNvSpPr txBox="1">
            <a:spLocks noChangeArrowheads="1"/>
          </p:cNvSpPr>
          <p:nvPr/>
        </p:nvSpPr>
        <p:spPr bwMode="auto">
          <a:xfrm>
            <a:off x="1928813" y="3929063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grpSp>
        <p:nvGrpSpPr>
          <p:cNvPr id="92" name="组合 91"/>
          <p:cNvGrpSpPr>
            <a:grpSpLocks/>
          </p:cNvGrpSpPr>
          <p:nvPr/>
        </p:nvGrpSpPr>
        <p:grpSpPr bwMode="auto">
          <a:xfrm>
            <a:off x="2016125" y="4929188"/>
            <a:ext cx="1844675" cy="708025"/>
            <a:chOff x="2016154" y="4929198"/>
            <a:chExt cx="1844020" cy="708035"/>
          </a:xfrm>
        </p:grpSpPr>
        <p:sp>
          <p:nvSpPr>
            <p:cNvPr id="52" name="Oval 75"/>
            <p:cNvSpPr>
              <a:spLocks noChangeArrowheads="1"/>
            </p:cNvSpPr>
            <p:nvPr/>
          </p:nvSpPr>
          <p:spPr bwMode="auto">
            <a:xfrm>
              <a:off x="2016154" y="4987946"/>
              <a:ext cx="649288" cy="649287"/>
            </a:xfrm>
            <a:prstGeom prst="ellipse">
              <a:avLst/>
            </a:prstGeom>
            <a:solidFill>
              <a:srgbClr val="C0000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J</a:t>
              </a:r>
            </a:p>
          </p:txBody>
        </p:sp>
        <p:sp>
          <p:nvSpPr>
            <p:cNvPr id="21561" name="Text Box 77"/>
            <p:cNvSpPr txBox="1">
              <a:spLocks noChangeArrowheads="1"/>
            </p:cNvSpPr>
            <p:nvPr/>
          </p:nvSpPr>
          <p:spPr bwMode="auto">
            <a:xfrm>
              <a:off x="2643174" y="4929198"/>
              <a:ext cx="1217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r</a:t>
              </a:r>
              <a:r>
                <a:rPr lang="en-US" altLang="zh-CN" sz="2000" b="1">
                  <a:solidFill>
                    <a:srgbClr val="FF0000"/>
                  </a:solidFill>
                </a:rPr>
                <a:t>&lt;w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3</a:t>
              </a:r>
            </a:p>
            <a:p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不可行解</a:t>
              </a:r>
            </a:p>
          </p:txBody>
        </p:sp>
      </p:grpSp>
      <p:grpSp>
        <p:nvGrpSpPr>
          <p:cNvPr id="93" name="组合 92"/>
          <p:cNvGrpSpPr>
            <a:grpSpLocks/>
          </p:cNvGrpSpPr>
          <p:nvPr/>
        </p:nvGrpSpPr>
        <p:grpSpPr bwMode="auto">
          <a:xfrm>
            <a:off x="3817938" y="4843463"/>
            <a:ext cx="1968500" cy="1016000"/>
            <a:chOff x="3817967" y="4843483"/>
            <a:chExt cx="1968479" cy="1015663"/>
          </a:xfrm>
        </p:grpSpPr>
        <p:sp>
          <p:nvSpPr>
            <p:cNvPr id="54" name="Oval 79"/>
            <p:cNvSpPr>
              <a:spLocks noChangeArrowheads="1"/>
            </p:cNvSpPr>
            <p:nvPr/>
          </p:nvSpPr>
          <p:spPr bwMode="auto">
            <a:xfrm>
              <a:off x="3817967" y="4914921"/>
              <a:ext cx="649288" cy="649288"/>
            </a:xfrm>
            <a:prstGeom prst="ellipse">
              <a:avLst/>
            </a:prstGeom>
            <a:solidFill>
              <a:srgbClr val="00800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K</a:t>
              </a:r>
            </a:p>
          </p:txBody>
        </p:sp>
        <p:sp>
          <p:nvSpPr>
            <p:cNvPr id="21557" name="Text Box 80"/>
            <p:cNvSpPr txBox="1">
              <a:spLocks noChangeArrowheads="1"/>
            </p:cNvSpPr>
            <p:nvPr/>
          </p:nvSpPr>
          <p:spPr bwMode="auto">
            <a:xfrm>
              <a:off x="4394230" y="4843483"/>
              <a:ext cx="139221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66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r</a:t>
              </a:r>
              <a:r>
                <a:rPr lang="en-US" altLang="zh-CN" sz="2000" b="1">
                  <a:solidFill>
                    <a:srgbClr val="006600"/>
                  </a:solidFill>
                </a:rPr>
                <a:t>=14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V=45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x=(1,0,0)</a:t>
              </a:r>
            </a:p>
          </p:txBody>
        </p:sp>
      </p:grpSp>
      <p:sp>
        <p:nvSpPr>
          <p:cNvPr id="56" name="Freeform 83"/>
          <p:cNvSpPr>
            <a:spLocks/>
          </p:cNvSpPr>
          <p:nvPr/>
        </p:nvSpPr>
        <p:spPr bwMode="auto">
          <a:xfrm>
            <a:off x="2593975" y="4411663"/>
            <a:ext cx="863600" cy="720725"/>
          </a:xfrm>
          <a:custGeom>
            <a:avLst/>
            <a:gdLst>
              <a:gd name="T0" fmla="*/ 0 w 544"/>
              <a:gd name="T1" fmla="*/ 454 h 454"/>
              <a:gd name="T2" fmla="*/ 408 w 544"/>
              <a:gd name="T3" fmla="*/ 272 h 454"/>
              <a:gd name="T4" fmla="*/ 544 w 544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Freeform 86"/>
          <p:cNvSpPr>
            <a:spLocks/>
          </p:cNvSpPr>
          <p:nvPr/>
        </p:nvSpPr>
        <p:spPr bwMode="auto">
          <a:xfrm>
            <a:off x="1946275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87"/>
          <p:cNvSpPr>
            <a:spLocks/>
          </p:cNvSpPr>
          <p:nvPr/>
        </p:nvSpPr>
        <p:spPr bwMode="auto">
          <a:xfrm>
            <a:off x="2593975" y="2395538"/>
            <a:ext cx="1584325" cy="503237"/>
          </a:xfrm>
          <a:custGeom>
            <a:avLst/>
            <a:gdLst>
              <a:gd name="T0" fmla="*/ 0 w 998"/>
              <a:gd name="T1" fmla="*/ 317 h 317"/>
              <a:gd name="T2" fmla="*/ 544 w 998"/>
              <a:gd name="T3" fmla="*/ 227 h 317"/>
              <a:gd name="T4" fmla="*/ 998 w 998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Oval 88"/>
          <p:cNvSpPr>
            <a:spLocks noChangeArrowheads="1"/>
          </p:cNvSpPr>
          <p:nvPr/>
        </p:nvSpPr>
        <p:spPr bwMode="auto">
          <a:xfrm>
            <a:off x="785786" y="5780108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H</a:t>
            </a:r>
          </a:p>
        </p:txBody>
      </p:sp>
      <p:sp>
        <p:nvSpPr>
          <p:cNvPr id="62" name="Oval 89"/>
          <p:cNvSpPr>
            <a:spLocks noChangeArrowheads="1"/>
          </p:cNvSpPr>
          <p:nvPr/>
        </p:nvSpPr>
        <p:spPr bwMode="auto">
          <a:xfrm>
            <a:off x="1643042" y="5786454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I</a:t>
            </a:r>
          </a:p>
        </p:txBody>
      </p:sp>
      <p:sp>
        <p:nvSpPr>
          <p:cNvPr id="21531" name="Line 90"/>
          <p:cNvSpPr>
            <a:spLocks noChangeShapeType="1"/>
          </p:cNvSpPr>
          <p:nvPr/>
        </p:nvSpPr>
        <p:spPr bwMode="auto">
          <a:xfrm flipH="1">
            <a:off x="1071563" y="4429125"/>
            <a:ext cx="500062" cy="13573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Line 91"/>
          <p:cNvSpPr>
            <a:spLocks noChangeShapeType="1"/>
          </p:cNvSpPr>
          <p:nvPr/>
        </p:nvSpPr>
        <p:spPr bwMode="auto">
          <a:xfrm>
            <a:off x="1730375" y="4411663"/>
            <a:ext cx="198438" cy="14462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1" name="组合 90"/>
          <p:cNvGrpSpPr>
            <a:grpSpLocks/>
          </p:cNvGrpSpPr>
          <p:nvPr/>
        </p:nvGrpSpPr>
        <p:grpSpPr bwMode="auto">
          <a:xfrm>
            <a:off x="3241675" y="3429000"/>
            <a:ext cx="1392238" cy="984250"/>
            <a:chOff x="3241704" y="3429000"/>
            <a:chExt cx="1392787" cy="984270"/>
          </a:xfrm>
        </p:grpSpPr>
        <p:sp>
          <p:nvSpPr>
            <p:cNvPr id="65" name="Oval 73"/>
            <p:cNvSpPr>
              <a:spLocks noChangeArrowheads="1"/>
            </p:cNvSpPr>
            <p:nvPr/>
          </p:nvSpPr>
          <p:spPr bwMode="auto">
            <a:xfrm>
              <a:off x="3241704" y="3763983"/>
              <a:ext cx="649288" cy="649287"/>
            </a:xfrm>
            <a:prstGeom prst="ellipse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E</a:t>
              </a:r>
            </a:p>
          </p:txBody>
        </p:sp>
        <p:sp>
          <p:nvSpPr>
            <p:cNvPr id="21553" name="Text Box 74"/>
            <p:cNvSpPr txBox="1">
              <a:spLocks noChangeArrowheads="1"/>
            </p:cNvSpPr>
            <p:nvPr/>
          </p:nvSpPr>
          <p:spPr bwMode="auto">
            <a:xfrm>
              <a:off x="3786182" y="3429000"/>
              <a:ext cx="8483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=14</a:t>
              </a: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V=45</a:t>
              </a:r>
            </a:p>
          </p:txBody>
        </p:sp>
      </p:grpSp>
      <p:sp>
        <p:nvSpPr>
          <p:cNvPr id="71" name="Freeform 130"/>
          <p:cNvSpPr>
            <a:spLocks/>
          </p:cNvSpPr>
          <p:nvPr/>
        </p:nvSpPr>
        <p:spPr bwMode="auto">
          <a:xfrm>
            <a:off x="3817938" y="4267200"/>
            <a:ext cx="515937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1535" name="直接连接符 74"/>
          <p:cNvCxnSpPr>
            <a:cxnSpLocks noChangeShapeType="1"/>
            <a:stCxn id="0" idx="2"/>
            <a:endCxn id="0" idx="7"/>
          </p:cNvCxnSpPr>
          <p:nvPr/>
        </p:nvCxnSpPr>
        <p:spPr bwMode="auto">
          <a:xfrm rot="10800000" flipV="1">
            <a:off x="2571750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1536" name="直接连接符 75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1640682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77" name="直接连接符 76"/>
          <p:cNvCxnSpPr>
            <a:cxnSpLocks noChangeShapeType="1"/>
            <a:stCxn id="0" idx="5"/>
            <a:endCxn id="0" idx="1"/>
          </p:cNvCxnSpPr>
          <p:nvPr/>
        </p:nvCxnSpPr>
        <p:spPr bwMode="auto">
          <a:xfrm rot="16200000" flipH="1">
            <a:off x="2643188" y="3165475"/>
            <a:ext cx="622300" cy="76517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81" name="直接连接符 80"/>
          <p:cNvCxnSpPr>
            <a:cxnSpLocks noChangeShapeType="1"/>
            <a:stCxn id="0" idx="3"/>
            <a:endCxn id="0" idx="7"/>
          </p:cNvCxnSpPr>
          <p:nvPr/>
        </p:nvCxnSpPr>
        <p:spPr bwMode="auto">
          <a:xfrm rot="5400000">
            <a:off x="2570956" y="4317207"/>
            <a:ext cx="765175" cy="7667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82" name="直接连接符 81"/>
          <p:cNvCxnSpPr>
            <a:cxnSpLocks noChangeShapeType="1"/>
            <a:stCxn id="0" idx="5"/>
            <a:endCxn id="0" idx="0"/>
          </p:cNvCxnSpPr>
          <p:nvPr/>
        </p:nvCxnSpPr>
        <p:spPr bwMode="auto">
          <a:xfrm rot="16200000" flipH="1">
            <a:off x="3671094" y="4442619"/>
            <a:ext cx="596900" cy="3476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87" name="圆角矩形标注 86"/>
          <p:cNvSpPr/>
          <p:nvPr/>
        </p:nvSpPr>
        <p:spPr bwMode="auto">
          <a:xfrm>
            <a:off x="4429124" y="2357430"/>
            <a:ext cx="3143272" cy="1143008"/>
          </a:xfrm>
          <a:prstGeom prst="wedgeRoundRectCallout">
            <a:avLst>
              <a:gd name="adj1" fmla="val -67446"/>
              <a:gd name="adj2" fmla="val 50603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再扩展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可行，此时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A,B,E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是活结点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成为新的扩展结点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itchFamily="34" charset="-122"/>
            </a:endParaRPr>
          </a:p>
        </p:txBody>
      </p:sp>
      <p:sp>
        <p:nvSpPr>
          <p:cNvPr id="88" name="圆角矩形标注 87"/>
          <p:cNvSpPr/>
          <p:nvPr/>
        </p:nvSpPr>
        <p:spPr bwMode="auto">
          <a:xfrm>
            <a:off x="2214546" y="5643578"/>
            <a:ext cx="2286016" cy="1143008"/>
          </a:xfrm>
          <a:prstGeom prst="wedgeRoundRectCallout">
            <a:avLst>
              <a:gd name="adj1" fmla="val -32325"/>
              <a:gd name="adj2" fmla="val -60616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J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Cr&lt;w3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J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不可行解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回溯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到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itchFamily="34" charset="-122"/>
            </a:endParaRPr>
          </a:p>
        </p:txBody>
      </p:sp>
      <p:sp>
        <p:nvSpPr>
          <p:cNvPr id="89" name="圆角矩形标注 88"/>
          <p:cNvSpPr/>
          <p:nvPr/>
        </p:nvSpPr>
        <p:spPr bwMode="auto">
          <a:xfrm>
            <a:off x="5500694" y="3643314"/>
            <a:ext cx="3500462" cy="2214578"/>
          </a:xfrm>
          <a:prstGeom prst="wedgeRoundRectCallout">
            <a:avLst>
              <a:gd name="adj1" fmla="val -70802"/>
              <a:gd name="adj2" fmla="val -2261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K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K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是叶结点，得到一个可行解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x=(1,0,0)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V=45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K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不可扩展，死结点，返回到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成为死结点，返回到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成为死结点，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返回到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A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90" name="Freeform 85"/>
          <p:cNvSpPr>
            <a:spLocks/>
          </p:cNvSpPr>
          <p:nvPr/>
        </p:nvSpPr>
        <p:spPr bwMode="auto">
          <a:xfrm>
            <a:off x="2738438" y="3043238"/>
            <a:ext cx="792162" cy="720725"/>
          </a:xfrm>
          <a:custGeom>
            <a:avLst/>
            <a:gdLst>
              <a:gd name="T0" fmla="*/ 499 w 499"/>
              <a:gd name="T1" fmla="*/ 454 h 454"/>
              <a:gd name="T2" fmla="*/ 408 w 499"/>
              <a:gd name="T3" fmla="*/ 136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71" grpId="0" animBg="1"/>
      <p:bldP spid="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/>
              <a:t>n=3, </a:t>
            </a:r>
            <a:r>
              <a:rPr lang="en-US" altLang="zh-CN" smtClean="0">
                <a:solidFill>
                  <a:srgbClr val="FF0000"/>
                </a:solidFill>
              </a:rPr>
              <a:t>C=30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0000FF"/>
                </a:solidFill>
              </a:rPr>
              <a:t>w={16,15,15}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v={45,25,25}</a:t>
            </a:r>
            <a:endParaRPr lang="zh-CN" altLang="en-US" smtClean="0"/>
          </a:p>
        </p:txBody>
      </p:sp>
      <p:sp>
        <p:nvSpPr>
          <p:cNvPr id="44" name="Oval 62"/>
          <p:cNvSpPr>
            <a:spLocks noChangeArrowheads="1"/>
          </p:cNvSpPr>
          <p:nvPr/>
        </p:nvSpPr>
        <p:spPr bwMode="auto">
          <a:xfrm>
            <a:off x="3857620" y="1785926"/>
            <a:ext cx="649288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A</a:t>
            </a:r>
          </a:p>
        </p:txBody>
      </p:sp>
      <p:sp>
        <p:nvSpPr>
          <p:cNvPr id="22535" name="Text Box 65"/>
          <p:cNvSpPr txBox="1">
            <a:spLocks noChangeArrowheads="1"/>
          </p:cNvSpPr>
          <p:nvPr/>
        </p:nvSpPr>
        <p:spPr bwMode="auto">
          <a:xfrm>
            <a:off x="4500563" y="1857375"/>
            <a:ext cx="170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=C=30,V=0</a:t>
            </a:r>
          </a:p>
        </p:txBody>
      </p:sp>
      <p:sp>
        <p:nvSpPr>
          <p:cNvPr id="46" name="Oval 64"/>
          <p:cNvSpPr>
            <a:spLocks noChangeArrowheads="1"/>
          </p:cNvSpPr>
          <p:nvPr/>
        </p:nvSpPr>
        <p:spPr bwMode="auto">
          <a:xfrm>
            <a:off x="2017742" y="2682896"/>
            <a:ext cx="649287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B</a:t>
            </a:r>
          </a:p>
        </p:txBody>
      </p:sp>
      <p:sp>
        <p:nvSpPr>
          <p:cNvPr id="22539" name="Text Box 66"/>
          <p:cNvSpPr txBox="1">
            <a:spLocks noChangeArrowheads="1"/>
          </p:cNvSpPr>
          <p:nvPr/>
        </p:nvSpPr>
        <p:spPr bwMode="auto">
          <a:xfrm>
            <a:off x="571500" y="2428875"/>
            <a:ext cx="153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=16,v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=45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=14,V=45</a:t>
            </a:r>
          </a:p>
        </p:txBody>
      </p:sp>
      <p:grpSp>
        <p:nvGrpSpPr>
          <p:cNvPr id="87" name="组合 86"/>
          <p:cNvGrpSpPr>
            <a:grpSpLocks/>
          </p:cNvGrpSpPr>
          <p:nvPr/>
        </p:nvGrpSpPr>
        <p:grpSpPr bwMode="auto">
          <a:xfrm>
            <a:off x="5402263" y="2682875"/>
            <a:ext cx="1949450" cy="649288"/>
            <a:chOff x="5402292" y="2682896"/>
            <a:chExt cx="1948754" cy="649287"/>
          </a:xfrm>
        </p:grpSpPr>
        <p:sp>
          <p:nvSpPr>
            <p:cNvPr id="48" name="Oval 67"/>
            <p:cNvSpPr>
              <a:spLocks noChangeArrowheads="1"/>
            </p:cNvSpPr>
            <p:nvPr/>
          </p:nvSpPr>
          <p:spPr bwMode="auto">
            <a:xfrm>
              <a:off x="5402292" y="2682896"/>
              <a:ext cx="649287" cy="649287"/>
            </a:xfrm>
            <a:prstGeom prst="ellipse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C</a:t>
              </a:r>
            </a:p>
          </p:txBody>
        </p:sp>
        <p:sp>
          <p:nvSpPr>
            <p:cNvPr id="22601" name="Text Box 68"/>
            <p:cNvSpPr txBox="1">
              <a:spLocks noChangeArrowheads="1"/>
            </p:cNvSpPr>
            <p:nvPr/>
          </p:nvSpPr>
          <p:spPr bwMode="auto">
            <a:xfrm>
              <a:off x="5978554" y="2755921"/>
              <a:ext cx="1372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=30,V=0</a:t>
              </a:r>
            </a:p>
          </p:txBody>
        </p:sp>
      </p:grpSp>
      <p:sp>
        <p:nvSpPr>
          <p:cNvPr id="50" name="Oval 71"/>
          <p:cNvSpPr>
            <a:spLocks noChangeArrowheads="1"/>
          </p:cNvSpPr>
          <p:nvPr/>
        </p:nvSpPr>
        <p:spPr bwMode="auto">
          <a:xfrm>
            <a:off x="1370042" y="3763983"/>
            <a:ext cx="649287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D</a:t>
            </a:r>
          </a:p>
        </p:txBody>
      </p:sp>
      <p:sp>
        <p:nvSpPr>
          <p:cNvPr id="22544" name="Text Box 72"/>
          <p:cNvSpPr txBox="1">
            <a:spLocks noChangeArrowheads="1"/>
          </p:cNvSpPr>
          <p:nvPr/>
        </p:nvSpPr>
        <p:spPr bwMode="auto">
          <a:xfrm>
            <a:off x="1928813" y="3929063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52" name="Oval 75"/>
          <p:cNvSpPr>
            <a:spLocks noChangeArrowheads="1"/>
          </p:cNvSpPr>
          <p:nvPr/>
        </p:nvSpPr>
        <p:spPr bwMode="auto">
          <a:xfrm>
            <a:off x="2016154" y="4987946"/>
            <a:ext cx="649288" cy="649287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J</a:t>
            </a:r>
          </a:p>
        </p:txBody>
      </p:sp>
      <p:sp>
        <p:nvSpPr>
          <p:cNvPr id="22548" name="Text Box 77"/>
          <p:cNvSpPr txBox="1">
            <a:spLocks noChangeArrowheads="1"/>
          </p:cNvSpPr>
          <p:nvPr/>
        </p:nvSpPr>
        <p:spPr bwMode="auto">
          <a:xfrm>
            <a:off x="2643188" y="5143500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54" name="Oval 79"/>
          <p:cNvSpPr>
            <a:spLocks noChangeArrowheads="1"/>
          </p:cNvSpPr>
          <p:nvPr/>
        </p:nvSpPr>
        <p:spPr bwMode="auto">
          <a:xfrm>
            <a:off x="3817967" y="4914921"/>
            <a:ext cx="649288" cy="649288"/>
          </a:xfrm>
          <a:prstGeom prst="ellipse">
            <a:avLst/>
          </a:prstGeom>
          <a:solidFill>
            <a:srgbClr val="008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K</a:t>
            </a:r>
          </a:p>
        </p:txBody>
      </p:sp>
      <p:sp>
        <p:nvSpPr>
          <p:cNvPr id="22552" name="Text Box 80"/>
          <p:cNvSpPr txBox="1">
            <a:spLocks noChangeArrowheads="1"/>
          </p:cNvSpPr>
          <p:nvPr/>
        </p:nvSpPr>
        <p:spPr bwMode="auto">
          <a:xfrm>
            <a:off x="4394200" y="4843463"/>
            <a:ext cx="1463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6600"/>
                </a:solidFill>
              </a:rPr>
              <a:t>C</a:t>
            </a:r>
            <a:r>
              <a:rPr lang="en-US" altLang="zh-CN" sz="2000" b="1" baseline="-25000">
                <a:solidFill>
                  <a:srgbClr val="006600"/>
                </a:solidFill>
              </a:rPr>
              <a:t>r</a:t>
            </a:r>
            <a:r>
              <a:rPr lang="en-US" altLang="zh-CN" sz="2000" b="1">
                <a:solidFill>
                  <a:srgbClr val="006600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V=45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x=(1,0,0)</a:t>
            </a:r>
          </a:p>
        </p:txBody>
      </p:sp>
      <p:sp>
        <p:nvSpPr>
          <p:cNvPr id="22553" name="Freeform 83"/>
          <p:cNvSpPr>
            <a:spLocks/>
          </p:cNvSpPr>
          <p:nvPr/>
        </p:nvSpPr>
        <p:spPr bwMode="auto">
          <a:xfrm>
            <a:off x="2593975" y="4411663"/>
            <a:ext cx="863600" cy="720725"/>
          </a:xfrm>
          <a:custGeom>
            <a:avLst/>
            <a:gdLst>
              <a:gd name="T0" fmla="*/ 0 w 544"/>
              <a:gd name="T1" fmla="*/ 454 h 454"/>
              <a:gd name="T2" fmla="*/ 408 w 544"/>
              <a:gd name="T3" fmla="*/ 272 h 454"/>
              <a:gd name="T4" fmla="*/ 544 w 544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84"/>
          <p:cNvSpPr>
            <a:spLocks/>
          </p:cNvSpPr>
          <p:nvPr/>
        </p:nvSpPr>
        <p:spPr bwMode="auto">
          <a:xfrm>
            <a:off x="5546725" y="4195763"/>
            <a:ext cx="358775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Freeform 85"/>
          <p:cNvSpPr>
            <a:spLocks/>
          </p:cNvSpPr>
          <p:nvPr/>
        </p:nvSpPr>
        <p:spPr bwMode="auto">
          <a:xfrm>
            <a:off x="2738438" y="3043238"/>
            <a:ext cx="792162" cy="720725"/>
          </a:xfrm>
          <a:custGeom>
            <a:avLst/>
            <a:gdLst>
              <a:gd name="T0" fmla="*/ 499 w 499"/>
              <a:gd name="T1" fmla="*/ 454 h 454"/>
              <a:gd name="T2" fmla="*/ 408 w 499"/>
              <a:gd name="T3" fmla="*/ 136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6" name="Freeform 86"/>
          <p:cNvSpPr>
            <a:spLocks/>
          </p:cNvSpPr>
          <p:nvPr/>
        </p:nvSpPr>
        <p:spPr bwMode="auto">
          <a:xfrm>
            <a:off x="1946275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7" name="Freeform 87"/>
          <p:cNvSpPr>
            <a:spLocks/>
          </p:cNvSpPr>
          <p:nvPr/>
        </p:nvSpPr>
        <p:spPr bwMode="auto">
          <a:xfrm>
            <a:off x="2593975" y="2395538"/>
            <a:ext cx="1584325" cy="503237"/>
          </a:xfrm>
          <a:custGeom>
            <a:avLst/>
            <a:gdLst>
              <a:gd name="T0" fmla="*/ 0 w 998"/>
              <a:gd name="T1" fmla="*/ 317 h 317"/>
              <a:gd name="T2" fmla="*/ 544 w 998"/>
              <a:gd name="T3" fmla="*/ 227 h 317"/>
              <a:gd name="T4" fmla="*/ 998 w 998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Oval 88"/>
          <p:cNvSpPr>
            <a:spLocks noChangeArrowheads="1"/>
          </p:cNvSpPr>
          <p:nvPr/>
        </p:nvSpPr>
        <p:spPr bwMode="auto">
          <a:xfrm>
            <a:off x="785786" y="5780108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H</a:t>
            </a:r>
          </a:p>
        </p:txBody>
      </p:sp>
      <p:sp>
        <p:nvSpPr>
          <p:cNvPr id="62" name="Oval 89"/>
          <p:cNvSpPr>
            <a:spLocks noChangeArrowheads="1"/>
          </p:cNvSpPr>
          <p:nvPr/>
        </p:nvSpPr>
        <p:spPr bwMode="auto">
          <a:xfrm>
            <a:off x="1643042" y="5786454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I</a:t>
            </a:r>
          </a:p>
        </p:txBody>
      </p:sp>
      <p:sp>
        <p:nvSpPr>
          <p:cNvPr id="22564" name="Line 90"/>
          <p:cNvSpPr>
            <a:spLocks noChangeShapeType="1"/>
          </p:cNvSpPr>
          <p:nvPr/>
        </p:nvSpPr>
        <p:spPr bwMode="auto">
          <a:xfrm flipH="1">
            <a:off x="1071563" y="4429125"/>
            <a:ext cx="500062" cy="13573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5" name="Line 91"/>
          <p:cNvSpPr>
            <a:spLocks noChangeShapeType="1"/>
          </p:cNvSpPr>
          <p:nvPr/>
        </p:nvSpPr>
        <p:spPr bwMode="auto">
          <a:xfrm>
            <a:off x="1730375" y="4411663"/>
            <a:ext cx="198438" cy="14462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Oval 73"/>
          <p:cNvSpPr>
            <a:spLocks noChangeArrowheads="1"/>
          </p:cNvSpPr>
          <p:nvPr/>
        </p:nvSpPr>
        <p:spPr bwMode="auto">
          <a:xfrm>
            <a:off x="3241704" y="3763983"/>
            <a:ext cx="649288" cy="649287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E</a:t>
            </a:r>
          </a:p>
        </p:txBody>
      </p:sp>
      <p:sp>
        <p:nvSpPr>
          <p:cNvPr id="22569" name="Text Box 74"/>
          <p:cNvSpPr txBox="1">
            <a:spLocks noChangeArrowheads="1"/>
          </p:cNvSpPr>
          <p:nvPr/>
        </p:nvSpPr>
        <p:spPr bwMode="auto">
          <a:xfrm>
            <a:off x="3786188" y="3429000"/>
            <a:ext cx="847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V=45</a:t>
            </a:r>
          </a:p>
        </p:txBody>
      </p:sp>
      <p:grpSp>
        <p:nvGrpSpPr>
          <p:cNvPr id="89" name="组合 88"/>
          <p:cNvGrpSpPr>
            <a:grpSpLocks/>
          </p:cNvGrpSpPr>
          <p:nvPr/>
        </p:nvGrpSpPr>
        <p:grpSpPr bwMode="auto">
          <a:xfrm>
            <a:off x="5400675" y="4843463"/>
            <a:ext cx="2143125" cy="1323975"/>
            <a:chOff x="5400704" y="4843483"/>
            <a:chExt cx="2142717" cy="1323439"/>
          </a:xfrm>
        </p:grpSpPr>
        <p:sp>
          <p:nvSpPr>
            <p:cNvPr id="67" name="Oval 102"/>
            <p:cNvSpPr>
              <a:spLocks noChangeArrowheads="1"/>
            </p:cNvSpPr>
            <p:nvPr/>
          </p:nvSpPr>
          <p:spPr bwMode="auto">
            <a:xfrm>
              <a:off x="5400704" y="4916508"/>
              <a:ext cx="649288" cy="649287"/>
            </a:xfrm>
            <a:prstGeom prst="ellipse">
              <a:avLst/>
            </a:prstGeom>
            <a:solidFill>
              <a:srgbClr val="00800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L</a:t>
              </a:r>
            </a:p>
          </p:txBody>
        </p:sp>
        <p:sp>
          <p:nvSpPr>
            <p:cNvPr id="22597" name="Text Box 111"/>
            <p:cNvSpPr txBox="1">
              <a:spLocks noChangeArrowheads="1"/>
            </p:cNvSpPr>
            <p:nvPr/>
          </p:nvSpPr>
          <p:spPr bwMode="auto">
            <a:xfrm>
              <a:off x="5976967" y="4843483"/>
              <a:ext cx="1566454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6600"/>
                  </a:solidFill>
                </a:rPr>
                <a:t>w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3</a:t>
              </a:r>
              <a:r>
                <a:rPr lang="en-US" altLang="zh-CN" sz="2000" b="1">
                  <a:solidFill>
                    <a:srgbClr val="006600"/>
                  </a:solidFill>
                </a:rPr>
                <a:t>=15,v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3</a:t>
              </a:r>
              <a:r>
                <a:rPr lang="en-US" altLang="zh-CN" sz="2000" b="1">
                  <a:solidFill>
                    <a:srgbClr val="006600"/>
                  </a:solidFill>
                </a:rPr>
                <a:t>=25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r</a:t>
              </a:r>
              <a:r>
                <a:rPr lang="en-US" altLang="zh-CN" sz="2000" b="1">
                  <a:solidFill>
                    <a:srgbClr val="006600"/>
                  </a:solidFill>
                </a:rPr>
                <a:t>=0,V=50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50&gt;45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x=(0,1,1)</a:t>
              </a:r>
            </a:p>
          </p:txBody>
        </p:sp>
      </p:grp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4970463" y="3643313"/>
            <a:ext cx="2211387" cy="708025"/>
            <a:chOff x="4970492" y="3643314"/>
            <a:chExt cx="2210678" cy="707886"/>
          </a:xfrm>
        </p:grpSpPr>
        <p:sp>
          <p:nvSpPr>
            <p:cNvPr id="69" name="Oval 100"/>
            <p:cNvSpPr>
              <a:spLocks noChangeArrowheads="1"/>
            </p:cNvSpPr>
            <p:nvPr/>
          </p:nvSpPr>
          <p:spPr bwMode="auto">
            <a:xfrm>
              <a:off x="4970492" y="3690958"/>
              <a:ext cx="649288" cy="649288"/>
            </a:xfrm>
            <a:prstGeom prst="ellipse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F</a:t>
              </a:r>
            </a:p>
          </p:txBody>
        </p:sp>
        <p:sp>
          <p:nvSpPr>
            <p:cNvPr id="22593" name="Text Box 110"/>
            <p:cNvSpPr txBox="1">
              <a:spLocks noChangeArrowheads="1"/>
            </p:cNvSpPr>
            <p:nvPr/>
          </p:nvSpPr>
          <p:spPr bwMode="auto">
            <a:xfrm>
              <a:off x="5643570" y="3643314"/>
              <a:ext cx="15376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w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</a:rPr>
                <a:t>=15,v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</a:rPr>
                <a:t>=25</a:t>
              </a: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=15,V=25</a:t>
              </a:r>
            </a:p>
          </p:txBody>
        </p:sp>
      </p:grpSp>
      <p:sp>
        <p:nvSpPr>
          <p:cNvPr id="22572" name="Freeform 130"/>
          <p:cNvSpPr>
            <a:spLocks/>
          </p:cNvSpPr>
          <p:nvPr/>
        </p:nvSpPr>
        <p:spPr bwMode="auto">
          <a:xfrm>
            <a:off x="3817938" y="4267200"/>
            <a:ext cx="515937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573" name="直接连接符 74"/>
          <p:cNvCxnSpPr>
            <a:cxnSpLocks noChangeShapeType="1"/>
            <a:stCxn id="0" idx="2"/>
            <a:endCxn id="0" idx="7"/>
          </p:cNvCxnSpPr>
          <p:nvPr/>
        </p:nvCxnSpPr>
        <p:spPr bwMode="auto">
          <a:xfrm rot="10800000" flipV="1">
            <a:off x="2571750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2574" name="直接连接符 75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1640682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2575" name="直接连接符 76"/>
          <p:cNvCxnSpPr>
            <a:cxnSpLocks noChangeShapeType="1"/>
            <a:stCxn id="0" idx="5"/>
            <a:endCxn id="0" idx="1"/>
          </p:cNvCxnSpPr>
          <p:nvPr/>
        </p:nvCxnSpPr>
        <p:spPr bwMode="auto">
          <a:xfrm rot="16200000" flipH="1">
            <a:off x="2643188" y="3165475"/>
            <a:ext cx="622300" cy="76517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78" name="直接连接符 77"/>
          <p:cNvCxnSpPr>
            <a:cxnSpLocks noChangeShapeType="1"/>
            <a:stCxn id="0" idx="6"/>
            <a:endCxn id="0" idx="1"/>
          </p:cNvCxnSpPr>
          <p:nvPr/>
        </p:nvCxnSpPr>
        <p:spPr bwMode="auto">
          <a:xfrm>
            <a:off x="4506913" y="2109788"/>
            <a:ext cx="990600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79" name="直接连接符 78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5169694" y="3363119"/>
            <a:ext cx="454025" cy="2016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2578" name="直接连接符 80"/>
          <p:cNvCxnSpPr>
            <a:cxnSpLocks noChangeShapeType="1"/>
            <a:stCxn id="0" idx="3"/>
            <a:endCxn id="0" idx="7"/>
          </p:cNvCxnSpPr>
          <p:nvPr/>
        </p:nvCxnSpPr>
        <p:spPr bwMode="auto">
          <a:xfrm rot="5400000">
            <a:off x="2570956" y="4317207"/>
            <a:ext cx="765175" cy="7667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2579" name="直接连接符 81"/>
          <p:cNvCxnSpPr>
            <a:cxnSpLocks noChangeShapeType="1"/>
            <a:stCxn id="0" idx="5"/>
            <a:endCxn id="0" idx="0"/>
          </p:cNvCxnSpPr>
          <p:nvPr/>
        </p:nvCxnSpPr>
        <p:spPr bwMode="auto">
          <a:xfrm rot="16200000" flipH="1">
            <a:off x="3671094" y="4442619"/>
            <a:ext cx="596900" cy="3476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83" name="直接连接符 82"/>
          <p:cNvCxnSpPr>
            <a:cxnSpLocks noChangeShapeType="1"/>
            <a:stCxn id="0" idx="4"/>
            <a:endCxn id="0" idx="1"/>
          </p:cNvCxnSpPr>
          <p:nvPr/>
        </p:nvCxnSpPr>
        <p:spPr bwMode="auto">
          <a:xfrm rot="16200000" flipH="1">
            <a:off x="5060156" y="4575969"/>
            <a:ext cx="671513" cy="20002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84" name="圆角矩形标注 83"/>
          <p:cNvSpPr/>
          <p:nvPr/>
        </p:nvSpPr>
        <p:spPr bwMode="auto">
          <a:xfrm>
            <a:off x="6286512" y="214290"/>
            <a:ext cx="2643206" cy="1857388"/>
          </a:xfrm>
          <a:prstGeom prst="wedgeRoundRectCallout">
            <a:avLst>
              <a:gd name="adj1" fmla="val -53092"/>
              <a:gd name="adj2" fmla="val 71615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再次成为扩展结点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C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Cr=30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V=0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活结点为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、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C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为当前扩展结点</a:t>
            </a:r>
          </a:p>
        </p:txBody>
      </p:sp>
      <p:sp>
        <p:nvSpPr>
          <p:cNvPr id="85" name="圆角矩形标注 84"/>
          <p:cNvSpPr/>
          <p:nvPr/>
        </p:nvSpPr>
        <p:spPr bwMode="auto">
          <a:xfrm>
            <a:off x="2143108" y="2071678"/>
            <a:ext cx="2643206" cy="1857388"/>
          </a:xfrm>
          <a:prstGeom prst="wedgeRoundRectCallout">
            <a:avLst>
              <a:gd name="adj1" fmla="val 61660"/>
              <a:gd name="adj2" fmla="val 37994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Cr=Cr-w2=15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V=V+v2=25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此时活结点为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A,C,F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成为当前扩展结点</a:t>
            </a:r>
          </a:p>
        </p:txBody>
      </p:sp>
      <p:sp>
        <p:nvSpPr>
          <p:cNvPr id="86" name="圆角矩形标注 85"/>
          <p:cNvSpPr/>
          <p:nvPr/>
        </p:nvSpPr>
        <p:spPr bwMode="auto">
          <a:xfrm>
            <a:off x="2143108" y="3929066"/>
            <a:ext cx="2714644" cy="2857496"/>
          </a:xfrm>
          <a:prstGeom prst="wedgeRoundRectCallout">
            <a:avLst>
              <a:gd name="adj1" fmla="val 69557"/>
              <a:gd name="adj2" fmla="val 1379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Cr=Cr-w3=0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V=V+v3=50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L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是叶结点，且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50&gt;45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得到一个可行解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x=(0,1,1)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V=50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L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不可扩展，死结点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返回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smtClean="0"/>
              <a:t>本章主要内容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5657850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回溯法算法框架</a:t>
            </a:r>
            <a:endParaRPr lang="en-US" altLang="zh-CN" dirty="0" smtClean="0"/>
          </a:p>
          <a:p>
            <a:r>
              <a:rPr lang="en-US" altLang="zh-CN" dirty="0" smtClean="0"/>
              <a:t>6.2 </a:t>
            </a:r>
            <a:r>
              <a:rPr lang="zh-CN" altLang="en-US" dirty="0" smtClean="0"/>
              <a:t>典型应用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装载问题</a:t>
            </a:r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后问题</a:t>
            </a:r>
          </a:p>
          <a:p>
            <a:pPr lvl="1"/>
            <a:r>
              <a:rPr lang="en-US" altLang="zh-CN" dirty="0" smtClean="0"/>
              <a:t>0-1</a:t>
            </a:r>
            <a:r>
              <a:rPr lang="zh-CN" altLang="en-US" dirty="0" smtClean="0"/>
              <a:t>背包问题</a:t>
            </a:r>
          </a:p>
          <a:p>
            <a:pPr lvl="1"/>
            <a:r>
              <a:rPr lang="zh-CN" altLang="en-US" dirty="0"/>
              <a:t>旅行售货员问题</a:t>
            </a:r>
          </a:p>
          <a:p>
            <a:pPr lvl="1"/>
            <a:r>
              <a:rPr lang="zh-CN" altLang="en-US" dirty="0" smtClean="0"/>
              <a:t>图的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着色问题</a:t>
            </a:r>
          </a:p>
        </p:txBody>
      </p:sp>
      <p:pic>
        <p:nvPicPr>
          <p:cNvPr id="6148" name="Picture 1" descr="D:\Temp\Temporary Internet Files\Content.IE5\RCULP1HP\MCj0436668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428750"/>
            <a:ext cx="2413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mtClean="0"/>
              <a:t>n=3, </a:t>
            </a:r>
            <a:r>
              <a:rPr lang="en-US" altLang="zh-CN" smtClean="0">
                <a:solidFill>
                  <a:srgbClr val="FF0000"/>
                </a:solidFill>
              </a:rPr>
              <a:t>C=30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0000FF"/>
                </a:solidFill>
              </a:rPr>
              <a:t>w={16,15,15}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v={45,25,25}</a:t>
            </a:r>
            <a:endParaRPr lang="zh-CN" altLang="en-US" smtClean="0"/>
          </a:p>
        </p:txBody>
      </p:sp>
      <p:sp>
        <p:nvSpPr>
          <p:cNvPr id="44" name="Oval 62"/>
          <p:cNvSpPr>
            <a:spLocks noChangeArrowheads="1"/>
          </p:cNvSpPr>
          <p:nvPr/>
        </p:nvSpPr>
        <p:spPr bwMode="auto">
          <a:xfrm>
            <a:off x="3857620" y="1785926"/>
            <a:ext cx="649288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A</a:t>
            </a:r>
          </a:p>
        </p:txBody>
      </p:sp>
      <p:sp>
        <p:nvSpPr>
          <p:cNvPr id="23559" name="Text Box 65"/>
          <p:cNvSpPr txBox="1">
            <a:spLocks noChangeArrowheads="1"/>
          </p:cNvSpPr>
          <p:nvPr/>
        </p:nvSpPr>
        <p:spPr bwMode="auto">
          <a:xfrm>
            <a:off x="4500563" y="1857375"/>
            <a:ext cx="170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=C=30,V=0</a:t>
            </a:r>
          </a:p>
        </p:txBody>
      </p:sp>
      <p:sp>
        <p:nvSpPr>
          <p:cNvPr id="46" name="Oval 64"/>
          <p:cNvSpPr>
            <a:spLocks noChangeArrowheads="1"/>
          </p:cNvSpPr>
          <p:nvPr/>
        </p:nvSpPr>
        <p:spPr bwMode="auto">
          <a:xfrm>
            <a:off x="2017742" y="2682896"/>
            <a:ext cx="649287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B</a:t>
            </a:r>
          </a:p>
        </p:txBody>
      </p:sp>
      <p:sp>
        <p:nvSpPr>
          <p:cNvPr id="23563" name="Text Box 66"/>
          <p:cNvSpPr txBox="1">
            <a:spLocks noChangeArrowheads="1"/>
          </p:cNvSpPr>
          <p:nvPr/>
        </p:nvSpPr>
        <p:spPr bwMode="auto">
          <a:xfrm>
            <a:off x="571500" y="2428875"/>
            <a:ext cx="153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=16,v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=45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=14,V=45</a:t>
            </a:r>
          </a:p>
        </p:txBody>
      </p:sp>
      <p:sp>
        <p:nvSpPr>
          <p:cNvPr id="48" name="Oval 67"/>
          <p:cNvSpPr>
            <a:spLocks noChangeArrowheads="1"/>
          </p:cNvSpPr>
          <p:nvPr/>
        </p:nvSpPr>
        <p:spPr bwMode="auto">
          <a:xfrm>
            <a:off x="5402292" y="2682896"/>
            <a:ext cx="649287" cy="649287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C</a:t>
            </a:r>
          </a:p>
        </p:txBody>
      </p:sp>
      <p:sp>
        <p:nvSpPr>
          <p:cNvPr id="23567" name="Text Box 68"/>
          <p:cNvSpPr txBox="1">
            <a:spLocks noChangeArrowheads="1"/>
          </p:cNvSpPr>
          <p:nvPr/>
        </p:nvSpPr>
        <p:spPr bwMode="auto">
          <a:xfrm>
            <a:off x="5978525" y="2755900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=30,V=0</a:t>
            </a:r>
          </a:p>
        </p:txBody>
      </p:sp>
      <p:sp>
        <p:nvSpPr>
          <p:cNvPr id="50" name="Oval 71"/>
          <p:cNvSpPr>
            <a:spLocks noChangeArrowheads="1"/>
          </p:cNvSpPr>
          <p:nvPr/>
        </p:nvSpPr>
        <p:spPr bwMode="auto">
          <a:xfrm>
            <a:off x="1370042" y="3763983"/>
            <a:ext cx="649287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D</a:t>
            </a:r>
          </a:p>
        </p:txBody>
      </p:sp>
      <p:sp>
        <p:nvSpPr>
          <p:cNvPr id="23571" name="Text Box 72"/>
          <p:cNvSpPr txBox="1">
            <a:spLocks noChangeArrowheads="1"/>
          </p:cNvSpPr>
          <p:nvPr/>
        </p:nvSpPr>
        <p:spPr bwMode="auto">
          <a:xfrm>
            <a:off x="1928813" y="3929063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52" name="Oval 75"/>
          <p:cNvSpPr>
            <a:spLocks noChangeArrowheads="1"/>
          </p:cNvSpPr>
          <p:nvPr/>
        </p:nvSpPr>
        <p:spPr bwMode="auto">
          <a:xfrm>
            <a:off x="2016154" y="4987946"/>
            <a:ext cx="649288" cy="649287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J</a:t>
            </a:r>
          </a:p>
        </p:txBody>
      </p:sp>
      <p:sp>
        <p:nvSpPr>
          <p:cNvPr id="23575" name="Text Box 77"/>
          <p:cNvSpPr txBox="1">
            <a:spLocks noChangeArrowheads="1"/>
          </p:cNvSpPr>
          <p:nvPr/>
        </p:nvSpPr>
        <p:spPr bwMode="auto">
          <a:xfrm>
            <a:off x="2643188" y="5143500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54" name="Oval 79"/>
          <p:cNvSpPr>
            <a:spLocks noChangeArrowheads="1"/>
          </p:cNvSpPr>
          <p:nvPr/>
        </p:nvSpPr>
        <p:spPr bwMode="auto">
          <a:xfrm>
            <a:off x="3817967" y="4914921"/>
            <a:ext cx="649288" cy="649288"/>
          </a:xfrm>
          <a:prstGeom prst="ellipse">
            <a:avLst/>
          </a:prstGeom>
          <a:solidFill>
            <a:srgbClr val="008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K</a:t>
            </a:r>
          </a:p>
        </p:txBody>
      </p:sp>
      <p:sp>
        <p:nvSpPr>
          <p:cNvPr id="23579" name="Text Box 80"/>
          <p:cNvSpPr txBox="1">
            <a:spLocks noChangeArrowheads="1"/>
          </p:cNvSpPr>
          <p:nvPr/>
        </p:nvSpPr>
        <p:spPr bwMode="auto">
          <a:xfrm>
            <a:off x="4394200" y="4843463"/>
            <a:ext cx="12239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6600"/>
                </a:solidFill>
              </a:rPr>
              <a:t>C</a:t>
            </a:r>
            <a:r>
              <a:rPr lang="en-US" altLang="zh-CN" sz="2000" b="1" baseline="-25000">
                <a:solidFill>
                  <a:srgbClr val="006600"/>
                </a:solidFill>
              </a:rPr>
              <a:t>r</a:t>
            </a:r>
            <a:r>
              <a:rPr lang="en-US" altLang="zh-CN" sz="2000" b="1">
                <a:solidFill>
                  <a:srgbClr val="006600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V=45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x=(1,0,0)</a:t>
            </a:r>
          </a:p>
        </p:txBody>
      </p:sp>
      <p:sp>
        <p:nvSpPr>
          <p:cNvPr id="23580" name="Freeform 83"/>
          <p:cNvSpPr>
            <a:spLocks/>
          </p:cNvSpPr>
          <p:nvPr/>
        </p:nvSpPr>
        <p:spPr bwMode="auto">
          <a:xfrm>
            <a:off x="2593975" y="4411663"/>
            <a:ext cx="863600" cy="720725"/>
          </a:xfrm>
          <a:custGeom>
            <a:avLst/>
            <a:gdLst>
              <a:gd name="T0" fmla="*/ 0 w 544"/>
              <a:gd name="T1" fmla="*/ 454 h 454"/>
              <a:gd name="T2" fmla="*/ 408 w 544"/>
              <a:gd name="T3" fmla="*/ 272 h 454"/>
              <a:gd name="T4" fmla="*/ 544 w 544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Freeform 84"/>
          <p:cNvSpPr>
            <a:spLocks/>
          </p:cNvSpPr>
          <p:nvPr/>
        </p:nvSpPr>
        <p:spPr bwMode="auto">
          <a:xfrm>
            <a:off x="5546725" y="4195763"/>
            <a:ext cx="358775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Freeform 85"/>
          <p:cNvSpPr>
            <a:spLocks/>
          </p:cNvSpPr>
          <p:nvPr/>
        </p:nvSpPr>
        <p:spPr bwMode="auto">
          <a:xfrm>
            <a:off x="2738438" y="3043238"/>
            <a:ext cx="792162" cy="720725"/>
          </a:xfrm>
          <a:custGeom>
            <a:avLst/>
            <a:gdLst>
              <a:gd name="T0" fmla="*/ 499 w 499"/>
              <a:gd name="T1" fmla="*/ 454 h 454"/>
              <a:gd name="T2" fmla="*/ 408 w 499"/>
              <a:gd name="T3" fmla="*/ 136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Freeform 86"/>
          <p:cNvSpPr>
            <a:spLocks/>
          </p:cNvSpPr>
          <p:nvPr/>
        </p:nvSpPr>
        <p:spPr bwMode="auto">
          <a:xfrm>
            <a:off x="1946275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4" name="Freeform 87"/>
          <p:cNvSpPr>
            <a:spLocks/>
          </p:cNvSpPr>
          <p:nvPr/>
        </p:nvSpPr>
        <p:spPr bwMode="auto">
          <a:xfrm>
            <a:off x="2593975" y="2395538"/>
            <a:ext cx="1584325" cy="503237"/>
          </a:xfrm>
          <a:custGeom>
            <a:avLst/>
            <a:gdLst>
              <a:gd name="T0" fmla="*/ 0 w 998"/>
              <a:gd name="T1" fmla="*/ 317 h 317"/>
              <a:gd name="T2" fmla="*/ 544 w 998"/>
              <a:gd name="T3" fmla="*/ 227 h 317"/>
              <a:gd name="T4" fmla="*/ 998 w 998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Oval 88"/>
          <p:cNvSpPr>
            <a:spLocks noChangeArrowheads="1"/>
          </p:cNvSpPr>
          <p:nvPr/>
        </p:nvSpPr>
        <p:spPr bwMode="auto">
          <a:xfrm>
            <a:off x="785786" y="5780108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H</a:t>
            </a:r>
          </a:p>
        </p:txBody>
      </p:sp>
      <p:sp>
        <p:nvSpPr>
          <p:cNvPr id="62" name="Oval 89"/>
          <p:cNvSpPr>
            <a:spLocks noChangeArrowheads="1"/>
          </p:cNvSpPr>
          <p:nvPr/>
        </p:nvSpPr>
        <p:spPr bwMode="auto">
          <a:xfrm>
            <a:off x="1643042" y="5786454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I</a:t>
            </a:r>
          </a:p>
        </p:txBody>
      </p:sp>
      <p:sp>
        <p:nvSpPr>
          <p:cNvPr id="23591" name="Line 90"/>
          <p:cNvSpPr>
            <a:spLocks noChangeShapeType="1"/>
          </p:cNvSpPr>
          <p:nvPr/>
        </p:nvSpPr>
        <p:spPr bwMode="auto">
          <a:xfrm flipH="1">
            <a:off x="1071563" y="4429125"/>
            <a:ext cx="500062" cy="13573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Line 91"/>
          <p:cNvSpPr>
            <a:spLocks noChangeShapeType="1"/>
          </p:cNvSpPr>
          <p:nvPr/>
        </p:nvSpPr>
        <p:spPr bwMode="auto">
          <a:xfrm>
            <a:off x="1730375" y="4411663"/>
            <a:ext cx="198438" cy="14462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Oval 73"/>
          <p:cNvSpPr>
            <a:spLocks noChangeArrowheads="1"/>
          </p:cNvSpPr>
          <p:nvPr/>
        </p:nvSpPr>
        <p:spPr bwMode="auto">
          <a:xfrm>
            <a:off x="3241704" y="3763983"/>
            <a:ext cx="649288" cy="649287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E</a:t>
            </a:r>
          </a:p>
        </p:txBody>
      </p:sp>
      <p:sp>
        <p:nvSpPr>
          <p:cNvPr id="23596" name="Text Box 74"/>
          <p:cNvSpPr txBox="1">
            <a:spLocks noChangeArrowheads="1"/>
          </p:cNvSpPr>
          <p:nvPr/>
        </p:nvSpPr>
        <p:spPr bwMode="auto">
          <a:xfrm>
            <a:off x="3786188" y="3429000"/>
            <a:ext cx="847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V=45</a:t>
            </a:r>
          </a:p>
        </p:txBody>
      </p:sp>
      <p:sp>
        <p:nvSpPr>
          <p:cNvPr id="67" name="Oval 102"/>
          <p:cNvSpPr>
            <a:spLocks noChangeArrowheads="1"/>
          </p:cNvSpPr>
          <p:nvPr/>
        </p:nvSpPr>
        <p:spPr bwMode="auto">
          <a:xfrm>
            <a:off x="5400704" y="4916508"/>
            <a:ext cx="649288" cy="649287"/>
          </a:xfrm>
          <a:prstGeom prst="ellipse">
            <a:avLst/>
          </a:prstGeom>
          <a:solidFill>
            <a:srgbClr val="008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L</a:t>
            </a:r>
          </a:p>
        </p:txBody>
      </p:sp>
      <p:sp>
        <p:nvSpPr>
          <p:cNvPr id="23600" name="Text Box 111"/>
          <p:cNvSpPr txBox="1">
            <a:spLocks noChangeArrowheads="1"/>
          </p:cNvSpPr>
          <p:nvPr/>
        </p:nvSpPr>
        <p:spPr bwMode="auto">
          <a:xfrm>
            <a:off x="5976938" y="4843463"/>
            <a:ext cx="15668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6600"/>
                </a:solidFill>
              </a:rPr>
              <a:t>w</a:t>
            </a:r>
            <a:r>
              <a:rPr lang="en-US" altLang="zh-CN" sz="2000" b="1" baseline="-25000">
                <a:solidFill>
                  <a:srgbClr val="006600"/>
                </a:solidFill>
              </a:rPr>
              <a:t>3</a:t>
            </a:r>
            <a:r>
              <a:rPr lang="en-US" altLang="zh-CN" sz="2000" b="1">
                <a:solidFill>
                  <a:srgbClr val="006600"/>
                </a:solidFill>
              </a:rPr>
              <a:t>=15,v</a:t>
            </a:r>
            <a:r>
              <a:rPr lang="en-US" altLang="zh-CN" sz="2000" b="1" baseline="-25000">
                <a:solidFill>
                  <a:srgbClr val="006600"/>
                </a:solidFill>
              </a:rPr>
              <a:t>3</a:t>
            </a:r>
            <a:r>
              <a:rPr lang="en-US" altLang="zh-CN" sz="2000" b="1">
                <a:solidFill>
                  <a:srgbClr val="006600"/>
                </a:solidFill>
              </a:rPr>
              <a:t>=25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C</a:t>
            </a:r>
            <a:r>
              <a:rPr lang="en-US" altLang="zh-CN" sz="2000" b="1" baseline="-25000">
                <a:solidFill>
                  <a:srgbClr val="006600"/>
                </a:solidFill>
              </a:rPr>
              <a:t>r</a:t>
            </a:r>
            <a:r>
              <a:rPr lang="en-US" altLang="zh-CN" sz="2000" b="1">
                <a:solidFill>
                  <a:srgbClr val="006600"/>
                </a:solidFill>
              </a:rPr>
              <a:t>=0,V=50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50&gt;45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x=(0,1,1)</a:t>
            </a:r>
          </a:p>
        </p:txBody>
      </p:sp>
      <p:sp>
        <p:nvSpPr>
          <p:cNvPr id="69" name="Oval 100"/>
          <p:cNvSpPr>
            <a:spLocks noChangeArrowheads="1"/>
          </p:cNvSpPr>
          <p:nvPr/>
        </p:nvSpPr>
        <p:spPr bwMode="auto">
          <a:xfrm>
            <a:off x="4970492" y="3690958"/>
            <a:ext cx="649288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F</a:t>
            </a:r>
          </a:p>
        </p:txBody>
      </p:sp>
      <p:sp>
        <p:nvSpPr>
          <p:cNvPr id="23604" name="Text Box 110"/>
          <p:cNvSpPr txBox="1">
            <a:spLocks noChangeArrowheads="1"/>
          </p:cNvSpPr>
          <p:nvPr/>
        </p:nvSpPr>
        <p:spPr bwMode="auto">
          <a:xfrm>
            <a:off x="5643563" y="3792538"/>
            <a:ext cx="1538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2</a:t>
            </a:r>
            <a:r>
              <a:rPr lang="en-US" altLang="zh-CN" sz="2000" b="1">
                <a:solidFill>
                  <a:srgbClr val="0000FF"/>
                </a:solidFill>
              </a:rPr>
              <a:t>=15,v</a:t>
            </a:r>
            <a:r>
              <a:rPr lang="en-US" altLang="zh-CN" sz="2000" b="1" baseline="-25000">
                <a:solidFill>
                  <a:srgbClr val="0000FF"/>
                </a:solidFill>
              </a:rPr>
              <a:t>2</a:t>
            </a:r>
            <a:r>
              <a:rPr lang="en-US" altLang="zh-CN" sz="2000" b="1">
                <a:solidFill>
                  <a:srgbClr val="0000FF"/>
                </a:solidFill>
              </a:rPr>
              <a:t>=25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=15,V=25</a:t>
            </a:r>
          </a:p>
        </p:txBody>
      </p:sp>
      <p:sp>
        <p:nvSpPr>
          <p:cNvPr id="23605" name="Freeform 130"/>
          <p:cNvSpPr>
            <a:spLocks/>
          </p:cNvSpPr>
          <p:nvPr/>
        </p:nvSpPr>
        <p:spPr bwMode="auto">
          <a:xfrm>
            <a:off x="3817938" y="4267200"/>
            <a:ext cx="515937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3606" name="直接连接符 74"/>
          <p:cNvCxnSpPr>
            <a:cxnSpLocks noChangeShapeType="1"/>
            <a:stCxn id="0" idx="2"/>
            <a:endCxn id="0" idx="7"/>
          </p:cNvCxnSpPr>
          <p:nvPr/>
        </p:nvCxnSpPr>
        <p:spPr bwMode="auto">
          <a:xfrm rot="10800000" flipV="1">
            <a:off x="2571750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07" name="直接连接符 75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1640682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08" name="直接连接符 76"/>
          <p:cNvCxnSpPr>
            <a:cxnSpLocks noChangeShapeType="1"/>
            <a:stCxn id="0" idx="5"/>
            <a:endCxn id="0" idx="1"/>
          </p:cNvCxnSpPr>
          <p:nvPr/>
        </p:nvCxnSpPr>
        <p:spPr bwMode="auto">
          <a:xfrm rot="16200000" flipH="1">
            <a:off x="2643188" y="3165475"/>
            <a:ext cx="622300" cy="76517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09" name="直接连接符 77"/>
          <p:cNvCxnSpPr>
            <a:cxnSpLocks noChangeShapeType="1"/>
            <a:stCxn id="0" idx="6"/>
            <a:endCxn id="0" idx="1"/>
          </p:cNvCxnSpPr>
          <p:nvPr/>
        </p:nvCxnSpPr>
        <p:spPr bwMode="auto">
          <a:xfrm>
            <a:off x="4506913" y="2109788"/>
            <a:ext cx="990600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10" name="直接连接符 78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5169694" y="3363119"/>
            <a:ext cx="454025" cy="2016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11" name="直接连接符 80"/>
          <p:cNvCxnSpPr>
            <a:cxnSpLocks noChangeShapeType="1"/>
            <a:stCxn id="0" idx="3"/>
            <a:endCxn id="0" idx="7"/>
          </p:cNvCxnSpPr>
          <p:nvPr/>
        </p:nvCxnSpPr>
        <p:spPr bwMode="auto">
          <a:xfrm rot="5400000">
            <a:off x="2570956" y="4317207"/>
            <a:ext cx="765175" cy="7667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12" name="直接连接符 81"/>
          <p:cNvCxnSpPr>
            <a:cxnSpLocks noChangeShapeType="1"/>
            <a:stCxn id="0" idx="5"/>
            <a:endCxn id="0" idx="0"/>
          </p:cNvCxnSpPr>
          <p:nvPr/>
        </p:nvCxnSpPr>
        <p:spPr bwMode="auto">
          <a:xfrm rot="16200000" flipH="1">
            <a:off x="3671094" y="4442619"/>
            <a:ext cx="596900" cy="3476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3613" name="直接连接符 82"/>
          <p:cNvCxnSpPr>
            <a:cxnSpLocks noChangeShapeType="1"/>
            <a:stCxn id="0" idx="4"/>
            <a:endCxn id="0" idx="1"/>
          </p:cNvCxnSpPr>
          <p:nvPr/>
        </p:nvCxnSpPr>
        <p:spPr bwMode="auto">
          <a:xfrm rot="16200000" flipH="1">
            <a:off x="5060156" y="4575969"/>
            <a:ext cx="671513" cy="20002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84" name="圆角矩形标注 83"/>
          <p:cNvSpPr/>
          <p:nvPr/>
        </p:nvSpPr>
        <p:spPr bwMode="auto">
          <a:xfrm>
            <a:off x="1785918" y="3714752"/>
            <a:ext cx="3643338" cy="2928958"/>
          </a:xfrm>
          <a:prstGeom prst="wedgeRoundRectCallout">
            <a:avLst>
              <a:gd name="adj1" fmla="val 73986"/>
              <a:gd name="adj2" fmla="val -18486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再扩展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M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M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是叶结点，且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25&lt;50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不是最优解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M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不可扩展，成为死结点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返回到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没有可扩展结点，成为死结点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返回到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</a:rPr>
              <a:t>，再扩展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</a:rPr>
              <a:t>到达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G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</a:rPr>
              <a:t>……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</a:endParaRPr>
          </a:p>
        </p:txBody>
      </p:sp>
      <p:grpSp>
        <p:nvGrpSpPr>
          <p:cNvPr id="97" name="组合 96"/>
          <p:cNvGrpSpPr>
            <a:grpSpLocks/>
          </p:cNvGrpSpPr>
          <p:nvPr/>
        </p:nvGrpSpPr>
        <p:grpSpPr bwMode="auto">
          <a:xfrm>
            <a:off x="7000875" y="4286250"/>
            <a:ext cx="1651000" cy="1158875"/>
            <a:chOff x="7000892" y="4286256"/>
            <a:chExt cx="1651005" cy="1158539"/>
          </a:xfrm>
        </p:grpSpPr>
        <p:sp>
          <p:nvSpPr>
            <p:cNvPr id="43" name="Oval 103"/>
            <p:cNvSpPr>
              <a:spLocks noChangeArrowheads="1"/>
            </p:cNvSpPr>
            <p:nvPr/>
          </p:nvSpPr>
          <p:spPr bwMode="auto">
            <a:xfrm>
              <a:off x="7000892" y="4286256"/>
              <a:ext cx="649288" cy="649288"/>
            </a:xfrm>
            <a:prstGeom prst="ellipse">
              <a:avLst/>
            </a:prstGeom>
            <a:solidFill>
              <a:srgbClr val="00206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M</a:t>
              </a:r>
            </a:p>
          </p:txBody>
        </p:sp>
        <p:sp>
          <p:nvSpPr>
            <p:cNvPr id="23628" name="Text Box 132"/>
            <p:cNvSpPr txBox="1">
              <a:spLocks noChangeArrowheads="1"/>
            </p:cNvSpPr>
            <p:nvPr/>
          </p:nvSpPr>
          <p:spPr bwMode="auto">
            <a:xfrm>
              <a:off x="7643834" y="4429132"/>
              <a:ext cx="100806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C00000"/>
                  </a:solidFill>
                </a:rPr>
                <a:t>25&lt;50</a:t>
              </a:r>
            </a:p>
            <a:p>
              <a:r>
                <a:rPr lang="zh-CN" altLang="en-US" sz="2000" b="1">
                  <a:solidFill>
                    <a:srgbClr val="C00000"/>
                  </a:solidFill>
                  <a:ea typeface="楷体_GB2312" pitchFamily="49" charset="-122"/>
                </a:rPr>
                <a:t>不是最优解</a:t>
              </a:r>
            </a:p>
          </p:txBody>
        </p:sp>
      </p:grpSp>
      <p:sp>
        <p:nvSpPr>
          <p:cNvPr id="73" name="Freeform 134"/>
          <p:cNvSpPr>
            <a:spLocks/>
          </p:cNvSpPr>
          <p:nvPr/>
        </p:nvSpPr>
        <p:spPr bwMode="auto">
          <a:xfrm rot="-410044">
            <a:off x="5618163" y="3643313"/>
            <a:ext cx="1882775" cy="623887"/>
          </a:xfrm>
          <a:custGeom>
            <a:avLst/>
            <a:gdLst>
              <a:gd name="T0" fmla="*/ 1225 w 1429"/>
              <a:gd name="T1" fmla="*/ 159 h 159"/>
              <a:gd name="T2" fmla="*/ 1225 w 1429"/>
              <a:gd name="T3" fmla="*/ 23 h 159"/>
              <a:gd name="T4" fmla="*/ 0 w 1429"/>
              <a:gd name="T5" fmla="*/ 23 h 1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9" h="159">
                <a:moveTo>
                  <a:pt x="1225" y="159"/>
                </a:moveTo>
                <a:cubicBezTo>
                  <a:pt x="1327" y="102"/>
                  <a:pt x="1429" y="46"/>
                  <a:pt x="1225" y="23"/>
                </a:cubicBezTo>
                <a:cubicBezTo>
                  <a:pt x="1021" y="0"/>
                  <a:pt x="204" y="23"/>
                  <a:pt x="0" y="23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4" name="直接连接符 73"/>
          <p:cNvCxnSpPr>
            <a:cxnSpLocks noChangeShapeType="1"/>
            <a:stCxn id="0" idx="6"/>
            <a:endCxn id="0" idx="2"/>
          </p:cNvCxnSpPr>
          <p:nvPr/>
        </p:nvCxnSpPr>
        <p:spPr bwMode="auto">
          <a:xfrm>
            <a:off x="5619750" y="4016375"/>
            <a:ext cx="1381125" cy="5953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88" name="Freeform 86"/>
          <p:cNvSpPr>
            <a:spLocks/>
          </p:cNvSpPr>
          <p:nvPr/>
        </p:nvSpPr>
        <p:spPr bwMode="auto">
          <a:xfrm>
            <a:off x="5643563" y="3281363"/>
            <a:ext cx="360362" cy="433387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Oval 100"/>
          <p:cNvSpPr>
            <a:spLocks noChangeArrowheads="1"/>
          </p:cNvSpPr>
          <p:nvPr/>
        </p:nvSpPr>
        <p:spPr bwMode="auto">
          <a:xfrm>
            <a:off x="8072462" y="3429000"/>
            <a:ext cx="649288" cy="649288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G</a:t>
            </a:r>
          </a:p>
        </p:txBody>
      </p:sp>
      <p:cxnSp>
        <p:nvCxnSpPr>
          <p:cNvPr id="93" name="直接连接符 92"/>
          <p:cNvCxnSpPr>
            <a:cxnSpLocks noChangeShapeType="1"/>
            <a:endCxn id="0" idx="2"/>
          </p:cNvCxnSpPr>
          <p:nvPr/>
        </p:nvCxnSpPr>
        <p:spPr bwMode="auto">
          <a:xfrm>
            <a:off x="5857875" y="3143250"/>
            <a:ext cx="2214563" cy="611188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mtClean="0"/>
              <a:t>扩展到</a:t>
            </a:r>
            <a:r>
              <a:rPr lang="en-US" altLang="zh-CN" smtClean="0"/>
              <a:t>G</a:t>
            </a:r>
            <a:r>
              <a:rPr lang="zh-CN" altLang="en-US" smtClean="0"/>
              <a:t>以后</a:t>
            </a:r>
            <a:r>
              <a:rPr lang="en-US" altLang="zh-CN" smtClean="0"/>
              <a:t>……</a:t>
            </a:r>
          </a:p>
          <a:p>
            <a:pPr lvl="3"/>
            <a:r>
              <a:rPr lang="en-US" altLang="zh-CN" smtClean="0"/>
              <a:t>Cr=30</a:t>
            </a:r>
            <a:r>
              <a:rPr lang="zh-CN" altLang="en-US" smtClean="0"/>
              <a:t>，</a:t>
            </a:r>
            <a:r>
              <a:rPr lang="en-US" altLang="zh-CN" smtClean="0"/>
              <a:t>V=0</a:t>
            </a:r>
            <a:r>
              <a:rPr lang="zh-CN" altLang="en-US" smtClean="0"/>
              <a:t>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活结点为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、</a:t>
            </a:r>
            <a:r>
              <a:rPr lang="en-US" altLang="zh-CN" smtClean="0"/>
              <a:t>G</a:t>
            </a:r>
            <a:r>
              <a:rPr lang="zh-CN" altLang="en-US" smtClean="0"/>
              <a:t>，</a:t>
            </a:r>
            <a:r>
              <a:rPr lang="en-US" altLang="zh-CN" smtClean="0"/>
              <a:t>G</a:t>
            </a:r>
            <a:r>
              <a:rPr lang="zh-CN" altLang="en-US" smtClean="0"/>
              <a:t>为当前扩展结点</a:t>
            </a:r>
          </a:p>
          <a:p>
            <a:pPr lvl="3"/>
            <a:r>
              <a:rPr lang="zh-CN" altLang="en-US" smtClean="0"/>
              <a:t>扩展</a:t>
            </a:r>
            <a:r>
              <a:rPr lang="en-US" altLang="zh-CN" smtClean="0"/>
              <a:t>G</a:t>
            </a:r>
            <a:r>
              <a:rPr lang="zh-CN" altLang="en-US" smtClean="0"/>
              <a:t>，先到达</a:t>
            </a:r>
            <a:r>
              <a:rPr lang="en-US" altLang="zh-CN" smtClean="0"/>
              <a:t>N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zh-CN" altLang="en-US" smtClean="0"/>
              <a:t>是叶结点，且</a:t>
            </a:r>
            <a:r>
              <a:rPr lang="en-US" altLang="zh-CN" smtClean="0"/>
              <a:t>25&lt;50</a:t>
            </a:r>
            <a:r>
              <a:rPr lang="zh-CN" altLang="en-US" smtClean="0"/>
              <a:t>，不是最优解，又</a:t>
            </a:r>
            <a:r>
              <a:rPr lang="en-US" altLang="zh-CN" smtClean="0"/>
              <a:t>N</a:t>
            </a:r>
            <a:r>
              <a:rPr lang="zh-CN" altLang="en-US" smtClean="0"/>
              <a:t>不可扩展，返回到</a:t>
            </a:r>
            <a:r>
              <a:rPr lang="en-US" altLang="zh-CN" smtClean="0"/>
              <a:t>G</a:t>
            </a:r>
          </a:p>
          <a:p>
            <a:pPr lvl="3"/>
            <a:r>
              <a:rPr lang="zh-CN" altLang="en-US" smtClean="0"/>
              <a:t>再扩展</a:t>
            </a:r>
            <a:r>
              <a:rPr lang="en-US" altLang="zh-CN" smtClean="0"/>
              <a:t>G</a:t>
            </a:r>
            <a:r>
              <a:rPr lang="zh-CN" altLang="en-US" smtClean="0"/>
              <a:t>到达</a:t>
            </a:r>
            <a:r>
              <a:rPr lang="en-US" altLang="zh-CN" smtClean="0"/>
              <a:t>O</a:t>
            </a:r>
            <a:r>
              <a:rPr lang="zh-CN" altLang="en-US" smtClean="0"/>
              <a:t>，</a:t>
            </a:r>
            <a:r>
              <a:rPr lang="en-US" altLang="zh-CN" smtClean="0"/>
              <a:t>O</a:t>
            </a:r>
            <a:r>
              <a:rPr lang="zh-CN" altLang="en-US" smtClean="0"/>
              <a:t>是叶结点，且</a:t>
            </a:r>
            <a:r>
              <a:rPr lang="en-US" altLang="zh-CN" smtClean="0"/>
              <a:t>0&lt;50</a:t>
            </a:r>
            <a:r>
              <a:rPr lang="zh-CN" altLang="en-US" smtClean="0"/>
              <a:t>，不是最优解，又</a:t>
            </a:r>
            <a:r>
              <a:rPr lang="en-US" altLang="zh-CN" smtClean="0"/>
              <a:t>O</a:t>
            </a:r>
            <a:r>
              <a:rPr lang="zh-CN" altLang="en-US" smtClean="0"/>
              <a:t>不可扩展，返回到</a:t>
            </a:r>
            <a:r>
              <a:rPr lang="en-US" altLang="zh-CN" smtClean="0"/>
              <a:t>G</a:t>
            </a:r>
          </a:p>
          <a:p>
            <a:pPr lvl="3"/>
            <a:r>
              <a:rPr lang="en-US" altLang="zh-CN" smtClean="0"/>
              <a:t>G</a:t>
            </a:r>
            <a:r>
              <a:rPr lang="zh-CN" altLang="en-US" smtClean="0"/>
              <a:t>没有可扩展结点，成为死结点，返回到</a:t>
            </a:r>
            <a:r>
              <a:rPr lang="en-US" altLang="zh-CN" smtClean="0"/>
              <a:t>C</a:t>
            </a:r>
          </a:p>
          <a:p>
            <a:pPr lvl="3"/>
            <a:r>
              <a:rPr lang="en-US" altLang="zh-CN" smtClean="0"/>
              <a:t>C</a:t>
            </a:r>
            <a:r>
              <a:rPr lang="zh-CN" altLang="en-US" smtClean="0"/>
              <a:t>没有可扩展结点，成为死结点，返回到</a:t>
            </a:r>
            <a:r>
              <a:rPr lang="en-US" altLang="zh-CN" smtClean="0"/>
              <a:t>A</a:t>
            </a:r>
          </a:p>
          <a:p>
            <a:pPr lvl="3"/>
            <a:r>
              <a:rPr lang="en-US" altLang="zh-CN" smtClean="0"/>
              <a:t>A</a:t>
            </a:r>
            <a:r>
              <a:rPr lang="zh-CN" altLang="en-US" smtClean="0"/>
              <a:t>没有可扩展结点，成为死结点，</a:t>
            </a:r>
            <a:r>
              <a:rPr lang="zh-CN" altLang="en-US" smtClean="0">
                <a:solidFill>
                  <a:srgbClr val="FF0000"/>
                </a:solidFill>
              </a:rPr>
              <a:t>算法结束</a:t>
            </a:r>
            <a:endParaRPr lang="en-US" altLang="zh-CN" smtClean="0">
              <a:solidFill>
                <a:srgbClr val="FF0000"/>
              </a:solidFill>
            </a:endParaRPr>
          </a:p>
          <a:p>
            <a:pPr lvl="3"/>
            <a:r>
              <a:rPr lang="zh-CN" altLang="en-US" smtClean="0"/>
              <a:t>最优解</a:t>
            </a:r>
            <a:r>
              <a:rPr lang="en-US" altLang="zh-CN" smtClean="0">
                <a:solidFill>
                  <a:srgbClr val="FF0000"/>
                </a:solidFill>
              </a:rPr>
              <a:t>X=(0,1,1)</a:t>
            </a:r>
            <a:r>
              <a:rPr lang="zh-CN" altLang="en-US" smtClean="0"/>
              <a:t>，最优值</a:t>
            </a:r>
            <a:r>
              <a:rPr lang="en-US" altLang="zh-CN" smtClean="0">
                <a:solidFill>
                  <a:srgbClr val="FF0000"/>
                </a:solidFill>
              </a:rPr>
              <a:t>50</a:t>
            </a:r>
            <a:r>
              <a:rPr lang="zh-CN" altLang="en-US" smtClean="0"/>
              <a:t>。</a:t>
            </a:r>
          </a:p>
        </p:txBody>
      </p:sp>
      <p:pic>
        <p:nvPicPr>
          <p:cNvPr id="24580" name="Picture 1" descr="D:\Temp\Temporary Internet Files\Content.IE5\0CU2I1O4\MCj0295978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0"/>
            <a:ext cx="2500312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4176713" cy="5638800"/>
          </a:xfrm>
        </p:spPr>
        <p:txBody>
          <a:bodyPr/>
          <a:lstStyle/>
          <a:p>
            <a:r>
              <a:rPr lang="zh-CN" altLang="en-US" smtClean="0"/>
              <a:t>推销员问题</a:t>
            </a:r>
            <a:endParaRPr lang="en-US" altLang="zh-CN" smtClean="0"/>
          </a:p>
          <a:p>
            <a:pPr lvl="1"/>
            <a:r>
              <a:rPr lang="zh-CN" altLang="en-US" smtClean="0"/>
              <a:t>问题描述</a:t>
            </a:r>
            <a:endParaRPr lang="en-US" altLang="zh-CN" smtClean="0"/>
          </a:p>
          <a:p>
            <a:pPr lvl="2"/>
            <a:r>
              <a:rPr lang="zh-CN" altLang="en-US" smtClean="0"/>
              <a:t>每个城市一遍，最后回到住地的路线，使总的路程最短。</a:t>
            </a:r>
          </a:p>
          <a:p>
            <a:pPr lvl="1"/>
            <a:r>
              <a:rPr lang="zh-CN" altLang="en-US" smtClean="0"/>
              <a:t>该问题是一个</a:t>
            </a:r>
            <a:r>
              <a:rPr lang="en-US" altLang="zh-CN" smtClean="0">
                <a:solidFill>
                  <a:srgbClr val="FF0000"/>
                </a:solidFill>
              </a:rPr>
              <a:t>NP</a:t>
            </a:r>
            <a:r>
              <a:rPr lang="zh-CN" altLang="en-US" smtClean="0">
                <a:solidFill>
                  <a:srgbClr val="FF0000"/>
                </a:solidFill>
              </a:rPr>
              <a:t>完全问题</a:t>
            </a:r>
            <a:r>
              <a:rPr lang="zh-CN" altLang="en-US" smtClean="0"/>
              <a:t>， 有</a:t>
            </a:r>
            <a:r>
              <a:rPr lang="en-US" altLang="zh-CN" smtClean="0">
                <a:solidFill>
                  <a:srgbClr val="FF0000"/>
                </a:solidFill>
              </a:rPr>
              <a:t>(n-1)!</a:t>
            </a:r>
            <a:r>
              <a:rPr lang="zh-CN" altLang="en-US" smtClean="0"/>
              <a:t>条可选路线</a:t>
            </a:r>
          </a:p>
          <a:p>
            <a:pPr lvl="1"/>
            <a:r>
              <a:rPr lang="zh-CN" altLang="en-US" smtClean="0"/>
              <a:t>最优解</a:t>
            </a:r>
            <a:r>
              <a:rPr lang="en-US" altLang="zh-CN" smtClean="0">
                <a:solidFill>
                  <a:srgbClr val="FF0000"/>
                </a:solidFill>
              </a:rPr>
              <a:t>(1,3,2,4,1)</a:t>
            </a:r>
            <a:r>
              <a:rPr lang="zh-CN" altLang="en-US" smtClean="0"/>
              <a:t>，最优值</a:t>
            </a:r>
            <a:r>
              <a:rPr lang="en-US" altLang="zh-CN" smtClean="0">
                <a:solidFill>
                  <a:srgbClr val="FF0000"/>
                </a:solidFill>
              </a:rPr>
              <a:t>25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5473700" y="1357313"/>
            <a:ext cx="2744788" cy="1624012"/>
            <a:chOff x="5473730" y="1357298"/>
            <a:chExt cx="2744787" cy="162401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761067" y="1646223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489855" y="1501761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545167" y="2438386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705755" y="2438386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5667" name="Line 9"/>
            <p:cNvSpPr>
              <a:spLocks noChangeShapeType="1"/>
            </p:cNvSpPr>
            <p:nvPr/>
          </p:nvSpPr>
          <p:spPr bwMode="auto">
            <a:xfrm>
              <a:off x="5905530" y="2654286"/>
              <a:ext cx="1800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8" name="Text Box 10"/>
            <p:cNvSpPr txBox="1">
              <a:spLocks noChangeArrowheads="1"/>
            </p:cNvSpPr>
            <p:nvPr/>
          </p:nvSpPr>
          <p:spPr bwMode="auto">
            <a:xfrm>
              <a:off x="6481792" y="2581261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/>
                <a:t>20</a:t>
              </a:r>
            </a:p>
          </p:txBody>
        </p:sp>
        <p:sp>
          <p:nvSpPr>
            <p:cNvPr id="25669" name="Line 11"/>
            <p:cNvSpPr>
              <a:spLocks noChangeShapeType="1"/>
            </p:cNvSpPr>
            <p:nvPr/>
          </p:nvSpPr>
          <p:spPr bwMode="auto">
            <a:xfrm flipH="1">
              <a:off x="5761067" y="2006586"/>
              <a:ext cx="1444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0" name="Text Box 12"/>
            <p:cNvSpPr txBox="1">
              <a:spLocks noChangeArrowheads="1"/>
            </p:cNvSpPr>
            <p:nvPr/>
          </p:nvSpPr>
          <p:spPr bwMode="auto">
            <a:xfrm>
              <a:off x="5473730" y="2006586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/>
                <a:t>6</a:t>
              </a:r>
            </a:p>
          </p:txBody>
        </p:sp>
        <p:sp>
          <p:nvSpPr>
            <p:cNvPr id="25671" name="Line 13"/>
            <p:cNvSpPr>
              <a:spLocks noChangeShapeType="1"/>
            </p:cNvSpPr>
            <p:nvPr/>
          </p:nvSpPr>
          <p:spPr bwMode="auto">
            <a:xfrm flipV="1">
              <a:off x="6121430" y="1717661"/>
              <a:ext cx="1368425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2" name="Text Box 14"/>
            <p:cNvSpPr txBox="1">
              <a:spLocks noChangeArrowheads="1"/>
            </p:cNvSpPr>
            <p:nvPr/>
          </p:nvSpPr>
          <p:spPr bwMode="auto">
            <a:xfrm>
              <a:off x="6626255" y="1357298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/>
                <a:t>30</a:t>
              </a:r>
            </a:p>
          </p:txBody>
        </p:sp>
        <p:sp>
          <p:nvSpPr>
            <p:cNvPr id="25673" name="Line 15"/>
            <p:cNvSpPr>
              <a:spLocks noChangeShapeType="1"/>
            </p:cNvSpPr>
            <p:nvPr/>
          </p:nvSpPr>
          <p:spPr bwMode="auto">
            <a:xfrm flipH="1">
              <a:off x="5834092" y="1789098"/>
              <a:ext cx="1655763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4" name="Text Box 16"/>
            <p:cNvSpPr txBox="1">
              <a:spLocks noChangeArrowheads="1"/>
            </p:cNvSpPr>
            <p:nvPr/>
          </p:nvSpPr>
          <p:spPr bwMode="auto">
            <a:xfrm>
              <a:off x="5905530" y="2078023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/>
                <a:t>5</a:t>
              </a:r>
            </a:p>
          </p:txBody>
        </p:sp>
        <p:sp>
          <p:nvSpPr>
            <p:cNvPr id="25675" name="Line 17"/>
            <p:cNvSpPr>
              <a:spLocks noChangeShapeType="1"/>
            </p:cNvSpPr>
            <p:nvPr/>
          </p:nvSpPr>
          <p:spPr bwMode="auto">
            <a:xfrm>
              <a:off x="6121430" y="1933561"/>
              <a:ext cx="158432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6" name="Text Box 18"/>
            <p:cNvSpPr txBox="1">
              <a:spLocks noChangeArrowheads="1"/>
            </p:cNvSpPr>
            <p:nvPr/>
          </p:nvSpPr>
          <p:spPr bwMode="auto">
            <a:xfrm>
              <a:off x="6842155" y="2222486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/>
                <a:t>4</a:t>
              </a:r>
            </a:p>
          </p:txBody>
        </p:sp>
        <p:sp>
          <p:nvSpPr>
            <p:cNvPr id="25677" name="Line 19"/>
            <p:cNvSpPr>
              <a:spLocks noChangeShapeType="1"/>
            </p:cNvSpPr>
            <p:nvPr/>
          </p:nvSpPr>
          <p:spPr bwMode="auto">
            <a:xfrm>
              <a:off x="7705755" y="1862123"/>
              <a:ext cx="144463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8" name="Text Box 20"/>
            <p:cNvSpPr txBox="1">
              <a:spLocks noChangeArrowheads="1"/>
            </p:cNvSpPr>
            <p:nvPr/>
          </p:nvSpPr>
          <p:spPr bwMode="auto">
            <a:xfrm>
              <a:off x="7777192" y="1933561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/>
                <a:t>10</a:t>
              </a:r>
            </a:p>
          </p:txBody>
        </p:sp>
      </p:grp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5041900" y="3086100"/>
            <a:ext cx="3816350" cy="2881313"/>
            <a:chOff x="5041930" y="3086086"/>
            <a:chExt cx="3816350" cy="2881313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769130" y="3086086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769130" y="3590911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400705" y="4167174"/>
              <a:ext cx="360363" cy="360362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769130" y="4094149"/>
              <a:ext cx="360363" cy="360362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8137555" y="4094149"/>
              <a:ext cx="360363" cy="360362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5041930" y="4886311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5761068" y="4886311"/>
              <a:ext cx="360362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6410355" y="4886311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7129493" y="4886311"/>
              <a:ext cx="360362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31" name="Oval 35"/>
            <p:cNvSpPr>
              <a:spLocks noChangeArrowheads="1"/>
            </p:cNvSpPr>
            <p:nvPr/>
          </p:nvSpPr>
          <p:spPr bwMode="auto">
            <a:xfrm>
              <a:off x="7778780" y="4886311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8497918" y="4886311"/>
              <a:ext cx="360362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5041930" y="5607036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5761068" y="5607036"/>
              <a:ext cx="360362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6410355" y="5607036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7129493" y="5607036"/>
              <a:ext cx="360362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7778780" y="5607036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8497918" y="5607036"/>
              <a:ext cx="360362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25623" name="Line 43"/>
            <p:cNvSpPr>
              <a:spLocks noChangeShapeType="1"/>
            </p:cNvSpPr>
            <p:nvPr/>
          </p:nvSpPr>
          <p:spPr bwMode="auto">
            <a:xfrm>
              <a:off x="6913592" y="3446448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Text Box 44"/>
            <p:cNvSpPr txBox="1">
              <a:spLocks noChangeArrowheads="1"/>
            </p:cNvSpPr>
            <p:nvPr/>
          </p:nvSpPr>
          <p:spPr bwMode="auto">
            <a:xfrm>
              <a:off x="6616716" y="3314702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5625" name="Line 45"/>
            <p:cNvSpPr>
              <a:spLocks noChangeShapeType="1"/>
            </p:cNvSpPr>
            <p:nvPr/>
          </p:nvSpPr>
          <p:spPr bwMode="auto">
            <a:xfrm>
              <a:off x="6913592" y="3951273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46"/>
            <p:cNvSpPr>
              <a:spLocks noChangeShapeType="1"/>
            </p:cNvSpPr>
            <p:nvPr/>
          </p:nvSpPr>
          <p:spPr bwMode="auto">
            <a:xfrm flipH="1">
              <a:off x="5689630" y="3878248"/>
              <a:ext cx="10795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Line 47"/>
            <p:cNvSpPr>
              <a:spLocks noChangeShapeType="1"/>
            </p:cNvSpPr>
            <p:nvPr/>
          </p:nvSpPr>
          <p:spPr bwMode="auto">
            <a:xfrm>
              <a:off x="7129492" y="3878248"/>
              <a:ext cx="1008063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48"/>
            <p:cNvSpPr>
              <a:spLocks noChangeShapeType="1"/>
            </p:cNvSpPr>
            <p:nvPr/>
          </p:nvSpPr>
          <p:spPr bwMode="auto">
            <a:xfrm flipH="1">
              <a:off x="5257830" y="4525948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Line 49"/>
            <p:cNvSpPr>
              <a:spLocks noChangeShapeType="1"/>
            </p:cNvSpPr>
            <p:nvPr/>
          </p:nvSpPr>
          <p:spPr bwMode="auto">
            <a:xfrm>
              <a:off x="5618192" y="4525948"/>
              <a:ext cx="287338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Line 50"/>
            <p:cNvSpPr>
              <a:spLocks noChangeShapeType="1"/>
            </p:cNvSpPr>
            <p:nvPr/>
          </p:nvSpPr>
          <p:spPr bwMode="auto">
            <a:xfrm flipH="1">
              <a:off x="6624667" y="4454511"/>
              <a:ext cx="2174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51"/>
            <p:cNvSpPr>
              <a:spLocks noChangeShapeType="1"/>
            </p:cNvSpPr>
            <p:nvPr/>
          </p:nvSpPr>
          <p:spPr bwMode="auto">
            <a:xfrm>
              <a:off x="6985030" y="4454511"/>
              <a:ext cx="2873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52"/>
            <p:cNvSpPr>
              <a:spLocks noChangeShapeType="1"/>
            </p:cNvSpPr>
            <p:nvPr/>
          </p:nvSpPr>
          <p:spPr bwMode="auto">
            <a:xfrm flipH="1">
              <a:off x="7993092" y="4454511"/>
              <a:ext cx="2174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53"/>
            <p:cNvSpPr>
              <a:spLocks noChangeShapeType="1"/>
            </p:cNvSpPr>
            <p:nvPr/>
          </p:nvSpPr>
          <p:spPr bwMode="auto">
            <a:xfrm>
              <a:off x="8353455" y="4454511"/>
              <a:ext cx="2873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Line 54"/>
            <p:cNvSpPr>
              <a:spLocks noChangeShapeType="1"/>
            </p:cNvSpPr>
            <p:nvPr/>
          </p:nvSpPr>
          <p:spPr bwMode="auto">
            <a:xfrm>
              <a:off x="5216528" y="524667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55"/>
            <p:cNvSpPr>
              <a:spLocks noChangeShapeType="1"/>
            </p:cNvSpPr>
            <p:nvPr/>
          </p:nvSpPr>
          <p:spPr bwMode="auto">
            <a:xfrm>
              <a:off x="5937253" y="524667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56"/>
            <p:cNvSpPr>
              <a:spLocks noChangeShapeType="1"/>
            </p:cNvSpPr>
            <p:nvPr/>
          </p:nvSpPr>
          <p:spPr bwMode="auto">
            <a:xfrm>
              <a:off x="6657978" y="524667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Line 57"/>
            <p:cNvSpPr>
              <a:spLocks noChangeShapeType="1"/>
            </p:cNvSpPr>
            <p:nvPr/>
          </p:nvSpPr>
          <p:spPr bwMode="auto">
            <a:xfrm>
              <a:off x="7305678" y="524667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58"/>
            <p:cNvSpPr>
              <a:spLocks noChangeShapeType="1"/>
            </p:cNvSpPr>
            <p:nvPr/>
          </p:nvSpPr>
          <p:spPr bwMode="auto">
            <a:xfrm>
              <a:off x="8024815" y="524667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Line 59"/>
            <p:cNvSpPr>
              <a:spLocks noChangeShapeType="1"/>
            </p:cNvSpPr>
            <p:nvPr/>
          </p:nvSpPr>
          <p:spPr bwMode="auto">
            <a:xfrm>
              <a:off x="8674103" y="524667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Text Box 60"/>
            <p:cNvSpPr txBox="1">
              <a:spLocks noChangeArrowheads="1"/>
            </p:cNvSpPr>
            <p:nvPr/>
          </p:nvSpPr>
          <p:spPr bwMode="auto">
            <a:xfrm>
              <a:off x="5976967" y="381476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5641" name="Text Box 61"/>
            <p:cNvSpPr txBox="1">
              <a:spLocks noChangeArrowheads="1"/>
            </p:cNvSpPr>
            <p:nvPr/>
          </p:nvSpPr>
          <p:spPr bwMode="auto">
            <a:xfrm>
              <a:off x="6626255" y="3806811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5642" name="Text Box 62"/>
            <p:cNvSpPr txBox="1">
              <a:spLocks noChangeArrowheads="1"/>
            </p:cNvSpPr>
            <p:nvPr/>
          </p:nvSpPr>
          <p:spPr bwMode="auto">
            <a:xfrm>
              <a:off x="7500958" y="381476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5643" name="Text Box 63"/>
            <p:cNvSpPr txBox="1">
              <a:spLocks noChangeArrowheads="1"/>
            </p:cNvSpPr>
            <p:nvPr/>
          </p:nvSpPr>
          <p:spPr bwMode="auto">
            <a:xfrm>
              <a:off x="5187956" y="452914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5644" name="Text Box 64"/>
            <p:cNvSpPr txBox="1">
              <a:spLocks noChangeArrowheads="1"/>
            </p:cNvSpPr>
            <p:nvPr/>
          </p:nvSpPr>
          <p:spPr bwMode="auto">
            <a:xfrm>
              <a:off x="5715008" y="4454511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5645" name="Text Box 65"/>
            <p:cNvSpPr txBox="1">
              <a:spLocks noChangeArrowheads="1"/>
            </p:cNvSpPr>
            <p:nvPr/>
          </p:nvSpPr>
          <p:spPr bwMode="auto">
            <a:xfrm>
              <a:off x="5160992" y="524352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5646" name="Text Box 66"/>
            <p:cNvSpPr txBox="1">
              <a:spLocks noChangeArrowheads="1"/>
            </p:cNvSpPr>
            <p:nvPr/>
          </p:nvSpPr>
          <p:spPr bwMode="auto">
            <a:xfrm>
              <a:off x="5808692" y="524352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5647" name="Text Box 67"/>
            <p:cNvSpPr txBox="1">
              <a:spLocks noChangeArrowheads="1"/>
            </p:cNvSpPr>
            <p:nvPr/>
          </p:nvSpPr>
          <p:spPr bwMode="auto">
            <a:xfrm>
              <a:off x="6529417" y="524352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5648" name="Text Box 68"/>
            <p:cNvSpPr txBox="1">
              <a:spLocks noChangeArrowheads="1"/>
            </p:cNvSpPr>
            <p:nvPr/>
          </p:nvSpPr>
          <p:spPr bwMode="auto">
            <a:xfrm>
              <a:off x="7177117" y="524352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5649" name="Text Box 69"/>
            <p:cNvSpPr txBox="1">
              <a:spLocks noChangeArrowheads="1"/>
            </p:cNvSpPr>
            <p:nvPr/>
          </p:nvSpPr>
          <p:spPr bwMode="auto">
            <a:xfrm>
              <a:off x="7897842" y="524352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5650" name="Text Box 70"/>
            <p:cNvSpPr txBox="1">
              <a:spLocks noChangeArrowheads="1"/>
            </p:cNvSpPr>
            <p:nvPr/>
          </p:nvSpPr>
          <p:spPr bwMode="auto">
            <a:xfrm>
              <a:off x="8545542" y="524352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5651" name="Text Box 71"/>
            <p:cNvSpPr txBox="1">
              <a:spLocks noChangeArrowheads="1"/>
            </p:cNvSpPr>
            <p:nvPr/>
          </p:nvSpPr>
          <p:spPr bwMode="auto">
            <a:xfrm>
              <a:off x="6545278" y="4383073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5652" name="Text Box 72"/>
            <p:cNvSpPr txBox="1">
              <a:spLocks noChangeArrowheads="1"/>
            </p:cNvSpPr>
            <p:nvPr/>
          </p:nvSpPr>
          <p:spPr bwMode="auto">
            <a:xfrm>
              <a:off x="7072330" y="4383073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5653" name="Text Box 73"/>
            <p:cNvSpPr txBox="1">
              <a:spLocks noChangeArrowheads="1"/>
            </p:cNvSpPr>
            <p:nvPr/>
          </p:nvSpPr>
          <p:spPr bwMode="auto">
            <a:xfrm>
              <a:off x="7831162" y="4383073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5654" name="Text Box 74"/>
            <p:cNvSpPr txBox="1">
              <a:spLocks noChangeArrowheads="1"/>
            </p:cNvSpPr>
            <p:nvPr/>
          </p:nvSpPr>
          <p:spPr bwMode="auto">
            <a:xfrm>
              <a:off x="8429652" y="4383073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231900"/>
            <a:ext cx="6991350" cy="52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4624"/>
            <a:ext cx="8345488" cy="6508576"/>
          </a:xfrm>
          <a:solidFill>
            <a:schemeClr val="bg1">
              <a:alpha val="58038"/>
            </a:schemeClr>
          </a:solidFill>
        </p:spPr>
        <p:txBody>
          <a:bodyPr/>
          <a:lstStyle/>
          <a:p>
            <a:pPr lvl="1"/>
            <a:r>
              <a:rPr lang="zh-CN" altLang="en-US" dirty="0" smtClean="0"/>
              <a:t>回溯算法将用深度优先方式从根节点开始，通过搜索解空间树发现一个</a:t>
            </a:r>
            <a:r>
              <a:rPr lang="zh-CN" altLang="en-US" dirty="0" smtClean="0">
                <a:solidFill>
                  <a:srgbClr val="FF0000"/>
                </a:solidFill>
              </a:rPr>
              <a:t>最小耗费的旅行</a:t>
            </a:r>
            <a:r>
              <a:rPr lang="zh-CN" altLang="en-US" dirty="0" smtClean="0"/>
              <a:t>。</a:t>
            </a:r>
          </a:p>
          <a:p>
            <a:pPr lvl="2"/>
            <a:r>
              <a:rPr lang="zh-CN" altLang="en-US" dirty="0" smtClean="0"/>
              <a:t>一个可能的搜索为 </a:t>
            </a:r>
            <a:r>
              <a:rPr lang="en-US" altLang="zh-CN" dirty="0" smtClean="0"/>
              <a:t>ABCFL</a:t>
            </a:r>
            <a:r>
              <a:rPr lang="zh-CN" altLang="en-US" dirty="0" smtClean="0"/>
              <a:t>。</a:t>
            </a:r>
            <a:r>
              <a:rPr lang="en-US" altLang="zh-CN" dirty="0" smtClean="0"/>
              <a:t>L</a:t>
            </a:r>
            <a:r>
              <a:rPr lang="zh-CN" altLang="en-US" dirty="0" smtClean="0"/>
              <a:t>点，旅行</a:t>
            </a:r>
            <a:r>
              <a:rPr lang="en-US" altLang="zh-CN" b="1" dirty="0" smtClean="0">
                <a:solidFill>
                  <a:srgbClr val="0000FF"/>
                </a:solidFill>
              </a:rPr>
              <a:t>1-2-3-4-1</a:t>
            </a:r>
            <a:r>
              <a:rPr lang="zh-CN" altLang="en-US" dirty="0" smtClean="0"/>
              <a:t>作为当前最好的旅行被记录下来，耗费 </a:t>
            </a:r>
            <a:r>
              <a:rPr lang="en-US" altLang="zh-CN" dirty="0" smtClean="0">
                <a:solidFill>
                  <a:srgbClr val="0000FF"/>
                </a:solidFill>
              </a:rPr>
              <a:t>59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L</a:t>
            </a:r>
            <a:r>
              <a:rPr lang="zh-CN" altLang="en-US" dirty="0" smtClean="0"/>
              <a:t>点回溯到活节点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没有未被检查的孩子，所以它成为死节点，回溯到 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zh-CN" altLang="en-US" dirty="0" smtClean="0"/>
              <a:t>变为</a:t>
            </a:r>
            <a:r>
              <a:rPr lang="en-US" altLang="zh-CN" dirty="0" smtClean="0">
                <a:solidFill>
                  <a:srgbClr val="0000FF"/>
                </a:solidFill>
              </a:rPr>
              <a:t>E-</a:t>
            </a:r>
            <a:r>
              <a:rPr lang="zh-CN" altLang="en-US" dirty="0" smtClean="0">
                <a:solidFill>
                  <a:srgbClr val="0000FF"/>
                </a:solidFill>
              </a:rPr>
              <a:t>节点</a:t>
            </a:r>
            <a:r>
              <a:rPr lang="zh-CN" altLang="en-US" dirty="0" smtClean="0"/>
              <a:t>，向前移动到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，然后是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。这样构造出了旅行</a:t>
            </a:r>
            <a:r>
              <a:rPr lang="en-US" altLang="zh-CN" dirty="0" smtClean="0">
                <a:solidFill>
                  <a:srgbClr val="0000FF"/>
                </a:solidFill>
              </a:rPr>
              <a:t>1-2-4-3-1</a:t>
            </a:r>
            <a:r>
              <a:rPr lang="zh-CN" altLang="en-US" dirty="0" smtClean="0"/>
              <a:t>，它的耗费是</a:t>
            </a:r>
            <a:r>
              <a:rPr lang="en-US" altLang="zh-CN" dirty="0" smtClean="0">
                <a:solidFill>
                  <a:srgbClr val="0000FF"/>
                </a:solidFill>
              </a:rPr>
              <a:t>66</a:t>
            </a:r>
            <a:r>
              <a:rPr lang="zh-CN" altLang="en-US" dirty="0" smtClean="0"/>
              <a:t>。不比当前的最佳旅行好，</a:t>
            </a:r>
            <a:r>
              <a:rPr lang="zh-CN" altLang="en-US" dirty="0" smtClean="0">
                <a:solidFill>
                  <a:srgbClr val="0000FF"/>
                </a:solidFill>
              </a:rPr>
              <a:t>抛弃</a:t>
            </a:r>
            <a:r>
              <a:rPr lang="zh-CN" altLang="en-US" dirty="0" smtClean="0"/>
              <a:t>它并</a:t>
            </a:r>
            <a:r>
              <a:rPr lang="zh-CN" altLang="en-US" dirty="0" smtClean="0">
                <a:solidFill>
                  <a:srgbClr val="0000FF"/>
                </a:solidFill>
              </a:rPr>
              <a:t>回溯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，然后是</a:t>
            </a:r>
            <a:r>
              <a:rPr lang="en-US" altLang="zh-CN" dirty="0" smtClean="0"/>
              <a:t>C,B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mtClean="0"/>
              <a:t>从</a:t>
            </a:r>
            <a:r>
              <a:rPr lang="en-US" altLang="zh-CN" smtClean="0"/>
              <a:t>B</a:t>
            </a:r>
            <a:r>
              <a:rPr lang="zh-CN" altLang="en-US" smtClean="0"/>
              <a:t>点，搜索向前移动到</a:t>
            </a:r>
            <a:r>
              <a:rPr lang="en-US" altLang="zh-CN" smtClean="0"/>
              <a:t>D</a:t>
            </a:r>
            <a:r>
              <a:rPr lang="zh-CN" altLang="en-US" smtClean="0"/>
              <a:t>，然后是</a:t>
            </a:r>
            <a:r>
              <a:rPr lang="en-US" altLang="zh-CN" smtClean="0"/>
              <a:t>H,N</a:t>
            </a:r>
            <a:r>
              <a:rPr lang="zh-CN" altLang="en-US" smtClean="0"/>
              <a:t>。这个旅行</a:t>
            </a:r>
            <a:r>
              <a:rPr lang="en-US" altLang="zh-CN" smtClean="0">
                <a:solidFill>
                  <a:srgbClr val="0000FF"/>
                </a:solidFill>
              </a:rPr>
              <a:t>1-3-2-4-1</a:t>
            </a:r>
            <a:r>
              <a:rPr lang="zh-CN" altLang="en-US" smtClean="0"/>
              <a:t>的耗费是</a:t>
            </a:r>
            <a:r>
              <a:rPr lang="en-US" altLang="zh-CN" smtClean="0"/>
              <a:t>25</a:t>
            </a:r>
            <a:r>
              <a:rPr lang="zh-CN" altLang="en-US" smtClean="0"/>
              <a:t>，比当前的最佳旅行好，把它作为当前的最好旅行。</a:t>
            </a:r>
            <a:endParaRPr lang="en-US" altLang="zh-CN" smtClean="0"/>
          </a:p>
          <a:p>
            <a:pPr lvl="2"/>
            <a:r>
              <a:rPr lang="zh-CN" altLang="en-US" smtClean="0"/>
              <a:t>从</a:t>
            </a:r>
            <a:r>
              <a:rPr lang="en-US" altLang="zh-CN" smtClean="0"/>
              <a:t>N</a:t>
            </a:r>
            <a:r>
              <a:rPr lang="zh-CN" altLang="en-US" smtClean="0"/>
              <a:t>点，搜索回溯到</a:t>
            </a:r>
            <a:r>
              <a:rPr lang="en-US" altLang="zh-CN" smtClean="0"/>
              <a:t>H</a:t>
            </a:r>
            <a:r>
              <a:rPr lang="zh-CN" altLang="en-US" smtClean="0"/>
              <a:t>，然后是</a:t>
            </a:r>
            <a:r>
              <a:rPr lang="en-US" altLang="zh-CN" smtClean="0"/>
              <a:t>D</a:t>
            </a:r>
            <a:r>
              <a:rPr lang="zh-CN" altLang="en-US" smtClean="0"/>
              <a:t>。在</a:t>
            </a:r>
            <a:r>
              <a:rPr lang="en-US" altLang="zh-CN" smtClean="0"/>
              <a:t>D</a:t>
            </a:r>
            <a:r>
              <a:rPr lang="zh-CN" altLang="en-US" smtClean="0"/>
              <a:t>点，再次向前移动，到达</a:t>
            </a:r>
            <a:r>
              <a:rPr lang="en-US" altLang="zh-CN" smtClean="0"/>
              <a:t>O</a:t>
            </a:r>
            <a:r>
              <a:rPr lang="zh-CN" altLang="en-US" smtClean="0"/>
              <a:t>点。</a:t>
            </a:r>
            <a:endParaRPr lang="en-US" altLang="zh-CN" smtClean="0"/>
          </a:p>
          <a:p>
            <a:pPr lvl="2"/>
            <a:r>
              <a:rPr lang="zh-CN" altLang="en-US" smtClean="0"/>
              <a:t>如此继续下去，可搜索完整个树，得出</a:t>
            </a:r>
            <a:r>
              <a:rPr lang="en-US" altLang="zh-CN" smtClean="0">
                <a:solidFill>
                  <a:srgbClr val="0000FF"/>
                </a:solidFill>
              </a:rPr>
              <a:t>1-3-2-4-1</a:t>
            </a:r>
            <a:r>
              <a:rPr lang="zh-CN" altLang="en-US" smtClean="0"/>
              <a:t>是最少耗费的旅行，耗费值为</a:t>
            </a:r>
            <a:r>
              <a:rPr lang="en-US" altLang="zh-CN" smtClean="0">
                <a:solidFill>
                  <a:srgbClr val="0000FF"/>
                </a:solidFill>
              </a:rPr>
              <a:t>25</a:t>
            </a:r>
            <a:r>
              <a:rPr lang="zh-CN" altLang="en-US" smtClean="0"/>
              <a:t>。</a:t>
            </a:r>
          </a:p>
        </p:txBody>
      </p:sp>
      <p:grpSp>
        <p:nvGrpSpPr>
          <p:cNvPr id="27652" name="组合 52"/>
          <p:cNvGrpSpPr>
            <a:grpSpLocks/>
          </p:cNvGrpSpPr>
          <p:nvPr/>
        </p:nvGrpSpPr>
        <p:grpSpPr bwMode="auto">
          <a:xfrm>
            <a:off x="5041900" y="3714750"/>
            <a:ext cx="3816350" cy="2881313"/>
            <a:chOff x="5041930" y="3086086"/>
            <a:chExt cx="3816350" cy="2881313"/>
          </a:xfrm>
        </p:grpSpPr>
        <p:sp>
          <p:nvSpPr>
            <p:cNvPr id="4" name="Oval 21"/>
            <p:cNvSpPr>
              <a:spLocks noChangeArrowheads="1"/>
            </p:cNvSpPr>
            <p:nvPr/>
          </p:nvSpPr>
          <p:spPr bwMode="auto">
            <a:xfrm>
              <a:off x="6769130" y="3086086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6769130" y="3590911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6" name="Oval 23"/>
            <p:cNvSpPr>
              <a:spLocks noChangeArrowheads="1"/>
            </p:cNvSpPr>
            <p:nvPr/>
          </p:nvSpPr>
          <p:spPr bwMode="auto">
            <a:xfrm>
              <a:off x="5400705" y="4167174"/>
              <a:ext cx="360363" cy="360362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" name="Oval 24"/>
            <p:cNvSpPr>
              <a:spLocks noChangeArrowheads="1"/>
            </p:cNvSpPr>
            <p:nvPr/>
          </p:nvSpPr>
          <p:spPr bwMode="auto">
            <a:xfrm>
              <a:off x="6769130" y="4094149"/>
              <a:ext cx="360363" cy="360362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8" name="Oval 27"/>
            <p:cNvSpPr>
              <a:spLocks noChangeArrowheads="1"/>
            </p:cNvSpPr>
            <p:nvPr/>
          </p:nvSpPr>
          <p:spPr bwMode="auto">
            <a:xfrm>
              <a:off x="8137555" y="4094149"/>
              <a:ext cx="360363" cy="360362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9" name="Oval 28"/>
            <p:cNvSpPr>
              <a:spLocks noChangeArrowheads="1"/>
            </p:cNvSpPr>
            <p:nvPr/>
          </p:nvSpPr>
          <p:spPr bwMode="auto">
            <a:xfrm>
              <a:off x="5041930" y="4886311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auto">
            <a:xfrm>
              <a:off x="5761068" y="4886311"/>
              <a:ext cx="360362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auto">
            <a:xfrm>
              <a:off x="6410355" y="4886311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auto">
            <a:xfrm>
              <a:off x="7129493" y="4886311"/>
              <a:ext cx="360362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7778780" y="4886311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4" name="Oval 36"/>
            <p:cNvSpPr>
              <a:spLocks noChangeArrowheads="1"/>
            </p:cNvSpPr>
            <p:nvPr/>
          </p:nvSpPr>
          <p:spPr bwMode="auto">
            <a:xfrm>
              <a:off x="8497918" y="4886311"/>
              <a:ext cx="360362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5" name="Oval 37"/>
            <p:cNvSpPr>
              <a:spLocks noChangeArrowheads="1"/>
            </p:cNvSpPr>
            <p:nvPr/>
          </p:nvSpPr>
          <p:spPr bwMode="auto">
            <a:xfrm>
              <a:off x="5041930" y="5607036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16" name="Oval 38"/>
            <p:cNvSpPr>
              <a:spLocks noChangeArrowheads="1"/>
            </p:cNvSpPr>
            <p:nvPr/>
          </p:nvSpPr>
          <p:spPr bwMode="auto">
            <a:xfrm>
              <a:off x="5761068" y="5607036"/>
              <a:ext cx="360362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7" name="Oval 39"/>
            <p:cNvSpPr>
              <a:spLocks noChangeArrowheads="1"/>
            </p:cNvSpPr>
            <p:nvPr/>
          </p:nvSpPr>
          <p:spPr bwMode="auto">
            <a:xfrm>
              <a:off x="6410355" y="5607036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8" name="Oval 40"/>
            <p:cNvSpPr>
              <a:spLocks noChangeArrowheads="1"/>
            </p:cNvSpPr>
            <p:nvPr/>
          </p:nvSpPr>
          <p:spPr bwMode="auto">
            <a:xfrm>
              <a:off x="7129493" y="5607036"/>
              <a:ext cx="360362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9" name="Oval 41"/>
            <p:cNvSpPr>
              <a:spLocks noChangeArrowheads="1"/>
            </p:cNvSpPr>
            <p:nvPr/>
          </p:nvSpPr>
          <p:spPr bwMode="auto">
            <a:xfrm>
              <a:off x="7778780" y="5607036"/>
              <a:ext cx="360363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8497918" y="5607036"/>
              <a:ext cx="360362" cy="360363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27671" name="Line 43"/>
            <p:cNvSpPr>
              <a:spLocks noChangeShapeType="1"/>
            </p:cNvSpPr>
            <p:nvPr/>
          </p:nvSpPr>
          <p:spPr bwMode="auto">
            <a:xfrm>
              <a:off x="6913592" y="3446448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Text Box 44"/>
            <p:cNvSpPr txBox="1">
              <a:spLocks noChangeArrowheads="1"/>
            </p:cNvSpPr>
            <p:nvPr/>
          </p:nvSpPr>
          <p:spPr bwMode="auto">
            <a:xfrm>
              <a:off x="6616716" y="3314702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7673" name="Line 45"/>
            <p:cNvSpPr>
              <a:spLocks noChangeShapeType="1"/>
            </p:cNvSpPr>
            <p:nvPr/>
          </p:nvSpPr>
          <p:spPr bwMode="auto">
            <a:xfrm>
              <a:off x="6913592" y="3951273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46"/>
            <p:cNvSpPr>
              <a:spLocks noChangeShapeType="1"/>
            </p:cNvSpPr>
            <p:nvPr/>
          </p:nvSpPr>
          <p:spPr bwMode="auto">
            <a:xfrm flipH="1">
              <a:off x="5689630" y="3878248"/>
              <a:ext cx="10795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47"/>
            <p:cNvSpPr>
              <a:spLocks noChangeShapeType="1"/>
            </p:cNvSpPr>
            <p:nvPr/>
          </p:nvSpPr>
          <p:spPr bwMode="auto">
            <a:xfrm>
              <a:off x="7129492" y="3878248"/>
              <a:ext cx="1008063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48"/>
            <p:cNvSpPr>
              <a:spLocks noChangeShapeType="1"/>
            </p:cNvSpPr>
            <p:nvPr/>
          </p:nvSpPr>
          <p:spPr bwMode="auto">
            <a:xfrm flipH="1">
              <a:off x="5257830" y="4525948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49"/>
            <p:cNvSpPr>
              <a:spLocks noChangeShapeType="1"/>
            </p:cNvSpPr>
            <p:nvPr/>
          </p:nvSpPr>
          <p:spPr bwMode="auto">
            <a:xfrm>
              <a:off x="5618192" y="4525948"/>
              <a:ext cx="287338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50"/>
            <p:cNvSpPr>
              <a:spLocks noChangeShapeType="1"/>
            </p:cNvSpPr>
            <p:nvPr/>
          </p:nvSpPr>
          <p:spPr bwMode="auto">
            <a:xfrm flipH="1">
              <a:off x="6624667" y="4454511"/>
              <a:ext cx="2174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51"/>
            <p:cNvSpPr>
              <a:spLocks noChangeShapeType="1"/>
            </p:cNvSpPr>
            <p:nvPr/>
          </p:nvSpPr>
          <p:spPr bwMode="auto">
            <a:xfrm>
              <a:off x="6985030" y="4454511"/>
              <a:ext cx="2873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52"/>
            <p:cNvSpPr>
              <a:spLocks noChangeShapeType="1"/>
            </p:cNvSpPr>
            <p:nvPr/>
          </p:nvSpPr>
          <p:spPr bwMode="auto">
            <a:xfrm flipH="1">
              <a:off x="7993092" y="4454511"/>
              <a:ext cx="2174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53"/>
            <p:cNvSpPr>
              <a:spLocks noChangeShapeType="1"/>
            </p:cNvSpPr>
            <p:nvPr/>
          </p:nvSpPr>
          <p:spPr bwMode="auto">
            <a:xfrm>
              <a:off x="8353455" y="4454511"/>
              <a:ext cx="2873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54"/>
            <p:cNvSpPr>
              <a:spLocks noChangeShapeType="1"/>
            </p:cNvSpPr>
            <p:nvPr/>
          </p:nvSpPr>
          <p:spPr bwMode="auto">
            <a:xfrm>
              <a:off x="5216528" y="524667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55"/>
            <p:cNvSpPr>
              <a:spLocks noChangeShapeType="1"/>
            </p:cNvSpPr>
            <p:nvPr/>
          </p:nvSpPr>
          <p:spPr bwMode="auto">
            <a:xfrm>
              <a:off x="5937253" y="524667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56"/>
            <p:cNvSpPr>
              <a:spLocks noChangeShapeType="1"/>
            </p:cNvSpPr>
            <p:nvPr/>
          </p:nvSpPr>
          <p:spPr bwMode="auto">
            <a:xfrm>
              <a:off x="6657978" y="524667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57"/>
            <p:cNvSpPr>
              <a:spLocks noChangeShapeType="1"/>
            </p:cNvSpPr>
            <p:nvPr/>
          </p:nvSpPr>
          <p:spPr bwMode="auto">
            <a:xfrm>
              <a:off x="7305678" y="524667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58"/>
            <p:cNvSpPr>
              <a:spLocks noChangeShapeType="1"/>
            </p:cNvSpPr>
            <p:nvPr/>
          </p:nvSpPr>
          <p:spPr bwMode="auto">
            <a:xfrm>
              <a:off x="8024815" y="524667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Line 59"/>
            <p:cNvSpPr>
              <a:spLocks noChangeShapeType="1"/>
            </p:cNvSpPr>
            <p:nvPr/>
          </p:nvSpPr>
          <p:spPr bwMode="auto">
            <a:xfrm>
              <a:off x="8674103" y="524667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Text Box 60"/>
            <p:cNvSpPr txBox="1">
              <a:spLocks noChangeArrowheads="1"/>
            </p:cNvSpPr>
            <p:nvPr/>
          </p:nvSpPr>
          <p:spPr bwMode="auto">
            <a:xfrm>
              <a:off x="5976967" y="381476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7689" name="Text Box 61"/>
            <p:cNvSpPr txBox="1">
              <a:spLocks noChangeArrowheads="1"/>
            </p:cNvSpPr>
            <p:nvPr/>
          </p:nvSpPr>
          <p:spPr bwMode="auto">
            <a:xfrm>
              <a:off x="6626255" y="3806811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7690" name="Text Box 62"/>
            <p:cNvSpPr txBox="1">
              <a:spLocks noChangeArrowheads="1"/>
            </p:cNvSpPr>
            <p:nvPr/>
          </p:nvSpPr>
          <p:spPr bwMode="auto">
            <a:xfrm>
              <a:off x="7500958" y="381476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7691" name="Text Box 63"/>
            <p:cNvSpPr txBox="1">
              <a:spLocks noChangeArrowheads="1"/>
            </p:cNvSpPr>
            <p:nvPr/>
          </p:nvSpPr>
          <p:spPr bwMode="auto">
            <a:xfrm>
              <a:off x="5187956" y="452914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7692" name="Text Box 64"/>
            <p:cNvSpPr txBox="1">
              <a:spLocks noChangeArrowheads="1"/>
            </p:cNvSpPr>
            <p:nvPr/>
          </p:nvSpPr>
          <p:spPr bwMode="auto">
            <a:xfrm>
              <a:off x="5715008" y="4454511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7693" name="Text Box 65"/>
            <p:cNvSpPr txBox="1">
              <a:spLocks noChangeArrowheads="1"/>
            </p:cNvSpPr>
            <p:nvPr/>
          </p:nvSpPr>
          <p:spPr bwMode="auto">
            <a:xfrm>
              <a:off x="5160992" y="524352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7694" name="Text Box 66"/>
            <p:cNvSpPr txBox="1">
              <a:spLocks noChangeArrowheads="1"/>
            </p:cNvSpPr>
            <p:nvPr/>
          </p:nvSpPr>
          <p:spPr bwMode="auto">
            <a:xfrm>
              <a:off x="5808692" y="524352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7695" name="Text Box 67"/>
            <p:cNvSpPr txBox="1">
              <a:spLocks noChangeArrowheads="1"/>
            </p:cNvSpPr>
            <p:nvPr/>
          </p:nvSpPr>
          <p:spPr bwMode="auto">
            <a:xfrm>
              <a:off x="6529417" y="524352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7696" name="Text Box 68"/>
            <p:cNvSpPr txBox="1">
              <a:spLocks noChangeArrowheads="1"/>
            </p:cNvSpPr>
            <p:nvPr/>
          </p:nvSpPr>
          <p:spPr bwMode="auto">
            <a:xfrm>
              <a:off x="7177117" y="524352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7697" name="Text Box 69"/>
            <p:cNvSpPr txBox="1">
              <a:spLocks noChangeArrowheads="1"/>
            </p:cNvSpPr>
            <p:nvPr/>
          </p:nvSpPr>
          <p:spPr bwMode="auto">
            <a:xfrm>
              <a:off x="7897842" y="524352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7698" name="Text Box 70"/>
            <p:cNvSpPr txBox="1">
              <a:spLocks noChangeArrowheads="1"/>
            </p:cNvSpPr>
            <p:nvPr/>
          </p:nvSpPr>
          <p:spPr bwMode="auto">
            <a:xfrm>
              <a:off x="8545542" y="5243528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7699" name="Text Box 71"/>
            <p:cNvSpPr txBox="1">
              <a:spLocks noChangeArrowheads="1"/>
            </p:cNvSpPr>
            <p:nvPr/>
          </p:nvSpPr>
          <p:spPr bwMode="auto">
            <a:xfrm>
              <a:off x="6545278" y="4383073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7700" name="Text Box 72"/>
            <p:cNvSpPr txBox="1">
              <a:spLocks noChangeArrowheads="1"/>
            </p:cNvSpPr>
            <p:nvPr/>
          </p:nvSpPr>
          <p:spPr bwMode="auto">
            <a:xfrm>
              <a:off x="7072330" y="4383073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7701" name="Text Box 73"/>
            <p:cNvSpPr txBox="1">
              <a:spLocks noChangeArrowheads="1"/>
            </p:cNvSpPr>
            <p:nvPr/>
          </p:nvSpPr>
          <p:spPr bwMode="auto">
            <a:xfrm>
              <a:off x="7831162" y="4383073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7702" name="Text Box 74"/>
            <p:cNvSpPr txBox="1">
              <a:spLocks noChangeArrowheads="1"/>
            </p:cNvSpPr>
            <p:nvPr/>
          </p:nvSpPr>
          <p:spPr bwMode="auto">
            <a:xfrm>
              <a:off x="8429652" y="4383073"/>
              <a:ext cx="3127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3</a:t>
              </a:r>
            </a:p>
          </p:txBody>
        </p:sp>
      </p:grpSp>
      <p:pic>
        <p:nvPicPr>
          <p:cNvPr id="27653" name="Picture 1" descr="D:\Temp\Temporary Internet Files\Content.IE5\51RT335K\MCj0429457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2850"/>
            <a:ext cx="250031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251520" y="116632"/>
            <a:ext cx="8703568" cy="6436568"/>
          </a:xfrm>
        </p:spPr>
        <p:txBody>
          <a:bodyPr/>
          <a:lstStyle/>
          <a:p>
            <a:r>
              <a:rPr lang="en-US" altLang="zh-CN" dirty="0" smtClean="0"/>
              <a:t>6.1.3 </a:t>
            </a:r>
            <a:r>
              <a:rPr lang="zh-CN" altLang="en-US" dirty="0" smtClean="0"/>
              <a:t>递归回溯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回溯法</a:t>
            </a:r>
            <a:r>
              <a:rPr lang="zh-CN" altLang="en-US" dirty="0" smtClean="0">
                <a:solidFill>
                  <a:srgbClr val="FF0000"/>
                </a:solidFill>
              </a:rPr>
              <a:t>对解空间作深度优先搜索</a:t>
            </a:r>
            <a:r>
              <a:rPr lang="zh-CN" altLang="en-US" dirty="0" smtClean="0"/>
              <a:t>，因此，在一般情况下用</a:t>
            </a:r>
            <a:r>
              <a:rPr lang="zh-CN" altLang="en-US" dirty="0" smtClean="0">
                <a:solidFill>
                  <a:srgbClr val="FF0000"/>
                </a:solidFill>
              </a:rPr>
              <a:t>递归方法</a:t>
            </a:r>
            <a:r>
              <a:rPr lang="zh-CN" altLang="en-US" dirty="0" smtClean="0"/>
              <a:t>实现回溯法，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表示搜索深度。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700808"/>
            <a:ext cx="878497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+mn-ea"/>
              </a:rPr>
              <a:t>void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backtrack (</a:t>
            </a:r>
            <a:r>
              <a:rPr lang="en-US" altLang="zh-CN" sz="2200" b="1" dirty="0" err="1">
                <a:solidFill>
                  <a:srgbClr val="0000FF"/>
                </a:solidFill>
                <a:latin typeface="+mn-lt"/>
                <a:ea typeface="+mn-ea"/>
              </a:rPr>
              <a:t>int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t)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{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+mn-ea"/>
              </a:rPr>
              <a:t>if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(t&gt;n) </a:t>
            </a:r>
            <a:r>
              <a:rPr lang="en-US" altLang="zh-CN" sz="2000" dirty="0"/>
              <a:t>//</a:t>
            </a:r>
            <a:r>
              <a:rPr lang="en-US" altLang="zh-CN" sz="2000" dirty="0" err="1"/>
              <a:t>t〉n</a:t>
            </a:r>
            <a:r>
              <a:rPr lang="zh-CN" altLang="en-US" sz="2000" dirty="0"/>
              <a:t>表示算法已搜索到叶</a:t>
            </a:r>
            <a:r>
              <a:rPr lang="zh-CN" altLang="en-US" sz="2000" dirty="0" smtClean="0"/>
              <a:t>节点</a:t>
            </a:r>
            <a:endParaRPr lang="en-US" altLang="zh-CN" sz="2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altLang="zh-CN" sz="2200" b="1" dirty="0" smtClean="0">
                <a:solidFill>
                  <a:srgbClr val="0000FF"/>
                </a:solidFill>
                <a:latin typeface="+mn-lt"/>
                <a:ea typeface="+mn-ea"/>
              </a:rPr>
              <a:t>output</a:t>
            </a:r>
            <a:r>
              <a:rPr lang="en-US" altLang="zh-CN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(x);</a:t>
            </a:r>
            <a:r>
              <a:rPr lang="en-US" altLang="zh-CN" sz="24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记录或输出得到的可行解</a:t>
            </a:r>
            <a:r>
              <a:rPr lang="en-US" altLang="zh-CN" sz="2000" dirty="0"/>
              <a:t>x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solidFill>
                  <a:srgbClr val="0000FF"/>
                </a:solidFill>
                <a:latin typeface="+mn-lt"/>
                <a:ea typeface="+mn-ea"/>
              </a:rPr>
              <a:t>else</a:t>
            </a:r>
            <a:endParaRPr lang="en-US" altLang="zh-CN" sz="2200" b="1" dirty="0">
              <a:solidFill>
                <a:srgbClr val="0000FF"/>
              </a:solidFill>
              <a:latin typeface="+mn-lt"/>
              <a:ea typeface="+mn-ea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+mn-ea"/>
              </a:rPr>
              <a:t>for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(</a:t>
            </a:r>
            <a:r>
              <a:rPr lang="en-US" altLang="zh-CN" sz="2200" b="1" dirty="0" err="1">
                <a:solidFill>
                  <a:srgbClr val="0000FF"/>
                </a:solidFill>
                <a:latin typeface="+mn-lt"/>
                <a:ea typeface="+mn-ea"/>
              </a:rPr>
              <a:t>int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i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=f(</a:t>
            </a:r>
            <a:r>
              <a:rPr lang="en-US" altLang="zh-CN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n,t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);</a:t>
            </a:r>
            <a:r>
              <a:rPr lang="en-US" altLang="zh-CN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i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&lt;=g(</a:t>
            </a:r>
            <a:r>
              <a:rPr lang="en-US" altLang="zh-CN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n,t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);</a:t>
            </a:r>
            <a:r>
              <a:rPr lang="en-US" altLang="zh-CN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i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++) </a:t>
            </a:r>
          </a:p>
          <a:p>
            <a:r>
              <a:rPr lang="en-US" altLang="zh-CN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        {</a:t>
            </a:r>
            <a:r>
              <a:rPr lang="zh-CN" altLang="en-US" dirty="0"/>
              <a:t>//其中</a:t>
            </a:r>
            <a:r>
              <a:rPr lang="en-US" altLang="zh-CN" dirty="0"/>
              <a:t>f(</a:t>
            </a:r>
            <a:r>
              <a:rPr lang="en-US" altLang="zh-CN" dirty="0" err="1"/>
              <a:t>n,t</a:t>
            </a:r>
            <a:r>
              <a:rPr lang="en-US" altLang="zh-CN" dirty="0"/>
              <a:t>),g(</a:t>
            </a:r>
            <a:r>
              <a:rPr lang="en-US" altLang="zh-CN" dirty="0" err="1"/>
              <a:t>n,t</a:t>
            </a:r>
            <a:r>
              <a:rPr lang="en-US" altLang="zh-CN" dirty="0"/>
              <a:t>)</a:t>
            </a:r>
            <a:r>
              <a:rPr lang="zh-CN" altLang="en-US" dirty="0"/>
              <a:t>分别表示在当前扩展结点处未搜索</a:t>
            </a:r>
            <a:r>
              <a:rPr lang="zh-CN" altLang="en-US" dirty="0" smtClean="0"/>
              <a:t>过    的子</a:t>
            </a:r>
            <a:r>
              <a:rPr lang="zh-CN" altLang="en-US" dirty="0"/>
              <a:t>树的起始编号和终止编号</a:t>
            </a:r>
            <a:r>
              <a:rPr lang="zh-CN" altLang="en-US" dirty="0" smtClean="0"/>
              <a:t>。</a:t>
            </a:r>
            <a:endParaRPr lang="en-US" altLang="zh-CN" sz="2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x[t]=h(</a:t>
            </a:r>
            <a:r>
              <a:rPr lang="en-US" altLang="zh-CN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i</a:t>
            </a:r>
            <a:r>
              <a:rPr lang="en-US" altLang="zh-CN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);</a:t>
            </a:r>
            <a:r>
              <a:rPr lang="en-US" altLang="zh-CN" sz="2400" dirty="0"/>
              <a:t> </a:t>
            </a:r>
            <a:r>
              <a:rPr lang="en-US" altLang="zh-CN" dirty="0"/>
              <a:t>//h(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表示在当前扩展节点处</a:t>
            </a:r>
            <a:r>
              <a:rPr lang="en-US" altLang="zh-CN" dirty="0"/>
              <a:t>x[t]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个可选值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solidFill>
                  <a:srgbClr val="0000FF"/>
                </a:solidFill>
                <a:latin typeface="+mn-lt"/>
                <a:ea typeface="+mn-ea"/>
              </a:rPr>
              <a:t>if 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(constraint(t)&amp;&amp;bound(t))    	backtrack(t+1);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}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60350"/>
            <a:ext cx="8424936" cy="62658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000" b="1" dirty="0"/>
              <a:t>if (Constraint(t)&amp;&amp;Bound(t) )  Backtrack(t + 1)</a:t>
            </a:r>
            <a:r>
              <a:rPr lang="zh-CN" altLang="en-US" sz="2000" b="1" dirty="0"/>
              <a:t>；</a:t>
            </a:r>
          </a:p>
          <a:p>
            <a:pPr marL="0" indent="0">
              <a:buFontTx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if</a:t>
            </a:r>
            <a:r>
              <a:rPr lang="zh-CN" altLang="en-US" sz="2000" b="1" dirty="0"/>
              <a:t>语句含义：</a:t>
            </a:r>
            <a:r>
              <a:rPr lang="en-US" altLang="zh-CN" sz="2000" b="1" dirty="0"/>
              <a:t>Constraint(t)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Bound(t)</a:t>
            </a:r>
            <a:r>
              <a:rPr lang="zh-CN" altLang="en-US" sz="2000" b="1" dirty="0"/>
              <a:t>表示当前扩展节点处的约束函数和限界函数。</a:t>
            </a:r>
          </a:p>
          <a:p>
            <a:pPr marL="0" indent="0">
              <a:buFontTx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Constraint(t): </a:t>
            </a:r>
            <a:r>
              <a:rPr lang="zh-CN" altLang="en-US" sz="2000" b="1" dirty="0"/>
              <a:t>返回值为</a:t>
            </a:r>
            <a:r>
              <a:rPr lang="en-US" altLang="zh-CN" sz="2000" b="1" dirty="0"/>
              <a:t>true</a:t>
            </a:r>
            <a:r>
              <a:rPr lang="zh-CN" altLang="en-US" sz="2000" b="1" dirty="0"/>
              <a:t>时，在当前扩展节点处</a:t>
            </a:r>
            <a:r>
              <a:rPr lang="en-US" altLang="zh-CN" sz="2000" b="1" dirty="0"/>
              <a:t>x[1:t]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取值满足问题</a:t>
            </a:r>
            <a:r>
              <a:rPr lang="zh-CN" altLang="en-US" sz="2000" b="1" dirty="0"/>
              <a:t>的约束条件，否则不满足问题的约束条件，可剪去相应的子树</a:t>
            </a:r>
          </a:p>
          <a:p>
            <a:pPr marL="0" indent="0">
              <a:buFontTx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Bound(t): </a:t>
            </a:r>
            <a:r>
              <a:rPr lang="zh-CN" altLang="en-US" sz="2000" b="1" dirty="0"/>
              <a:t>返回的值为</a:t>
            </a:r>
            <a:r>
              <a:rPr lang="en-US" altLang="zh-CN" sz="2000" b="1" dirty="0"/>
              <a:t>true</a:t>
            </a:r>
            <a:r>
              <a:rPr lang="zh-CN" altLang="en-US" sz="2000" b="1" dirty="0"/>
              <a:t>时，在当前扩展节点处</a:t>
            </a:r>
            <a:r>
              <a:rPr lang="en-US" altLang="zh-CN" sz="2000" b="1" dirty="0"/>
              <a:t>x[1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t]</a:t>
            </a:r>
            <a:r>
              <a:rPr lang="zh-CN" altLang="en-US" sz="2000" b="1" dirty="0"/>
              <a:t>的取值</a:t>
            </a:r>
            <a:r>
              <a:rPr lang="zh-CN" altLang="en-US" sz="2000" b="1" dirty="0" smtClean="0"/>
              <a:t>为目标函数不越界</a:t>
            </a:r>
            <a:r>
              <a:rPr lang="zh-CN" altLang="en-US" sz="2000" b="1" dirty="0"/>
              <a:t>，还需由</a:t>
            </a:r>
            <a:r>
              <a:rPr lang="en-US" altLang="zh-CN" sz="2000" b="1" dirty="0"/>
              <a:t>Backtrack(t+1)</a:t>
            </a:r>
            <a:r>
              <a:rPr lang="zh-CN" altLang="en-US" sz="2000" b="1" dirty="0"/>
              <a:t>对其相应的子树做进一步搜索。否则，当前扩展节点处</a:t>
            </a:r>
            <a:r>
              <a:rPr lang="en-US" altLang="zh-CN" sz="2000" b="1" dirty="0"/>
              <a:t>x[1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t]</a:t>
            </a:r>
            <a:r>
              <a:rPr lang="zh-CN" altLang="en-US" sz="2000" b="1" dirty="0"/>
              <a:t>的取值是目标函数越界，可剪去相应的子树</a:t>
            </a:r>
          </a:p>
          <a:p>
            <a:pPr marL="0" indent="0">
              <a:buFontTx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for</a:t>
            </a:r>
            <a:r>
              <a:rPr lang="zh-CN" altLang="en-US" sz="2000" b="1" dirty="0"/>
              <a:t>循环作用：搜索遍当前扩展的所有未搜索过的子树。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	</a:t>
            </a:r>
            <a:r>
              <a:rPr lang="zh-CN" altLang="en-US" sz="2000" b="1" dirty="0"/>
              <a:t>递归出口：</a:t>
            </a:r>
            <a:r>
              <a:rPr lang="en-US" altLang="zh-CN" sz="2000" b="1" dirty="0"/>
              <a:t>Backtrack(t)</a:t>
            </a:r>
            <a:r>
              <a:rPr lang="zh-CN" altLang="en-US" sz="2000" b="1" dirty="0"/>
              <a:t>执行完毕，返回</a:t>
            </a:r>
            <a:r>
              <a:rPr lang="en-US" altLang="zh-CN" sz="2000" b="1" dirty="0"/>
              <a:t>t-1</a:t>
            </a:r>
            <a:r>
              <a:rPr lang="zh-CN" altLang="en-US" sz="2000" b="1" dirty="0"/>
              <a:t>层继续执行，对还没有测试过的</a:t>
            </a:r>
            <a:r>
              <a:rPr lang="en-US" altLang="zh-CN" sz="2000" b="1" dirty="0"/>
              <a:t>x[t-1]</a:t>
            </a:r>
            <a:r>
              <a:rPr lang="zh-CN" altLang="en-US" sz="2000" b="1" dirty="0"/>
              <a:t>的值继续搜索。当</a:t>
            </a:r>
            <a:r>
              <a:rPr lang="en-US" altLang="zh-CN" sz="2000" b="1" dirty="0"/>
              <a:t>t=1</a:t>
            </a:r>
            <a:r>
              <a:rPr lang="zh-CN" altLang="en-US" sz="2000" b="1" dirty="0"/>
              <a:t>时，若以测试完</a:t>
            </a:r>
            <a:r>
              <a:rPr lang="en-US" altLang="zh-CN" sz="2000" b="1" dirty="0"/>
              <a:t>x[1]</a:t>
            </a:r>
            <a:r>
              <a:rPr lang="zh-CN" altLang="en-US" sz="2000" b="1" dirty="0"/>
              <a:t>的所有可选值，外层调用就全部结束。</a:t>
            </a:r>
          </a:p>
          <a:p>
            <a:pPr marL="0" indent="0">
              <a:buFontTx/>
              <a:buNone/>
            </a:pPr>
            <a:r>
              <a:rPr lang="zh-CN" altLang="en-US" sz="2400" b="1" dirty="0"/>
              <a:t>	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1435100"/>
          </a:xfrm>
        </p:spPr>
        <p:txBody>
          <a:bodyPr/>
          <a:lstStyle/>
          <a:p>
            <a:r>
              <a:rPr lang="en-US" altLang="zh-CN" sz="2400" dirty="0" smtClean="0"/>
              <a:t>6.1.4 </a:t>
            </a:r>
            <a:r>
              <a:rPr lang="zh-CN" altLang="en-US" sz="2400" dirty="0" smtClean="0"/>
              <a:t>迭代回溯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采用树的</a:t>
            </a:r>
            <a:r>
              <a:rPr lang="zh-CN" altLang="en-US" sz="2400" dirty="0" smtClean="0">
                <a:solidFill>
                  <a:srgbClr val="FF0000"/>
                </a:solidFill>
              </a:rPr>
              <a:t>非递归</a:t>
            </a:r>
            <a:r>
              <a:rPr lang="zh-CN" altLang="en-US" sz="2400" dirty="0" smtClean="0"/>
              <a:t>深度优先遍历算法，可将回溯法表示为一个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非递归</a:t>
            </a:r>
            <a:r>
              <a:rPr lang="zh-CN" altLang="en-US" sz="2400" dirty="0" smtClean="0"/>
              <a:t>迭代过程。</a:t>
            </a: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1042988" y="2205038"/>
            <a:ext cx="82153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void</a:t>
            </a:r>
            <a:r>
              <a:rPr lang="en-US" altLang="zh-CN" sz="2000" b="1">
                <a:solidFill>
                  <a:srgbClr val="000000"/>
                </a:solidFill>
              </a:rPr>
              <a:t> iterativeBacktrack  ()</a:t>
            </a:r>
          </a:p>
          <a:p>
            <a:r>
              <a:rPr lang="en-US" altLang="zh-CN" sz="2000" b="1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000" b="1">
                <a:solidFill>
                  <a:srgbClr val="000000"/>
                </a:solidFill>
              </a:rPr>
              <a:t>  </a:t>
            </a:r>
            <a:r>
              <a:rPr lang="en-US" altLang="zh-CN" sz="2000" b="1">
                <a:solidFill>
                  <a:srgbClr val="0000FF"/>
                </a:solidFill>
              </a:rPr>
              <a:t>int</a:t>
            </a:r>
            <a:r>
              <a:rPr lang="en-US" altLang="zh-CN" sz="2000" b="1">
                <a:solidFill>
                  <a:srgbClr val="000000"/>
                </a:solidFill>
              </a:rPr>
              <a:t> t=1;</a:t>
            </a:r>
          </a:p>
          <a:p>
            <a:r>
              <a:rPr lang="en-US" altLang="zh-CN" sz="2000" b="1">
                <a:solidFill>
                  <a:srgbClr val="000000"/>
                </a:solidFill>
              </a:rPr>
              <a:t>  </a:t>
            </a:r>
            <a:r>
              <a:rPr lang="en-US" altLang="zh-CN" sz="2000" b="1">
                <a:solidFill>
                  <a:srgbClr val="0000FF"/>
                </a:solidFill>
              </a:rPr>
              <a:t>while</a:t>
            </a:r>
            <a:r>
              <a:rPr lang="en-US" altLang="zh-CN" sz="2000" b="1">
                <a:solidFill>
                  <a:srgbClr val="000000"/>
                </a:solidFill>
              </a:rPr>
              <a:t>(t&gt;0){</a:t>
            </a:r>
          </a:p>
          <a:p>
            <a:r>
              <a:rPr lang="en-US" altLang="zh-CN" sz="2000" b="1">
                <a:solidFill>
                  <a:srgbClr val="000000"/>
                </a:solidFill>
              </a:rPr>
              <a:t>    </a:t>
            </a:r>
            <a:r>
              <a:rPr lang="en-US" altLang="zh-CN" sz="2000" b="1">
                <a:solidFill>
                  <a:srgbClr val="0000FF"/>
                </a:solidFill>
              </a:rPr>
              <a:t>if</a:t>
            </a:r>
            <a:r>
              <a:rPr lang="en-US" altLang="zh-CN" sz="2000" b="1">
                <a:solidFill>
                  <a:srgbClr val="000000"/>
                </a:solidFill>
              </a:rPr>
              <a:t> (f(n,t)&lt;=g(n,t))  </a:t>
            </a:r>
          </a:p>
          <a:p>
            <a:r>
              <a:rPr lang="en-US" altLang="zh-CN" sz="2000" b="1">
                <a:solidFill>
                  <a:srgbClr val="000000"/>
                </a:solidFill>
              </a:rPr>
              <a:t>       </a:t>
            </a:r>
            <a:r>
              <a:rPr lang="en-US" altLang="zh-CN" sz="2000" b="1">
                <a:solidFill>
                  <a:srgbClr val="0000FF"/>
                </a:solidFill>
              </a:rPr>
              <a:t>for</a:t>
            </a:r>
            <a:r>
              <a:rPr lang="en-US" altLang="zh-CN" sz="2000" b="1">
                <a:solidFill>
                  <a:srgbClr val="000000"/>
                </a:solidFill>
              </a:rPr>
              <a:t>(</a:t>
            </a:r>
            <a:r>
              <a:rPr lang="en-US" altLang="zh-CN" sz="2000" b="1">
                <a:solidFill>
                  <a:srgbClr val="0000FF"/>
                </a:solidFill>
              </a:rPr>
              <a:t>int</a:t>
            </a:r>
            <a:r>
              <a:rPr lang="en-US" altLang="zh-CN" sz="2000" b="1">
                <a:solidFill>
                  <a:srgbClr val="000000"/>
                </a:solidFill>
              </a:rPr>
              <a:t>  i=f(n,t);i&lt;=g(n,t);i++){</a:t>
            </a:r>
          </a:p>
          <a:p>
            <a:r>
              <a:rPr lang="en-US" altLang="zh-CN" sz="2000" b="1">
                <a:solidFill>
                  <a:srgbClr val="000000"/>
                </a:solidFill>
              </a:rPr>
              <a:t>          x[t]=h(i);</a:t>
            </a:r>
          </a:p>
          <a:p>
            <a:r>
              <a:rPr lang="en-US" altLang="zh-CN" sz="2000" b="1">
                <a:solidFill>
                  <a:srgbClr val="000000"/>
                </a:solidFill>
              </a:rPr>
              <a:t>          </a:t>
            </a:r>
            <a:r>
              <a:rPr lang="en-US" altLang="zh-CN" sz="2000" b="1">
                <a:solidFill>
                  <a:srgbClr val="0000FF"/>
                </a:solidFill>
              </a:rPr>
              <a:t>if</a:t>
            </a:r>
            <a:r>
              <a:rPr lang="en-US" altLang="zh-CN" sz="2000" b="1">
                <a:solidFill>
                  <a:srgbClr val="000000"/>
                </a:solidFill>
              </a:rPr>
              <a:t>(constraint(t) &amp;&amp; bound(t)){</a:t>
            </a:r>
          </a:p>
          <a:p>
            <a:r>
              <a:rPr lang="en-US" altLang="zh-CN" sz="2000" b="1">
                <a:solidFill>
                  <a:srgbClr val="000000"/>
                </a:solidFill>
              </a:rPr>
              <a:t>             </a:t>
            </a:r>
            <a:r>
              <a:rPr lang="en-US" altLang="zh-CN" sz="2000" b="1">
                <a:solidFill>
                  <a:srgbClr val="0000FF"/>
                </a:solidFill>
              </a:rPr>
              <a:t>if</a:t>
            </a:r>
            <a:r>
              <a:rPr lang="en-US" altLang="zh-CN" sz="2000" b="1">
                <a:solidFill>
                  <a:srgbClr val="000000"/>
                </a:solidFill>
              </a:rPr>
              <a:t>(solution(t)) output(x);</a:t>
            </a:r>
            <a:r>
              <a:rPr lang="en-US" altLang="zh-CN" sz="2000" b="1">
                <a:solidFill>
                  <a:srgbClr val="008200"/>
                </a:solidFill>
              </a:rPr>
              <a:t>//</a:t>
            </a:r>
            <a:r>
              <a:rPr lang="zh-CN" altLang="en-US" sz="2000" b="1">
                <a:solidFill>
                  <a:srgbClr val="008200"/>
                </a:solidFill>
              </a:rPr>
              <a:t>输出最优解</a:t>
            </a:r>
            <a:endParaRPr lang="zh-CN" altLang="en-US" sz="2000" b="1">
              <a:solidFill>
                <a:srgbClr val="000000"/>
              </a:solidFill>
            </a:endParaRPr>
          </a:p>
          <a:p>
            <a:r>
              <a:rPr lang="zh-CN" altLang="en-US" sz="2000" b="1">
                <a:solidFill>
                  <a:srgbClr val="000000"/>
                </a:solidFill>
              </a:rPr>
              <a:t>             </a:t>
            </a:r>
            <a:r>
              <a:rPr lang="en-US" altLang="zh-CN" sz="2000" b="1">
                <a:solidFill>
                  <a:srgbClr val="0000FF"/>
                </a:solidFill>
              </a:rPr>
              <a:t>else</a:t>
            </a:r>
            <a:r>
              <a:rPr lang="en-US" altLang="zh-CN" sz="2000" b="1">
                <a:solidFill>
                  <a:srgbClr val="000000"/>
                </a:solidFill>
              </a:rPr>
              <a:t> t++;</a:t>
            </a:r>
            <a:r>
              <a:rPr lang="en-US" altLang="zh-CN" sz="2000" b="1">
                <a:solidFill>
                  <a:srgbClr val="008200"/>
                </a:solidFill>
              </a:rPr>
              <a:t>//</a:t>
            </a:r>
            <a:r>
              <a:rPr lang="zh-CN" altLang="en-US" sz="2000" b="1">
                <a:solidFill>
                  <a:srgbClr val="008200"/>
                </a:solidFill>
              </a:rPr>
              <a:t>搜索下一层节点</a:t>
            </a:r>
            <a:endParaRPr lang="zh-CN" altLang="en-US" sz="2000" b="1">
              <a:solidFill>
                <a:srgbClr val="000000"/>
              </a:solidFill>
            </a:endParaRPr>
          </a:p>
          <a:p>
            <a:r>
              <a:rPr lang="zh-CN" altLang="en-US" sz="2000" b="1">
                <a:solidFill>
                  <a:srgbClr val="000000"/>
                </a:solidFill>
              </a:rPr>
              <a:t>           </a:t>
            </a:r>
            <a:r>
              <a:rPr lang="en-US" altLang="zh-CN" sz="2000" b="1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000" b="1">
                <a:solidFill>
                  <a:srgbClr val="000000"/>
                </a:solidFill>
              </a:rPr>
              <a:t>        }</a:t>
            </a:r>
          </a:p>
          <a:p>
            <a:r>
              <a:rPr lang="en-US" altLang="zh-CN" sz="2000" b="1">
                <a:solidFill>
                  <a:srgbClr val="000000"/>
                </a:solidFill>
              </a:rPr>
              <a:t>    </a:t>
            </a:r>
            <a:r>
              <a:rPr lang="en-US" altLang="zh-CN" sz="2000" b="1">
                <a:solidFill>
                  <a:srgbClr val="0000FF"/>
                </a:solidFill>
              </a:rPr>
              <a:t>else</a:t>
            </a:r>
            <a:r>
              <a:rPr lang="en-US" altLang="zh-CN" sz="2000" b="1">
                <a:solidFill>
                  <a:srgbClr val="000000"/>
                </a:solidFill>
              </a:rPr>
              <a:t>  t--;</a:t>
            </a:r>
            <a:r>
              <a:rPr lang="en-US" altLang="zh-CN" sz="2000" b="1">
                <a:solidFill>
                  <a:srgbClr val="008200"/>
                </a:solidFill>
              </a:rPr>
              <a:t>//</a:t>
            </a:r>
            <a:r>
              <a:rPr lang="zh-CN" altLang="en-US" sz="2000" b="1">
                <a:solidFill>
                  <a:srgbClr val="008200"/>
                </a:solidFill>
              </a:rPr>
              <a:t>回溯到上一节点</a:t>
            </a:r>
            <a:endParaRPr lang="zh-CN" altLang="en-US" sz="2000" b="1">
              <a:solidFill>
                <a:srgbClr val="000000"/>
              </a:solidFill>
            </a:endParaRPr>
          </a:p>
          <a:p>
            <a:r>
              <a:rPr lang="zh-CN" altLang="en-US" sz="2000" b="1">
                <a:solidFill>
                  <a:srgbClr val="000000"/>
                </a:solidFill>
              </a:rPr>
              <a:t>  </a:t>
            </a:r>
            <a:r>
              <a:rPr lang="en-US" altLang="zh-CN" sz="2000" b="1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000" b="1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11188" y="476250"/>
            <a:ext cx="838996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/>
              <a:t>if (Constraint(t) &amp;&amp;Bound(t) ) </a:t>
            </a:r>
          </a:p>
          <a:p>
            <a:r>
              <a:rPr lang="en-US" altLang="zh-CN" sz="2200" dirty="0"/>
              <a:t>{           if (Solution(t))      Output(x);</a:t>
            </a:r>
          </a:p>
          <a:p>
            <a:r>
              <a:rPr lang="en-US" altLang="zh-CN" sz="2200" dirty="0"/>
              <a:t>	     else t ++;	}</a:t>
            </a:r>
          </a:p>
          <a:p>
            <a:r>
              <a:rPr lang="en-US" altLang="zh-CN" sz="2200" dirty="0"/>
              <a:t> else t --;</a:t>
            </a:r>
          </a:p>
          <a:p>
            <a:r>
              <a:rPr kumimoji="0" lang="en-US" altLang="zh-CN" sz="2200" dirty="0"/>
              <a:t>	</a:t>
            </a:r>
          </a:p>
          <a:p>
            <a:r>
              <a:rPr kumimoji="0" lang="zh-CN" altLang="en-US" sz="2200" dirty="0"/>
              <a:t>分析：</a:t>
            </a:r>
          </a:p>
          <a:p>
            <a:r>
              <a:rPr kumimoji="0" lang="zh-CN" altLang="en-US" sz="2200" dirty="0"/>
              <a:t>	</a:t>
            </a:r>
            <a:r>
              <a:rPr kumimoji="0" lang="en-US" altLang="zh-CN" sz="2200" dirty="0"/>
              <a:t>Constraint(t):</a:t>
            </a:r>
            <a:r>
              <a:rPr kumimoji="0" lang="zh-CN" altLang="en-US" sz="2200" dirty="0"/>
              <a:t>约束函数，剪枝</a:t>
            </a:r>
            <a:r>
              <a:rPr kumimoji="0" lang="zh-CN" altLang="en-US" sz="2200" dirty="0" smtClean="0"/>
              <a:t>条件（剪去不可行解）</a:t>
            </a:r>
            <a:endParaRPr kumimoji="0" lang="zh-CN" altLang="en-US" sz="2200" dirty="0"/>
          </a:p>
          <a:p>
            <a:r>
              <a:rPr kumimoji="0" lang="zh-CN" altLang="en-US" sz="2200" dirty="0"/>
              <a:t>	</a:t>
            </a:r>
            <a:r>
              <a:rPr kumimoji="0" lang="en-US" altLang="zh-CN" sz="2200" dirty="0"/>
              <a:t>Bound(t):</a:t>
            </a:r>
            <a:r>
              <a:rPr kumimoji="0" lang="zh-CN" altLang="en-US" sz="2200" dirty="0"/>
              <a:t>限界函数，剪枝</a:t>
            </a:r>
            <a:r>
              <a:rPr kumimoji="0" lang="zh-CN" altLang="en-US" sz="2200" dirty="0" smtClean="0"/>
              <a:t>条件（剪去不可能最优的解）</a:t>
            </a:r>
            <a:endParaRPr kumimoji="0" lang="zh-CN" altLang="en-US" sz="2200" dirty="0"/>
          </a:p>
          <a:p>
            <a:r>
              <a:rPr kumimoji="0" lang="zh-CN" altLang="en-US" sz="2200" dirty="0"/>
              <a:t>	</a:t>
            </a:r>
            <a:r>
              <a:rPr kumimoji="0" lang="en-US" altLang="zh-CN" sz="2200" dirty="0"/>
              <a:t>Solution(t)</a:t>
            </a:r>
            <a:r>
              <a:rPr kumimoji="0" lang="zh-CN" altLang="en-US" sz="2200" dirty="0"/>
              <a:t>：判断在当前扩展节点处是否已得到问题的可行解。它返回值为</a:t>
            </a:r>
            <a:r>
              <a:rPr kumimoji="0" lang="en-US" altLang="zh-CN" sz="2200" dirty="0"/>
              <a:t>true</a:t>
            </a:r>
            <a:r>
              <a:rPr kumimoji="0" lang="zh-CN" altLang="en-US" sz="2200" dirty="0"/>
              <a:t>时，当前扩展节点处</a:t>
            </a:r>
            <a:r>
              <a:rPr kumimoji="0" lang="en-US" altLang="zh-CN" sz="2200" dirty="0"/>
              <a:t>x[1</a:t>
            </a:r>
            <a:r>
              <a:rPr kumimoji="0" lang="zh-CN" altLang="en-US" sz="2200" dirty="0"/>
              <a:t>：</a:t>
            </a:r>
            <a:r>
              <a:rPr kumimoji="0" lang="en-US" altLang="zh-CN" sz="2200" dirty="0"/>
              <a:t>t]</a:t>
            </a:r>
            <a:r>
              <a:rPr kumimoji="0" lang="zh-CN" altLang="en-US" sz="2200" dirty="0"/>
              <a:t>是问题的可行解。此时，由</a:t>
            </a:r>
            <a:r>
              <a:rPr kumimoji="0" lang="en-US" altLang="zh-CN" sz="2200" dirty="0"/>
              <a:t>Output(x)</a:t>
            </a:r>
            <a:r>
              <a:rPr kumimoji="0" lang="zh-CN" altLang="en-US" sz="2200" dirty="0"/>
              <a:t>记录或输出得到的可行解。</a:t>
            </a:r>
          </a:p>
          <a:p>
            <a:r>
              <a:rPr kumimoji="0" lang="zh-CN" altLang="en-US" sz="2200" dirty="0"/>
              <a:t>	它的返回值为</a:t>
            </a:r>
            <a:r>
              <a:rPr kumimoji="0" lang="en-US" altLang="zh-CN" sz="2200" dirty="0"/>
              <a:t>false</a:t>
            </a:r>
            <a:r>
              <a:rPr kumimoji="0" lang="zh-CN" altLang="en-US" sz="2200" dirty="0"/>
              <a:t>时，在当前扩展结点处</a:t>
            </a:r>
            <a:r>
              <a:rPr kumimoji="0" lang="en-US" altLang="zh-CN" sz="2200" dirty="0"/>
              <a:t>x[1:t]</a:t>
            </a:r>
            <a:r>
              <a:rPr kumimoji="0" lang="zh-CN" altLang="en-US" sz="2200" dirty="0"/>
              <a:t>只是问题的部分解，还需向纵深方向继续搜索。</a:t>
            </a:r>
          </a:p>
          <a:p>
            <a:r>
              <a:rPr kumimoji="0" lang="zh-CN" altLang="en-US" sz="2200" dirty="0"/>
              <a:t>	搜索边界： </a:t>
            </a:r>
            <a:r>
              <a:rPr lang="en-US" altLang="zh-CN" sz="2200" dirty="0"/>
              <a:t>f(</a:t>
            </a:r>
            <a:r>
              <a:rPr lang="en-US" altLang="zh-CN" sz="2200" dirty="0" err="1"/>
              <a:t>n,t</a:t>
            </a:r>
            <a:r>
              <a:rPr lang="en-US" altLang="zh-CN" sz="2200" dirty="0"/>
              <a:t>)</a:t>
            </a:r>
            <a:r>
              <a:rPr lang="zh-CN" altLang="en-US" sz="2200" dirty="0"/>
              <a:t>和</a:t>
            </a:r>
            <a:r>
              <a:rPr lang="en-US" altLang="zh-CN" sz="2200" dirty="0"/>
              <a:t>g(</a:t>
            </a:r>
            <a:r>
              <a:rPr lang="en-US" altLang="zh-CN" sz="2200" dirty="0" err="1"/>
              <a:t>n,t</a:t>
            </a:r>
            <a:r>
              <a:rPr lang="en-US" altLang="zh-CN" sz="2200" dirty="0"/>
              <a:t>)</a:t>
            </a:r>
            <a:endParaRPr kumimoji="0" lang="en-US" altLang="zh-CN" sz="2200" dirty="0"/>
          </a:p>
          <a:p>
            <a:r>
              <a:rPr kumimoji="0" lang="en-US" altLang="zh-CN" sz="2200" dirty="0"/>
              <a:t>	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6.1.5 </a:t>
            </a:r>
            <a:r>
              <a:rPr lang="zh-CN" altLang="en-US" dirty="0" smtClean="0"/>
              <a:t>子集树与排列树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子集树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个元素的集合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中找出</a:t>
            </a:r>
            <a:r>
              <a:rPr lang="en-US" altLang="zh-CN" dirty="0" smtClean="0"/>
              <a:t>S</a:t>
            </a:r>
            <a:r>
              <a:rPr lang="zh-CN" altLang="en-US" b="1" dirty="0" smtClean="0">
                <a:solidFill>
                  <a:srgbClr val="0000FF"/>
                </a:solidFill>
              </a:rPr>
              <a:t>满足某种性质的子集</a:t>
            </a:r>
            <a:r>
              <a:rPr lang="zh-CN" altLang="en-US" dirty="0" smtClean="0"/>
              <a:t>，相应的解空间称为</a:t>
            </a:r>
            <a:r>
              <a:rPr lang="zh-CN" altLang="en-US" dirty="0" smtClean="0">
                <a:solidFill>
                  <a:srgbClr val="0000FF"/>
                </a:solidFill>
              </a:rPr>
              <a:t>子集树</a:t>
            </a:r>
            <a:r>
              <a:rPr lang="zh-CN" altLang="en-US" dirty="0" smtClean="0"/>
              <a:t>。通常有</a:t>
            </a:r>
            <a:r>
              <a:rPr lang="en-US" altLang="zh-CN" b="1" dirty="0" smtClean="0">
                <a:solidFill>
                  <a:srgbClr val="0000FF"/>
                </a:solidFill>
              </a:rPr>
              <a:t>2</a:t>
            </a:r>
            <a:r>
              <a:rPr lang="en-US" altLang="zh-CN" b="1" baseline="30000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/>
              <a:t>个叶结点，结点总数为</a:t>
            </a:r>
            <a:r>
              <a:rPr lang="en-US" altLang="zh-CN" b="1" dirty="0" smtClean="0">
                <a:solidFill>
                  <a:srgbClr val="0000FF"/>
                </a:solidFill>
              </a:rPr>
              <a:t>2</a:t>
            </a:r>
            <a:r>
              <a:rPr lang="en-US" altLang="zh-CN" b="1" baseline="30000" dirty="0" smtClean="0">
                <a:solidFill>
                  <a:srgbClr val="0000FF"/>
                </a:solidFill>
              </a:rPr>
              <a:t>n+1</a:t>
            </a:r>
            <a:r>
              <a:rPr lang="en-US" altLang="zh-CN" b="1" dirty="0" smtClean="0">
                <a:solidFill>
                  <a:srgbClr val="0000FF"/>
                </a:solidFill>
              </a:rPr>
              <a:t>-1</a:t>
            </a:r>
            <a:r>
              <a:rPr lang="zh-CN" altLang="en-US" dirty="0" smtClean="0"/>
              <a:t>。需</a:t>
            </a:r>
            <a:r>
              <a:rPr lang="en-US" altLang="zh-CN" dirty="0" smtClean="0">
                <a:solidFill>
                  <a:srgbClr val="0000FF"/>
                </a:solidFill>
              </a:rPr>
              <a:t>Ω(2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计算时间。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个物品的</a:t>
            </a:r>
            <a:r>
              <a:rPr lang="en-US" altLang="zh-CN" dirty="0" smtClean="0">
                <a:solidFill>
                  <a:srgbClr val="0000FF"/>
                </a:solidFill>
              </a:rPr>
              <a:t>0-1</a:t>
            </a:r>
            <a:r>
              <a:rPr lang="zh-CN" altLang="en-US" dirty="0" smtClean="0">
                <a:solidFill>
                  <a:srgbClr val="0000FF"/>
                </a:solidFill>
              </a:rPr>
              <a:t>背包问题</a:t>
            </a:r>
            <a:r>
              <a:rPr lang="zh-CN" altLang="en-US" dirty="0" smtClean="0"/>
              <a:t>的解空间是一棵</a:t>
            </a:r>
            <a:r>
              <a:rPr lang="zh-CN" altLang="en-US" dirty="0" smtClean="0">
                <a:solidFill>
                  <a:srgbClr val="0000FF"/>
                </a:solidFill>
              </a:rPr>
              <a:t>子集树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排列树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当所给问题的确定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</a:t>
            </a:r>
            <a:r>
              <a:rPr lang="zh-CN" altLang="en-US" b="1" dirty="0" smtClean="0"/>
              <a:t>满足某种性质的</a:t>
            </a:r>
            <a:r>
              <a:rPr lang="zh-CN" altLang="en-US" b="1" dirty="0" smtClean="0">
                <a:solidFill>
                  <a:srgbClr val="FF0000"/>
                </a:solidFill>
              </a:rPr>
              <a:t>排列</a:t>
            </a:r>
            <a:r>
              <a:rPr lang="zh-CN" altLang="en-US" dirty="0" smtClean="0">
                <a:solidFill>
                  <a:srgbClr val="FF0000"/>
                </a:solidFill>
              </a:rPr>
              <a:t>时</a:t>
            </a:r>
            <a:r>
              <a:rPr lang="zh-CN" altLang="en-US" dirty="0" smtClean="0"/>
              <a:t>，相应的解空间树称为</a:t>
            </a:r>
            <a:r>
              <a:rPr lang="zh-CN" altLang="en-US" b="1" dirty="0" smtClean="0">
                <a:solidFill>
                  <a:srgbClr val="0000FF"/>
                </a:solidFill>
              </a:rPr>
              <a:t>排列树</a:t>
            </a:r>
            <a:r>
              <a:rPr lang="zh-CN" altLang="en-US" dirty="0" smtClean="0"/>
              <a:t>。排列树通常有</a:t>
            </a:r>
            <a:r>
              <a:rPr lang="en-US" altLang="zh-CN" dirty="0" smtClean="0">
                <a:solidFill>
                  <a:srgbClr val="0000FF"/>
                </a:solidFill>
              </a:rPr>
              <a:t>n!</a:t>
            </a:r>
            <a:r>
              <a:rPr lang="zh-CN" altLang="en-US" dirty="0" smtClean="0"/>
              <a:t>个叶结点。因此遍历排列树需要</a:t>
            </a:r>
            <a:r>
              <a:rPr lang="en-US" altLang="zh-CN" dirty="0" smtClean="0">
                <a:solidFill>
                  <a:srgbClr val="0000FF"/>
                </a:solidFill>
              </a:rPr>
              <a:t>Ω(n!)</a:t>
            </a:r>
            <a:r>
              <a:rPr lang="zh-CN" altLang="en-US" dirty="0" smtClean="0"/>
              <a:t>计算时间。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TSP(</a:t>
            </a:r>
            <a:r>
              <a:rPr lang="zh-CN" altLang="en-US" dirty="0" smtClean="0">
                <a:solidFill>
                  <a:srgbClr val="0000FF"/>
                </a:solidFill>
              </a:rPr>
              <a:t>旅行售货员问题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的解空间是一棵排列树。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ea typeface="宋体" charset="-122"/>
              </a:rPr>
              <a:t>掌握回溯的概念</a:t>
            </a:r>
            <a:endParaRPr lang="en-US" altLang="zh-CN" sz="3600" dirty="0">
              <a:ea typeface="宋体" charset="-122"/>
            </a:endParaRPr>
          </a:p>
          <a:p>
            <a:r>
              <a:rPr lang="zh-CN" altLang="en-US" sz="3600" dirty="0">
                <a:ea typeface="宋体" charset="-122"/>
              </a:rPr>
              <a:t>掌握经典问题的回溯解决方法</a:t>
            </a:r>
            <a:endParaRPr lang="en-US" altLang="zh-CN" sz="3600" dirty="0">
              <a:ea typeface="宋体" charset="-122"/>
            </a:endParaRPr>
          </a:p>
          <a:p>
            <a:r>
              <a:rPr lang="zh-CN" altLang="en-US" sz="3600" dirty="0">
                <a:ea typeface="宋体" charset="-122"/>
              </a:rPr>
              <a:t>掌握回溯与其它方法的异同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5855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pic>
        <p:nvPicPr>
          <p:cNvPr id="31747" name="Picture 1" descr="D:\Temp\Temporary Internet Files\Content.IE5\ZHLSEDAZ\MCj0435741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214313"/>
            <a:ext cx="244475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5000625" y="2905125"/>
            <a:ext cx="3829050" cy="3524250"/>
            <a:chOff x="5715008" y="2500306"/>
            <a:chExt cx="3829342" cy="3524255"/>
          </a:xfrm>
        </p:grpSpPr>
        <p:sp>
          <p:nvSpPr>
            <p:cNvPr id="7" name="矩形 6"/>
            <p:cNvSpPr/>
            <p:nvPr/>
          </p:nvSpPr>
          <p:spPr>
            <a:xfrm>
              <a:off x="6929539" y="2500306"/>
              <a:ext cx="1262158" cy="523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排列树</a:t>
              </a:r>
            </a:p>
          </p:txBody>
        </p:sp>
        <p:grpSp>
          <p:nvGrpSpPr>
            <p:cNvPr id="31753" name="组合 10"/>
            <p:cNvGrpSpPr>
              <a:grpSpLocks/>
            </p:cNvGrpSpPr>
            <p:nvPr/>
          </p:nvGrpSpPr>
          <p:grpSpPr bwMode="auto">
            <a:xfrm>
              <a:off x="5715008" y="3143248"/>
              <a:ext cx="3829342" cy="2881313"/>
              <a:chOff x="5041930" y="3086086"/>
              <a:chExt cx="3829342" cy="2881313"/>
            </a:xfrm>
          </p:grpSpPr>
          <p:sp>
            <p:nvSpPr>
              <p:cNvPr id="12" name="Oval 21"/>
              <p:cNvSpPr>
                <a:spLocks noChangeArrowheads="1"/>
              </p:cNvSpPr>
              <p:nvPr/>
            </p:nvSpPr>
            <p:spPr bwMode="auto">
              <a:xfrm>
                <a:off x="6769262" y="3086083"/>
                <a:ext cx="360390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auto">
              <a:xfrm>
                <a:off x="6769262" y="3590909"/>
                <a:ext cx="360390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5400732" y="4167172"/>
                <a:ext cx="360390" cy="360364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5" name="Oval 24"/>
              <p:cNvSpPr>
                <a:spLocks noChangeArrowheads="1"/>
              </p:cNvSpPr>
              <p:nvPr/>
            </p:nvSpPr>
            <p:spPr bwMode="auto">
              <a:xfrm>
                <a:off x="6769262" y="4094146"/>
                <a:ext cx="360390" cy="360364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6" name="Oval 27"/>
              <p:cNvSpPr>
                <a:spLocks noChangeArrowheads="1"/>
              </p:cNvSpPr>
              <p:nvPr/>
            </p:nvSpPr>
            <p:spPr bwMode="auto">
              <a:xfrm>
                <a:off x="8137791" y="4094146"/>
                <a:ext cx="360390" cy="360364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17" name="Oval 28"/>
              <p:cNvSpPr>
                <a:spLocks noChangeArrowheads="1"/>
              </p:cNvSpPr>
              <p:nvPr/>
            </p:nvSpPr>
            <p:spPr bwMode="auto">
              <a:xfrm>
                <a:off x="5041930" y="4886310"/>
                <a:ext cx="360390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</a:t>
                </a:r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5761123" y="4886310"/>
                <a:ext cx="360389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</a:t>
                </a:r>
              </a:p>
            </p:txBody>
          </p:sp>
          <p:sp>
            <p:nvSpPr>
              <p:cNvPr id="19" name="Oval 30"/>
              <p:cNvSpPr>
                <a:spLocks noChangeArrowheads="1"/>
              </p:cNvSpPr>
              <p:nvPr/>
            </p:nvSpPr>
            <p:spPr bwMode="auto">
              <a:xfrm>
                <a:off x="6410459" y="4886310"/>
                <a:ext cx="360390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</a:t>
                </a:r>
              </a:p>
            </p:txBody>
          </p:sp>
          <p:sp>
            <p:nvSpPr>
              <p:cNvPr id="20" name="Oval 31"/>
              <p:cNvSpPr>
                <a:spLocks noChangeArrowheads="1"/>
              </p:cNvSpPr>
              <p:nvPr/>
            </p:nvSpPr>
            <p:spPr bwMode="auto">
              <a:xfrm>
                <a:off x="7129652" y="4886310"/>
                <a:ext cx="360389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1" name="Oval 35"/>
              <p:cNvSpPr>
                <a:spLocks noChangeArrowheads="1"/>
              </p:cNvSpPr>
              <p:nvPr/>
            </p:nvSpPr>
            <p:spPr bwMode="auto">
              <a:xfrm>
                <a:off x="7778989" y="4886310"/>
                <a:ext cx="360390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</a:p>
            </p:txBody>
          </p:sp>
          <p:sp>
            <p:nvSpPr>
              <p:cNvPr id="22" name="Oval 36"/>
              <p:cNvSpPr>
                <a:spLocks noChangeArrowheads="1"/>
              </p:cNvSpPr>
              <p:nvPr/>
            </p:nvSpPr>
            <p:spPr bwMode="auto">
              <a:xfrm>
                <a:off x="8498182" y="4886310"/>
                <a:ext cx="360389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</a:p>
            </p:txBody>
          </p:sp>
          <p:sp>
            <p:nvSpPr>
              <p:cNvPr id="23" name="Oval 37"/>
              <p:cNvSpPr>
                <a:spLocks noChangeArrowheads="1"/>
              </p:cNvSpPr>
              <p:nvPr/>
            </p:nvSpPr>
            <p:spPr bwMode="auto">
              <a:xfrm>
                <a:off x="5041930" y="5607036"/>
                <a:ext cx="360390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</a:t>
                </a:r>
              </a:p>
            </p:txBody>
          </p:sp>
          <p:sp>
            <p:nvSpPr>
              <p:cNvPr id="24" name="Oval 38"/>
              <p:cNvSpPr>
                <a:spLocks noChangeArrowheads="1"/>
              </p:cNvSpPr>
              <p:nvPr/>
            </p:nvSpPr>
            <p:spPr bwMode="auto">
              <a:xfrm>
                <a:off x="5761123" y="5607036"/>
                <a:ext cx="360389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</a:t>
                </a:r>
              </a:p>
            </p:txBody>
          </p:sp>
          <p:sp>
            <p:nvSpPr>
              <p:cNvPr id="25" name="Oval 39"/>
              <p:cNvSpPr>
                <a:spLocks noChangeArrowheads="1"/>
              </p:cNvSpPr>
              <p:nvPr/>
            </p:nvSpPr>
            <p:spPr bwMode="auto">
              <a:xfrm>
                <a:off x="6410459" y="5607036"/>
                <a:ext cx="360390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26" name="Oval 40"/>
              <p:cNvSpPr>
                <a:spLocks noChangeArrowheads="1"/>
              </p:cNvSpPr>
              <p:nvPr/>
            </p:nvSpPr>
            <p:spPr bwMode="auto">
              <a:xfrm>
                <a:off x="7129652" y="5607036"/>
                <a:ext cx="360389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27" name="Oval 41"/>
              <p:cNvSpPr>
                <a:spLocks noChangeArrowheads="1"/>
              </p:cNvSpPr>
              <p:nvPr/>
            </p:nvSpPr>
            <p:spPr bwMode="auto">
              <a:xfrm>
                <a:off x="7778989" y="5607036"/>
                <a:ext cx="360390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</a:p>
            </p:txBody>
          </p:sp>
          <p:sp>
            <p:nvSpPr>
              <p:cNvPr id="28" name="Oval 42"/>
              <p:cNvSpPr>
                <a:spLocks noChangeArrowheads="1"/>
              </p:cNvSpPr>
              <p:nvPr/>
            </p:nvSpPr>
            <p:spPr bwMode="auto">
              <a:xfrm>
                <a:off x="8498182" y="5607036"/>
                <a:ext cx="360389" cy="360363"/>
              </a:xfrm>
              <a:prstGeom prst="ellipse">
                <a:avLst/>
              </a:prstGeom>
              <a:solidFill>
                <a:srgbClr val="99FF33"/>
              </a:solidFill>
              <a:ln>
                <a:solidFill>
                  <a:srgbClr val="008000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</a:t>
                </a:r>
              </a:p>
            </p:txBody>
          </p:sp>
          <p:sp>
            <p:nvSpPr>
              <p:cNvPr id="29" name="Line 43"/>
              <p:cNvSpPr>
                <a:spLocks noChangeShapeType="1"/>
              </p:cNvSpPr>
              <p:nvPr/>
            </p:nvSpPr>
            <p:spPr bwMode="auto">
              <a:xfrm>
                <a:off x="6913736" y="344644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30" name="Text Box 44"/>
              <p:cNvSpPr txBox="1">
                <a:spLocks noChangeArrowheads="1"/>
              </p:cNvSpPr>
              <p:nvPr/>
            </p:nvSpPr>
            <p:spPr bwMode="auto">
              <a:xfrm>
                <a:off x="6616850" y="3314683"/>
                <a:ext cx="325463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1</a:t>
                </a:r>
              </a:p>
            </p:txBody>
          </p:sp>
          <p:sp>
            <p:nvSpPr>
              <p:cNvPr id="31" name="Line 45"/>
              <p:cNvSpPr>
                <a:spLocks noChangeShapeType="1"/>
              </p:cNvSpPr>
              <p:nvPr/>
            </p:nvSpPr>
            <p:spPr bwMode="auto">
              <a:xfrm>
                <a:off x="6913736" y="3951271"/>
                <a:ext cx="0" cy="142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 flipH="1">
                <a:off x="5689679" y="3878246"/>
                <a:ext cx="1079582" cy="360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33" name="Line 47"/>
              <p:cNvSpPr>
                <a:spLocks noChangeShapeType="1"/>
              </p:cNvSpPr>
              <p:nvPr/>
            </p:nvSpPr>
            <p:spPr bwMode="auto">
              <a:xfrm>
                <a:off x="7129652" y="3878246"/>
                <a:ext cx="1008139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34" name="Line 48"/>
              <p:cNvSpPr>
                <a:spLocks noChangeShapeType="1"/>
              </p:cNvSpPr>
              <p:nvPr/>
            </p:nvSpPr>
            <p:spPr bwMode="auto">
              <a:xfrm flipH="1">
                <a:off x="5257846" y="4525947"/>
                <a:ext cx="215916" cy="360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35" name="Line 49"/>
              <p:cNvSpPr>
                <a:spLocks noChangeShapeType="1"/>
              </p:cNvSpPr>
              <p:nvPr/>
            </p:nvSpPr>
            <p:spPr bwMode="auto">
              <a:xfrm>
                <a:off x="5618237" y="4525947"/>
                <a:ext cx="287359" cy="360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36" name="Line 50"/>
              <p:cNvSpPr>
                <a:spLocks noChangeShapeType="1"/>
              </p:cNvSpPr>
              <p:nvPr/>
            </p:nvSpPr>
            <p:spPr bwMode="auto">
              <a:xfrm flipH="1">
                <a:off x="6624789" y="4454510"/>
                <a:ext cx="217504" cy="4318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37" name="Line 51"/>
              <p:cNvSpPr>
                <a:spLocks noChangeShapeType="1"/>
              </p:cNvSpPr>
              <p:nvPr/>
            </p:nvSpPr>
            <p:spPr bwMode="auto">
              <a:xfrm>
                <a:off x="6985178" y="4454510"/>
                <a:ext cx="287360" cy="4318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38" name="Line 52"/>
              <p:cNvSpPr>
                <a:spLocks noChangeShapeType="1"/>
              </p:cNvSpPr>
              <p:nvPr/>
            </p:nvSpPr>
            <p:spPr bwMode="auto">
              <a:xfrm flipH="1">
                <a:off x="7993318" y="4454510"/>
                <a:ext cx="217504" cy="4318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39" name="Line 53"/>
              <p:cNvSpPr>
                <a:spLocks noChangeShapeType="1"/>
              </p:cNvSpPr>
              <p:nvPr/>
            </p:nvSpPr>
            <p:spPr bwMode="auto">
              <a:xfrm>
                <a:off x="8353708" y="4454510"/>
                <a:ext cx="287360" cy="4318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40" name="Line 54"/>
              <p:cNvSpPr>
                <a:spLocks noChangeShapeType="1"/>
              </p:cNvSpPr>
              <p:nvPr/>
            </p:nvSpPr>
            <p:spPr bwMode="auto">
              <a:xfrm>
                <a:off x="5216568" y="5246673"/>
                <a:ext cx="0" cy="360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41" name="Line 55"/>
              <p:cNvSpPr>
                <a:spLocks noChangeShapeType="1"/>
              </p:cNvSpPr>
              <p:nvPr/>
            </p:nvSpPr>
            <p:spPr bwMode="auto">
              <a:xfrm>
                <a:off x="5937348" y="5246673"/>
                <a:ext cx="0" cy="360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42" name="Line 56"/>
              <p:cNvSpPr>
                <a:spLocks noChangeShapeType="1"/>
              </p:cNvSpPr>
              <p:nvPr/>
            </p:nvSpPr>
            <p:spPr bwMode="auto">
              <a:xfrm>
                <a:off x="6658128" y="5246673"/>
                <a:ext cx="0" cy="360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7305878" y="5246673"/>
                <a:ext cx="0" cy="360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44" name="Line 58"/>
              <p:cNvSpPr>
                <a:spLocks noChangeShapeType="1"/>
              </p:cNvSpPr>
              <p:nvPr/>
            </p:nvSpPr>
            <p:spPr bwMode="auto">
              <a:xfrm>
                <a:off x="8025070" y="5246673"/>
                <a:ext cx="0" cy="360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45" name="Line 59"/>
              <p:cNvSpPr>
                <a:spLocks noChangeShapeType="1"/>
              </p:cNvSpPr>
              <p:nvPr/>
            </p:nvSpPr>
            <p:spPr bwMode="auto">
              <a:xfrm>
                <a:off x="8674407" y="5246673"/>
                <a:ext cx="0" cy="360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46" name="Text Box 60"/>
              <p:cNvSpPr txBox="1">
                <a:spLocks noChangeArrowheads="1"/>
              </p:cNvSpPr>
              <p:nvPr/>
            </p:nvSpPr>
            <p:spPr bwMode="auto">
              <a:xfrm>
                <a:off x="5977039" y="3814746"/>
                <a:ext cx="325462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2</a:t>
                </a:r>
              </a:p>
            </p:txBody>
          </p:sp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6626376" y="3806809"/>
                <a:ext cx="325463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3</a:t>
                </a:r>
              </a:p>
            </p:txBody>
          </p:sp>
          <p:sp>
            <p:nvSpPr>
              <p:cNvPr id="48" name="Text Box 62"/>
              <p:cNvSpPr txBox="1">
                <a:spLocks noChangeArrowheads="1"/>
              </p:cNvSpPr>
              <p:nvPr/>
            </p:nvSpPr>
            <p:spPr bwMode="auto">
              <a:xfrm>
                <a:off x="7501156" y="3814746"/>
                <a:ext cx="325462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4</a:t>
                </a:r>
              </a:p>
            </p:txBody>
          </p:sp>
          <p:sp>
            <p:nvSpPr>
              <p:cNvPr id="49" name="Text Box 63"/>
              <p:cNvSpPr txBox="1">
                <a:spLocks noChangeArrowheads="1"/>
              </p:cNvSpPr>
              <p:nvPr/>
            </p:nvSpPr>
            <p:spPr bwMode="auto">
              <a:xfrm>
                <a:off x="5187991" y="4529122"/>
                <a:ext cx="325463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3</a:t>
                </a:r>
              </a:p>
            </p:txBody>
          </p:sp>
          <p:sp>
            <p:nvSpPr>
              <p:cNvPr id="50" name="Text Box 64"/>
              <p:cNvSpPr txBox="1">
                <a:spLocks noChangeArrowheads="1"/>
              </p:cNvSpPr>
              <p:nvPr/>
            </p:nvSpPr>
            <p:spPr bwMode="auto">
              <a:xfrm>
                <a:off x="5715081" y="4454510"/>
                <a:ext cx="325463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4</a:t>
                </a:r>
              </a:p>
            </p:txBody>
          </p:sp>
          <p:sp>
            <p:nvSpPr>
              <p:cNvPr id="51" name="Text Box 65"/>
              <p:cNvSpPr txBox="1">
                <a:spLocks noChangeArrowheads="1"/>
              </p:cNvSpPr>
              <p:nvPr/>
            </p:nvSpPr>
            <p:spPr bwMode="auto">
              <a:xfrm>
                <a:off x="5161002" y="5243498"/>
                <a:ext cx="325462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4</a:t>
                </a:r>
              </a:p>
            </p:txBody>
          </p:sp>
          <p:sp>
            <p:nvSpPr>
              <p:cNvPr id="52" name="Text Box 66"/>
              <p:cNvSpPr txBox="1">
                <a:spLocks noChangeArrowheads="1"/>
              </p:cNvSpPr>
              <p:nvPr/>
            </p:nvSpPr>
            <p:spPr bwMode="auto">
              <a:xfrm>
                <a:off x="5808751" y="5243498"/>
                <a:ext cx="325462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3</a:t>
                </a:r>
              </a:p>
            </p:txBody>
          </p:sp>
          <p:sp>
            <p:nvSpPr>
              <p:cNvPr id="53" name="Text Box 67"/>
              <p:cNvSpPr txBox="1">
                <a:spLocks noChangeArrowheads="1"/>
              </p:cNvSpPr>
              <p:nvPr/>
            </p:nvSpPr>
            <p:spPr bwMode="auto">
              <a:xfrm>
                <a:off x="6529531" y="5243498"/>
                <a:ext cx="325462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4</a:t>
                </a:r>
              </a:p>
            </p:txBody>
          </p:sp>
          <p:sp>
            <p:nvSpPr>
              <p:cNvPr id="54" name="Text Box 68"/>
              <p:cNvSpPr txBox="1">
                <a:spLocks noChangeArrowheads="1"/>
              </p:cNvSpPr>
              <p:nvPr/>
            </p:nvSpPr>
            <p:spPr bwMode="auto">
              <a:xfrm>
                <a:off x="7177281" y="5243498"/>
                <a:ext cx="325462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2</a:t>
                </a:r>
              </a:p>
            </p:txBody>
          </p:sp>
          <p:sp>
            <p:nvSpPr>
              <p:cNvPr id="55" name="Text Box 69"/>
              <p:cNvSpPr txBox="1">
                <a:spLocks noChangeArrowheads="1"/>
              </p:cNvSpPr>
              <p:nvPr/>
            </p:nvSpPr>
            <p:spPr bwMode="auto">
              <a:xfrm>
                <a:off x="7898061" y="5243498"/>
                <a:ext cx="325462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3</a:t>
                </a:r>
              </a:p>
            </p:txBody>
          </p:sp>
          <p:sp>
            <p:nvSpPr>
              <p:cNvPr id="56" name="Text Box 70"/>
              <p:cNvSpPr txBox="1">
                <a:spLocks noChangeArrowheads="1"/>
              </p:cNvSpPr>
              <p:nvPr/>
            </p:nvSpPr>
            <p:spPr bwMode="auto">
              <a:xfrm>
                <a:off x="8545810" y="5243498"/>
                <a:ext cx="325462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2</a:t>
                </a:r>
              </a:p>
            </p:txBody>
          </p:sp>
          <p:sp>
            <p:nvSpPr>
              <p:cNvPr id="57" name="Text Box 71"/>
              <p:cNvSpPr txBox="1">
                <a:spLocks noChangeArrowheads="1"/>
              </p:cNvSpPr>
              <p:nvPr/>
            </p:nvSpPr>
            <p:spPr bwMode="auto">
              <a:xfrm>
                <a:off x="6545408" y="4383072"/>
                <a:ext cx="325462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2</a:t>
                </a:r>
              </a:p>
            </p:txBody>
          </p:sp>
          <p:sp>
            <p:nvSpPr>
              <p:cNvPr id="58" name="Text Box 72"/>
              <p:cNvSpPr txBox="1">
                <a:spLocks noChangeArrowheads="1"/>
              </p:cNvSpPr>
              <p:nvPr/>
            </p:nvSpPr>
            <p:spPr bwMode="auto">
              <a:xfrm>
                <a:off x="7072498" y="4383072"/>
                <a:ext cx="325462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4</a:t>
                </a:r>
              </a:p>
            </p:txBody>
          </p:sp>
          <p:sp>
            <p:nvSpPr>
              <p:cNvPr id="59" name="Text Box 73"/>
              <p:cNvSpPr txBox="1">
                <a:spLocks noChangeArrowheads="1"/>
              </p:cNvSpPr>
              <p:nvPr/>
            </p:nvSpPr>
            <p:spPr bwMode="auto">
              <a:xfrm>
                <a:off x="7831381" y="4383072"/>
                <a:ext cx="325462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2</a:t>
                </a:r>
              </a:p>
            </p:txBody>
          </p:sp>
          <p:sp>
            <p:nvSpPr>
              <p:cNvPr id="60" name="Text Box 74"/>
              <p:cNvSpPr txBox="1">
                <a:spLocks noChangeArrowheads="1"/>
              </p:cNvSpPr>
              <p:nvPr/>
            </p:nvSpPr>
            <p:spPr bwMode="auto">
              <a:xfrm>
                <a:off x="8429913" y="4383072"/>
                <a:ext cx="325463" cy="400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3</a:t>
                </a:r>
              </a:p>
            </p:txBody>
          </p:sp>
        </p:grpSp>
      </p:grpSp>
      <p:grpSp>
        <p:nvGrpSpPr>
          <p:cNvPr id="31749" name="组合 63"/>
          <p:cNvGrpSpPr>
            <a:grpSpLocks/>
          </p:cNvGrpSpPr>
          <p:nvPr/>
        </p:nvGrpSpPr>
        <p:grpSpPr bwMode="auto">
          <a:xfrm>
            <a:off x="571500" y="1000125"/>
            <a:ext cx="4643438" cy="3143250"/>
            <a:chOff x="0" y="3714752"/>
            <a:chExt cx="4643437" cy="3143248"/>
          </a:xfrm>
        </p:grpSpPr>
        <p:graphicFrame>
          <p:nvGraphicFramePr>
            <p:cNvPr id="31750" name="Object 1"/>
            <p:cNvGraphicFramePr>
              <a:graphicFrameLocks noChangeAspect="1"/>
            </p:cNvGraphicFramePr>
            <p:nvPr/>
          </p:nvGraphicFramePr>
          <p:xfrm>
            <a:off x="0" y="4259263"/>
            <a:ext cx="4643437" cy="2598737"/>
          </p:xfrm>
          <a:graphic>
            <a:graphicData uri="http://schemas.openxmlformats.org/presentationml/2006/ole">
              <p:oleObj spid="_x0000_s31820" name="Visio" r:id="rId4" imgW="3187802" imgH="1783608" progId="">
                <p:embed/>
              </p:oleObj>
            </a:graphicData>
          </a:graphic>
        </p:graphicFrame>
        <p:sp>
          <p:nvSpPr>
            <p:cNvPr id="63" name="矩形 62"/>
            <p:cNvSpPr/>
            <p:nvPr/>
          </p:nvSpPr>
          <p:spPr>
            <a:xfrm>
              <a:off x="1666875" y="3714752"/>
              <a:ext cx="1262063" cy="523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子集树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sz="4000" dirty="0" smtClean="0"/>
              <a:t>回顾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回溯三要素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251520" y="2174875"/>
            <a:ext cx="4245868" cy="39512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dirty="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dirty="0" smtClean="0">
                <a:latin typeface="Tahoma" pitchFamily="34" charset="0"/>
              </a:rPr>
              <a:t>1</a:t>
            </a:r>
            <a:r>
              <a:rPr kumimoji="1" lang="en-US" altLang="zh-CN" dirty="0">
                <a:latin typeface="Tahoma" pitchFamily="34" charset="0"/>
              </a:rPr>
              <a:t>) </a:t>
            </a:r>
            <a:r>
              <a:rPr kumimoji="1" lang="zh-CN" altLang="en-US" dirty="0">
                <a:latin typeface="Tahoma" pitchFamily="34" charset="0"/>
              </a:rPr>
              <a:t>解空间：该</a:t>
            </a:r>
            <a:r>
              <a:rPr kumimoji="1" lang="zh-CN" altLang="en-US" dirty="0" smtClean="0">
                <a:latin typeface="Tahoma" pitchFamily="34" charset="0"/>
              </a:rPr>
              <a:t>空间包含问题所有可能的</a:t>
            </a:r>
            <a:r>
              <a:rPr kumimoji="1" lang="zh-CN" altLang="en-US" dirty="0">
                <a:latin typeface="Tahoma" pitchFamily="34" charset="0"/>
              </a:rPr>
              <a:t>解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latin typeface="Tahoma" pitchFamily="34" charset="0"/>
              </a:rPr>
              <a:t>     </a:t>
            </a:r>
            <a:endParaRPr kumimoji="1" lang="en-US" altLang="zh-CN" dirty="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dirty="0" smtClean="0">
                <a:latin typeface="Tahoma" pitchFamily="34" charset="0"/>
              </a:rPr>
              <a:t>2</a:t>
            </a:r>
            <a:r>
              <a:rPr kumimoji="1" lang="en-US" altLang="zh-CN" dirty="0">
                <a:latin typeface="Tahoma" pitchFamily="34" charset="0"/>
              </a:rPr>
              <a:t>) </a:t>
            </a:r>
            <a:r>
              <a:rPr kumimoji="1" lang="zh-CN" altLang="en-US" dirty="0">
                <a:latin typeface="Tahoma" pitchFamily="34" charset="0"/>
              </a:rPr>
              <a:t>约束条件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latin typeface="Tahoma" pitchFamily="34" charset="0"/>
              </a:rPr>
              <a:t>    </a:t>
            </a:r>
            <a:endParaRPr kumimoji="1" lang="en-US" altLang="zh-CN" dirty="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 smtClean="0">
                <a:latin typeface="Tahoma" pitchFamily="34" charset="0"/>
              </a:rPr>
              <a:t> </a:t>
            </a:r>
            <a:r>
              <a:rPr kumimoji="1" lang="en-US" altLang="zh-CN" dirty="0">
                <a:latin typeface="Tahoma" pitchFamily="34" charset="0"/>
              </a:rPr>
              <a:t>3) </a:t>
            </a:r>
            <a:r>
              <a:rPr kumimoji="1" lang="zh-CN" altLang="en-US" dirty="0">
                <a:latin typeface="Tahoma" pitchFamily="34" charset="0"/>
              </a:rPr>
              <a:t>状态树</a:t>
            </a:r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回溯法基本步骤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dirty="0" smtClean="0">
              <a:latin typeface="Arial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latin typeface="Arial" charset="0"/>
                <a:ea typeface="楷体_GB2312" pitchFamily="49" charset="-122"/>
              </a:rPr>
              <a:t>(</a:t>
            </a:r>
            <a:r>
              <a:rPr lang="en-US" altLang="zh-CN" dirty="0">
                <a:latin typeface="Arial" charset="0"/>
                <a:ea typeface="楷体_GB2312" pitchFamily="49" charset="-122"/>
              </a:rPr>
              <a:t>1)</a:t>
            </a:r>
            <a:r>
              <a:rPr lang="zh-CN" altLang="en-US" dirty="0">
                <a:latin typeface="Arial" charset="0"/>
                <a:ea typeface="楷体_GB2312" pitchFamily="49" charset="-122"/>
              </a:rPr>
              <a:t>针对所给问题，定义问题的解空间；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charset="0"/>
                <a:ea typeface="楷体_GB2312" pitchFamily="49" charset="-122"/>
              </a:rPr>
              <a:t>(2)</a:t>
            </a:r>
            <a:r>
              <a:rPr lang="zh-CN" altLang="en-US" dirty="0">
                <a:latin typeface="Arial" charset="0"/>
                <a:ea typeface="楷体_GB2312" pitchFamily="49" charset="-122"/>
              </a:rPr>
              <a:t>确定易于搜索的解空间结构；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charset="0"/>
                <a:ea typeface="楷体_GB2312" pitchFamily="49" charset="-122"/>
              </a:rPr>
              <a:t>(3)</a:t>
            </a:r>
            <a:r>
              <a:rPr lang="zh-CN" altLang="en-US" dirty="0">
                <a:latin typeface="Arial" charset="0"/>
                <a:ea typeface="楷体_GB2312" pitchFamily="49" charset="-122"/>
              </a:rPr>
              <a:t>以深度优先方式搜索解空间，并在搜索过程中用剪枝函数避免无效搜索。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02201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95288" y="990600"/>
            <a:ext cx="442941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err="1"/>
              <a:t>bag:array</a:t>
            </a:r>
            <a:r>
              <a:rPr lang="en-US" altLang="zh-CN" sz="2000" dirty="0"/>
              <a:t>[1..maxn] of 0..1;</a:t>
            </a:r>
          </a:p>
          <a:p>
            <a:r>
              <a:rPr lang="zh-CN" altLang="en-US" sz="2000" dirty="0"/>
              <a:t>其中，</a:t>
            </a:r>
            <a:r>
              <a:rPr lang="en-US" altLang="zh-CN" sz="2000" dirty="0"/>
              <a:t>bag[k]=1</a:t>
            </a:r>
            <a:r>
              <a:rPr lang="zh-CN" altLang="en-US" sz="2000" dirty="0"/>
              <a:t>表示第</a:t>
            </a:r>
            <a:r>
              <a:rPr lang="en-US" altLang="zh-CN" sz="2000" dirty="0"/>
              <a:t>k</a:t>
            </a:r>
            <a:r>
              <a:rPr lang="zh-CN" altLang="en-US" sz="2000" dirty="0"/>
              <a:t>个物品</a:t>
            </a:r>
            <a:r>
              <a:rPr lang="zh-CN" altLang="en-US" sz="2000" dirty="0" smtClean="0"/>
              <a:t>要放</a:t>
            </a:r>
            <a:endParaRPr lang="zh-CN" altLang="en-US" sz="2000" dirty="0"/>
          </a:p>
          <a:p>
            <a:r>
              <a:rPr lang="zh-CN" altLang="en-US" sz="2000" dirty="0"/>
              <a:t>	      </a:t>
            </a:r>
            <a:r>
              <a:rPr lang="en-US" altLang="zh-CN" sz="2000" dirty="0" smtClean="0"/>
              <a:t>0</a:t>
            </a:r>
            <a:r>
              <a:rPr lang="zh-CN" altLang="en-US" sz="2000" dirty="0"/>
              <a:t>表示第</a:t>
            </a:r>
            <a:r>
              <a:rPr lang="en-US" altLang="zh-CN" sz="2000" dirty="0"/>
              <a:t>k</a:t>
            </a:r>
            <a:r>
              <a:rPr lang="zh-CN" altLang="en-US" sz="2000" dirty="0"/>
              <a:t>个物品</a:t>
            </a:r>
            <a:r>
              <a:rPr lang="zh-CN" altLang="en-US" sz="2000" dirty="0" smtClean="0"/>
              <a:t>不放</a:t>
            </a:r>
            <a:endParaRPr lang="zh-CN" altLang="en-US" sz="2000" dirty="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04800" y="6096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ea typeface="华文行楷" pitchFamily="2" charset="-122"/>
              </a:rPr>
              <a:t>解空间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4800" y="19812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ea typeface="华文行楷" pitchFamily="2" charset="-122"/>
              </a:rPr>
              <a:t>约束条件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050925" y="2438400"/>
            <a:ext cx="683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第</a:t>
            </a:r>
            <a:r>
              <a:rPr lang="en-US" altLang="zh-CN" sz="2000"/>
              <a:t>k</a:t>
            </a:r>
            <a:r>
              <a:rPr lang="zh-CN" altLang="en-US" sz="2000"/>
              <a:t>个物品确定放置方法后，背包所剩重量足够放第</a:t>
            </a:r>
            <a:r>
              <a:rPr lang="en-US" altLang="zh-CN" sz="2000"/>
              <a:t>K</a:t>
            </a:r>
            <a:r>
              <a:rPr lang="zh-CN" altLang="en-US" sz="2000"/>
              <a:t>个物品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066800" y="2879725"/>
            <a:ext cx="576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err="1"/>
              <a:t>wei</a:t>
            </a:r>
            <a:r>
              <a:rPr lang="en-US" altLang="zh-CN" sz="2000" dirty="0"/>
              <a:t>-bag[k]*w[k]&gt;=0	{</a:t>
            </a:r>
            <a:r>
              <a:rPr lang="en-US" altLang="zh-CN" sz="2000" dirty="0" err="1"/>
              <a:t>wei</a:t>
            </a:r>
            <a:r>
              <a:rPr lang="zh-CN" altLang="en-US" sz="2000" dirty="0"/>
              <a:t>：背包还能装的重量</a:t>
            </a:r>
            <a:r>
              <a:rPr lang="en-US" altLang="zh-CN" sz="2000" dirty="0"/>
              <a:t>}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09600" y="4479925"/>
            <a:ext cx="72961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/>
              <a:t>Best:=0;   </a:t>
            </a:r>
            <a:r>
              <a:rPr lang="zh-CN" altLang="en-US" sz="2000" dirty="0"/>
              <a:t>表示最大价值</a:t>
            </a:r>
          </a:p>
          <a:p>
            <a:r>
              <a:rPr lang="zh-CN" altLang="en-US" sz="2000" dirty="0"/>
              <a:t>当一</a:t>
            </a:r>
            <a:r>
              <a:rPr lang="zh-CN" altLang="en-US" sz="2000" dirty="0" smtClean="0"/>
              <a:t>组可行解</a:t>
            </a:r>
            <a:r>
              <a:rPr lang="zh-CN" altLang="en-US" sz="2000" dirty="0"/>
              <a:t>产生后，得到当前总价值</a:t>
            </a:r>
            <a:r>
              <a:rPr lang="en-US" altLang="zh-CN" sz="2000" dirty="0"/>
              <a:t>count</a:t>
            </a:r>
            <a:r>
              <a:rPr lang="zh-CN" altLang="en-US" sz="2000" dirty="0"/>
              <a:t>，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if count&gt;best then best:=count</a:t>
            </a:r>
          </a:p>
          <a:p>
            <a:r>
              <a:rPr lang="zh-CN" altLang="en-US" sz="2000" dirty="0"/>
              <a:t>利用这种方法记录最优解！如果还要记录最优时的物品取法应：</a:t>
            </a:r>
          </a:p>
          <a:p>
            <a:r>
              <a:rPr lang="en-US" altLang="zh-CN" sz="2000" dirty="0"/>
              <a:t>if count&gt;best </a:t>
            </a:r>
            <a:r>
              <a:rPr lang="en-US" altLang="zh-CN" sz="2000" dirty="0" smtClean="0"/>
              <a:t>then{</a:t>
            </a:r>
            <a:endParaRPr lang="en-US" altLang="zh-CN" sz="2000" dirty="0"/>
          </a:p>
          <a:p>
            <a:r>
              <a:rPr lang="en-US" altLang="zh-CN" sz="2000" dirty="0"/>
              <a:t>		     best:=count;</a:t>
            </a:r>
          </a:p>
          <a:p>
            <a:r>
              <a:rPr lang="en-US" altLang="zh-CN" sz="2000" dirty="0"/>
              <a:t>		     for i:=1 to n do 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]:=bag[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];}</a:t>
            </a:r>
            <a:endParaRPr lang="en-US" altLang="zh-CN" sz="2000" dirty="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ea typeface="华文行楷" pitchFamily="2" charset="-122"/>
              </a:rPr>
              <a:t>状态树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81000" y="39465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33CC"/>
                </a:solidFill>
              </a:rPr>
              <a:t>求最优值</a:t>
            </a:r>
          </a:p>
        </p:txBody>
      </p:sp>
      <p:sp>
        <p:nvSpPr>
          <p:cNvPr id="37901" name="WordArt 13"/>
          <p:cNvSpPr>
            <a:spLocks noChangeArrowheads="1" noChangeShapeType="1" noTextEdit="1"/>
          </p:cNvSpPr>
          <p:nvPr/>
        </p:nvSpPr>
        <p:spPr bwMode="auto">
          <a:xfrm>
            <a:off x="5796136" y="157163"/>
            <a:ext cx="3043064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楷体_GB2312"/>
              </a:rPr>
              <a:t>0-1</a:t>
            </a:r>
            <a:r>
              <a:rPr lang="zh-CN" altLang="en-US" sz="3600" kern="10" dirty="0" smtClean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楷体_GB2312"/>
              </a:rPr>
              <a:t>背包</a:t>
            </a:r>
            <a:endParaRPr lang="zh-CN" altLang="en-US" sz="3600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楷体_GB231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5" grpId="0"/>
      <p:bldP spid="37896" grpId="0"/>
      <p:bldP spid="37897" grpId="0"/>
      <p:bldP spid="3790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57200" y="1233487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/>
              <a:t>本题可以用递归求解：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4800" y="685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33CC"/>
                </a:solidFill>
              </a:rPr>
              <a:t>算法分析：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57200" y="2057400"/>
            <a:ext cx="8229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   </a:t>
            </a:r>
            <a:r>
              <a:rPr lang="zh-CN" altLang="en-US" sz="2000" dirty="0" smtClean="0"/>
              <a:t>设</a:t>
            </a:r>
            <a:r>
              <a:rPr lang="zh-CN" altLang="en-US" sz="2000" dirty="0"/>
              <a:t>当前有</a:t>
            </a:r>
            <a:r>
              <a:rPr lang="en-US" altLang="zh-CN" sz="2000" dirty="0"/>
              <a:t>N</a:t>
            </a:r>
            <a:r>
              <a:rPr lang="zh-CN" altLang="en-US" sz="2000" dirty="0"/>
              <a:t>个物品，容量为</a:t>
            </a:r>
            <a:r>
              <a:rPr lang="en-US" altLang="zh-CN" sz="2000" dirty="0"/>
              <a:t>M</a:t>
            </a:r>
            <a:r>
              <a:rPr lang="zh-CN" altLang="en-US" sz="2000" dirty="0"/>
              <a:t>；</a:t>
            </a:r>
          </a:p>
          <a:p>
            <a:r>
              <a:rPr lang="zh-CN" altLang="en-US" sz="2000" dirty="0"/>
              <a:t>   </a:t>
            </a:r>
            <a:r>
              <a:rPr lang="zh-CN" altLang="en-US" sz="2000" dirty="0" smtClean="0"/>
              <a:t>这些</a:t>
            </a:r>
            <a:r>
              <a:rPr lang="zh-CN" altLang="en-US" sz="2000" dirty="0"/>
              <a:t>物品要么选，要么不选，我们假设选的第一个物品编号为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（</a:t>
            </a:r>
            <a:r>
              <a:rPr lang="en-US" altLang="zh-CN" sz="2000" dirty="0"/>
              <a:t>1~i-1</a:t>
            </a:r>
            <a:r>
              <a:rPr lang="zh-CN" altLang="en-US" sz="2000" dirty="0"/>
              <a:t>号物品不选），问题又可以转化为有</a:t>
            </a:r>
            <a:r>
              <a:rPr lang="en-US" altLang="zh-CN" sz="2000" dirty="0"/>
              <a:t>N-I</a:t>
            </a:r>
            <a:r>
              <a:rPr lang="zh-CN" altLang="en-US" sz="2000" dirty="0"/>
              <a:t>个物品（即第</a:t>
            </a:r>
            <a:r>
              <a:rPr lang="en-US" altLang="zh-CN" sz="2000" dirty="0"/>
              <a:t>I+1~N</a:t>
            </a:r>
            <a:r>
              <a:rPr lang="zh-CN" altLang="en-US" sz="2000" dirty="0"/>
              <a:t>号物品），容量为</a:t>
            </a:r>
            <a:r>
              <a:rPr lang="en-US" altLang="zh-CN" sz="2000" dirty="0"/>
              <a:t>M-Wi</a:t>
            </a:r>
            <a:r>
              <a:rPr lang="zh-CN" altLang="en-US" sz="2000" dirty="0"/>
              <a:t>的子问题</a:t>
            </a:r>
            <a:r>
              <a:rPr lang="en-US" altLang="zh-CN" sz="2000" dirty="0"/>
              <a:t>……</a:t>
            </a:r>
            <a:r>
              <a:rPr lang="zh-CN" altLang="en-US" sz="2000" dirty="0"/>
              <a:t>如此反复下去，然后在所有可行解中选一个效益最大的便可。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85800" y="3860800"/>
            <a:ext cx="475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回溯（状态恢复）后，需恢复的状态有：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447800" y="4495800"/>
            <a:ext cx="556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000" dirty="0"/>
              <a:t>Bag[k]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背包可装的物品重量：</a:t>
            </a:r>
            <a:r>
              <a:rPr lang="en-US" altLang="zh-CN" sz="2000" dirty="0" err="1"/>
              <a:t>wei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wei+w</a:t>
            </a:r>
            <a:r>
              <a:rPr lang="en-US" altLang="zh-CN" sz="2000" dirty="0"/>
              <a:t>[k]*</a:t>
            </a:r>
            <a:r>
              <a:rPr lang="en-US" altLang="zh-CN" sz="2000" dirty="0" err="1"/>
              <a:t>i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已装物品的价值总和：</a:t>
            </a:r>
            <a:r>
              <a:rPr lang="en-US" altLang="zh-CN" sz="2000" dirty="0"/>
              <a:t>count:=</a:t>
            </a:r>
            <a:r>
              <a:rPr lang="en-US" altLang="zh-CN" sz="2000" dirty="0" smtClean="0"/>
              <a:t>count-v[k</a:t>
            </a:r>
            <a:r>
              <a:rPr lang="en-US" altLang="zh-CN" sz="2000" dirty="0"/>
              <a:t>]*</a:t>
            </a:r>
            <a:r>
              <a:rPr lang="en-US" altLang="zh-CN" sz="2000" dirty="0" err="1"/>
              <a:t>i</a:t>
            </a:r>
            <a:endParaRPr lang="en-US" altLang="zh-CN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4" grpId="0"/>
      <p:bldP spid="39945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763431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/>
              <a:t>procedure work(</a:t>
            </a:r>
            <a:r>
              <a:rPr lang="en-US" altLang="zh-CN" sz="2000" dirty="0" err="1"/>
              <a:t>k,wei:integer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i,j:integer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for </a:t>
            </a:r>
            <a:r>
              <a:rPr lang="en-US" altLang="zh-CN" sz="2000" dirty="0"/>
              <a:t>i:=1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 do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if 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wei</a:t>
            </a:r>
            <a:r>
              <a:rPr lang="en-US" altLang="zh-CN" sz="2000" dirty="0"/>
              <a:t>-w[k]*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&gt;=0</a:t>
            </a:r>
            <a:r>
              <a:rPr lang="en-US" altLang="zh-CN" sz="2000" dirty="0" smtClean="0"/>
              <a:t>) </a:t>
            </a:r>
            <a:endParaRPr lang="en-US" altLang="zh-CN" sz="2000" dirty="0"/>
          </a:p>
          <a:p>
            <a:r>
              <a:rPr lang="en-US" altLang="zh-CN" sz="2000" dirty="0"/>
              <a:t>         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r>
              <a:rPr lang="en-US" altLang="zh-CN" sz="2000" dirty="0"/>
              <a:t>           </a:t>
            </a:r>
            <a:r>
              <a:rPr lang="en-US" altLang="zh-CN" sz="2000" dirty="0" smtClean="0"/>
              <a:t>bag[k</a:t>
            </a:r>
            <a:r>
              <a:rPr lang="en-US" altLang="zh-CN" sz="2000" dirty="0"/>
              <a:t>]:=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    </a:t>
            </a:r>
            <a:r>
              <a:rPr lang="en-US" altLang="zh-CN" sz="2000" dirty="0" smtClean="0"/>
              <a:t>count</a:t>
            </a:r>
            <a:r>
              <a:rPr lang="en-US" altLang="zh-CN" sz="2000" dirty="0"/>
              <a:t>:=</a:t>
            </a:r>
            <a:r>
              <a:rPr lang="en-US" altLang="zh-CN" sz="2000" dirty="0" err="1" smtClean="0"/>
              <a:t>count+v</a:t>
            </a:r>
            <a:r>
              <a:rPr lang="en-US" altLang="zh-CN" sz="2000" dirty="0" smtClean="0"/>
              <a:t>[k</a:t>
            </a:r>
            <a:r>
              <a:rPr lang="en-US" altLang="zh-CN" sz="2000" dirty="0"/>
              <a:t>]*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    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(k=n) and (</a:t>
            </a:r>
            <a:r>
              <a:rPr lang="en-US" altLang="zh-CN" sz="2000" dirty="0" smtClean="0"/>
              <a:t>count&gt;best)</a:t>
            </a:r>
            <a:endParaRPr lang="en-US" altLang="zh-CN" sz="2000" dirty="0"/>
          </a:p>
          <a:p>
            <a:r>
              <a:rPr lang="en-US" altLang="zh-CN" sz="2000" dirty="0" smtClean="0"/>
              <a:t>             {best</a:t>
            </a:r>
            <a:r>
              <a:rPr lang="en-US" altLang="zh-CN" sz="2000" dirty="0"/>
              <a:t>:=count;</a:t>
            </a:r>
          </a:p>
          <a:p>
            <a:r>
              <a:rPr lang="en-US" altLang="zh-CN" sz="2000" dirty="0"/>
              <a:t>              </a:t>
            </a:r>
            <a:r>
              <a:rPr lang="en-US" altLang="zh-CN" sz="2000" dirty="0" smtClean="0"/>
              <a:t>for </a:t>
            </a:r>
            <a:r>
              <a:rPr lang="en-US" altLang="zh-CN" sz="2000" dirty="0"/>
              <a:t>j:=1 to n do y[j]:=bag[j];</a:t>
            </a:r>
          </a:p>
          <a:p>
            <a:r>
              <a:rPr lang="en-US" altLang="zh-CN" sz="2000" dirty="0" smtClean="0"/>
              <a:t>             }</a:t>
            </a:r>
          </a:p>
          <a:p>
            <a:r>
              <a:rPr lang="en-US" altLang="zh-CN" sz="2000" dirty="0" smtClean="0"/>
              <a:t>           if </a:t>
            </a:r>
            <a:r>
              <a:rPr lang="en-US" altLang="zh-CN" sz="2000" dirty="0"/>
              <a:t>k&lt;n then work(k+1,wei-w[k]*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   </a:t>
            </a:r>
            <a:r>
              <a:rPr lang="en-US" altLang="zh-CN" sz="2000" dirty="0" smtClean="0"/>
              <a:t>count</a:t>
            </a:r>
            <a:r>
              <a:rPr lang="en-US" altLang="zh-CN" sz="2000" dirty="0"/>
              <a:t>:=count-c[k]*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   {</a:t>
            </a:r>
            <a:r>
              <a:rPr lang="zh-CN" altLang="en-US" sz="2000" dirty="0"/>
              <a:t>状态恢复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          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 </a:t>
            </a:r>
            <a:endParaRPr lang="en-US" altLang="zh-CN" sz="2000" dirty="0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12725" y="620713"/>
            <a:ext cx="435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33CC"/>
                </a:solidFill>
              </a:rPr>
              <a:t>0-1</a:t>
            </a:r>
            <a:r>
              <a:rPr lang="zh-CN" altLang="en-US" sz="2000" b="1">
                <a:solidFill>
                  <a:srgbClr val="0033CC"/>
                </a:solidFill>
              </a:rPr>
              <a:t>背包（递归）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00063" y="1285875"/>
            <a:ext cx="8153400" cy="1311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ea typeface="宋体" pitchFamily="2" charset="-122"/>
              </a:rPr>
              <a:t>在一个</a:t>
            </a:r>
            <a:r>
              <a:rPr lang="en-US" altLang="zh-CN" sz="2000" dirty="0">
                <a:ea typeface="宋体" pitchFamily="2" charset="-122"/>
              </a:rPr>
              <a:t>n*n</a:t>
            </a:r>
            <a:r>
              <a:rPr lang="zh-CN" altLang="en-US" sz="2000" dirty="0">
                <a:ea typeface="宋体" pitchFamily="2" charset="-122"/>
              </a:rPr>
              <a:t>的国际象棋棋盘上放置</a:t>
            </a:r>
            <a:r>
              <a:rPr lang="en-US" altLang="zh-CN" sz="2000" dirty="0">
                <a:ea typeface="宋体" pitchFamily="2" charset="-122"/>
              </a:rPr>
              <a:t>n</a:t>
            </a:r>
            <a:r>
              <a:rPr lang="zh-CN" altLang="en-US" sz="2000" dirty="0">
                <a:ea typeface="宋体" pitchFamily="2" charset="-122"/>
              </a:rPr>
              <a:t>个皇后，使得它们中任意</a:t>
            </a:r>
            <a:r>
              <a:rPr lang="en-US" altLang="zh-CN" sz="2000" dirty="0">
                <a:ea typeface="宋体" pitchFamily="2" charset="-122"/>
              </a:rPr>
              <a:t>2</a:t>
            </a:r>
            <a:r>
              <a:rPr lang="zh-CN" altLang="en-US" sz="2000" dirty="0">
                <a:ea typeface="宋体" pitchFamily="2" charset="-122"/>
              </a:rPr>
              <a:t>个之间都不互相“攻击”，即任意</a:t>
            </a:r>
            <a:r>
              <a:rPr lang="en-US" altLang="zh-CN" sz="2000" dirty="0">
                <a:ea typeface="宋体" pitchFamily="2" charset="-122"/>
              </a:rPr>
              <a:t>2</a:t>
            </a:r>
            <a:r>
              <a:rPr lang="zh-CN" altLang="en-US" sz="2000" dirty="0">
                <a:ea typeface="宋体" pitchFamily="2" charset="-122"/>
              </a:rPr>
              <a:t>个皇后不可在同行、同列、同斜线上。</a:t>
            </a:r>
          </a:p>
          <a:p>
            <a:pPr>
              <a:defRPr/>
            </a:pPr>
            <a:r>
              <a:rPr lang="zh-CN" altLang="en-US" sz="2000" dirty="0">
                <a:ea typeface="宋体" pitchFamily="2" charset="-122"/>
              </a:rPr>
              <a:t>输出</a:t>
            </a:r>
            <a:r>
              <a:rPr lang="en-US" altLang="zh-CN" sz="2000" dirty="0">
                <a:ea typeface="宋体" pitchFamily="2" charset="-122"/>
              </a:rPr>
              <a:t>N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zh-CN" altLang="en-US" dirty="0">
                <a:ea typeface="宋体" pitchFamily="2" charset="-122"/>
              </a:rPr>
              <a:t>⑴</a:t>
            </a:r>
            <a:r>
              <a:rPr lang="zh-CN" altLang="en-US" sz="2000" dirty="0">
                <a:ea typeface="宋体" pitchFamily="2" charset="-122"/>
              </a:rPr>
              <a:t>求</a:t>
            </a:r>
            <a:r>
              <a:rPr lang="en-US" altLang="zh-CN" sz="2000" dirty="0">
                <a:ea typeface="宋体" pitchFamily="2" charset="-122"/>
              </a:rPr>
              <a:t>N</a:t>
            </a:r>
            <a:r>
              <a:rPr lang="zh-CN" altLang="en-US" sz="2000" dirty="0">
                <a:ea typeface="宋体" pitchFamily="2" charset="-122"/>
              </a:rPr>
              <a:t>皇后问题的一种放法；</a:t>
            </a:r>
          </a:p>
          <a:p>
            <a:pPr>
              <a:defRPr/>
            </a:pPr>
            <a:r>
              <a:rPr lang="zh-CN" altLang="en-US" sz="2000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⑵求</a:t>
            </a:r>
            <a:r>
              <a:rPr lang="en-US" altLang="zh-CN" dirty="0">
                <a:ea typeface="宋体" pitchFamily="2" charset="-122"/>
              </a:rPr>
              <a:t>N</a:t>
            </a:r>
            <a:r>
              <a:rPr lang="zh-CN" altLang="en-US" dirty="0">
                <a:ea typeface="宋体" pitchFamily="2" charset="-122"/>
              </a:rPr>
              <a:t>皇后问题的所有放法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8600" y="2651125"/>
            <a:ext cx="381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ahoma" pitchFamily="34" charset="0"/>
              </a:rPr>
              <a:t>分析：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Tahoma" pitchFamily="34" charset="0"/>
              </a:rPr>
              <a:t>        </a:t>
            </a:r>
            <a:r>
              <a:rPr kumimoji="1" lang="en-US" altLang="zh-CN" sz="2000">
                <a:latin typeface="Tahoma" pitchFamily="34" charset="0"/>
              </a:rPr>
              <a:t>N=4</a:t>
            </a:r>
            <a:r>
              <a:rPr kumimoji="1" lang="zh-CN" altLang="en-US" sz="2000">
                <a:latin typeface="Tahoma" pitchFamily="34" charset="0"/>
              </a:rPr>
              <a:t>时，右图是一组解</a:t>
            </a:r>
            <a:endParaRPr kumimoji="1" lang="zh-CN" altLang="en-US" sz="2000" b="0">
              <a:latin typeface="Tahoma" pitchFamily="34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28600" y="34290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要素一： 解空间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28925"/>
            <a:ext cx="18859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00063" y="3714750"/>
            <a:ext cx="6096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latin typeface="Tahoma" pitchFamily="34" charset="0"/>
              </a:rPr>
              <a:t>一般想法：利用二维数组，用</a:t>
            </a:r>
            <a:r>
              <a:rPr lang="en-US" altLang="zh-CN" sz="2000" b="0">
                <a:latin typeface="Tahoma" pitchFamily="34" charset="0"/>
              </a:rPr>
              <a:t>[i,j]</a:t>
            </a:r>
            <a:r>
              <a:rPr lang="zh-CN" altLang="en-US" sz="2000" b="0">
                <a:latin typeface="Tahoma" pitchFamily="34" charset="0"/>
              </a:rPr>
              <a:t>确定一个皇后位置！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latin typeface="Tahoma" pitchFamily="34" charset="0"/>
              </a:rPr>
              <a:t>			</a:t>
            </a:r>
            <a:endParaRPr kumimoji="1" lang="zh-CN" altLang="en-US" sz="2000" b="0" baseline="30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71500" y="4143375"/>
            <a:ext cx="5715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Tahoma" pitchFamily="34" charset="0"/>
              </a:rPr>
              <a:t>优化：利用约束条件，只需一维数组即可！</a:t>
            </a:r>
          </a:p>
          <a:p>
            <a:pPr eaLnBrk="1" hangingPunct="1">
              <a:buClr>
                <a:schemeClr val="bg2"/>
              </a:buClr>
              <a:buSzPct val="65000"/>
              <a:buFont typeface="Wingdings" pitchFamily="2" charset="2"/>
              <a:buNone/>
            </a:pPr>
            <a:r>
              <a:rPr kumimoji="1" lang="zh-CN" altLang="en-US" sz="2000" b="0" dirty="0">
                <a:latin typeface="Tahoma" pitchFamily="34" charset="0"/>
              </a:rPr>
              <a:t>           </a:t>
            </a:r>
            <a:r>
              <a:rPr kumimoji="1" lang="en-US" altLang="zh-CN" sz="2000" b="0" dirty="0">
                <a:latin typeface="Tahoma" pitchFamily="34" charset="0"/>
              </a:rPr>
              <a:t>x:array[1..n] of integer;</a:t>
            </a:r>
          </a:p>
          <a:p>
            <a:pPr eaLnBrk="1" hangingPunct="1">
              <a:buClr>
                <a:schemeClr val="bg2"/>
              </a:buClr>
              <a:buSzPct val="65000"/>
              <a:buFont typeface="Wingdings" pitchFamily="2" charset="2"/>
              <a:buNone/>
            </a:pPr>
            <a:r>
              <a:rPr kumimoji="1" lang="en-US" altLang="zh-CN" sz="2000" b="0" dirty="0">
                <a:latin typeface="Tahoma" pitchFamily="34" charset="0"/>
              </a:rPr>
              <a:t>           x[</a:t>
            </a:r>
            <a:r>
              <a:rPr kumimoji="1" lang="en-US" altLang="zh-CN" sz="2000" b="0" dirty="0" err="1">
                <a:latin typeface="Tahoma" pitchFamily="34" charset="0"/>
              </a:rPr>
              <a:t>i</a:t>
            </a:r>
            <a:r>
              <a:rPr kumimoji="1" lang="en-US" altLang="zh-CN" sz="2000" b="0" dirty="0">
                <a:latin typeface="Tahoma" pitchFamily="34" charset="0"/>
              </a:rPr>
              <a:t>]</a:t>
            </a:r>
            <a:r>
              <a:rPr kumimoji="1" lang="zh-CN" altLang="en-US" sz="2000" b="0" dirty="0">
                <a:latin typeface="Tahoma" pitchFamily="34" charset="0"/>
              </a:rPr>
              <a:t>：</a:t>
            </a:r>
            <a:r>
              <a:rPr kumimoji="1" lang="en-US" altLang="zh-CN" sz="2000" b="0" dirty="0" err="1">
                <a:latin typeface="Tahoma" pitchFamily="34" charset="0"/>
              </a:rPr>
              <a:t>i</a:t>
            </a:r>
            <a:r>
              <a:rPr kumimoji="1" lang="zh-CN" altLang="en-US" sz="2000" b="0" dirty="0">
                <a:latin typeface="Tahoma" pitchFamily="34" charset="0"/>
              </a:rPr>
              <a:t>表示第</a:t>
            </a:r>
            <a:r>
              <a:rPr kumimoji="1" lang="en-US" altLang="zh-CN" sz="2000" b="0" dirty="0" err="1">
                <a:latin typeface="Tahoma" pitchFamily="34" charset="0"/>
              </a:rPr>
              <a:t>i</a:t>
            </a:r>
            <a:r>
              <a:rPr kumimoji="1" lang="zh-CN" altLang="en-US" sz="2000" b="0" dirty="0">
                <a:latin typeface="Tahoma" pitchFamily="34" charset="0"/>
              </a:rPr>
              <a:t>行皇后</a:t>
            </a:r>
          </a:p>
          <a:p>
            <a:pPr eaLnBrk="1" hangingPunct="1">
              <a:buClr>
                <a:schemeClr val="bg2"/>
              </a:buClr>
              <a:buSzPct val="65000"/>
              <a:buFont typeface="Wingdings" pitchFamily="2" charset="2"/>
              <a:buNone/>
            </a:pPr>
            <a:r>
              <a:rPr kumimoji="1" lang="zh-CN" altLang="en-US" sz="2000" b="0" dirty="0">
                <a:latin typeface="Tahoma" pitchFamily="34" charset="0"/>
              </a:rPr>
              <a:t>                   </a:t>
            </a:r>
            <a:r>
              <a:rPr kumimoji="1" lang="en-US" altLang="zh-CN" sz="2000" b="0" dirty="0">
                <a:latin typeface="Tahoma" pitchFamily="34" charset="0"/>
              </a:rPr>
              <a:t>x[</a:t>
            </a:r>
            <a:r>
              <a:rPr kumimoji="1" lang="en-US" altLang="zh-CN" sz="2000" b="0" dirty="0" err="1">
                <a:latin typeface="Tahoma" pitchFamily="34" charset="0"/>
              </a:rPr>
              <a:t>i</a:t>
            </a:r>
            <a:r>
              <a:rPr kumimoji="1" lang="en-US" altLang="zh-CN" sz="2000" b="0" dirty="0">
                <a:latin typeface="Tahoma" pitchFamily="34" charset="0"/>
              </a:rPr>
              <a:t>]</a:t>
            </a:r>
            <a:r>
              <a:rPr kumimoji="1" lang="zh-CN" altLang="en-US" sz="2000" b="0" dirty="0">
                <a:latin typeface="Tahoma" pitchFamily="34" charset="0"/>
              </a:rPr>
              <a:t>表示第</a:t>
            </a:r>
            <a:r>
              <a:rPr kumimoji="1" lang="en-US" altLang="zh-CN" sz="2000" b="0" dirty="0" err="1">
                <a:latin typeface="Tahoma" pitchFamily="34" charset="0"/>
              </a:rPr>
              <a:t>i</a:t>
            </a:r>
            <a:r>
              <a:rPr kumimoji="1" lang="zh-CN" altLang="en-US" sz="2000" b="0" dirty="0">
                <a:latin typeface="Tahoma" pitchFamily="34" charset="0"/>
              </a:rPr>
              <a:t>行上皇后放第几列</a:t>
            </a:r>
          </a:p>
          <a:p>
            <a:pPr eaLnBrk="1" hangingPunct="1">
              <a:buClr>
                <a:schemeClr val="bg2"/>
              </a:buClr>
              <a:buSzPct val="65000"/>
              <a:buFont typeface="Wingdings" pitchFamily="2" charset="2"/>
              <a:buNone/>
            </a:pPr>
            <a:r>
              <a:rPr kumimoji="1" lang="zh-CN" altLang="en-US" sz="2000" b="0" dirty="0">
                <a:latin typeface="Tahoma" pitchFamily="34" charset="0"/>
              </a:rPr>
              <a:t>			</a:t>
            </a:r>
            <a:endParaRPr kumimoji="1" lang="zh-CN" altLang="en-US" sz="2000" b="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934200" y="4876800"/>
            <a:ext cx="122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009900"/>
                </a:solidFill>
                <a:latin typeface="Tahoma" pitchFamily="34" charset="0"/>
              </a:rPr>
              <a:t>x[3,1,4,2]</a:t>
            </a:r>
          </a:p>
        </p:txBody>
      </p:sp>
      <p:sp>
        <p:nvSpPr>
          <p:cNvPr id="14345" name="标题 4"/>
          <p:cNvSpPr txBox="1">
            <a:spLocks/>
          </p:cNvSpPr>
          <p:nvPr/>
        </p:nvSpPr>
        <p:spPr bwMode="auto">
          <a:xfrm>
            <a:off x="633413" y="319088"/>
            <a:ext cx="789622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/>
              <a:t>6.2 </a:t>
            </a:r>
            <a:r>
              <a:rPr lang="zh-CN" altLang="en-US" sz="3200" dirty="0"/>
              <a:t>经典应用</a:t>
            </a:r>
            <a:r>
              <a:rPr lang="en-US" altLang="zh-CN" sz="3200" dirty="0"/>
              <a:t>—— </a:t>
            </a:r>
            <a:r>
              <a:rPr lang="en-US" altLang="zh-CN" sz="3200" b="0" dirty="0" smtClean="0"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200" b="0" dirty="0">
                <a:latin typeface="隶书" pitchFamily="49" charset="-122"/>
                <a:ea typeface="隶书" pitchFamily="49" charset="-122"/>
              </a:rPr>
              <a:t>皇后问题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3" grpId="0" build="allAtOnce"/>
      <p:bldP spid="11274" grpId="0"/>
      <p:bldP spid="112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500063" y="98583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要素二：约束条件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14375" y="1518008"/>
            <a:ext cx="48780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Tahoma" pitchFamily="34" charset="0"/>
              </a:rPr>
              <a:t>不同行：数组</a:t>
            </a:r>
            <a:r>
              <a:rPr lang="en-US" altLang="zh-CN" sz="2000" b="0" dirty="0">
                <a:latin typeface="Tahoma" pitchFamily="34" charset="0"/>
              </a:rPr>
              <a:t>x</a:t>
            </a:r>
            <a:r>
              <a:rPr lang="zh-CN" altLang="en-US" sz="2000" b="0" dirty="0">
                <a:latin typeface="Tahoma" pitchFamily="34" charset="0"/>
              </a:rPr>
              <a:t>的下标保证不重复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Tahoma" pitchFamily="34" charset="0"/>
              </a:rPr>
              <a:t>不同列：</a:t>
            </a:r>
            <a:r>
              <a:rPr lang="en-US" altLang="zh-CN" sz="2000" b="0" dirty="0">
                <a:latin typeface="Tahoma" pitchFamily="34" charset="0"/>
              </a:rPr>
              <a:t>x[</a:t>
            </a:r>
            <a:r>
              <a:rPr lang="en-US" altLang="zh-CN" sz="2000" b="0" dirty="0" err="1">
                <a:latin typeface="Tahoma" pitchFamily="34" charset="0"/>
              </a:rPr>
              <a:t>i</a:t>
            </a:r>
            <a:r>
              <a:rPr lang="en-US" altLang="zh-CN" sz="2000" b="0" dirty="0">
                <a:latin typeface="Tahoma" pitchFamily="34" charset="0"/>
              </a:rPr>
              <a:t>]&lt;&gt;x[j]    (</a:t>
            </a:r>
            <a:r>
              <a:rPr lang="en-US" altLang="zh-CN" sz="2000" b="0" dirty="0" err="1">
                <a:latin typeface="Tahoma" pitchFamily="34" charset="0"/>
              </a:rPr>
              <a:t>i</a:t>
            </a:r>
            <a:r>
              <a:rPr lang="en-US" altLang="zh-CN" sz="2000" b="0" dirty="0" smtClean="0">
                <a:latin typeface="Tahoma" pitchFamily="34" charset="0"/>
              </a:rPr>
              <a:t>&lt;=</a:t>
            </a:r>
            <a:r>
              <a:rPr lang="en-US" altLang="zh-CN" sz="2000" b="0" dirty="0" err="1" smtClean="0">
                <a:latin typeface="Tahoma" pitchFamily="34" charset="0"/>
              </a:rPr>
              <a:t>n,j</a:t>
            </a:r>
            <a:r>
              <a:rPr lang="en-US" altLang="zh-CN" sz="2000" b="0" dirty="0">
                <a:latin typeface="Tahoma" pitchFamily="34" charset="0"/>
              </a:rPr>
              <a:t>&lt;=n</a:t>
            </a:r>
            <a:r>
              <a:rPr lang="zh-CN" altLang="en-US" sz="2000" b="0" dirty="0">
                <a:latin typeface="Tahoma" pitchFamily="34" charset="0"/>
              </a:rPr>
              <a:t>；</a:t>
            </a:r>
            <a:r>
              <a:rPr lang="en-US" altLang="zh-CN" sz="2000" b="0" dirty="0" err="1">
                <a:latin typeface="Tahoma" pitchFamily="34" charset="0"/>
              </a:rPr>
              <a:t>i</a:t>
            </a:r>
            <a:r>
              <a:rPr lang="en-US" altLang="zh-CN" sz="2000" b="0" dirty="0">
                <a:latin typeface="Tahoma" pitchFamily="34" charset="0"/>
              </a:rPr>
              <a:t>&lt;&gt;j)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Tahoma" pitchFamily="34" charset="0"/>
              </a:rPr>
              <a:t>不同对角线：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976" y="1447074"/>
            <a:ext cx="18859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7286625" y="1500188"/>
            <a:ext cx="137160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7324725" y="1985963"/>
            <a:ext cx="1447800" cy="13716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252663" y="2185988"/>
            <a:ext cx="2759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latin typeface="Tahoma" pitchFamily="34" charset="0"/>
              </a:rPr>
              <a:t>abs(x[</a:t>
            </a:r>
            <a:r>
              <a:rPr lang="en-US" altLang="zh-CN" sz="2000" dirty="0" err="1">
                <a:latin typeface="Tahoma" pitchFamily="34" charset="0"/>
              </a:rPr>
              <a:t>i</a:t>
            </a:r>
            <a:r>
              <a:rPr lang="en-US" altLang="zh-CN" sz="2000" dirty="0">
                <a:latin typeface="Tahoma" pitchFamily="34" charset="0"/>
              </a:rPr>
              <a:t>]-x[j])&lt;&gt;abs(</a:t>
            </a:r>
            <a:r>
              <a:rPr lang="en-US" altLang="zh-CN" sz="2000" dirty="0" err="1">
                <a:latin typeface="Tahoma" pitchFamily="34" charset="0"/>
              </a:rPr>
              <a:t>i</a:t>
            </a:r>
            <a:r>
              <a:rPr lang="en-US" altLang="zh-CN" sz="2000" dirty="0">
                <a:latin typeface="Tahoma" pitchFamily="34" charset="0"/>
              </a:rPr>
              <a:t>-j)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57188" y="5357813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要素三：状态树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62000" y="5791200"/>
            <a:ext cx="551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latin typeface="Tahoma" pitchFamily="34" charset="0"/>
              </a:rPr>
              <a:t>将搜索过程中的每个状态用树的形式表示出来！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latin typeface="Tahoma" pitchFamily="34" charset="0"/>
              </a:rPr>
              <a:t>画出状态树对书写程序有很大帮助！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31063" y="2871788"/>
            <a:ext cx="480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009900"/>
                </a:solidFill>
                <a:latin typeface="Tahoma" pitchFamily="34" charset="0"/>
              </a:rPr>
              <a:t>填到第</a:t>
            </a:r>
            <a:r>
              <a:rPr lang="en-US" altLang="zh-CN" sz="1800" dirty="0">
                <a:solidFill>
                  <a:srgbClr val="009900"/>
                </a:solidFill>
                <a:latin typeface="Tahoma" pitchFamily="34" charset="0"/>
              </a:rPr>
              <a:t>K</a:t>
            </a:r>
            <a:r>
              <a:rPr lang="zh-CN" altLang="en-US" sz="1800" dirty="0">
                <a:solidFill>
                  <a:srgbClr val="009900"/>
                </a:solidFill>
                <a:latin typeface="Tahoma" pitchFamily="34" charset="0"/>
              </a:rPr>
              <a:t>行时，就与前</a:t>
            </a:r>
            <a:r>
              <a:rPr lang="en-US" altLang="zh-CN" sz="1800" dirty="0">
                <a:solidFill>
                  <a:srgbClr val="009900"/>
                </a:solidFill>
                <a:latin typeface="Tahoma" pitchFamily="34" charset="0"/>
              </a:rPr>
              <a:t>1~(K-1)</a:t>
            </a:r>
            <a:r>
              <a:rPr lang="zh-CN" altLang="en-US" sz="1800" dirty="0">
                <a:solidFill>
                  <a:srgbClr val="009900"/>
                </a:solidFill>
                <a:latin typeface="Tahoma" pitchFamily="34" charset="0"/>
              </a:rPr>
              <a:t>行都进行比较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14375" y="3357563"/>
            <a:ext cx="4953000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Function Place(</a:t>
            </a:r>
            <a:r>
              <a:rPr lang="en-US" altLang="zh-CN" sz="2000" dirty="0" err="1">
                <a:latin typeface="Times New Roman" pitchFamily="18" charset="0"/>
              </a:rPr>
              <a:t>k:integer</a:t>
            </a:r>
            <a:r>
              <a:rPr lang="en-US" altLang="zh-CN" sz="2000" dirty="0">
                <a:latin typeface="Times New Roman" pitchFamily="18" charset="0"/>
              </a:rPr>
              <a:t>):</a:t>
            </a:r>
            <a:r>
              <a:rPr lang="en-US" altLang="zh-CN" sz="2000" dirty="0" err="1">
                <a:latin typeface="Times New Roman" pitchFamily="18" charset="0"/>
              </a:rPr>
              <a:t>boolean</a:t>
            </a:r>
            <a:r>
              <a:rPr lang="en-US" altLang="zh-CN" sz="2000" dirty="0">
                <a:latin typeface="Times New Roman" pitchFamily="18" charset="0"/>
              </a:rPr>
              <a:t>;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place:=true;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    for</a:t>
            </a:r>
            <a:r>
              <a:rPr lang="en-US" altLang="zh-CN" sz="2000" dirty="0">
                <a:latin typeface="Times New Roman" pitchFamily="18" charset="0"/>
              </a:rPr>
              <a:t>  j←1 </a:t>
            </a: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</a:rPr>
              <a:t> k-1 </a:t>
            </a: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do</a:t>
            </a:r>
            <a:endParaRPr lang="en-US" altLang="zh-CN" sz="2000" dirty="0">
              <a:latin typeface="Times New Roman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        if</a:t>
            </a:r>
            <a:r>
              <a:rPr lang="en-US" altLang="zh-CN" sz="2000" dirty="0">
                <a:latin typeface="Times New Roman" pitchFamily="18" charset="0"/>
              </a:rPr>
              <a:t> |k-j|=|x[j]-x[k]| or x[j]=x[k] </a:t>
            </a: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then</a:t>
            </a:r>
            <a:endParaRPr lang="en-US" altLang="zh-CN" sz="2000" dirty="0">
              <a:latin typeface="Times New Roman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               place:=</a:t>
            </a:r>
            <a:r>
              <a:rPr lang="en-US" altLang="zh-CN" sz="2000" dirty="0">
                <a:latin typeface="Times New Roman" pitchFamily="18" charset="0"/>
              </a:rPr>
              <a:t> false</a:t>
            </a:r>
          </a:p>
        </p:txBody>
      </p:sp>
      <p:sp>
        <p:nvSpPr>
          <p:cNvPr id="15372" name="标题 4"/>
          <p:cNvSpPr txBox="1">
            <a:spLocks/>
          </p:cNvSpPr>
          <p:nvPr/>
        </p:nvSpPr>
        <p:spPr bwMode="auto">
          <a:xfrm>
            <a:off x="633413" y="319088"/>
            <a:ext cx="7896225" cy="2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2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皇后问题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7" grpId="0" animBg="1"/>
      <p:bldP spid="12298" grpId="0" animBg="1"/>
      <p:bldP spid="12299" grpId="0"/>
      <p:bldP spid="12300" grpId="0"/>
      <p:bldP spid="12301" grpId="0"/>
      <p:bldP spid="12302" grpId="0"/>
      <p:bldP spid="1230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0" y="685800"/>
          <a:ext cx="8839200" cy="4800600"/>
        </p:xfrm>
        <a:graphic>
          <a:graphicData uri="http://schemas.openxmlformats.org/presentationml/2006/ole">
            <p:oleObj spid="_x0000_s42004" name="Photo Editor 照片" r:id="rId3" imgW="42911939" imgH="22031329" progId="">
              <p:embed/>
            </p:oleObj>
          </a:graphicData>
        </a:graphic>
      </p:graphicFrame>
      <p:sp>
        <p:nvSpPr>
          <p:cNvPr id="3277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143000" y="6472238"/>
            <a:ext cx="381000" cy="304800"/>
          </a:xfrm>
          <a:prstGeom prst="actionButtonBackPrevious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76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33400" y="6472238"/>
            <a:ext cx="381000" cy="304800"/>
          </a:xfrm>
          <a:prstGeom prst="actionButtonBeginning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7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2362200" y="6472238"/>
            <a:ext cx="381000" cy="304800"/>
          </a:xfrm>
          <a:prstGeom prst="actionButtonEnd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78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971800" y="6472238"/>
            <a:ext cx="457200" cy="304800"/>
          </a:xfrm>
          <a:prstGeom prst="actionButtonInformation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7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752600" y="6472238"/>
            <a:ext cx="381000" cy="304800"/>
          </a:xfrm>
          <a:prstGeom prst="actionButtonForwardNext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1371600" y="658495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32781" name="Picture 13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8153400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Picture 14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8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2438400" y="5638800"/>
          <a:ext cx="4038600" cy="609600"/>
        </p:xfrm>
        <a:graphic>
          <a:graphicData uri="http://schemas.openxmlformats.org/presentationml/2006/ole">
            <p:oleObj spid="_x0000_s42005" name="Photo Editor 照片" r:id="rId7" imgW="13419983" imgH="1836190" progId="">
              <p:embed/>
            </p:oleObj>
          </a:graphicData>
        </a:graphic>
      </p:graphicFrame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81000" y="0"/>
            <a:ext cx="4267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10000"/>
              </a:lnSpc>
            </a:pPr>
            <a:r>
              <a:rPr lang="zh-CN" altLang="en-US" sz="1800" dirty="0">
                <a:solidFill>
                  <a:srgbClr val="990000"/>
                </a:solidFill>
                <a:latin typeface="幼圆" pitchFamily="49" charset="-122"/>
                <a:ea typeface="幼圆" pitchFamily="49" charset="-122"/>
              </a:rPr>
              <a:t>算法设计与分析 </a:t>
            </a:r>
            <a:r>
              <a:rPr lang="en-US" altLang="zh-CN" sz="1800" dirty="0">
                <a:solidFill>
                  <a:srgbClr val="990000"/>
                </a:solidFill>
                <a:latin typeface="幼圆" pitchFamily="49" charset="-122"/>
                <a:ea typeface="幼圆" pitchFamily="49" charset="-122"/>
              </a:rPr>
              <a:t>&gt;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回溯法 </a:t>
            </a:r>
            <a:r>
              <a:rPr lang="en-US" altLang="zh-CN" sz="1800" dirty="0">
                <a:latin typeface="幼圆" pitchFamily="49" charset="-122"/>
                <a:ea typeface="幼圆" pitchFamily="49" charset="-122"/>
              </a:rPr>
              <a:t>&gt;</a:t>
            </a:r>
            <a:r>
              <a:rPr lang="en-US" altLang="zh-CN" sz="1800" b="0" dirty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1800" b="0" dirty="0">
                <a:latin typeface="幼圆" pitchFamily="49" charset="-122"/>
                <a:ea typeface="幼圆" pitchFamily="49" charset="-122"/>
              </a:rPr>
              <a:t>后问题</a:t>
            </a:r>
            <a:endParaRPr lang="zh-CN" altLang="en-US" b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5092700" y="5743575"/>
            <a:ext cx="15843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>
                <a:ea typeface="华文中宋" pitchFamily="2" charset="-122"/>
              </a:rPr>
              <a:t>（未剪枝之前）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54" name="Group 42"/>
          <p:cNvGraphicFramePr>
            <a:graphicFrameLocks noGrp="1"/>
          </p:cNvGraphicFramePr>
          <p:nvPr/>
        </p:nvGraphicFramePr>
        <p:xfrm>
          <a:off x="3810000" y="0"/>
          <a:ext cx="990600" cy="1036639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304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3" name="Text Box 43"/>
          <p:cNvSpPr txBox="1">
            <a:spLocks noChangeArrowheads="1"/>
          </p:cNvSpPr>
          <p:nvPr/>
        </p:nvSpPr>
        <p:spPr bwMode="auto">
          <a:xfrm>
            <a:off x="212725" y="239713"/>
            <a:ext cx="65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ahoma" pitchFamily="34" charset="0"/>
              </a:rPr>
              <a:t>K=0</a:t>
            </a:r>
          </a:p>
        </p:txBody>
      </p:sp>
      <p:graphicFrame>
        <p:nvGraphicFramePr>
          <p:cNvPr id="13356" name="Group 44"/>
          <p:cNvGraphicFramePr>
            <a:graphicFrameLocks noGrp="1"/>
          </p:cNvGraphicFramePr>
          <p:nvPr/>
        </p:nvGraphicFramePr>
        <p:xfrm>
          <a:off x="3824288" y="1447800"/>
          <a:ext cx="990600" cy="1036639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304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41" name="Text Box 72"/>
          <p:cNvSpPr txBox="1">
            <a:spLocks noChangeArrowheads="1"/>
          </p:cNvSpPr>
          <p:nvPr/>
        </p:nvSpPr>
        <p:spPr bwMode="auto">
          <a:xfrm>
            <a:off x="228600" y="1676400"/>
            <a:ext cx="65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ahoma" pitchFamily="34" charset="0"/>
              </a:rPr>
              <a:t>K=1</a:t>
            </a:r>
          </a:p>
        </p:txBody>
      </p:sp>
      <p:graphicFrame>
        <p:nvGraphicFramePr>
          <p:cNvPr id="13386" name="Group 74"/>
          <p:cNvGraphicFramePr>
            <a:graphicFrameLocks noGrp="1"/>
          </p:cNvGraphicFramePr>
          <p:nvPr/>
        </p:nvGraphicFramePr>
        <p:xfrm>
          <a:off x="2528888" y="2895600"/>
          <a:ext cx="990600" cy="1036639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304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2514600" y="28908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15" name="Text Box 103"/>
          <p:cNvSpPr txBox="1">
            <a:spLocks noChangeArrowheads="1"/>
          </p:cNvSpPr>
          <p:nvPr/>
        </p:nvSpPr>
        <p:spPr bwMode="auto">
          <a:xfrm>
            <a:off x="3519488" y="14478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17" name="Text Box 105"/>
          <p:cNvSpPr txBox="1">
            <a:spLocks noChangeArrowheads="1"/>
          </p:cNvSpPr>
          <p:nvPr/>
        </p:nvSpPr>
        <p:spPr bwMode="auto">
          <a:xfrm>
            <a:off x="2224088" y="3138488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18" name="Text Box 106"/>
          <p:cNvSpPr txBox="1">
            <a:spLocks noChangeArrowheads="1"/>
          </p:cNvSpPr>
          <p:nvPr/>
        </p:nvSpPr>
        <p:spPr bwMode="auto">
          <a:xfrm>
            <a:off x="2514600" y="31384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19" name="Text Box 107"/>
          <p:cNvSpPr txBox="1">
            <a:spLocks noChangeArrowheads="1"/>
          </p:cNvSpPr>
          <p:nvPr/>
        </p:nvSpPr>
        <p:spPr bwMode="auto">
          <a:xfrm>
            <a:off x="2752725" y="31384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20" name="Text Box 108"/>
          <p:cNvSpPr txBox="1">
            <a:spLocks noChangeArrowheads="1"/>
          </p:cNvSpPr>
          <p:nvPr/>
        </p:nvSpPr>
        <p:spPr bwMode="auto">
          <a:xfrm>
            <a:off x="2990850" y="313848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graphicFrame>
        <p:nvGraphicFramePr>
          <p:cNvPr id="13421" name="Group 109"/>
          <p:cNvGraphicFramePr>
            <a:graphicFrameLocks noGrp="1"/>
          </p:cNvGraphicFramePr>
          <p:nvPr/>
        </p:nvGraphicFramePr>
        <p:xfrm>
          <a:off x="2528888" y="4419600"/>
          <a:ext cx="990600" cy="1036639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304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48" name="Text Box 136"/>
          <p:cNvSpPr txBox="1">
            <a:spLocks noChangeArrowheads="1"/>
          </p:cNvSpPr>
          <p:nvPr/>
        </p:nvSpPr>
        <p:spPr bwMode="auto">
          <a:xfrm>
            <a:off x="2514600" y="4405313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49" name="Text Box 137"/>
          <p:cNvSpPr txBox="1">
            <a:spLocks noChangeArrowheads="1"/>
          </p:cNvSpPr>
          <p:nvPr/>
        </p:nvSpPr>
        <p:spPr bwMode="auto">
          <a:xfrm>
            <a:off x="3000375" y="46815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50" name="Text Box 138"/>
          <p:cNvSpPr txBox="1">
            <a:spLocks noChangeArrowheads="1"/>
          </p:cNvSpPr>
          <p:nvPr/>
        </p:nvSpPr>
        <p:spPr bwMode="auto">
          <a:xfrm>
            <a:off x="2219325" y="4919663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51" name="Text Box 139"/>
          <p:cNvSpPr txBox="1">
            <a:spLocks noChangeArrowheads="1"/>
          </p:cNvSpPr>
          <p:nvPr/>
        </p:nvSpPr>
        <p:spPr bwMode="auto">
          <a:xfrm>
            <a:off x="2500313" y="49244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52" name="Text Box 140"/>
          <p:cNvSpPr txBox="1">
            <a:spLocks noChangeArrowheads="1"/>
          </p:cNvSpPr>
          <p:nvPr/>
        </p:nvSpPr>
        <p:spPr bwMode="auto">
          <a:xfrm>
            <a:off x="2757488" y="49244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53" name="Text Box 141"/>
          <p:cNvSpPr txBox="1">
            <a:spLocks noChangeArrowheads="1"/>
          </p:cNvSpPr>
          <p:nvPr/>
        </p:nvSpPr>
        <p:spPr bwMode="auto">
          <a:xfrm>
            <a:off x="2986088" y="49244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54" name="Text Box 142"/>
          <p:cNvSpPr txBox="1">
            <a:spLocks noChangeArrowheads="1"/>
          </p:cNvSpPr>
          <p:nvPr/>
        </p:nvSpPr>
        <p:spPr bwMode="auto">
          <a:xfrm>
            <a:off x="3248025" y="4919663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55" name="Text Box 143"/>
          <p:cNvSpPr txBox="1">
            <a:spLocks noChangeArrowheads="1"/>
          </p:cNvSpPr>
          <p:nvPr/>
        </p:nvSpPr>
        <p:spPr bwMode="auto">
          <a:xfrm>
            <a:off x="3521075" y="4938713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56" name="Line 144"/>
          <p:cNvSpPr>
            <a:spLocks noChangeShapeType="1"/>
          </p:cNvSpPr>
          <p:nvPr/>
        </p:nvSpPr>
        <p:spPr bwMode="auto">
          <a:xfrm>
            <a:off x="2986088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57" name="AutoShape 145"/>
          <p:cNvSpPr>
            <a:spLocks noChangeArrowheads="1"/>
          </p:cNvSpPr>
          <p:nvPr/>
        </p:nvSpPr>
        <p:spPr bwMode="auto">
          <a:xfrm flipV="1">
            <a:off x="2147888" y="3657600"/>
            <a:ext cx="304800" cy="990600"/>
          </a:xfrm>
          <a:prstGeom prst="curvedRightArrow">
            <a:avLst>
              <a:gd name="adj1" fmla="val 30604"/>
              <a:gd name="adj2" fmla="val 156752"/>
              <a:gd name="adj3" fmla="val 360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Tahoma" pitchFamily="34" charset="0"/>
            </a:endParaRPr>
          </a:p>
        </p:txBody>
      </p:sp>
      <p:sp>
        <p:nvSpPr>
          <p:cNvPr id="13459" name="Text Box 147"/>
          <p:cNvSpPr txBox="1">
            <a:spLocks noChangeArrowheads="1"/>
          </p:cNvSpPr>
          <p:nvPr/>
        </p:nvSpPr>
        <p:spPr bwMode="auto">
          <a:xfrm>
            <a:off x="1538288" y="40386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Tahoma" pitchFamily="34" charset="0"/>
              </a:rPr>
              <a:t>回溯</a:t>
            </a:r>
          </a:p>
        </p:txBody>
      </p:sp>
      <p:sp>
        <p:nvSpPr>
          <p:cNvPr id="13460" name="Line 148"/>
          <p:cNvSpPr>
            <a:spLocks noChangeShapeType="1"/>
          </p:cNvSpPr>
          <p:nvPr/>
        </p:nvSpPr>
        <p:spPr bwMode="auto">
          <a:xfrm flipH="1">
            <a:off x="43434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61" name="Line 149"/>
          <p:cNvSpPr>
            <a:spLocks noChangeShapeType="1"/>
          </p:cNvSpPr>
          <p:nvPr/>
        </p:nvSpPr>
        <p:spPr bwMode="auto">
          <a:xfrm flipH="1">
            <a:off x="3062288" y="2514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62" name="Text Box 150"/>
          <p:cNvSpPr txBox="1">
            <a:spLocks noChangeArrowheads="1"/>
          </p:cNvSpPr>
          <p:nvPr/>
        </p:nvSpPr>
        <p:spPr bwMode="auto">
          <a:xfrm>
            <a:off x="3248025" y="31575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63" name="Line 151"/>
          <p:cNvSpPr>
            <a:spLocks noChangeShapeType="1"/>
          </p:cNvSpPr>
          <p:nvPr/>
        </p:nvSpPr>
        <p:spPr bwMode="auto">
          <a:xfrm>
            <a:off x="3062288" y="39624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464" name="Group 152"/>
          <p:cNvGraphicFramePr>
            <a:graphicFrameLocks noGrp="1"/>
          </p:cNvGraphicFramePr>
          <p:nvPr/>
        </p:nvGraphicFramePr>
        <p:xfrm>
          <a:off x="4281488" y="4454525"/>
          <a:ext cx="990600" cy="1036639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304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91" name="Text Box 179"/>
          <p:cNvSpPr txBox="1">
            <a:spLocks noChangeArrowheads="1"/>
          </p:cNvSpPr>
          <p:nvPr/>
        </p:nvSpPr>
        <p:spPr bwMode="auto">
          <a:xfrm>
            <a:off x="4268788" y="4454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92" name="Text Box 180"/>
          <p:cNvSpPr txBox="1">
            <a:spLocks noChangeArrowheads="1"/>
          </p:cNvSpPr>
          <p:nvPr/>
        </p:nvSpPr>
        <p:spPr bwMode="auto">
          <a:xfrm>
            <a:off x="4983163" y="47117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93" name="Text Box 181"/>
          <p:cNvSpPr txBox="1">
            <a:spLocks noChangeArrowheads="1"/>
          </p:cNvSpPr>
          <p:nvPr/>
        </p:nvSpPr>
        <p:spPr bwMode="auto">
          <a:xfrm>
            <a:off x="3976688" y="4926013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94" name="Text Box 182"/>
          <p:cNvSpPr txBox="1">
            <a:spLocks noChangeArrowheads="1"/>
          </p:cNvSpPr>
          <p:nvPr/>
        </p:nvSpPr>
        <p:spPr bwMode="auto">
          <a:xfrm>
            <a:off x="4254500" y="494982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95" name="Text Box 183"/>
          <p:cNvSpPr txBox="1">
            <a:spLocks noChangeArrowheads="1"/>
          </p:cNvSpPr>
          <p:nvPr/>
        </p:nvSpPr>
        <p:spPr bwMode="auto">
          <a:xfrm>
            <a:off x="4497388" y="49530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496" name="Text Box 184"/>
          <p:cNvSpPr txBox="1">
            <a:spLocks noChangeArrowheads="1"/>
          </p:cNvSpPr>
          <p:nvPr/>
        </p:nvSpPr>
        <p:spPr bwMode="auto">
          <a:xfrm>
            <a:off x="2882900" y="58118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graphicFrame>
        <p:nvGraphicFramePr>
          <p:cNvPr id="13498" name="Group 186"/>
          <p:cNvGraphicFramePr>
            <a:graphicFrameLocks noGrp="1"/>
          </p:cNvGraphicFramePr>
          <p:nvPr/>
        </p:nvGraphicFramePr>
        <p:xfrm>
          <a:off x="2895600" y="5826125"/>
          <a:ext cx="990600" cy="1036639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304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25" name="Text Box 213"/>
          <p:cNvSpPr txBox="1">
            <a:spLocks noChangeArrowheads="1"/>
          </p:cNvSpPr>
          <p:nvPr/>
        </p:nvSpPr>
        <p:spPr bwMode="auto">
          <a:xfrm>
            <a:off x="3611563" y="6069013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526" name="Text Box 214"/>
          <p:cNvSpPr txBox="1">
            <a:spLocks noChangeArrowheads="1"/>
          </p:cNvSpPr>
          <p:nvPr/>
        </p:nvSpPr>
        <p:spPr bwMode="auto">
          <a:xfrm>
            <a:off x="3125788" y="6316663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527" name="Text Box 215"/>
          <p:cNvSpPr txBox="1">
            <a:spLocks noChangeArrowheads="1"/>
          </p:cNvSpPr>
          <p:nvPr/>
        </p:nvSpPr>
        <p:spPr bwMode="auto">
          <a:xfrm>
            <a:off x="3873500" y="655955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529" name="Line 217"/>
          <p:cNvSpPr>
            <a:spLocks noChangeShapeType="1"/>
          </p:cNvSpPr>
          <p:nvPr/>
        </p:nvSpPr>
        <p:spPr bwMode="auto">
          <a:xfrm flipH="1">
            <a:off x="3505200" y="55626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32" name="AutoShape 220"/>
          <p:cNvSpPr>
            <a:spLocks noChangeArrowheads="1"/>
          </p:cNvSpPr>
          <p:nvPr/>
        </p:nvSpPr>
        <p:spPr bwMode="auto">
          <a:xfrm rot="14377688" flipH="1">
            <a:off x="4457700" y="5448300"/>
            <a:ext cx="228600" cy="1066800"/>
          </a:xfrm>
          <a:prstGeom prst="curvedLeftArrow">
            <a:avLst>
              <a:gd name="adj1" fmla="val 93333"/>
              <a:gd name="adj2" fmla="val 18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Tahoma" pitchFamily="34" charset="0"/>
            </a:endParaRPr>
          </a:p>
        </p:txBody>
      </p:sp>
      <p:sp>
        <p:nvSpPr>
          <p:cNvPr id="13533" name="Text Box 221"/>
          <p:cNvSpPr txBox="1">
            <a:spLocks noChangeArrowheads="1"/>
          </p:cNvSpPr>
          <p:nvPr/>
        </p:nvSpPr>
        <p:spPr bwMode="auto">
          <a:xfrm>
            <a:off x="4876800" y="60198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Tahoma" pitchFamily="34" charset="0"/>
              </a:rPr>
              <a:t>回溯</a:t>
            </a:r>
          </a:p>
        </p:txBody>
      </p:sp>
      <p:sp>
        <p:nvSpPr>
          <p:cNvPr id="13534" name="Text Box 222"/>
          <p:cNvSpPr txBox="1">
            <a:spLocks noChangeArrowheads="1"/>
          </p:cNvSpPr>
          <p:nvPr/>
        </p:nvSpPr>
        <p:spPr bwMode="auto">
          <a:xfrm>
            <a:off x="4738688" y="49530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535" name="Text Box 223"/>
          <p:cNvSpPr txBox="1">
            <a:spLocks noChangeArrowheads="1"/>
          </p:cNvSpPr>
          <p:nvPr/>
        </p:nvSpPr>
        <p:spPr bwMode="auto">
          <a:xfrm>
            <a:off x="4981575" y="49530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5257800" y="4938713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537" name="AutoShape 225"/>
          <p:cNvSpPr>
            <a:spLocks noChangeArrowheads="1"/>
          </p:cNvSpPr>
          <p:nvPr/>
        </p:nvSpPr>
        <p:spPr bwMode="auto">
          <a:xfrm rot="-9187772">
            <a:off x="3671888" y="3886200"/>
            <a:ext cx="1373187" cy="214313"/>
          </a:xfrm>
          <a:prstGeom prst="curvedUpArrow">
            <a:avLst>
              <a:gd name="adj1" fmla="val 128148"/>
              <a:gd name="adj2" fmla="val 25629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Tahoma" pitchFamily="34" charset="0"/>
            </a:endParaRPr>
          </a:p>
        </p:txBody>
      </p:sp>
      <p:sp>
        <p:nvSpPr>
          <p:cNvPr id="13539" name="Text Box 227"/>
          <p:cNvSpPr txBox="1">
            <a:spLocks noChangeArrowheads="1"/>
          </p:cNvSpPr>
          <p:nvPr/>
        </p:nvSpPr>
        <p:spPr bwMode="auto">
          <a:xfrm>
            <a:off x="3506788" y="31718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540" name="AutoShape 228"/>
          <p:cNvSpPr>
            <a:spLocks noChangeArrowheads="1"/>
          </p:cNvSpPr>
          <p:nvPr/>
        </p:nvSpPr>
        <p:spPr bwMode="auto">
          <a:xfrm rot="-2474019">
            <a:off x="3748088" y="2819400"/>
            <a:ext cx="930275" cy="277813"/>
          </a:xfrm>
          <a:prstGeom prst="curvedUpArrow">
            <a:avLst>
              <a:gd name="adj1" fmla="val 66971"/>
              <a:gd name="adj2" fmla="val 13394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Tahoma" pitchFamily="34" charset="0"/>
            </a:endParaRPr>
          </a:p>
        </p:txBody>
      </p:sp>
      <p:sp>
        <p:nvSpPr>
          <p:cNvPr id="13541" name="Text Box 229"/>
          <p:cNvSpPr txBox="1">
            <a:spLocks noChangeArrowheads="1"/>
          </p:cNvSpPr>
          <p:nvPr/>
        </p:nvSpPr>
        <p:spPr bwMode="auto">
          <a:xfrm>
            <a:off x="3811588" y="14478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542" name="Text Box 230"/>
          <p:cNvSpPr txBox="1">
            <a:spLocks noChangeArrowheads="1"/>
          </p:cNvSpPr>
          <p:nvPr/>
        </p:nvSpPr>
        <p:spPr bwMode="auto">
          <a:xfrm>
            <a:off x="4054475" y="14478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graphicFrame>
        <p:nvGraphicFramePr>
          <p:cNvPr id="13543" name="Group 231"/>
          <p:cNvGraphicFramePr>
            <a:graphicFrameLocks noGrp="1"/>
          </p:cNvGraphicFramePr>
          <p:nvPr/>
        </p:nvGraphicFramePr>
        <p:xfrm>
          <a:off x="5181600" y="2895600"/>
          <a:ext cx="990600" cy="1036639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304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70" name="Text Box 258"/>
          <p:cNvSpPr txBox="1">
            <a:spLocks noChangeArrowheads="1"/>
          </p:cNvSpPr>
          <p:nvPr/>
        </p:nvSpPr>
        <p:spPr bwMode="auto">
          <a:xfrm>
            <a:off x="5395913" y="2881313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571" name="Text Box 259"/>
          <p:cNvSpPr txBox="1">
            <a:spLocks noChangeArrowheads="1"/>
          </p:cNvSpPr>
          <p:nvPr/>
        </p:nvSpPr>
        <p:spPr bwMode="auto">
          <a:xfrm>
            <a:off x="5891213" y="3148013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572" name="Line 260"/>
          <p:cNvSpPr>
            <a:spLocks noChangeShapeType="1"/>
          </p:cNvSpPr>
          <p:nvPr/>
        </p:nvSpPr>
        <p:spPr bwMode="auto">
          <a:xfrm>
            <a:off x="4495800" y="2514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6324600" y="4378325"/>
          <a:ext cx="990600" cy="1036639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304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00" name="Text Box 288"/>
          <p:cNvSpPr txBox="1">
            <a:spLocks noChangeArrowheads="1"/>
          </p:cNvSpPr>
          <p:nvPr/>
        </p:nvSpPr>
        <p:spPr bwMode="auto">
          <a:xfrm>
            <a:off x="6538913" y="4364038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601" name="Text Box 289"/>
          <p:cNvSpPr txBox="1">
            <a:spLocks noChangeArrowheads="1"/>
          </p:cNvSpPr>
          <p:nvPr/>
        </p:nvSpPr>
        <p:spPr bwMode="auto">
          <a:xfrm>
            <a:off x="7034213" y="4630738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602" name="Line 290"/>
          <p:cNvSpPr>
            <a:spLocks noChangeShapeType="1"/>
          </p:cNvSpPr>
          <p:nvPr/>
        </p:nvSpPr>
        <p:spPr bwMode="auto">
          <a:xfrm>
            <a:off x="5638800" y="3962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03" name="Text Box 291"/>
          <p:cNvSpPr txBox="1">
            <a:spLocks noChangeArrowheads="1"/>
          </p:cNvSpPr>
          <p:nvPr/>
        </p:nvSpPr>
        <p:spPr bwMode="auto">
          <a:xfrm>
            <a:off x="6291263" y="4862513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6652" name="Text Box 293"/>
          <p:cNvSpPr txBox="1">
            <a:spLocks noChangeArrowheads="1"/>
          </p:cNvSpPr>
          <p:nvPr/>
        </p:nvSpPr>
        <p:spPr bwMode="auto">
          <a:xfrm>
            <a:off x="228600" y="4724400"/>
            <a:ext cx="65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ahoma" pitchFamily="34" charset="0"/>
              </a:rPr>
              <a:t>K=3</a:t>
            </a:r>
          </a:p>
        </p:txBody>
      </p:sp>
      <p:sp>
        <p:nvSpPr>
          <p:cNvPr id="16653" name="Text Box 294"/>
          <p:cNvSpPr txBox="1">
            <a:spLocks noChangeArrowheads="1"/>
          </p:cNvSpPr>
          <p:nvPr/>
        </p:nvSpPr>
        <p:spPr bwMode="auto">
          <a:xfrm>
            <a:off x="228600" y="3108325"/>
            <a:ext cx="65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ahoma" pitchFamily="34" charset="0"/>
              </a:rPr>
              <a:t>K=2</a:t>
            </a:r>
          </a:p>
        </p:txBody>
      </p:sp>
      <p:sp>
        <p:nvSpPr>
          <p:cNvPr id="16654" name="Text Box 295"/>
          <p:cNvSpPr txBox="1">
            <a:spLocks noChangeArrowheads="1"/>
          </p:cNvSpPr>
          <p:nvPr/>
        </p:nvSpPr>
        <p:spPr bwMode="auto">
          <a:xfrm>
            <a:off x="228600" y="6096000"/>
            <a:ext cx="65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ahoma" pitchFamily="34" charset="0"/>
              </a:rPr>
              <a:t>K=4</a:t>
            </a:r>
          </a:p>
        </p:txBody>
      </p:sp>
      <p:graphicFrame>
        <p:nvGraphicFramePr>
          <p:cNvPr id="13608" name="Group 296"/>
          <p:cNvGraphicFramePr>
            <a:graphicFrameLocks noGrp="1"/>
          </p:cNvGraphicFramePr>
          <p:nvPr/>
        </p:nvGraphicFramePr>
        <p:xfrm>
          <a:off x="7577138" y="5826125"/>
          <a:ext cx="990600" cy="1036639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304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35" name="Text Box 323"/>
          <p:cNvSpPr txBox="1">
            <a:spLocks noChangeArrowheads="1"/>
          </p:cNvSpPr>
          <p:nvPr/>
        </p:nvSpPr>
        <p:spPr bwMode="auto">
          <a:xfrm>
            <a:off x="7791450" y="58118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636" name="Text Box 324"/>
          <p:cNvSpPr txBox="1">
            <a:spLocks noChangeArrowheads="1"/>
          </p:cNvSpPr>
          <p:nvPr/>
        </p:nvSpPr>
        <p:spPr bwMode="auto">
          <a:xfrm>
            <a:off x="8286750" y="60785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637" name="Text Box 325"/>
          <p:cNvSpPr txBox="1">
            <a:spLocks noChangeArrowheads="1"/>
          </p:cNvSpPr>
          <p:nvPr/>
        </p:nvSpPr>
        <p:spPr bwMode="auto">
          <a:xfrm>
            <a:off x="7543800" y="6310313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638" name="Text Box 326"/>
          <p:cNvSpPr txBox="1">
            <a:spLocks noChangeArrowheads="1"/>
          </p:cNvSpPr>
          <p:nvPr/>
        </p:nvSpPr>
        <p:spPr bwMode="auto">
          <a:xfrm>
            <a:off x="8034338" y="65532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itchFamily="34" charset="0"/>
              </a:rPr>
              <a:t>*</a:t>
            </a:r>
          </a:p>
        </p:txBody>
      </p:sp>
      <p:sp>
        <p:nvSpPr>
          <p:cNvPr id="13639" name="Line 327"/>
          <p:cNvSpPr>
            <a:spLocks noChangeShapeType="1"/>
          </p:cNvSpPr>
          <p:nvPr/>
        </p:nvSpPr>
        <p:spPr bwMode="auto">
          <a:xfrm>
            <a:off x="6858000" y="5486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40" name="AutoShape 328"/>
          <p:cNvSpPr>
            <a:spLocks/>
          </p:cNvSpPr>
          <p:nvPr/>
        </p:nvSpPr>
        <p:spPr bwMode="auto">
          <a:xfrm>
            <a:off x="7924800" y="3733799"/>
            <a:ext cx="990600" cy="1433513"/>
          </a:xfrm>
          <a:prstGeom prst="borderCallout3">
            <a:avLst>
              <a:gd name="adj1" fmla="val 8824"/>
              <a:gd name="adj2" fmla="val 107694"/>
              <a:gd name="adj3" fmla="val 8824"/>
              <a:gd name="adj4" fmla="val 111699"/>
              <a:gd name="adj5" fmla="val 178065"/>
              <a:gd name="adj6" fmla="val 111699"/>
              <a:gd name="adj7" fmla="val 199880"/>
              <a:gd name="adj8" fmla="val 740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 smtClean="0">
                <a:latin typeface="Tahoma" pitchFamily="34" charset="0"/>
              </a:rPr>
              <a:t>找到解</a:t>
            </a:r>
            <a:r>
              <a:rPr lang="zh-CN" altLang="en-US" sz="1800" b="0" dirty="0">
                <a:latin typeface="Tahoma" pitchFamily="34" charset="0"/>
              </a:rPr>
              <a:t>后可以继续刚才的做法</a:t>
            </a:r>
          </a:p>
        </p:txBody>
      </p:sp>
      <p:sp>
        <p:nvSpPr>
          <p:cNvPr id="13641" name="Text Box 329"/>
          <p:cNvSpPr txBox="1">
            <a:spLocks noChangeArrowheads="1"/>
          </p:cNvSpPr>
          <p:nvPr/>
        </p:nvSpPr>
        <p:spPr bwMode="auto">
          <a:xfrm>
            <a:off x="1219200" y="685800"/>
            <a:ext cx="20732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过程：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进入新一行，</a:t>
            </a:r>
            <a:r>
              <a:rPr lang="zh-CN" altLang="en-US" dirty="0">
                <a:ea typeface="宋体" pitchFamily="2" charset="-122"/>
              </a:rPr>
              <a:t>该行上按顺序逐个格子尝试，直到能放为止（不冲突、不越界）</a:t>
            </a:r>
          </a:p>
        </p:txBody>
      </p:sp>
      <p:sp>
        <p:nvSpPr>
          <p:cNvPr id="13642" name="Text Box 330"/>
          <p:cNvSpPr txBox="1">
            <a:spLocks noChangeArrowheads="1"/>
          </p:cNvSpPr>
          <p:nvPr/>
        </p:nvSpPr>
        <p:spPr bwMode="auto">
          <a:xfrm>
            <a:off x="5486400" y="914400"/>
            <a:ext cx="36576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Tahoma" pitchFamily="34" charset="0"/>
              </a:rPr>
              <a:t>算法描述：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1800" b="0">
                <a:latin typeface="Tahoma" pitchFamily="34" charset="0"/>
              </a:rPr>
              <a:t>产生一种新放法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1800" b="0">
                <a:latin typeface="Tahoma" pitchFamily="34" charset="0"/>
              </a:rPr>
              <a:t>冲突，继续找，直到找到不冲突</a:t>
            </a:r>
            <a:r>
              <a:rPr lang="en-US" altLang="zh-CN" sz="1800" b="0">
                <a:latin typeface="Tahoma" pitchFamily="34" charset="0"/>
              </a:rPr>
              <a:t>----</a:t>
            </a:r>
            <a:r>
              <a:rPr lang="zh-CN" altLang="en-US" sz="1800" b="0">
                <a:latin typeface="Tahoma" pitchFamily="34" charset="0"/>
              </a:rPr>
              <a:t>不超范围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1800" b="0">
                <a:latin typeface="Tahoma" pitchFamily="34" charset="0"/>
              </a:rPr>
              <a:t>if </a:t>
            </a:r>
            <a:r>
              <a:rPr lang="zh-CN" altLang="en-US" sz="1800" b="0">
                <a:latin typeface="Tahoma" pitchFamily="34" charset="0"/>
              </a:rPr>
              <a:t>不冲突 </a:t>
            </a:r>
            <a:r>
              <a:rPr lang="en-US" altLang="zh-CN" sz="1800" b="0">
                <a:latin typeface="Tahoma" pitchFamily="34" charset="0"/>
              </a:rPr>
              <a:t>then   k&lt;n</a:t>
            </a:r>
            <a:r>
              <a:rPr lang="en-US" altLang="zh-CN" sz="1800" b="0">
                <a:latin typeface="Tahoma" pitchFamily="34" charset="0"/>
                <a:sym typeface="Wingdings" pitchFamily="2" charset="2"/>
              </a:rPr>
              <a:t>k+1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Tahoma" pitchFamily="34" charset="0"/>
                <a:sym typeface="Wingdings" pitchFamily="2" charset="2"/>
              </a:rPr>
              <a:t>		                k=n</a:t>
            </a:r>
            <a:r>
              <a:rPr lang="zh-CN" altLang="en-US" sz="1800" b="0">
                <a:latin typeface="Tahoma" pitchFamily="34" charset="0"/>
                <a:sym typeface="Wingdings" pitchFamily="2" charset="2"/>
              </a:rPr>
              <a:t>一组解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4"/>
            </a:pPr>
            <a:r>
              <a:rPr lang="en-US" altLang="zh-CN" sz="1800" b="0">
                <a:latin typeface="Tahoma" pitchFamily="34" charset="0"/>
                <a:sym typeface="Wingdings" pitchFamily="2" charset="2"/>
              </a:rPr>
              <a:t>if </a:t>
            </a:r>
            <a:r>
              <a:rPr lang="zh-CN" altLang="en-US" sz="1800" b="0">
                <a:latin typeface="Tahoma" pitchFamily="34" charset="0"/>
                <a:sym typeface="Wingdings" pitchFamily="2" charset="2"/>
              </a:rPr>
              <a:t>冲突 </a:t>
            </a:r>
            <a:r>
              <a:rPr lang="en-US" altLang="zh-CN" sz="1800" b="0">
                <a:latin typeface="Tahoma" pitchFamily="34" charset="0"/>
                <a:sym typeface="Wingdings" pitchFamily="2" charset="2"/>
              </a:rPr>
              <a:t>then </a:t>
            </a:r>
            <a:r>
              <a:rPr lang="zh-CN" altLang="en-US" sz="1800" b="0">
                <a:latin typeface="Tahoma" pitchFamily="34" charset="0"/>
                <a:sym typeface="Wingdings" pitchFamily="2" charset="2"/>
              </a:rPr>
              <a:t>回溯</a:t>
            </a:r>
            <a:endParaRPr lang="zh-CN" altLang="en-US" sz="1800" b="0">
              <a:latin typeface="Tahoma" pitchFamily="34" charset="0"/>
            </a:endParaRPr>
          </a:p>
        </p:txBody>
      </p:sp>
      <p:sp>
        <p:nvSpPr>
          <p:cNvPr id="16690" name="标题 4"/>
          <p:cNvSpPr txBox="1">
            <a:spLocks/>
          </p:cNvSpPr>
          <p:nvPr/>
        </p:nvSpPr>
        <p:spPr bwMode="auto">
          <a:xfrm>
            <a:off x="633413" y="319088"/>
            <a:ext cx="789622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2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皇后问题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1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1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1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1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1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1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1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1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1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1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1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1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1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1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13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13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3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13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3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13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1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3" grpId="0"/>
      <p:bldP spid="13415" grpId="0"/>
      <p:bldP spid="13415" grpId="1"/>
      <p:bldP spid="13417" grpId="0"/>
      <p:bldP spid="13417" grpId="1"/>
      <p:bldP spid="13418" grpId="0"/>
      <p:bldP spid="13418" grpId="1"/>
      <p:bldP spid="13419" grpId="0"/>
      <p:bldP spid="13419" grpId="1"/>
      <p:bldP spid="13420" grpId="0"/>
      <p:bldP spid="13420" grpId="1"/>
      <p:bldP spid="13448" grpId="0"/>
      <p:bldP spid="13449" grpId="0"/>
      <p:bldP spid="13450" grpId="0"/>
      <p:bldP spid="13450" grpId="1"/>
      <p:bldP spid="13451" grpId="0"/>
      <p:bldP spid="13451" grpId="1"/>
      <p:bldP spid="13452" grpId="0"/>
      <p:bldP spid="13452" grpId="1"/>
      <p:bldP spid="13453" grpId="0"/>
      <p:bldP spid="13453" grpId="1"/>
      <p:bldP spid="13454" grpId="0"/>
      <p:bldP spid="13454" grpId="1"/>
      <p:bldP spid="13455" grpId="0"/>
      <p:bldP spid="13456" grpId="0" animBg="1"/>
      <p:bldP spid="13457" grpId="0" animBg="1"/>
      <p:bldP spid="13459" grpId="0"/>
      <p:bldP spid="13460" grpId="0" animBg="1"/>
      <p:bldP spid="13461" grpId="0" animBg="1"/>
      <p:bldP spid="13462" grpId="0"/>
      <p:bldP spid="13462" grpId="1"/>
      <p:bldP spid="13463" grpId="0" animBg="1"/>
      <p:bldP spid="13491" grpId="0"/>
      <p:bldP spid="13492" grpId="0"/>
      <p:bldP spid="13493" grpId="0"/>
      <p:bldP spid="13493" grpId="1"/>
      <p:bldP spid="13494" grpId="0"/>
      <p:bldP spid="13494" grpId="1"/>
      <p:bldP spid="13495" grpId="0"/>
      <p:bldP spid="13495" grpId="1"/>
      <p:bldP spid="13496" grpId="0"/>
      <p:bldP spid="13525" grpId="0"/>
      <p:bldP spid="13526" grpId="0"/>
      <p:bldP spid="13527" grpId="0"/>
      <p:bldP spid="13529" grpId="0" animBg="1"/>
      <p:bldP spid="13532" grpId="0" animBg="1"/>
      <p:bldP spid="13533" grpId="0"/>
      <p:bldP spid="13534" grpId="0"/>
      <p:bldP spid="13534" grpId="1"/>
      <p:bldP spid="13535" grpId="0"/>
      <p:bldP spid="13535" grpId="1"/>
      <p:bldP spid="13536" grpId="0"/>
      <p:bldP spid="13537" grpId="0" animBg="1"/>
      <p:bldP spid="13539" grpId="0"/>
      <p:bldP spid="13540" grpId="0" animBg="1"/>
      <p:bldP spid="13541" grpId="0"/>
      <p:bldP spid="13541" grpId="1"/>
      <p:bldP spid="13542" grpId="0"/>
      <p:bldP spid="13570" grpId="0"/>
      <p:bldP spid="13571" grpId="0"/>
      <p:bldP spid="13572" grpId="0" animBg="1"/>
      <p:bldP spid="13600" grpId="0"/>
      <p:bldP spid="13601" grpId="0"/>
      <p:bldP spid="13602" grpId="0" animBg="1"/>
      <p:bldP spid="13603" grpId="0"/>
      <p:bldP spid="13635" grpId="0"/>
      <p:bldP spid="13636" grpId="0"/>
      <p:bldP spid="13637" grpId="0"/>
      <p:bldP spid="13638" grpId="0"/>
      <p:bldP spid="13639" grpId="0" animBg="1"/>
      <p:bldP spid="13640" grpId="0" animBg="1"/>
      <p:bldP spid="136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428624" y="1500188"/>
            <a:ext cx="860787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</a:rPr>
              <a:t>程序结束条件：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Tahoma" pitchFamily="34" charset="0"/>
              </a:rPr>
              <a:t>        一组解：设标志，找到一解后更改标志，以标志做为结束循环的</a:t>
            </a:r>
            <a:r>
              <a:rPr lang="zh-CN" altLang="en-US" sz="2000" b="0" dirty="0" smtClean="0">
                <a:latin typeface="Tahoma" pitchFamily="34" charset="0"/>
              </a:rPr>
              <a:t>条件。</a:t>
            </a:r>
            <a:endParaRPr lang="en-US" altLang="zh-CN" sz="2000" b="0" dirty="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Tahoma" pitchFamily="34" charset="0"/>
              </a:rPr>
              <a:t> </a:t>
            </a:r>
            <a:r>
              <a:rPr lang="en-US" altLang="zh-CN" sz="2000" b="0" dirty="0" smtClean="0">
                <a:latin typeface="Tahoma" pitchFamily="34" charset="0"/>
              </a:rPr>
              <a:t>       </a:t>
            </a:r>
            <a:r>
              <a:rPr lang="zh-CN" altLang="en-US" sz="2000" b="0" dirty="0" smtClean="0">
                <a:latin typeface="Tahoma" pitchFamily="34" charset="0"/>
              </a:rPr>
              <a:t>所有</a:t>
            </a:r>
            <a:r>
              <a:rPr lang="zh-CN" altLang="en-US" sz="2000" b="0" dirty="0">
                <a:latin typeface="Tahoma" pitchFamily="34" charset="0"/>
              </a:rPr>
              <a:t>解：</a:t>
            </a:r>
            <a:r>
              <a:rPr lang="en-US" altLang="zh-CN" sz="2000" b="0" dirty="0">
                <a:latin typeface="Tahoma" pitchFamily="34" charset="0"/>
              </a:rPr>
              <a:t>k=0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28625" y="5572125"/>
            <a:ext cx="594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ahoma" pitchFamily="34" charset="0"/>
              </a:rPr>
              <a:t>程序实现：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ahoma" pitchFamily="34" charset="0"/>
              </a:rPr>
              <a:t>       回溯算法可用非递归和递归两种方法实现！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28625" y="3024188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ahoma" pitchFamily="34" charset="0"/>
              </a:rPr>
              <a:t>判断约束函数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81025" y="3481388"/>
            <a:ext cx="4953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Function Place(</a:t>
            </a:r>
            <a:r>
              <a:rPr lang="en-US" altLang="zh-CN" sz="2000" dirty="0" err="1">
                <a:latin typeface="Times New Roman" pitchFamily="18" charset="0"/>
              </a:rPr>
              <a:t>k:integer</a:t>
            </a:r>
            <a:r>
              <a:rPr lang="en-US" altLang="zh-CN" sz="2000" dirty="0">
                <a:latin typeface="Times New Roman" pitchFamily="18" charset="0"/>
              </a:rPr>
              <a:t>):</a:t>
            </a:r>
            <a:r>
              <a:rPr lang="en-US" altLang="zh-CN" sz="2000" dirty="0" err="1">
                <a:latin typeface="Times New Roman" pitchFamily="18" charset="0"/>
              </a:rPr>
              <a:t>boolean</a:t>
            </a:r>
            <a:r>
              <a:rPr lang="en-US" altLang="zh-CN" sz="2000" dirty="0">
                <a:latin typeface="Times New Roman" pitchFamily="18" charset="0"/>
              </a:rPr>
              <a:t>;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place:=true;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    for</a:t>
            </a:r>
            <a:r>
              <a:rPr lang="en-US" altLang="zh-CN" sz="2000" dirty="0">
                <a:latin typeface="Times New Roman" pitchFamily="18" charset="0"/>
              </a:rPr>
              <a:t>  j←1 </a:t>
            </a: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</a:rPr>
              <a:t> k-1 </a:t>
            </a: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do</a:t>
            </a:r>
            <a:endParaRPr lang="en-US" altLang="zh-CN" sz="2000" dirty="0">
              <a:latin typeface="Times New Roman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        if</a:t>
            </a:r>
            <a:r>
              <a:rPr lang="en-US" altLang="zh-CN" sz="2000" dirty="0">
                <a:latin typeface="Times New Roman" pitchFamily="18" charset="0"/>
              </a:rPr>
              <a:t> |k-j|=|x[j]-x[k]| or x[j]=x[k] </a:t>
            </a: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then</a:t>
            </a:r>
            <a:endParaRPr lang="en-US" altLang="zh-CN" sz="2000" dirty="0">
              <a:latin typeface="Times New Roman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               place:=</a:t>
            </a:r>
            <a:r>
              <a:rPr lang="en-US" altLang="zh-CN" sz="2000" dirty="0">
                <a:latin typeface="Times New Roman" pitchFamily="18" charset="0"/>
              </a:rPr>
              <a:t> false</a:t>
            </a:r>
          </a:p>
        </p:txBody>
      </p:sp>
      <p:sp>
        <p:nvSpPr>
          <p:cNvPr id="17415" name="标题 4"/>
          <p:cNvSpPr txBox="1">
            <a:spLocks/>
          </p:cNvSpPr>
          <p:nvPr/>
        </p:nvSpPr>
        <p:spPr bwMode="auto">
          <a:xfrm>
            <a:off x="633413" y="319088"/>
            <a:ext cx="789622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2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皇后问题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  <p:bldP spid="16394" grpId="0"/>
      <p:bldP spid="163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smtClean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理论上</a:t>
            </a:r>
            <a:endParaRPr lang="en-US" altLang="zh-CN" smtClean="0"/>
          </a:p>
          <a:p>
            <a:pPr lvl="1"/>
            <a:r>
              <a:rPr lang="zh-CN" altLang="en-US" smtClean="0"/>
              <a:t>寻找问题的解的一种可靠的方法是首先</a:t>
            </a:r>
            <a:r>
              <a:rPr lang="zh-CN" altLang="en-US" smtClean="0">
                <a:solidFill>
                  <a:srgbClr val="C00000"/>
                </a:solidFill>
              </a:rPr>
              <a:t>列出所有候选解</a:t>
            </a:r>
            <a:r>
              <a:rPr lang="zh-CN" altLang="en-US" smtClean="0"/>
              <a:t>，然后依次检查每一个，在检查完所有或部分候选解后，即可找到所需要的解。</a:t>
            </a:r>
            <a:endParaRPr lang="en-US" altLang="zh-CN" smtClean="0"/>
          </a:p>
          <a:p>
            <a:r>
              <a:rPr lang="zh-CN" altLang="en-US" smtClean="0"/>
              <a:t>但是</a:t>
            </a:r>
            <a:endParaRPr lang="en-US" altLang="zh-CN" smtClean="0"/>
          </a:p>
          <a:p>
            <a:pPr lvl="1"/>
            <a:r>
              <a:rPr lang="zh-CN" altLang="en-US" smtClean="0"/>
              <a:t>当候选</a:t>
            </a:r>
            <a:r>
              <a:rPr lang="zh-CN" altLang="en-US" smtClean="0">
                <a:solidFill>
                  <a:srgbClr val="C00000"/>
                </a:solidFill>
              </a:rPr>
              <a:t>解数量有限</a:t>
            </a:r>
            <a:r>
              <a:rPr lang="zh-CN" altLang="en-US" smtClean="0"/>
              <a:t>并且通过检查所有或部分候选解能够得到所需解时，上述方法是可行的。</a:t>
            </a:r>
            <a:endParaRPr lang="en-US" altLang="zh-CN" smtClean="0"/>
          </a:p>
          <a:p>
            <a:pPr lvl="1"/>
            <a:r>
              <a:rPr lang="zh-CN" altLang="en-US" smtClean="0"/>
              <a:t>若候选解的数量非常大（指数级，大数阶乘），即便采用最快的计算机也</a:t>
            </a:r>
            <a:r>
              <a:rPr lang="zh-CN" altLang="en-US" smtClean="0">
                <a:solidFill>
                  <a:srgbClr val="C00000"/>
                </a:solidFill>
              </a:rPr>
              <a:t>只能解决规模很小的问题</a:t>
            </a:r>
            <a:r>
              <a:rPr lang="zh-CN" altLang="en-US" smtClean="0"/>
              <a:t>。</a:t>
            </a:r>
          </a:p>
        </p:txBody>
      </p:sp>
      <p:pic>
        <p:nvPicPr>
          <p:cNvPr id="7172" name="Picture 1" descr="D:\Temp\Temporary Internet Files\Content.IE5\NX19AAQ6\MCj0437990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381000" y="1433513"/>
            <a:ext cx="41910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 err="1">
                <a:latin typeface="Times New Roman" pitchFamily="18" charset="0"/>
              </a:rPr>
              <a:t>Nqueens</a:t>
            </a:r>
            <a:r>
              <a:rPr lang="en-US" altLang="zh-CN" sz="1600" dirty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   x[1] ← 0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   k ← 1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   </a:t>
            </a: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while</a:t>
            </a:r>
            <a:r>
              <a:rPr lang="en-US" altLang="zh-CN" sz="1600" dirty="0">
                <a:latin typeface="Times New Roman" pitchFamily="18" charset="0"/>
              </a:rPr>
              <a:t> k&gt;0 </a:t>
            </a: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do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        </a:t>
            </a:r>
            <a:r>
              <a:rPr lang="en-US" altLang="zh-CN" sz="1600" dirty="0" smtClean="0">
                <a:solidFill>
                  <a:schemeClr val="folHlink"/>
                </a:solidFill>
                <a:latin typeface="Times New Roman" pitchFamily="18" charset="0"/>
              </a:rPr>
              <a:t>{</a:t>
            </a:r>
            <a:endParaRPr lang="en-US" altLang="zh-CN" sz="1600" dirty="0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            </a:t>
            </a:r>
            <a:r>
              <a:rPr lang="en-US" altLang="zh-CN" sz="1600" dirty="0">
                <a:latin typeface="Times New Roman" pitchFamily="18" charset="0"/>
              </a:rPr>
              <a:t>x[k] ← x[k] +1</a:t>
            </a:r>
            <a:endParaRPr lang="en-US" altLang="zh-CN" sz="1600" dirty="0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       </a:t>
            </a: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   while </a:t>
            </a:r>
            <a:r>
              <a:rPr lang="en-US" altLang="zh-CN" sz="1600" dirty="0">
                <a:latin typeface="Times New Roman" pitchFamily="18" charset="0"/>
              </a:rPr>
              <a:t>x[k]&lt;=n and (not place(k)) </a:t>
            </a: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do</a:t>
            </a:r>
            <a:endParaRPr lang="en-US" altLang="zh-CN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                    x[k] ← x[k] +1</a:t>
            </a:r>
            <a:endParaRPr lang="en-US" altLang="zh-CN" sz="1600" dirty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           </a:t>
            </a: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if</a:t>
            </a:r>
            <a:r>
              <a:rPr lang="en-US" altLang="zh-CN" sz="1600" dirty="0">
                <a:latin typeface="Times New Roman" pitchFamily="18" charset="0"/>
              </a:rPr>
              <a:t>  x[k]&lt;=n </a:t>
            </a: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then</a:t>
            </a:r>
            <a:endParaRPr lang="en-US" altLang="zh-CN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                         if</a:t>
            </a:r>
            <a:r>
              <a:rPr lang="en-US" altLang="zh-CN" sz="1600" dirty="0">
                <a:latin typeface="Times New Roman" pitchFamily="18" charset="0"/>
              </a:rPr>
              <a:t> k=n  </a:t>
            </a: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then</a:t>
            </a:r>
            <a:r>
              <a:rPr lang="en-US" altLang="zh-CN" sz="1600" dirty="0">
                <a:latin typeface="Times New Roman" pitchFamily="18" charset="0"/>
              </a:rPr>
              <a:t>  sum ← sum+1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                       </a:t>
            </a: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else</a:t>
            </a:r>
            <a:r>
              <a:rPr lang="en-US" altLang="zh-CN" sz="1600" dirty="0">
                <a:latin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chemeClr val="folHlink"/>
                </a:solidFill>
                <a:latin typeface="Times New Roman" pitchFamily="18" charset="0"/>
              </a:rPr>
              <a:t>{</a:t>
            </a:r>
            <a:endParaRPr lang="en-US" altLang="zh-CN" sz="1600" dirty="0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                                    k ← k+1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                                    x[k] ← 0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                                 </a:t>
            </a:r>
            <a:r>
              <a:rPr lang="en-US" altLang="zh-CN" sz="1600" dirty="0" smtClean="0">
                <a:solidFill>
                  <a:schemeClr val="folHlink"/>
                </a:solidFill>
                <a:latin typeface="Times New Roman" pitchFamily="18" charset="0"/>
              </a:rPr>
              <a:t>}</a:t>
            </a:r>
            <a:endParaRPr lang="en-US" altLang="zh-CN" sz="1600" dirty="0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              </a:t>
            </a:r>
            <a:r>
              <a:rPr lang="en-US" altLang="zh-CN" sz="1600" dirty="0">
                <a:solidFill>
                  <a:schemeClr val="folHlink"/>
                </a:solidFill>
                <a:latin typeface="Times New Roman" pitchFamily="18" charset="0"/>
              </a:rPr>
              <a:t>else</a:t>
            </a:r>
            <a:r>
              <a:rPr lang="en-US" altLang="zh-CN" sz="1600" dirty="0">
                <a:latin typeface="Times New Roman" pitchFamily="18" charset="0"/>
              </a:rPr>
              <a:t> k ← k-1</a:t>
            </a: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      </a:t>
            </a:r>
            <a:r>
              <a:rPr lang="en-US" altLang="zh-CN" sz="1600" dirty="0" smtClean="0">
                <a:solidFill>
                  <a:schemeClr val="folHlink"/>
                </a:solidFill>
                <a:latin typeface="Times New Roman" pitchFamily="18" charset="0"/>
              </a:rPr>
              <a:t>}</a:t>
            </a:r>
            <a:endParaRPr lang="en-US" altLang="zh-CN" sz="1600" dirty="0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chemeClr val="folHlink"/>
                </a:solidFill>
                <a:latin typeface="Times New Roman" pitchFamily="18" charset="0"/>
              </a:rPr>
              <a:t>}</a:t>
            </a:r>
            <a:endParaRPr lang="en-US" altLang="zh-CN" sz="1600" dirty="0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latin typeface="Tahoma" pitchFamily="34" charset="0"/>
              </a:rPr>
              <a:t>      </a:t>
            </a:r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428625" y="1000125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ahoma" pitchFamily="34" charset="0"/>
              </a:rPr>
              <a:t>非递归写法：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257800" y="4481513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009900"/>
                </a:solidFill>
                <a:latin typeface="Tahoma" pitchFamily="34" charset="0"/>
              </a:rPr>
              <a:t> </a:t>
            </a: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</a:rPr>
              <a:t>if k=n  then  print;flag ←false</a:t>
            </a: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4724400" y="1204913"/>
            <a:ext cx="36576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Tahoma" pitchFamily="34" charset="0"/>
              </a:rPr>
              <a:t>算法描述：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1800" b="0">
                <a:latin typeface="Tahoma" pitchFamily="34" charset="0"/>
              </a:rPr>
              <a:t>产生一种新放法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1800" b="0">
                <a:latin typeface="Tahoma" pitchFamily="34" charset="0"/>
              </a:rPr>
              <a:t>冲突，继续找，直到找到不冲突</a:t>
            </a:r>
            <a:r>
              <a:rPr lang="en-US" altLang="zh-CN" sz="1800" b="0">
                <a:latin typeface="Tahoma" pitchFamily="34" charset="0"/>
              </a:rPr>
              <a:t>----</a:t>
            </a:r>
            <a:r>
              <a:rPr lang="zh-CN" altLang="en-US" sz="1800" b="0">
                <a:latin typeface="Tahoma" pitchFamily="34" charset="0"/>
              </a:rPr>
              <a:t>不超范围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1800" b="0">
                <a:latin typeface="Tahoma" pitchFamily="34" charset="0"/>
              </a:rPr>
              <a:t>if </a:t>
            </a:r>
            <a:r>
              <a:rPr lang="zh-CN" altLang="en-US" sz="1800" b="0">
                <a:latin typeface="Tahoma" pitchFamily="34" charset="0"/>
              </a:rPr>
              <a:t>不冲突 </a:t>
            </a:r>
            <a:r>
              <a:rPr lang="en-US" altLang="zh-CN" sz="1800" b="0">
                <a:latin typeface="Tahoma" pitchFamily="34" charset="0"/>
              </a:rPr>
              <a:t>then   k&lt;n</a:t>
            </a:r>
            <a:r>
              <a:rPr lang="en-US" altLang="zh-CN" sz="1800" b="0">
                <a:latin typeface="Tahoma" pitchFamily="34" charset="0"/>
                <a:sym typeface="Wingdings" pitchFamily="2" charset="2"/>
              </a:rPr>
              <a:t>k+1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Tahoma" pitchFamily="34" charset="0"/>
                <a:sym typeface="Wingdings" pitchFamily="2" charset="2"/>
              </a:rPr>
              <a:t>		                k=n</a:t>
            </a:r>
            <a:r>
              <a:rPr lang="zh-CN" altLang="en-US" sz="1800" b="0">
                <a:latin typeface="Tahoma" pitchFamily="34" charset="0"/>
                <a:sym typeface="Wingdings" pitchFamily="2" charset="2"/>
              </a:rPr>
              <a:t>一组解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4"/>
            </a:pPr>
            <a:r>
              <a:rPr lang="en-US" altLang="zh-CN" sz="1800" b="0">
                <a:latin typeface="Tahoma" pitchFamily="34" charset="0"/>
                <a:sym typeface="Wingdings" pitchFamily="2" charset="2"/>
              </a:rPr>
              <a:t>if </a:t>
            </a:r>
            <a:r>
              <a:rPr lang="zh-CN" altLang="en-US" sz="1800" b="0">
                <a:latin typeface="Tahoma" pitchFamily="34" charset="0"/>
                <a:sym typeface="Wingdings" pitchFamily="2" charset="2"/>
              </a:rPr>
              <a:t>冲突 </a:t>
            </a:r>
            <a:r>
              <a:rPr lang="en-US" altLang="zh-CN" sz="1800" b="0">
                <a:latin typeface="Tahoma" pitchFamily="34" charset="0"/>
                <a:sym typeface="Wingdings" pitchFamily="2" charset="2"/>
              </a:rPr>
              <a:t>then </a:t>
            </a:r>
            <a:r>
              <a:rPr lang="zh-CN" altLang="en-US" sz="1800" b="0">
                <a:latin typeface="Tahoma" pitchFamily="34" charset="0"/>
                <a:sym typeface="Wingdings" pitchFamily="2" charset="2"/>
              </a:rPr>
              <a:t>回溯</a:t>
            </a:r>
            <a:endParaRPr lang="zh-CN" altLang="en-US" sz="1800" b="0">
              <a:latin typeface="Tahoma" pitchFamily="34" charset="0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590800" y="1951038"/>
            <a:ext cx="1497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</a:rPr>
              <a:t>Flag ← true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590800" y="2630488"/>
            <a:ext cx="163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</a:rPr>
              <a:t>While flag do</a:t>
            </a:r>
          </a:p>
        </p:txBody>
      </p:sp>
      <p:sp>
        <p:nvSpPr>
          <p:cNvPr id="18440" name="标题 4"/>
          <p:cNvSpPr txBox="1">
            <a:spLocks/>
          </p:cNvSpPr>
          <p:nvPr/>
        </p:nvSpPr>
        <p:spPr bwMode="auto">
          <a:xfrm>
            <a:off x="633413" y="319088"/>
            <a:ext cx="789622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2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皇后问题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8" grpId="0"/>
      <p:bldP spid="174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533400" y="1878013"/>
            <a:ext cx="83534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latin typeface="Tahoma" pitchFamily="34" charset="0"/>
              </a:rPr>
              <a:t>procedure try(</a:t>
            </a:r>
            <a:r>
              <a:rPr lang="en-US" altLang="zh-CN" sz="2000" dirty="0" err="1">
                <a:latin typeface="Tahoma" pitchFamily="34" charset="0"/>
              </a:rPr>
              <a:t>k:byte</a:t>
            </a:r>
            <a:r>
              <a:rPr lang="en-US" altLang="zh-CN" sz="2000" dirty="0">
                <a:latin typeface="Tahoma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Tahoma" pitchFamily="34" charset="0"/>
              </a:rPr>
              <a:t>　</a:t>
            </a:r>
            <a:r>
              <a:rPr lang="en-US" altLang="zh-CN" sz="2000" dirty="0" err="1">
                <a:latin typeface="Tahoma" pitchFamily="34" charset="0"/>
              </a:rPr>
              <a:t>var</a:t>
            </a:r>
            <a:r>
              <a:rPr lang="en-US" altLang="zh-CN" sz="2000" dirty="0">
                <a:latin typeface="Tahoma" pitchFamily="34" charset="0"/>
              </a:rPr>
              <a:t> i:byte;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Tahoma" pitchFamily="34" charset="0"/>
              </a:rPr>
              <a:t>　</a:t>
            </a:r>
            <a:r>
              <a:rPr lang="en-US" altLang="zh-CN" sz="2000" dirty="0">
                <a:latin typeface="Tahoma" pitchFamily="34" charset="0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Tahoma" pitchFamily="34" charset="0"/>
              </a:rPr>
              <a:t>　　</a:t>
            </a:r>
            <a:r>
              <a:rPr lang="en-US" altLang="zh-CN" sz="2000" dirty="0">
                <a:latin typeface="Tahoma" pitchFamily="34" charset="0"/>
              </a:rPr>
              <a:t>for i:=1 to n do		{</a:t>
            </a:r>
            <a:r>
              <a:rPr lang="zh-CN" altLang="en-US" sz="2000" dirty="0">
                <a:latin typeface="Tahoma" pitchFamily="34" charset="0"/>
              </a:rPr>
              <a:t>每层均有</a:t>
            </a:r>
            <a:r>
              <a:rPr lang="en-US" altLang="zh-CN" sz="2000" dirty="0">
                <a:latin typeface="Tahoma" pitchFamily="34" charset="0"/>
              </a:rPr>
              <a:t>n</a:t>
            </a:r>
            <a:r>
              <a:rPr lang="zh-CN" altLang="en-US" sz="2000" dirty="0">
                <a:latin typeface="Tahoma" pitchFamily="34" charset="0"/>
              </a:rPr>
              <a:t>种放法</a:t>
            </a:r>
            <a:r>
              <a:rPr lang="en-US" altLang="zh-CN" sz="2000" dirty="0">
                <a:latin typeface="Tahoma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Tahoma" pitchFamily="34" charset="0"/>
              </a:rPr>
              <a:t>　　　</a:t>
            </a:r>
            <a:r>
              <a:rPr lang="en-US" altLang="zh-CN" sz="2000" dirty="0">
                <a:latin typeface="Tahoma" pitchFamily="34" charset="0"/>
              </a:rPr>
              <a:t>if place(k) then 		{</a:t>
            </a:r>
            <a:r>
              <a:rPr lang="zh-CN" altLang="en-US" sz="2000" dirty="0">
                <a:latin typeface="Tahoma" pitchFamily="34" charset="0"/>
              </a:rPr>
              <a:t>寻找放置皇后的位置</a:t>
            </a:r>
            <a:r>
              <a:rPr lang="en-US" altLang="zh-CN" sz="2000" dirty="0">
                <a:latin typeface="Tahoma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Tahoma" pitchFamily="34" charset="0"/>
              </a:rPr>
              <a:t>　　　　</a:t>
            </a:r>
            <a:r>
              <a:rPr lang="en-US" altLang="zh-CN" sz="2000" dirty="0">
                <a:latin typeface="Tahoma" pitchFamily="34" charset="0"/>
              </a:rPr>
              <a:t>begin</a:t>
            </a:r>
            <a:r>
              <a:rPr lang="zh-CN" altLang="en-US" sz="2000" dirty="0">
                <a:latin typeface="Tahoma" pitchFamily="34" charset="0"/>
              </a:rPr>
              <a:t>　	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Tahoma" pitchFamily="34" charset="0"/>
              </a:rPr>
              <a:t>　　　　　</a:t>
            </a:r>
            <a:r>
              <a:rPr lang="en-US" altLang="zh-CN" sz="2000" dirty="0">
                <a:latin typeface="Tahoma" pitchFamily="34" charset="0"/>
              </a:rPr>
              <a:t>x[k]:=</a:t>
            </a:r>
            <a:r>
              <a:rPr lang="en-US" altLang="zh-CN" sz="2000" dirty="0" err="1">
                <a:latin typeface="Tahoma" pitchFamily="34" charset="0"/>
              </a:rPr>
              <a:t>i</a:t>
            </a:r>
            <a:r>
              <a:rPr lang="en-US" altLang="zh-CN" sz="2000" dirty="0">
                <a:latin typeface="Tahoma" pitchFamily="34" charset="0"/>
              </a:rPr>
              <a:t>; 		{</a:t>
            </a:r>
            <a:r>
              <a:rPr lang="zh-CN" altLang="en-US" sz="2000" dirty="0">
                <a:latin typeface="Tahoma" pitchFamily="34" charset="0"/>
              </a:rPr>
              <a:t>放置皇后</a:t>
            </a:r>
            <a:r>
              <a:rPr lang="en-US" altLang="zh-CN" sz="2000" dirty="0">
                <a:latin typeface="Tahoma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Tahoma" pitchFamily="34" charset="0"/>
              </a:rPr>
              <a:t>　　　　　</a:t>
            </a:r>
            <a:r>
              <a:rPr lang="en-US" altLang="zh-CN" sz="2000" dirty="0">
                <a:latin typeface="Tahoma" pitchFamily="34" charset="0"/>
              </a:rPr>
              <a:t>if k=n then print 	</a:t>
            </a:r>
            <a:r>
              <a:rPr lang="en-US" altLang="zh-CN" sz="2000" dirty="0" smtClean="0">
                <a:latin typeface="Tahoma" pitchFamily="34" charset="0"/>
              </a:rPr>
              <a:t>{n</a:t>
            </a:r>
            <a:r>
              <a:rPr lang="zh-CN" altLang="en-US" sz="2000" dirty="0" smtClean="0">
                <a:latin typeface="Tahoma" pitchFamily="34" charset="0"/>
              </a:rPr>
              <a:t>个</a:t>
            </a:r>
            <a:r>
              <a:rPr lang="zh-CN" altLang="en-US" sz="2000" dirty="0">
                <a:latin typeface="Tahoma" pitchFamily="34" charset="0"/>
              </a:rPr>
              <a:t>皇后都放置好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zh-CN" altLang="en-US" sz="2000" dirty="0">
                <a:latin typeface="Tahoma" pitchFamily="34" charset="0"/>
              </a:rPr>
              <a:t>输出</a:t>
            </a:r>
            <a:r>
              <a:rPr lang="en-US" altLang="zh-CN" sz="2000" dirty="0">
                <a:latin typeface="Tahoma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latin typeface="Tahoma" pitchFamily="34" charset="0"/>
              </a:rPr>
              <a:t>				{</a:t>
            </a:r>
            <a:r>
              <a:rPr lang="zh-CN" altLang="en-US" sz="2000" dirty="0">
                <a:latin typeface="Tahoma" pitchFamily="34" charset="0"/>
              </a:rPr>
              <a:t>若只想找一组解，</a:t>
            </a:r>
            <a:r>
              <a:rPr lang="en-US" altLang="zh-CN" sz="2000" dirty="0">
                <a:latin typeface="Tahoma" pitchFamily="34" charset="0"/>
              </a:rPr>
              <a:t>halt}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Tahoma" pitchFamily="34" charset="0"/>
              </a:rPr>
              <a:t>　　　　　</a:t>
            </a:r>
            <a:r>
              <a:rPr lang="en-US" altLang="zh-CN" sz="2000" dirty="0">
                <a:latin typeface="Tahoma" pitchFamily="34" charset="0"/>
              </a:rPr>
              <a:t>else try(k+1);	{</a:t>
            </a:r>
            <a:r>
              <a:rPr lang="zh-CN" altLang="en-US" sz="2000" dirty="0">
                <a:latin typeface="Tahoma" pitchFamily="34" charset="0"/>
              </a:rPr>
              <a:t>继续递归放置下一个皇后</a:t>
            </a:r>
            <a:r>
              <a:rPr lang="en-US" altLang="zh-CN" sz="2000" dirty="0">
                <a:latin typeface="Tahoma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Tahoma" pitchFamily="34" charset="0"/>
              </a:rPr>
              <a:t>　　　　</a:t>
            </a:r>
            <a:r>
              <a:rPr lang="en-US" altLang="zh-CN" sz="2000" dirty="0">
                <a:latin typeface="Tahoma" pitchFamily="34" charset="0"/>
              </a:rPr>
              <a:t>end;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Tahoma" pitchFamily="34" charset="0"/>
              </a:rPr>
              <a:t>　</a:t>
            </a:r>
            <a:r>
              <a:rPr lang="en-US" altLang="zh-CN" sz="2000" dirty="0">
                <a:latin typeface="Tahoma" pitchFamily="34" charset="0"/>
              </a:rPr>
              <a:t>end;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357188" y="1285875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ahoma" pitchFamily="34" charset="0"/>
              </a:rPr>
              <a:t>递归写法：</a:t>
            </a:r>
          </a:p>
        </p:txBody>
      </p:sp>
      <p:sp>
        <p:nvSpPr>
          <p:cNvPr id="19461" name="标题 4"/>
          <p:cNvSpPr txBox="1">
            <a:spLocks/>
          </p:cNvSpPr>
          <p:nvPr/>
        </p:nvSpPr>
        <p:spPr bwMode="auto">
          <a:xfrm>
            <a:off x="633413" y="319088"/>
            <a:ext cx="789622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2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皇后问题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经典应用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装载问题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一批共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/>
              <a:t>个集装箱要装上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艘</a:t>
            </a:r>
            <a:r>
              <a:rPr lang="zh-CN" altLang="en-US" dirty="0" smtClean="0"/>
              <a:t>载重量分别为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的轮船，其中集装箱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的重量为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</a:t>
            </a:r>
            <a:r>
              <a:rPr lang="en-US" altLang="zh-CN" b="1" baseline="-25000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，且</a:t>
            </a:r>
            <a:r>
              <a:rPr lang="zh-CN" altLang="en-US" b="1" dirty="0" smtClean="0">
                <a:solidFill>
                  <a:srgbClr val="FF0000"/>
                </a:solidFill>
              </a:rPr>
              <a:t>∑</a:t>
            </a:r>
            <a:r>
              <a:rPr lang="en-US" altLang="zh-CN" b="1" dirty="0" smtClean="0">
                <a:solidFill>
                  <a:srgbClr val="FF0000"/>
                </a:solidFill>
              </a:rPr>
              <a:t>w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≤C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</a:rPr>
              <a:t>+C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zh-CN" altLang="en-US" dirty="0" smtClean="0"/>
              <a:t>要求确定是否有一个</a:t>
            </a:r>
            <a:r>
              <a:rPr lang="zh-CN" altLang="en-US" b="1" dirty="0" smtClean="0">
                <a:solidFill>
                  <a:srgbClr val="FF0000"/>
                </a:solidFill>
              </a:rPr>
              <a:t>合理的装载方案</a:t>
            </a:r>
            <a:r>
              <a:rPr lang="zh-CN" altLang="en-US" dirty="0" smtClean="0"/>
              <a:t>可将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/>
              <a:t>个集装箱装上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艘</a:t>
            </a:r>
            <a:r>
              <a:rPr lang="zh-CN" altLang="en-US" dirty="0" smtClean="0"/>
              <a:t>轮船。</a:t>
            </a:r>
          </a:p>
          <a:p>
            <a:pPr lvl="1"/>
            <a:r>
              <a:rPr lang="zh-CN" altLang="en-US" dirty="0" smtClean="0"/>
              <a:t>如果一个给定装载问题有解，采用下面的策略可得到最优装载方案：</a:t>
            </a:r>
          </a:p>
          <a:p>
            <a:pPr lvl="2"/>
            <a:r>
              <a:rPr lang="en-US" altLang="zh-CN" dirty="0" smtClean="0"/>
              <a:t>(1)</a:t>
            </a:r>
            <a:r>
              <a:rPr lang="zh-CN" altLang="en-US" dirty="0" smtClean="0"/>
              <a:t>首先将第一艘轮船尽可能装满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选取子集，重量和最接近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。</a:t>
            </a:r>
          </a:p>
          <a:p>
            <a:pPr lvl="2"/>
            <a:r>
              <a:rPr lang="en-US" altLang="zh-CN" dirty="0" smtClean="0"/>
              <a:t>(2)</a:t>
            </a:r>
            <a:r>
              <a:rPr lang="zh-CN" altLang="en-US" dirty="0" smtClean="0"/>
              <a:t>将剩余的集装箱装上第二艘轮船。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装载问题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n=3,c1=c2=50,</a:t>
            </a:r>
            <a:r>
              <a:rPr lang="zh-CN" altLang="en-US" dirty="0" smtClean="0"/>
              <a:t>且</a:t>
            </a:r>
            <a:r>
              <a:rPr lang="en-US" altLang="zh-CN" dirty="0" smtClean="0">
                <a:solidFill>
                  <a:srgbClr val="0000FF"/>
                </a:solidFill>
              </a:rPr>
              <a:t>w=[10,40,40]</a:t>
            </a:r>
            <a:r>
              <a:rPr lang="zh-CN" altLang="en-US" dirty="0" smtClean="0"/>
              <a:t>时，集装箱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装第一艘船，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装第二艘船。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w=[20,40,40]</a:t>
            </a:r>
            <a:r>
              <a:rPr lang="zh-CN" altLang="en-US" dirty="0" smtClean="0"/>
              <a:t>时，无可行解。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当</a:t>
            </a:r>
            <a:r>
              <a:rPr lang="en-US" altLang="zh-CN" dirty="0" smtClean="0">
                <a:solidFill>
                  <a:srgbClr val="FF0000"/>
                </a:solidFill>
              </a:rPr>
              <a:t>∑</a:t>
            </a:r>
            <a:r>
              <a:rPr lang="en-US" altLang="zh-CN" dirty="0" err="1" smtClean="0">
                <a:solidFill>
                  <a:srgbClr val="FF0000"/>
                </a:solidFill>
              </a:rPr>
              <a:t>w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 =c1+c2</a:t>
            </a:r>
            <a:r>
              <a:rPr lang="zh-CN" altLang="en-US" dirty="0" smtClean="0"/>
              <a:t>时，两艘船的装载问题等价于</a:t>
            </a:r>
            <a:r>
              <a:rPr lang="zh-CN" altLang="en-US" b="1" dirty="0" smtClean="0">
                <a:solidFill>
                  <a:srgbClr val="0000FF"/>
                </a:solidFill>
              </a:rPr>
              <a:t>子集之和（</a:t>
            </a:r>
            <a:r>
              <a:rPr lang="en-US" altLang="zh-CN" b="1" dirty="0" smtClean="0">
                <a:solidFill>
                  <a:srgbClr val="0000FF"/>
                </a:solidFill>
              </a:rPr>
              <a:t>sum-of-subset</a:t>
            </a:r>
            <a:r>
              <a:rPr lang="zh-CN" altLang="en-US" b="1" dirty="0" smtClean="0">
                <a:solidFill>
                  <a:srgbClr val="0000FF"/>
                </a:solidFill>
              </a:rPr>
              <a:t>）问题</a:t>
            </a:r>
            <a:r>
              <a:rPr lang="zh-CN" altLang="en-US" dirty="0" smtClean="0"/>
              <a:t>，即有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个数字，要求找到一个子集（如果存在的话）使它的和为</a:t>
            </a:r>
            <a:r>
              <a:rPr lang="en-US" altLang="zh-CN" dirty="0" smtClean="0"/>
              <a:t>c1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当</a:t>
            </a:r>
            <a:r>
              <a:rPr lang="en-US" altLang="zh-CN" dirty="0" smtClean="0">
                <a:solidFill>
                  <a:srgbClr val="FF0000"/>
                </a:solidFill>
              </a:rPr>
              <a:t>c1=c2</a:t>
            </a:r>
            <a:r>
              <a:rPr lang="en-US" altLang="zh-CN" dirty="0" smtClean="0"/>
              <a:t> </a:t>
            </a:r>
            <a:r>
              <a:rPr lang="zh-CN" altLang="en-US" dirty="0" smtClean="0"/>
              <a:t>且</a:t>
            </a:r>
            <a:r>
              <a:rPr lang="en-US" altLang="zh-CN" dirty="0" smtClean="0">
                <a:solidFill>
                  <a:srgbClr val="FF0000"/>
                </a:solidFill>
              </a:rPr>
              <a:t>∑</a:t>
            </a:r>
            <a:r>
              <a:rPr lang="en-US" altLang="zh-CN" dirty="0" err="1" smtClean="0">
                <a:solidFill>
                  <a:srgbClr val="FF0000"/>
                </a:solidFill>
              </a:rPr>
              <a:t>w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=2c1 </a:t>
            </a:r>
            <a:r>
              <a:rPr lang="zh-CN" altLang="en-US" dirty="0" smtClean="0"/>
              <a:t>时，两艘船的装载问题等价于</a:t>
            </a:r>
            <a:r>
              <a:rPr lang="zh-CN" altLang="en-US" dirty="0" smtClean="0">
                <a:solidFill>
                  <a:srgbClr val="0000FF"/>
                </a:solidFill>
              </a:rPr>
              <a:t>分割问题（</a:t>
            </a:r>
            <a:r>
              <a:rPr lang="en-US" altLang="zh-CN" dirty="0" smtClean="0">
                <a:solidFill>
                  <a:srgbClr val="0000FF"/>
                </a:solidFill>
              </a:rPr>
              <a:t>partition problem</a:t>
            </a:r>
            <a:r>
              <a:rPr lang="zh-CN" altLang="en-US" dirty="0" smtClean="0">
                <a:solidFill>
                  <a:srgbClr val="0000FF"/>
                </a:solidFill>
              </a:rPr>
              <a:t>） </a:t>
            </a:r>
            <a:r>
              <a:rPr lang="zh-CN" altLang="en-US" dirty="0" smtClean="0"/>
              <a:t>，即有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个数字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, ( 1≤i≤n)</a:t>
            </a:r>
            <a:r>
              <a:rPr lang="zh-CN" altLang="en-US" dirty="0" smtClean="0"/>
              <a:t>，要求找到一个子集（若存在），使得子集之和为</a:t>
            </a:r>
            <a:r>
              <a:rPr lang="en-US" altLang="zh-CN" dirty="0" smtClean="0">
                <a:solidFill>
                  <a:srgbClr val="FF0000"/>
                </a:solidFill>
              </a:rPr>
              <a:t>∑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/2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分割问题和子集之和问题都是</a:t>
            </a:r>
            <a:r>
              <a:rPr lang="en-US" altLang="zh-CN" dirty="0" smtClean="0">
                <a:solidFill>
                  <a:srgbClr val="FF0000"/>
                </a:solidFill>
              </a:rPr>
              <a:t>NP-</a:t>
            </a:r>
            <a:r>
              <a:rPr lang="zh-CN" altLang="en-US" dirty="0" smtClean="0">
                <a:solidFill>
                  <a:srgbClr val="FF0000"/>
                </a:solidFill>
              </a:rPr>
              <a:t>复杂问题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装载问题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问题分析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将第一艘轮船尽可能装满等价于</a:t>
            </a:r>
            <a:r>
              <a:rPr lang="zh-CN" altLang="en-US" dirty="0" smtClean="0">
                <a:solidFill>
                  <a:srgbClr val="FF0000"/>
                </a:solidFill>
              </a:rPr>
              <a:t>选取</a:t>
            </a:r>
            <a:r>
              <a:rPr lang="zh-CN" altLang="en-US" dirty="0" smtClean="0"/>
              <a:t>全体集装箱的一个</a:t>
            </a:r>
            <a:r>
              <a:rPr lang="zh-CN" altLang="en-US" dirty="0" smtClean="0">
                <a:solidFill>
                  <a:srgbClr val="FF0000"/>
                </a:solidFill>
              </a:rPr>
              <a:t>子集</a:t>
            </a:r>
            <a:r>
              <a:rPr lang="zh-CN" altLang="en-US" dirty="0" smtClean="0"/>
              <a:t>，重量之和</a:t>
            </a:r>
            <a:r>
              <a:rPr lang="zh-CN" altLang="en-US" dirty="0" smtClean="0">
                <a:solidFill>
                  <a:srgbClr val="FF0000"/>
                </a:solidFill>
              </a:rPr>
              <a:t>最接近</a:t>
            </a:r>
            <a:r>
              <a:rPr lang="zh-CN" altLang="en-US" dirty="0" smtClean="0"/>
              <a:t>轮船载重量。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由此可知，装载问题等价于以下</a:t>
            </a:r>
            <a:r>
              <a:rPr lang="zh-CN" altLang="en-US" dirty="0" smtClean="0">
                <a:solidFill>
                  <a:srgbClr val="FF0000"/>
                </a:solidFill>
              </a:rPr>
              <a:t>特殊的</a:t>
            </a:r>
            <a:r>
              <a:rPr lang="en-US" altLang="zh-CN" dirty="0" smtClean="0">
                <a:solidFill>
                  <a:srgbClr val="FF0000"/>
                </a:solidFill>
              </a:rPr>
              <a:t>0-1</a:t>
            </a:r>
            <a:r>
              <a:rPr lang="zh-CN" altLang="en-US" dirty="0" smtClean="0">
                <a:solidFill>
                  <a:srgbClr val="FF0000"/>
                </a:solidFill>
              </a:rPr>
              <a:t>背包</a:t>
            </a:r>
            <a:r>
              <a:rPr lang="zh-CN" altLang="en-US" dirty="0" smtClean="0"/>
              <a:t>问题。</a:t>
            </a:r>
          </a:p>
          <a:p>
            <a:pPr lvl="1"/>
            <a:endParaRPr lang="zh-CN" altLang="en-US" dirty="0" smtClean="0"/>
          </a:p>
        </p:txBody>
      </p:sp>
      <p:graphicFrame>
        <p:nvGraphicFramePr>
          <p:cNvPr id="34820" name="Object 3"/>
          <p:cNvGraphicFramePr>
            <a:graphicFrameLocks noChangeAspect="1"/>
          </p:cNvGraphicFramePr>
          <p:nvPr/>
        </p:nvGraphicFramePr>
        <p:xfrm>
          <a:off x="2071688" y="3500438"/>
          <a:ext cx="3357562" cy="2867025"/>
        </p:xfrm>
        <a:graphic>
          <a:graphicData uri="http://schemas.openxmlformats.org/presentationml/2006/ole">
            <p:oleObj spid="_x0000_s34838" name="公式" r:id="rId3" imgW="1104900" imgH="11049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装载问题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回溯算法</a:t>
            </a:r>
          </a:p>
          <a:p>
            <a:pPr lvl="2"/>
            <a:r>
              <a:rPr lang="zh-CN" altLang="en-US" dirty="0" smtClean="0"/>
              <a:t>既然想要找到一个重量的子集，使</a:t>
            </a:r>
            <a:r>
              <a:rPr lang="zh-CN" altLang="en-US" dirty="0" smtClean="0">
                <a:solidFill>
                  <a:srgbClr val="0000FF"/>
                </a:solidFill>
              </a:rPr>
              <a:t>子集之和</a:t>
            </a:r>
            <a:r>
              <a:rPr lang="zh-CN" altLang="en-US" dirty="0" smtClean="0"/>
              <a:t>尽量接近 </a:t>
            </a:r>
            <a:r>
              <a:rPr lang="en-US" altLang="zh-CN" dirty="0" smtClean="0">
                <a:solidFill>
                  <a:srgbClr val="0000FF"/>
                </a:solidFill>
              </a:rPr>
              <a:t>c1</a:t>
            </a:r>
            <a:r>
              <a:rPr lang="zh-CN" altLang="en-US" dirty="0" smtClean="0"/>
              <a:t>，那么可以使用一个</a:t>
            </a:r>
            <a:r>
              <a:rPr lang="zh-CN" altLang="en-US" dirty="0" smtClean="0">
                <a:solidFill>
                  <a:srgbClr val="0000FF"/>
                </a:solidFill>
              </a:rPr>
              <a:t>子集空间</a:t>
            </a:r>
            <a:r>
              <a:rPr lang="zh-CN" altLang="en-US" dirty="0" smtClean="0"/>
              <a:t>，组织成二叉树。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用深度优先的方法搜索该解空间以求得最优解。使用</a:t>
            </a:r>
            <a:r>
              <a:rPr lang="zh-CN" altLang="en-US" dirty="0">
                <a:solidFill>
                  <a:srgbClr val="0000FF"/>
                </a:solidFill>
              </a:rPr>
              <a:t>剪枝</a:t>
            </a:r>
            <a:r>
              <a:rPr lang="zh-CN" altLang="en-US" dirty="0" smtClean="0">
                <a:solidFill>
                  <a:srgbClr val="0000FF"/>
                </a:solidFill>
              </a:rPr>
              <a:t>函数</a:t>
            </a:r>
            <a:r>
              <a:rPr lang="zh-CN" altLang="en-US" dirty="0" smtClean="0"/>
              <a:t>去阻止不可能获得解答的节点的扩张。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 </a:t>
            </a:r>
            <a:r>
              <a:rPr lang="en-US" altLang="zh-CN" dirty="0" smtClean="0"/>
              <a:t>Z</a:t>
            </a:r>
            <a:r>
              <a:rPr lang="zh-CN" altLang="en-US" dirty="0" smtClean="0"/>
              <a:t>是树的</a:t>
            </a:r>
            <a:r>
              <a:rPr lang="en-US" altLang="zh-CN" dirty="0" smtClean="0">
                <a:solidFill>
                  <a:srgbClr val="0000FF"/>
                </a:solidFill>
              </a:rPr>
              <a:t>j+1</a:t>
            </a:r>
            <a:r>
              <a:rPr lang="zh-CN" altLang="en-US" dirty="0" smtClean="0"/>
              <a:t>层的一个节点，那么从根</a:t>
            </a:r>
            <a:r>
              <a:rPr lang="en-US" altLang="zh-CN" dirty="0">
                <a:solidFill>
                  <a:srgbClr val="0000FF"/>
                </a:solidFill>
              </a:rPr>
              <a:t>O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的路径定义了</a:t>
            </a:r>
            <a:r>
              <a:rPr lang="en-US" altLang="zh-CN" dirty="0" smtClean="0">
                <a:solidFill>
                  <a:srgbClr val="0000FF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i </a:t>
            </a:r>
            <a:r>
              <a:rPr lang="en-US" altLang="zh-CN" dirty="0" smtClean="0">
                <a:solidFill>
                  <a:srgbClr val="0000FF"/>
                </a:solidFill>
              </a:rPr>
              <a:t>(1≤i≤j)</a:t>
            </a:r>
            <a:r>
              <a:rPr lang="zh-CN" altLang="en-US" dirty="0" smtClean="0"/>
              <a:t>的值。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</a:t>
            </a:r>
            <a:r>
              <a:rPr lang="en-US" altLang="zh-CN" dirty="0" err="1" smtClean="0">
                <a:solidFill>
                  <a:srgbClr val="0000FF"/>
                </a:solidFill>
              </a:rPr>
              <a:t>cw</a:t>
            </a:r>
            <a:r>
              <a:rPr lang="zh-CN" altLang="en-US" dirty="0" smtClean="0"/>
              <a:t>当前重量为</a:t>
            </a:r>
            <a:r>
              <a:rPr lang="en-US" altLang="zh-CN" dirty="0" smtClean="0">
                <a:solidFill>
                  <a:srgbClr val="0000FF"/>
                </a:solidFill>
              </a:rPr>
              <a:t>∑</a:t>
            </a:r>
            <a:r>
              <a:rPr lang="en-US" altLang="zh-CN" dirty="0" err="1" smtClean="0">
                <a:solidFill>
                  <a:srgbClr val="0000FF"/>
                </a:solidFill>
              </a:rPr>
              <a:t>w</a:t>
            </a:r>
            <a:r>
              <a:rPr lang="en-US" altLang="zh-CN" baseline="-25000" dirty="0" err="1" smtClean="0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00FF"/>
                </a:solidFill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</a:rPr>
              <a:t>(1</a:t>
            </a:r>
            <a:r>
              <a:rPr lang="zh-CN" altLang="en-US" dirty="0" smtClean="0">
                <a:solidFill>
                  <a:srgbClr val="0000FF"/>
                </a:solidFill>
              </a:rPr>
              <a:t>≤</a:t>
            </a:r>
            <a:r>
              <a:rPr lang="en-US" altLang="zh-CN" dirty="0" err="1" smtClean="0">
                <a:solidFill>
                  <a:srgbClr val="0000FF"/>
                </a:solidFill>
              </a:rPr>
              <a:t>i</a:t>
            </a:r>
            <a:r>
              <a:rPr lang="zh-CN" altLang="en-US" dirty="0" smtClean="0">
                <a:solidFill>
                  <a:srgbClr val="0000FF"/>
                </a:solidFill>
              </a:rPr>
              <a:t>≤</a:t>
            </a:r>
            <a:r>
              <a:rPr lang="en-US" altLang="zh-CN" dirty="0" smtClean="0">
                <a:solidFill>
                  <a:srgbClr val="0000FF"/>
                </a:solidFill>
              </a:rPr>
              <a:t>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若</a:t>
            </a:r>
            <a:r>
              <a:rPr lang="en-US" altLang="zh-CN" b="1" dirty="0" err="1" smtClean="0">
                <a:solidFill>
                  <a:srgbClr val="0000FF"/>
                </a:solidFill>
              </a:rPr>
              <a:t>cw</a:t>
            </a:r>
            <a:r>
              <a:rPr lang="en-US" altLang="zh-CN" b="1" dirty="0" smtClean="0">
                <a:solidFill>
                  <a:srgbClr val="0000FF"/>
                </a:solidFill>
              </a:rPr>
              <a:t>&gt;c1</a:t>
            </a:r>
            <a:r>
              <a:rPr lang="zh-CN" altLang="en-US" dirty="0" smtClean="0"/>
              <a:t>，则以</a:t>
            </a:r>
            <a:r>
              <a:rPr lang="en-US" altLang="zh-CN" dirty="0" smtClean="0"/>
              <a:t>O</a:t>
            </a:r>
            <a:r>
              <a:rPr lang="zh-CN" altLang="en-US" dirty="0" smtClean="0"/>
              <a:t>为根的子树不能产生一个可行解答。可将这个测试作为</a:t>
            </a:r>
            <a:r>
              <a:rPr lang="zh-CN" altLang="en-US" b="1" dirty="0">
                <a:solidFill>
                  <a:srgbClr val="0000FF"/>
                </a:solidFill>
              </a:rPr>
              <a:t>约束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当且仅当一个节点的</a:t>
            </a:r>
            <a:r>
              <a:rPr lang="en-US" altLang="zh-CN" b="1" dirty="0" err="1" smtClean="0">
                <a:solidFill>
                  <a:srgbClr val="0000FF"/>
                </a:solidFill>
              </a:rPr>
              <a:t>cw</a:t>
            </a:r>
            <a:r>
              <a:rPr lang="zh-CN" altLang="en-US" dirty="0" smtClean="0"/>
              <a:t>值大于</a:t>
            </a:r>
            <a:r>
              <a:rPr lang="en-US" altLang="zh-CN" dirty="0" smtClean="0"/>
              <a:t>c1 </a:t>
            </a:r>
            <a:r>
              <a:rPr lang="zh-CN" altLang="en-US" dirty="0" smtClean="0"/>
              <a:t>时，定义它是不可行的。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装载问题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1228725"/>
          </a:xfrm>
        </p:spPr>
        <p:txBody>
          <a:bodyPr/>
          <a:lstStyle/>
          <a:p>
            <a:pPr lvl="1"/>
            <a:r>
              <a:rPr lang="zh-CN" altLang="en-US" smtClean="0"/>
              <a:t>假定</a:t>
            </a:r>
            <a:r>
              <a:rPr lang="en-US" altLang="zh-CN" smtClean="0"/>
              <a:t>n= 4</a:t>
            </a:r>
            <a:r>
              <a:rPr lang="zh-CN" altLang="en-US" smtClean="0"/>
              <a:t>，</a:t>
            </a:r>
            <a:r>
              <a:rPr lang="en-US" altLang="zh-CN" smtClean="0"/>
              <a:t>w= [8,6,2,3]</a:t>
            </a:r>
            <a:r>
              <a:rPr lang="zh-CN" altLang="en-US" smtClean="0"/>
              <a:t>，</a:t>
            </a:r>
            <a:r>
              <a:rPr lang="en-US" altLang="zh-CN" smtClean="0"/>
              <a:t>c1 = 12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mtClean="0"/>
              <a:t>解空间树为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grpSp>
        <p:nvGrpSpPr>
          <p:cNvPr id="36868" name="组合 145"/>
          <p:cNvGrpSpPr>
            <a:grpSpLocks/>
          </p:cNvGrpSpPr>
          <p:nvPr/>
        </p:nvGrpSpPr>
        <p:grpSpPr bwMode="auto">
          <a:xfrm>
            <a:off x="214313" y="2000250"/>
            <a:ext cx="8737600" cy="4000500"/>
            <a:chOff x="714348" y="2214554"/>
            <a:chExt cx="7801045" cy="3571900"/>
          </a:xfrm>
        </p:grpSpPr>
        <p:sp>
          <p:nvSpPr>
            <p:cNvPr id="7" name="椭圆 6"/>
            <p:cNvSpPr/>
            <p:nvPr/>
          </p:nvSpPr>
          <p:spPr bwMode="auto">
            <a:xfrm>
              <a:off x="4357686" y="2214554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500298" y="300037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357950" y="300037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500166" y="3714752"/>
              <a:ext cx="428660" cy="428628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</a:rPr>
                <a:t>D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428992" y="371475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357786" y="371475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F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7286644" y="371475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G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6858016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N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786710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O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857752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5857884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M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1000068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H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2000200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I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2928926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J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3929026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K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5629268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Z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6612252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B'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4646284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X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5137776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Y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4154792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W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3663300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V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680316" y="5357826"/>
              <a:ext cx="428660" cy="428628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</a:rPr>
                <a:t>T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3171808" y="5357826"/>
              <a:ext cx="428660" cy="428628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</a:rPr>
                <a:t>U</a:t>
              </a:r>
              <a:endParaRPr lang="zh-CN" altLang="en-US" sz="1600" b="1" dirty="0">
                <a:solidFill>
                  <a:srgbClr val="FFFF00"/>
                </a:solidFill>
                <a:latin typeface="微软雅黑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697332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R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2188824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S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714348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P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1205840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Q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7595236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D'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8086733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E'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6120760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A'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7103744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C'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cxnSp>
          <p:nvCxnSpPr>
            <p:cNvPr id="36986" name="直接连接符 43"/>
            <p:cNvCxnSpPr>
              <a:cxnSpLocks noChangeShapeType="1"/>
              <a:stCxn id="0" idx="3"/>
              <a:endCxn id="0" idx="7"/>
            </p:cNvCxnSpPr>
            <p:nvPr/>
          </p:nvCxnSpPr>
          <p:spPr bwMode="auto">
            <a:xfrm rot="5400000">
              <a:off x="3401956" y="2044637"/>
              <a:ext cx="482732" cy="155428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87" name="直接连接符 46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5330782" y="1973199"/>
              <a:ext cx="482732" cy="169715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88" name="直接连接符 49"/>
            <p:cNvCxnSpPr>
              <a:cxnSpLocks noChangeShapeType="1"/>
              <a:stCxn id="0" idx="3"/>
              <a:endCxn id="0" idx="7"/>
            </p:cNvCxnSpPr>
            <p:nvPr/>
          </p:nvCxnSpPr>
          <p:spPr bwMode="auto">
            <a:xfrm rot="5400000">
              <a:off x="2008915" y="3223364"/>
              <a:ext cx="411294" cy="69702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89" name="直接连接符 50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2973328" y="3259083"/>
              <a:ext cx="411294" cy="62558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90" name="直接连接符 55"/>
            <p:cNvCxnSpPr>
              <a:cxnSpLocks noChangeShapeType="1"/>
              <a:stCxn id="0" idx="3"/>
              <a:endCxn id="0" idx="7"/>
            </p:cNvCxnSpPr>
            <p:nvPr/>
          </p:nvCxnSpPr>
          <p:spPr bwMode="auto">
            <a:xfrm rot="5400000">
              <a:off x="5866551" y="3223348"/>
              <a:ext cx="411294" cy="69705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91" name="直接连接符 56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6830980" y="3259083"/>
              <a:ext cx="411294" cy="62558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92" name="直接连接符 61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1214409" y="4080598"/>
              <a:ext cx="348523" cy="34854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93" name="直接连接符 62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1866029" y="4080630"/>
              <a:ext cx="348523" cy="34848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94" name="直接连接符 63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7036622" y="4116333"/>
              <a:ext cx="348523" cy="27707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95" name="直接连接符 64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7652523" y="4080614"/>
              <a:ext cx="348523" cy="34851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96" name="直接连接符 69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3143251" y="4080614"/>
              <a:ext cx="348523" cy="34851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97" name="直接连接符 70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3794855" y="4080630"/>
              <a:ext cx="348523" cy="34848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98" name="直接连接符 71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5072061" y="4080630"/>
              <a:ext cx="348523" cy="34848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6999" name="直接连接符 72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5723681" y="4080598"/>
              <a:ext cx="348523" cy="34854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00" name="直接连接符 85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714343" y="5009324"/>
              <a:ext cx="562837" cy="13416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01" name="直接连接符 86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1111643" y="5049298"/>
              <a:ext cx="562837" cy="54218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02" name="直接连接符 92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1705901" y="5000750"/>
              <a:ext cx="562837" cy="15131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03" name="直接连接符 93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2103201" y="5057872"/>
              <a:ext cx="562837" cy="3707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04" name="直接连接符 94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2661756" y="5027879"/>
              <a:ext cx="562837" cy="9705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05" name="直接连接符 95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3059056" y="5030743"/>
              <a:ext cx="562837" cy="91328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06" name="直接连接符 96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3653298" y="5019321"/>
              <a:ext cx="562837" cy="11417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07" name="直接连接符 97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4050598" y="5039301"/>
              <a:ext cx="562837" cy="7421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08" name="直接连接符 98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4609153" y="5046450"/>
              <a:ext cx="562837" cy="5991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09" name="直接连接符 99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5006453" y="5012172"/>
              <a:ext cx="562837" cy="12847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10" name="直接连接符 100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5600711" y="5037876"/>
              <a:ext cx="562837" cy="7706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11" name="直接连接符 101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5998011" y="5020746"/>
              <a:ext cx="562837" cy="11132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12" name="直接连接符 102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6592269" y="5029302"/>
              <a:ext cx="562837" cy="9421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13" name="直接连接符 103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6989569" y="5029320"/>
              <a:ext cx="562837" cy="9417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14" name="直接连接符 104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7548108" y="5056447"/>
              <a:ext cx="562837" cy="3992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7015" name="直接连接符 105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7945410" y="5002172"/>
              <a:ext cx="562837" cy="148469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sp>
          <p:nvSpPr>
            <p:cNvPr id="37016" name="TextBox 137"/>
            <p:cNvSpPr txBox="1">
              <a:spLocks noChangeArrowheads="1"/>
            </p:cNvSpPr>
            <p:nvPr/>
          </p:nvSpPr>
          <p:spPr bwMode="auto">
            <a:xfrm>
              <a:off x="3428992" y="2500306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7017" name="TextBox 138"/>
            <p:cNvSpPr txBox="1">
              <a:spLocks noChangeArrowheads="1"/>
            </p:cNvSpPr>
            <p:nvPr/>
          </p:nvSpPr>
          <p:spPr bwMode="auto">
            <a:xfrm>
              <a:off x="2000232" y="328612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7018" name="TextBox 139"/>
            <p:cNvSpPr txBox="1">
              <a:spLocks noChangeArrowheads="1"/>
            </p:cNvSpPr>
            <p:nvPr/>
          </p:nvSpPr>
          <p:spPr bwMode="auto">
            <a:xfrm>
              <a:off x="1142976" y="3929066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7019" name="TextBox 140"/>
            <p:cNvSpPr txBox="1">
              <a:spLocks noChangeArrowheads="1"/>
            </p:cNvSpPr>
            <p:nvPr/>
          </p:nvSpPr>
          <p:spPr bwMode="auto">
            <a:xfrm>
              <a:off x="714348" y="4857760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7020" name="TextBox 141"/>
            <p:cNvSpPr txBox="1">
              <a:spLocks noChangeArrowheads="1"/>
            </p:cNvSpPr>
            <p:nvPr/>
          </p:nvSpPr>
          <p:spPr bwMode="auto">
            <a:xfrm>
              <a:off x="5357818" y="248816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0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7021" name="TextBox 142"/>
            <p:cNvSpPr txBox="1">
              <a:spLocks noChangeArrowheads="1"/>
            </p:cNvSpPr>
            <p:nvPr/>
          </p:nvSpPr>
          <p:spPr bwMode="auto">
            <a:xfrm>
              <a:off x="6929454" y="328612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0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7022" name="TextBox 143"/>
            <p:cNvSpPr txBox="1">
              <a:spLocks noChangeArrowheads="1"/>
            </p:cNvSpPr>
            <p:nvPr/>
          </p:nvSpPr>
          <p:spPr bwMode="auto">
            <a:xfrm>
              <a:off x="7715272" y="3988362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0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7023" name="TextBox 144"/>
            <p:cNvSpPr txBox="1">
              <a:spLocks noChangeArrowheads="1"/>
            </p:cNvSpPr>
            <p:nvPr/>
          </p:nvSpPr>
          <p:spPr bwMode="auto">
            <a:xfrm>
              <a:off x="8143900" y="484561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0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</p:grpSp>
      <p:sp>
        <p:nvSpPr>
          <p:cNvPr id="148" name="圆角矩形标注 147"/>
          <p:cNvSpPr/>
          <p:nvPr/>
        </p:nvSpPr>
        <p:spPr bwMode="auto">
          <a:xfrm>
            <a:off x="5286380" y="1357298"/>
            <a:ext cx="1571636" cy="714380"/>
          </a:xfrm>
          <a:prstGeom prst="wedgeRoundRectCallout">
            <a:avLst>
              <a:gd name="adj1" fmla="val -79133"/>
              <a:gd name="adj2" fmla="val 59898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X=[0,0,0,0]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0&lt;c1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49" name="圆角矩形标注 148"/>
          <p:cNvSpPr/>
          <p:nvPr/>
        </p:nvSpPr>
        <p:spPr bwMode="auto">
          <a:xfrm>
            <a:off x="928662" y="2000240"/>
            <a:ext cx="1500198" cy="714380"/>
          </a:xfrm>
          <a:prstGeom prst="wedgeRoundRectCallout">
            <a:avLst>
              <a:gd name="adj1" fmla="val 37624"/>
              <a:gd name="adj2" fmla="val 75508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X=[1,0,0,0]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8&lt;c1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51" name="圆角矩形标注 150"/>
          <p:cNvSpPr/>
          <p:nvPr/>
        </p:nvSpPr>
        <p:spPr bwMode="auto">
          <a:xfrm>
            <a:off x="71406" y="2786058"/>
            <a:ext cx="1500198" cy="714380"/>
          </a:xfrm>
          <a:prstGeom prst="wedgeRoundRectCallout">
            <a:avLst>
              <a:gd name="adj1" fmla="val 27961"/>
              <a:gd name="adj2" fmla="val 77069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X=[1,1,0,0]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= 14&gt;c1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52" name="圆角矩形标注 151"/>
          <p:cNvSpPr/>
          <p:nvPr/>
        </p:nvSpPr>
        <p:spPr bwMode="auto">
          <a:xfrm>
            <a:off x="3214678" y="2857496"/>
            <a:ext cx="1500198" cy="714380"/>
          </a:xfrm>
          <a:prstGeom prst="wedgeRoundRectCallout">
            <a:avLst>
              <a:gd name="adj1" fmla="val -29274"/>
              <a:gd name="adj2" fmla="val 64581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X=[1,0,0,0]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8&lt;c1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53" name="圆角矩形标注 152"/>
          <p:cNvSpPr/>
          <p:nvPr/>
        </p:nvSpPr>
        <p:spPr bwMode="auto">
          <a:xfrm>
            <a:off x="1500166" y="3714752"/>
            <a:ext cx="1500198" cy="714380"/>
          </a:xfrm>
          <a:prstGeom prst="wedgeRoundRectCallout">
            <a:avLst>
              <a:gd name="adj1" fmla="val 33908"/>
              <a:gd name="adj2" fmla="val 61459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X=[1,0,1,0]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10&lt;c1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54" name="圆角矩形标注 153"/>
          <p:cNvSpPr/>
          <p:nvPr/>
        </p:nvSpPr>
        <p:spPr bwMode="auto">
          <a:xfrm>
            <a:off x="1285852" y="6143620"/>
            <a:ext cx="1500198" cy="714380"/>
          </a:xfrm>
          <a:prstGeom prst="wedgeRoundRectCallout">
            <a:avLst>
              <a:gd name="adj1" fmla="val 35395"/>
              <a:gd name="adj2" fmla="val -68101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X=[1,0,1,1]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= 13&gt;c1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55" name="圆角矩形标注 154"/>
          <p:cNvSpPr/>
          <p:nvPr/>
        </p:nvSpPr>
        <p:spPr bwMode="auto">
          <a:xfrm>
            <a:off x="2857488" y="6143620"/>
            <a:ext cx="1500198" cy="714380"/>
          </a:xfrm>
          <a:prstGeom prst="wedgeRoundRectCallout">
            <a:avLst>
              <a:gd name="adj1" fmla="val -24070"/>
              <a:gd name="adj2" fmla="val -66540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X=[1,0,1,0]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10&lt;c1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56" name="圆角矩形标注 155"/>
          <p:cNvSpPr/>
          <p:nvPr/>
        </p:nvSpPr>
        <p:spPr bwMode="auto">
          <a:xfrm>
            <a:off x="4000496" y="3714752"/>
            <a:ext cx="1500198" cy="714380"/>
          </a:xfrm>
          <a:prstGeom prst="wedgeRoundRectCallout">
            <a:avLst>
              <a:gd name="adj1" fmla="val -35964"/>
              <a:gd name="adj2" fmla="val 56776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X=[1,0,0,0]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8&lt;c1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装载问题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1228725"/>
          </a:xfrm>
        </p:spPr>
        <p:txBody>
          <a:bodyPr/>
          <a:lstStyle/>
          <a:p>
            <a:pPr lvl="1"/>
            <a:r>
              <a:rPr lang="zh-CN" altLang="en-US" smtClean="0"/>
              <a:t>假定</a:t>
            </a:r>
            <a:r>
              <a:rPr lang="en-US" altLang="zh-CN" smtClean="0"/>
              <a:t>n= 4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FF0000"/>
                </a:solidFill>
              </a:rPr>
              <a:t>w= [8,6,2,3]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rgbClr val="FF0000"/>
                </a:solidFill>
              </a:rPr>
              <a:t>c1 = 12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mtClean="0"/>
              <a:t>解空间树为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grpSp>
        <p:nvGrpSpPr>
          <p:cNvPr id="37892" name="组合 145"/>
          <p:cNvGrpSpPr>
            <a:grpSpLocks/>
          </p:cNvGrpSpPr>
          <p:nvPr/>
        </p:nvGrpSpPr>
        <p:grpSpPr bwMode="auto">
          <a:xfrm>
            <a:off x="214313" y="2000250"/>
            <a:ext cx="8737600" cy="4000500"/>
            <a:chOff x="714348" y="2214554"/>
            <a:chExt cx="7801045" cy="3571900"/>
          </a:xfrm>
        </p:grpSpPr>
        <p:sp>
          <p:nvSpPr>
            <p:cNvPr id="7" name="椭圆 6"/>
            <p:cNvSpPr/>
            <p:nvPr/>
          </p:nvSpPr>
          <p:spPr bwMode="auto">
            <a:xfrm>
              <a:off x="4357686" y="2214554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500298" y="300037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357950" y="300037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500166" y="3714752"/>
              <a:ext cx="428660" cy="428628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</a:rPr>
                <a:t>D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428992" y="371475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357786" y="371475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F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7286644" y="371475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G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6858016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N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786710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O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857752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5857884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M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1000068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H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2000200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I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2928926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J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3929026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K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5629268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Z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6612252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B'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4646284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X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5137776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Y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4154792" y="5357826"/>
              <a:ext cx="428660" cy="428628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</a:rPr>
                <a:t>W</a:t>
              </a:r>
              <a:endParaRPr lang="zh-CN" altLang="en-US" sz="1600" b="1" dirty="0">
                <a:solidFill>
                  <a:srgbClr val="FFFF00"/>
                </a:solidFill>
                <a:latin typeface="微软雅黑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3663300" y="5357826"/>
              <a:ext cx="428660" cy="428628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</a:rPr>
                <a:t>V</a:t>
              </a:r>
              <a:endParaRPr lang="zh-CN" altLang="en-US" sz="1600" b="1" dirty="0">
                <a:solidFill>
                  <a:srgbClr val="FFFF00"/>
                </a:solidFill>
                <a:latin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680316" y="5357826"/>
              <a:ext cx="428660" cy="428628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</a:rPr>
                <a:t>T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3171808" y="5357826"/>
              <a:ext cx="428660" cy="428628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</a:rPr>
                <a:t>U</a:t>
              </a:r>
              <a:endParaRPr lang="zh-CN" altLang="en-US" sz="1600" b="1" dirty="0">
                <a:solidFill>
                  <a:srgbClr val="FFFF00"/>
                </a:solidFill>
                <a:latin typeface="微软雅黑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697332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R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2188824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S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714348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P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1205840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Q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7595236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D'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8086733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E'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6120760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A'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7103744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C'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cxnSp>
          <p:nvCxnSpPr>
            <p:cNvPr id="38016" name="直接连接符 43"/>
            <p:cNvCxnSpPr>
              <a:cxnSpLocks noChangeShapeType="1"/>
              <a:stCxn id="0" idx="3"/>
              <a:endCxn id="0" idx="7"/>
            </p:cNvCxnSpPr>
            <p:nvPr/>
          </p:nvCxnSpPr>
          <p:spPr bwMode="auto">
            <a:xfrm rot="5400000">
              <a:off x="3401956" y="2044637"/>
              <a:ext cx="482732" cy="155428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17" name="直接连接符 46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5330782" y="1973199"/>
              <a:ext cx="482732" cy="169715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18" name="直接连接符 49"/>
            <p:cNvCxnSpPr>
              <a:cxnSpLocks noChangeShapeType="1"/>
              <a:stCxn id="0" idx="3"/>
              <a:endCxn id="0" idx="7"/>
            </p:cNvCxnSpPr>
            <p:nvPr/>
          </p:nvCxnSpPr>
          <p:spPr bwMode="auto">
            <a:xfrm rot="5400000">
              <a:off x="2008915" y="3223364"/>
              <a:ext cx="411294" cy="69702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19" name="直接连接符 50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2973328" y="3259083"/>
              <a:ext cx="411294" cy="62558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20" name="直接连接符 55"/>
            <p:cNvCxnSpPr>
              <a:cxnSpLocks noChangeShapeType="1"/>
              <a:stCxn id="0" idx="3"/>
              <a:endCxn id="0" idx="7"/>
            </p:cNvCxnSpPr>
            <p:nvPr/>
          </p:nvCxnSpPr>
          <p:spPr bwMode="auto">
            <a:xfrm rot="5400000">
              <a:off x="5866551" y="3223348"/>
              <a:ext cx="411294" cy="69705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21" name="直接连接符 56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6830980" y="3259083"/>
              <a:ext cx="411294" cy="62558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22" name="直接连接符 61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1214409" y="4080598"/>
              <a:ext cx="348523" cy="34854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23" name="直接连接符 62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1866029" y="4080630"/>
              <a:ext cx="348523" cy="34848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24" name="直接连接符 63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7036622" y="4116333"/>
              <a:ext cx="348523" cy="27707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25" name="直接连接符 64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7652523" y="4080614"/>
              <a:ext cx="348523" cy="34851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26" name="直接连接符 69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3143251" y="4080614"/>
              <a:ext cx="348523" cy="34851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27" name="直接连接符 70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3794855" y="4080630"/>
              <a:ext cx="348523" cy="34848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28" name="直接连接符 71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5072061" y="4080630"/>
              <a:ext cx="348523" cy="34848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29" name="直接连接符 72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5723681" y="4080598"/>
              <a:ext cx="348523" cy="34854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30" name="直接连接符 85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714343" y="5009324"/>
              <a:ext cx="562837" cy="13416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31" name="直接连接符 86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1111643" y="5049298"/>
              <a:ext cx="562837" cy="54218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32" name="直接连接符 92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1705901" y="5000750"/>
              <a:ext cx="562837" cy="15131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33" name="直接连接符 93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2103201" y="5057872"/>
              <a:ext cx="562837" cy="3707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34" name="直接连接符 94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2661756" y="5027879"/>
              <a:ext cx="562837" cy="9705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35" name="直接连接符 95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3059056" y="5030743"/>
              <a:ext cx="562837" cy="91328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36" name="直接连接符 96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3653298" y="5019321"/>
              <a:ext cx="562837" cy="11417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37" name="直接连接符 97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4050598" y="5039301"/>
              <a:ext cx="562837" cy="7421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38" name="直接连接符 98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4609153" y="5046450"/>
              <a:ext cx="562837" cy="5991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39" name="直接连接符 99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5006453" y="5012172"/>
              <a:ext cx="562837" cy="12847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40" name="直接连接符 100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5600711" y="5037876"/>
              <a:ext cx="562837" cy="7706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41" name="直接连接符 101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5998011" y="5020746"/>
              <a:ext cx="562837" cy="11132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42" name="直接连接符 102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6592269" y="5029302"/>
              <a:ext cx="562837" cy="9421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43" name="直接连接符 103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6989569" y="5029320"/>
              <a:ext cx="562837" cy="9417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44" name="直接连接符 104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7548108" y="5056447"/>
              <a:ext cx="562837" cy="3992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8045" name="直接连接符 105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7945410" y="5002172"/>
              <a:ext cx="562837" cy="148469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sp>
          <p:nvSpPr>
            <p:cNvPr id="38046" name="TextBox 137"/>
            <p:cNvSpPr txBox="1">
              <a:spLocks noChangeArrowheads="1"/>
            </p:cNvSpPr>
            <p:nvPr/>
          </p:nvSpPr>
          <p:spPr bwMode="auto">
            <a:xfrm>
              <a:off x="3428992" y="2500306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8047" name="TextBox 138"/>
            <p:cNvSpPr txBox="1">
              <a:spLocks noChangeArrowheads="1"/>
            </p:cNvSpPr>
            <p:nvPr/>
          </p:nvSpPr>
          <p:spPr bwMode="auto">
            <a:xfrm>
              <a:off x="2000232" y="328612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8048" name="TextBox 139"/>
            <p:cNvSpPr txBox="1">
              <a:spLocks noChangeArrowheads="1"/>
            </p:cNvSpPr>
            <p:nvPr/>
          </p:nvSpPr>
          <p:spPr bwMode="auto">
            <a:xfrm>
              <a:off x="1142976" y="3929066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8049" name="TextBox 140"/>
            <p:cNvSpPr txBox="1">
              <a:spLocks noChangeArrowheads="1"/>
            </p:cNvSpPr>
            <p:nvPr/>
          </p:nvSpPr>
          <p:spPr bwMode="auto">
            <a:xfrm>
              <a:off x="714348" y="4857760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8050" name="TextBox 141"/>
            <p:cNvSpPr txBox="1">
              <a:spLocks noChangeArrowheads="1"/>
            </p:cNvSpPr>
            <p:nvPr/>
          </p:nvSpPr>
          <p:spPr bwMode="auto">
            <a:xfrm>
              <a:off x="5357818" y="248816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0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8051" name="TextBox 142"/>
            <p:cNvSpPr txBox="1">
              <a:spLocks noChangeArrowheads="1"/>
            </p:cNvSpPr>
            <p:nvPr/>
          </p:nvSpPr>
          <p:spPr bwMode="auto">
            <a:xfrm>
              <a:off x="6929454" y="328612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0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8052" name="TextBox 143"/>
            <p:cNvSpPr txBox="1">
              <a:spLocks noChangeArrowheads="1"/>
            </p:cNvSpPr>
            <p:nvPr/>
          </p:nvSpPr>
          <p:spPr bwMode="auto">
            <a:xfrm>
              <a:off x="7715272" y="3988362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0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8053" name="TextBox 144"/>
            <p:cNvSpPr txBox="1">
              <a:spLocks noChangeArrowheads="1"/>
            </p:cNvSpPr>
            <p:nvPr/>
          </p:nvSpPr>
          <p:spPr bwMode="auto">
            <a:xfrm>
              <a:off x="8143900" y="484561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0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</p:grpSp>
      <p:sp>
        <p:nvSpPr>
          <p:cNvPr id="148" name="圆角矩形标注 147"/>
          <p:cNvSpPr/>
          <p:nvPr/>
        </p:nvSpPr>
        <p:spPr bwMode="auto">
          <a:xfrm>
            <a:off x="5286380" y="1357298"/>
            <a:ext cx="1571636" cy="714380"/>
          </a:xfrm>
          <a:prstGeom prst="wedgeRoundRectCallout">
            <a:avLst>
              <a:gd name="adj1" fmla="val -79133"/>
              <a:gd name="adj2" fmla="val 59898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X=[0,0,0,0]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0&lt;c1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49" name="圆角矩形标注 148"/>
          <p:cNvSpPr/>
          <p:nvPr/>
        </p:nvSpPr>
        <p:spPr bwMode="auto">
          <a:xfrm>
            <a:off x="928662" y="2000240"/>
            <a:ext cx="1500198" cy="714380"/>
          </a:xfrm>
          <a:prstGeom prst="wedgeRoundRectCallout">
            <a:avLst>
              <a:gd name="adj1" fmla="val 37624"/>
              <a:gd name="adj2" fmla="val 75508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X=[1,0,0,0]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8&lt;c1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51" name="圆角矩形标注 150"/>
          <p:cNvSpPr/>
          <p:nvPr/>
        </p:nvSpPr>
        <p:spPr bwMode="auto">
          <a:xfrm>
            <a:off x="71406" y="2786058"/>
            <a:ext cx="1500198" cy="714380"/>
          </a:xfrm>
          <a:prstGeom prst="wedgeRoundRectCallout">
            <a:avLst>
              <a:gd name="adj1" fmla="val 27961"/>
              <a:gd name="adj2" fmla="val 77069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X=[1,1,0,0]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= 14&gt;c1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52" name="圆角矩形标注 151"/>
          <p:cNvSpPr/>
          <p:nvPr/>
        </p:nvSpPr>
        <p:spPr bwMode="auto">
          <a:xfrm>
            <a:off x="3214678" y="2857496"/>
            <a:ext cx="1500198" cy="714380"/>
          </a:xfrm>
          <a:prstGeom prst="wedgeRoundRectCallout">
            <a:avLst>
              <a:gd name="adj1" fmla="val -29274"/>
              <a:gd name="adj2" fmla="val 64581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X=[1,0,0,0]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8&lt;c1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53" name="圆角矩形标注 152"/>
          <p:cNvSpPr/>
          <p:nvPr/>
        </p:nvSpPr>
        <p:spPr bwMode="auto">
          <a:xfrm>
            <a:off x="1500166" y="3714752"/>
            <a:ext cx="1500198" cy="714380"/>
          </a:xfrm>
          <a:prstGeom prst="wedgeRoundRectCallout">
            <a:avLst>
              <a:gd name="adj1" fmla="val 33908"/>
              <a:gd name="adj2" fmla="val 61459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X=[1,0,1,0]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10&lt;c1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54" name="圆角矩形标注 153"/>
          <p:cNvSpPr/>
          <p:nvPr/>
        </p:nvSpPr>
        <p:spPr bwMode="auto">
          <a:xfrm>
            <a:off x="2214546" y="6143620"/>
            <a:ext cx="500066" cy="428652"/>
          </a:xfrm>
          <a:prstGeom prst="wedgeRoundRectCallout">
            <a:avLst>
              <a:gd name="adj1" fmla="val 35395"/>
              <a:gd name="adj2" fmla="val -68101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13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155" name="圆角矩形标注 154"/>
          <p:cNvSpPr/>
          <p:nvPr/>
        </p:nvSpPr>
        <p:spPr bwMode="auto">
          <a:xfrm>
            <a:off x="3500430" y="6143620"/>
            <a:ext cx="1500198" cy="714380"/>
          </a:xfrm>
          <a:prstGeom prst="wedgeRoundRectCallout">
            <a:avLst>
              <a:gd name="adj1" fmla="val -32990"/>
              <a:gd name="adj2" fmla="val -66540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X=[1,0,0,1]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11&lt;c1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56" name="圆角矩形标注 155"/>
          <p:cNvSpPr/>
          <p:nvPr/>
        </p:nvSpPr>
        <p:spPr bwMode="auto">
          <a:xfrm>
            <a:off x="4000496" y="3714752"/>
            <a:ext cx="1500198" cy="714380"/>
          </a:xfrm>
          <a:prstGeom prst="wedgeRoundRectCallout">
            <a:avLst>
              <a:gd name="adj1" fmla="val -35964"/>
              <a:gd name="adj2" fmla="val 56776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X=[1,0,0,0]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8&lt;c1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82" name="圆角矩形标注 81"/>
          <p:cNvSpPr/>
          <p:nvPr/>
        </p:nvSpPr>
        <p:spPr bwMode="auto">
          <a:xfrm>
            <a:off x="2786050" y="6143620"/>
            <a:ext cx="500066" cy="428652"/>
          </a:xfrm>
          <a:prstGeom prst="wedgeRoundRectCallout">
            <a:avLst>
              <a:gd name="adj1" fmla="val 32917"/>
              <a:gd name="adj2" fmla="val -76945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10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83" name="圆角矩形标注 82"/>
          <p:cNvSpPr/>
          <p:nvPr/>
        </p:nvSpPr>
        <p:spPr bwMode="auto">
          <a:xfrm>
            <a:off x="4357686" y="5000636"/>
            <a:ext cx="357190" cy="428652"/>
          </a:xfrm>
          <a:prstGeom prst="wedgeRoundRectCallout">
            <a:avLst>
              <a:gd name="adj1" fmla="val -33982"/>
              <a:gd name="adj2" fmla="val 76541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8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装载问题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1228725"/>
          </a:xfrm>
        </p:spPr>
        <p:txBody>
          <a:bodyPr/>
          <a:lstStyle/>
          <a:p>
            <a:pPr lvl="1"/>
            <a:r>
              <a:rPr lang="zh-CN" altLang="en-US" smtClean="0"/>
              <a:t>假定</a:t>
            </a:r>
            <a:r>
              <a:rPr lang="en-US" altLang="zh-CN" smtClean="0"/>
              <a:t>n= 4</a:t>
            </a:r>
            <a:r>
              <a:rPr lang="zh-CN" altLang="en-US" smtClean="0"/>
              <a:t>，</a:t>
            </a:r>
            <a:r>
              <a:rPr lang="en-US" altLang="zh-CN" smtClean="0"/>
              <a:t>w= [8,6,2,3]</a:t>
            </a:r>
            <a:r>
              <a:rPr lang="zh-CN" altLang="en-US" smtClean="0"/>
              <a:t>，</a:t>
            </a:r>
            <a:r>
              <a:rPr lang="en-US" altLang="zh-CN" smtClean="0"/>
              <a:t>c1 = 12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mtClean="0"/>
              <a:t>解空间树为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grpSp>
        <p:nvGrpSpPr>
          <p:cNvPr id="38916" name="组合 145"/>
          <p:cNvGrpSpPr>
            <a:grpSpLocks/>
          </p:cNvGrpSpPr>
          <p:nvPr/>
        </p:nvGrpSpPr>
        <p:grpSpPr bwMode="auto">
          <a:xfrm>
            <a:off x="214313" y="2000250"/>
            <a:ext cx="8737600" cy="4000500"/>
            <a:chOff x="714348" y="2214554"/>
            <a:chExt cx="7801045" cy="3571900"/>
          </a:xfrm>
        </p:grpSpPr>
        <p:sp>
          <p:nvSpPr>
            <p:cNvPr id="7" name="椭圆 6"/>
            <p:cNvSpPr/>
            <p:nvPr/>
          </p:nvSpPr>
          <p:spPr bwMode="auto">
            <a:xfrm>
              <a:off x="4357686" y="2214554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500298" y="300037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357950" y="300037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500166" y="3714752"/>
              <a:ext cx="428660" cy="428628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</a:rPr>
                <a:t>D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428992" y="371475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357786" y="371475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F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7286644" y="371475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G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6858016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N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786710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O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857752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5857884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M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1000068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H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2000200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I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2928926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J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3929026" y="4429132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K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5629268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Z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6612252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B'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4646284" y="5357826"/>
              <a:ext cx="428660" cy="428628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</a:rPr>
                <a:t>X</a:t>
              </a:r>
              <a:endParaRPr lang="zh-CN" altLang="en-US" sz="1600" b="1" dirty="0">
                <a:solidFill>
                  <a:srgbClr val="FFFF00"/>
                </a:solidFill>
                <a:latin typeface="微软雅黑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5137776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Y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4154792" y="5357826"/>
              <a:ext cx="428660" cy="428628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</a:rPr>
                <a:t>W</a:t>
              </a:r>
              <a:endParaRPr lang="zh-CN" altLang="en-US" sz="1600" b="1" dirty="0">
                <a:solidFill>
                  <a:srgbClr val="FFFF00"/>
                </a:solidFill>
                <a:latin typeface="微软雅黑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3663300" y="5357826"/>
              <a:ext cx="428660" cy="428628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</a:rPr>
                <a:t>V</a:t>
              </a:r>
              <a:endParaRPr lang="zh-CN" altLang="en-US" sz="1600" b="1" dirty="0">
                <a:solidFill>
                  <a:srgbClr val="FFFF00"/>
                </a:solidFill>
                <a:latin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680316" y="5357826"/>
              <a:ext cx="428660" cy="428628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</a:rPr>
                <a:t>T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3171808" y="5357826"/>
              <a:ext cx="428660" cy="428628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</a:rPr>
                <a:t>U</a:t>
              </a:r>
              <a:endParaRPr lang="zh-CN" altLang="en-US" sz="1600" b="1" dirty="0">
                <a:solidFill>
                  <a:srgbClr val="FFFF00"/>
                </a:solidFill>
                <a:latin typeface="微软雅黑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697332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R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2188824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S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714348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P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1205840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Q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7595236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D'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8086733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E'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6120760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A'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7103744" y="5357826"/>
              <a:ext cx="428660" cy="428628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</a:rPr>
                <a:t>C'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cxnSp>
          <p:nvCxnSpPr>
            <p:cNvPr id="39037" name="直接连接符 43"/>
            <p:cNvCxnSpPr>
              <a:cxnSpLocks noChangeShapeType="1"/>
              <a:stCxn id="0" idx="3"/>
              <a:endCxn id="0" idx="7"/>
            </p:cNvCxnSpPr>
            <p:nvPr/>
          </p:nvCxnSpPr>
          <p:spPr bwMode="auto">
            <a:xfrm rot="5400000">
              <a:off x="3401956" y="2044637"/>
              <a:ext cx="482732" cy="155428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38" name="直接连接符 46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5330782" y="1973199"/>
              <a:ext cx="482732" cy="169715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39" name="直接连接符 49"/>
            <p:cNvCxnSpPr>
              <a:cxnSpLocks noChangeShapeType="1"/>
              <a:stCxn id="0" idx="3"/>
              <a:endCxn id="0" idx="7"/>
            </p:cNvCxnSpPr>
            <p:nvPr/>
          </p:nvCxnSpPr>
          <p:spPr bwMode="auto">
            <a:xfrm rot="5400000">
              <a:off x="2008915" y="3223364"/>
              <a:ext cx="411294" cy="69702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40" name="直接连接符 50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2973328" y="3259083"/>
              <a:ext cx="411294" cy="62558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41" name="直接连接符 55"/>
            <p:cNvCxnSpPr>
              <a:cxnSpLocks noChangeShapeType="1"/>
              <a:stCxn id="0" idx="3"/>
              <a:endCxn id="0" idx="7"/>
            </p:cNvCxnSpPr>
            <p:nvPr/>
          </p:nvCxnSpPr>
          <p:spPr bwMode="auto">
            <a:xfrm rot="5400000">
              <a:off x="5866551" y="3223348"/>
              <a:ext cx="411294" cy="69705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42" name="直接连接符 56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6830980" y="3259083"/>
              <a:ext cx="411294" cy="62558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43" name="直接连接符 61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1214409" y="4080598"/>
              <a:ext cx="348523" cy="34854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44" name="直接连接符 62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1866029" y="4080630"/>
              <a:ext cx="348523" cy="34848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45" name="直接连接符 63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7036622" y="4116333"/>
              <a:ext cx="348523" cy="27707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46" name="直接连接符 64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7652523" y="4080614"/>
              <a:ext cx="348523" cy="34851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47" name="直接连接符 69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3143251" y="4080614"/>
              <a:ext cx="348523" cy="34851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48" name="直接连接符 70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3794855" y="4080630"/>
              <a:ext cx="348523" cy="34848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49" name="直接连接符 71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5072061" y="4080630"/>
              <a:ext cx="348523" cy="34848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50" name="直接连接符 72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5723681" y="4080598"/>
              <a:ext cx="348523" cy="34854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51" name="直接连接符 85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714343" y="5009324"/>
              <a:ext cx="562837" cy="13416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52" name="直接连接符 86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1111643" y="5049298"/>
              <a:ext cx="562837" cy="54218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53" name="直接连接符 92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1705901" y="5000750"/>
              <a:ext cx="562837" cy="15131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54" name="直接连接符 93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2103201" y="5057872"/>
              <a:ext cx="562837" cy="3707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55" name="直接连接符 94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2661756" y="5027879"/>
              <a:ext cx="562837" cy="97056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56" name="直接连接符 95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3059056" y="5030743"/>
              <a:ext cx="562837" cy="91328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57" name="直接连接符 96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3653298" y="5019321"/>
              <a:ext cx="562837" cy="11417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58" name="直接连接符 97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4050598" y="5039301"/>
              <a:ext cx="562837" cy="7421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59" name="直接连接符 98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4609153" y="5046450"/>
              <a:ext cx="562837" cy="5991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60" name="直接连接符 99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5006453" y="5012172"/>
              <a:ext cx="562837" cy="12847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61" name="直接连接符 100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5600711" y="5037876"/>
              <a:ext cx="562837" cy="7706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62" name="直接连接符 101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5998011" y="5020746"/>
              <a:ext cx="562837" cy="111322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63" name="直接连接符 102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6592269" y="5029302"/>
              <a:ext cx="562837" cy="9421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64" name="直接连接符 103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6989569" y="5029320"/>
              <a:ext cx="562837" cy="94174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65" name="直接连接符 104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7548108" y="5056447"/>
              <a:ext cx="562837" cy="3992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39066" name="直接连接符 105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7945410" y="5002172"/>
              <a:ext cx="562837" cy="148469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round/>
              <a:headEnd/>
              <a:tailEnd/>
            </a:ln>
          </p:spPr>
        </p:cxnSp>
        <p:sp>
          <p:nvSpPr>
            <p:cNvPr id="39067" name="TextBox 137"/>
            <p:cNvSpPr txBox="1">
              <a:spLocks noChangeArrowheads="1"/>
            </p:cNvSpPr>
            <p:nvPr/>
          </p:nvSpPr>
          <p:spPr bwMode="auto">
            <a:xfrm>
              <a:off x="3428992" y="2500306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9068" name="TextBox 138"/>
            <p:cNvSpPr txBox="1">
              <a:spLocks noChangeArrowheads="1"/>
            </p:cNvSpPr>
            <p:nvPr/>
          </p:nvSpPr>
          <p:spPr bwMode="auto">
            <a:xfrm>
              <a:off x="2000232" y="328612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9069" name="TextBox 139"/>
            <p:cNvSpPr txBox="1">
              <a:spLocks noChangeArrowheads="1"/>
            </p:cNvSpPr>
            <p:nvPr/>
          </p:nvSpPr>
          <p:spPr bwMode="auto">
            <a:xfrm>
              <a:off x="1142976" y="3929066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9070" name="TextBox 140"/>
            <p:cNvSpPr txBox="1">
              <a:spLocks noChangeArrowheads="1"/>
            </p:cNvSpPr>
            <p:nvPr/>
          </p:nvSpPr>
          <p:spPr bwMode="auto">
            <a:xfrm>
              <a:off x="714348" y="4857760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9071" name="TextBox 141"/>
            <p:cNvSpPr txBox="1">
              <a:spLocks noChangeArrowheads="1"/>
            </p:cNvSpPr>
            <p:nvPr/>
          </p:nvSpPr>
          <p:spPr bwMode="auto">
            <a:xfrm>
              <a:off x="5357818" y="248816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0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9072" name="TextBox 142"/>
            <p:cNvSpPr txBox="1">
              <a:spLocks noChangeArrowheads="1"/>
            </p:cNvSpPr>
            <p:nvPr/>
          </p:nvSpPr>
          <p:spPr bwMode="auto">
            <a:xfrm>
              <a:off x="6929454" y="328612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0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9073" name="TextBox 143"/>
            <p:cNvSpPr txBox="1">
              <a:spLocks noChangeArrowheads="1"/>
            </p:cNvSpPr>
            <p:nvPr/>
          </p:nvSpPr>
          <p:spPr bwMode="auto">
            <a:xfrm>
              <a:off x="7715272" y="3988362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0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39074" name="TextBox 144"/>
            <p:cNvSpPr txBox="1">
              <a:spLocks noChangeArrowheads="1"/>
            </p:cNvSpPr>
            <p:nvPr/>
          </p:nvSpPr>
          <p:spPr bwMode="auto">
            <a:xfrm>
              <a:off x="8143900" y="484561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0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</p:grpSp>
      <p:sp>
        <p:nvSpPr>
          <p:cNvPr id="148" name="圆角矩形标注 147"/>
          <p:cNvSpPr/>
          <p:nvPr/>
        </p:nvSpPr>
        <p:spPr bwMode="auto">
          <a:xfrm>
            <a:off x="5286380" y="1357298"/>
            <a:ext cx="1571636" cy="714380"/>
          </a:xfrm>
          <a:prstGeom prst="wedgeRoundRectCallout">
            <a:avLst>
              <a:gd name="adj1" fmla="val -79133"/>
              <a:gd name="adj2" fmla="val 59898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X=[0,0,0,0]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0&lt;c1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54" name="圆角矩形标注 153"/>
          <p:cNvSpPr/>
          <p:nvPr/>
        </p:nvSpPr>
        <p:spPr bwMode="auto">
          <a:xfrm>
            <a:off x="2285984" y="6143620"/>
            <a:ext cx="500066" cy="428652"/>
          </a:xfrm>
          <a:prstGeom prst="wedgeRoundRectCallout">
            <a:avLst>
              <a:gd name="adj1" fmla="val 22015"/>
              <a:gd name="adj2" fmla="val -70703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</a:rPr>
              <a:t>13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sp>
        <p:nvSpPr>
          <p:cNvPr id="82" name="圆角矩形标注 81"/>
          <p:cNvSpPr/>
          <p:nvPr/>
        </p:nvSpPr>
        <p:spPr bwMode="auto">
          <a:xfrm>
            <a:off x="2857488" y="6143620"/>
            <a:ext cx="500066" cy="428652"/>
          </a:xfrm>
          <a:prstGeom prst="wedgeRoundRectCallout">
            <a:avLst>
              <a:gd name="adj1" fmla="val 32917"/>
              <a:gd name="adj2" fmla="val -76945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10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84" name="圆角矩形标注 83"/>
          <p:cNvSpPr/>
          <p:nvPr/>
        </p:nvSpPr>
        <p:spPr bwMode="auto">
          <a:xfrm>
            <a:off x="3428992" y="6143644"/>
            <a:ext cx="500066" cy="428652"/>
          </a:xfrm>
          <a:prstGeom prst="wedgeRoundRectCallout">
            <a:avLst>
              <a:gd name="adj1" fmla="val 32917"/>
              <a:gd name="adj2" fmla="val -76945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11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85" name="圆角矩形标注 84"/>
          <p:cNvSpPr/>
          <p:nvPr/>
        </p:nvSpPr>
        <p:spPr bwMode="auto">
          <a:xfrm>
            <a:off x="4000496" y="6143644"/>
            <a:ext cx="357190" cy="428652"/>
          </a:xfrm>
          <a:prstGeom prst="wedgeRoundRectCallout">
            <a:avLst>
              <a:gd name="adj1" fmla="val 28457"/>
              <a:gd name="adj2" fmla="val -89952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8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88" name="圆角矩形标注 87"/>
          <p:cNvSpPr/>
          <p:nvPr/>
        </p:nvSpPr>
        <p:spPr bwMode="auto">
          <a:xfrm>
            <a:off x="7000892" y="2214554"/>
            <a:ext cx="1571636" cy="714380"/>
          </a:xfrm>
          <a:prstGeom prst="wedgeRoundRectCallout">
            <a:avLst>
              <a:gd name="adj1" fmla="val -58557"/>
              <a:gd name="adj2" fmla="val 50532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X=[0,0,0,0]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0&lt;c1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89" name="圆角矩形标注 88"/>
          <p:cNvSpPr/>
          <p:nvPr/>
        </p:nvSpPr>
        <p:spPr bwMode="auto">
          <a:xfrm>
            <a:off x="3857620" y="3071810"/>
            <a:ext cx="1571636" cy="714380"/>
          </a:xfrm>
          <a:prstGeom prst="wedgeRoundRectCallout">
            <a:avLst>
              <a:gd name="adj1" fmla="val 59226"/>
              <a:gd name="adj2" fmla="val 33361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X=[0,1,0,0]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6&lt;c1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90" name="圆角矩形标注 89"/>
          <p:cNvSpPr/>
          <p:nvPr/>
        </p:nvSpPr>
        <p:spPr bwMode="auto">
          <a:xfrm>
            <a:off x="3286116" y="3857628"/>
            <a:ext cx="1571636" cy="714380"/>
          </a:xfrm>
          <a:prstGeom prst="wedgeRoundRectCallout">
            <a:avLst>
              <a:gd name="adj1" fmla="val 59226"/>
              <a:gd name="adj2" fmla="val 33361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X=[0,1,1,0]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8&lt;c1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91" name="圆角矩形标注 90"/>
          <p:cNvSpPr/>
          <p:nvPr/>
        </p:nvSpPr>
        <p:spPr bwMode="auto">
          <a:xfrm>
            <a:off x="4429124" y="6143620"/>
            <a:ext cx="1500198" cy="714380"/>
          </a:xfrm>
          <a:prstGeom prst="wedgeRoundRectCallout">
            <a:avLst>
              <a:gd name="adj1" fmla="val -20354"/>
              <a:gd name="adj2" fmla="val -71223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X=[0,1,1,1]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微软雅黑" pitchFamily="34" charset="-122"/>
              </a:rPr>
              <a:t>cw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 11&lt;c1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装载问题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1085850"/>
          </a:xfrm>
        </p:spPr>
        <p:txBody>
          <a:bodyPr/>
          <a:lstStyle/>
          <a:p>
            <a:pPr lvl="1"/>
            <a:r>
              <a:rPr lang="zh-CN" altLang="en-US" smtClean="0"/>
              <a:t>思考</a:t>
            </a:r>
            <a:endParaRPr lang="en-US" altLang="zh-CN" smtClean="0"/>
          </a:p>
          <a:p>
            <a:pPr lvl="2"/>
            <a:r>
              <a:rPr lang="zh-CN" altLang="en-US" smtClean="0"/>
              <a:t>除了不可行解，所有节点都要搜索吗？</a:t>
            </a:r>
          </a:p>
        </p:txBody>
      </p: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214313" y="2000250"/>
            <a:ext cx="8737600" cy="4572000"/>
            <a:chOff x="214282" y="2000240"/>
            <a:chExt cx="8737170" cy="4572056"/>
          </a:xfrm>
        </p:grpSpPr>
        <p:grpSp>
          <p:nvGrpSpPr>
            <p:cNvPr id="39947" name="组合 145"/>
            <p:cNvGrpSpPr>
              <a:grpSpLocks/>
            </p:cNvGrpSpPr>
            <p:nvPr/>
          </p:nvGrpSpPr>
          <p:grpSpPr bwMode="auto">
            <a:xfrm>
              <a:off x="214282" y="2000240"/>
              <a:ext cx="8737170" cy="4000528"/>
              <a:chOff x="714348" y="2214554"/>
              <a:chExt cx="7801045" cy="3571900"/>
            </a:xfrm>
          </p:grpSpPr>
          <p:sp>
            <p:nvSpPr>
              <p:cNvPr id="5" name="椭圆 4"/>
              <p:cNvSpPr/>
              <p:nvPr/>
            </p:nvSpPr>
            <p:spPr bwMode="auto">
              <a:xfrm>
                <a:off x="4357686" y="2214554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A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2500298" y="300037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B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6357950" y="300037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C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1500166" y="3714752"/>
                <a:ext cx="428660" cy="428628"/>
              </a:xfrm>
              <a:prstGeom prst="ellipse">
                <a:avLst/>
              </a:prstGeom>
              <a:solidFill>
                <a:srgbClr val="C000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</a:rPr>
                  <a:t>D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3428992" y="371475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E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5357786" y="371475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F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7286644" y="371475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G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6858016" y="442913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N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7786710" y="442913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O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4857752" y="442913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 bwMode="auto">
              <a:xfrm>
                <a:off x="5857884" y="442913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M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 bwMode="auto">
              <a:xfrm>
                <a:off x="1000068" y="442913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H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 bwMode="auto">
              <a:xfrm>
                <a:off x="2000200" y="442913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I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 bwMode="auto">
              <a:xfrm>
                <a:off x="2928926" y="442913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J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 bwMode="auto">
              <a:xfrm>
                <a:off x="3929026" y="4429132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 bwMode="auto">
              <a:xfrm>
                <a:off x="5629268" y="5357826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Z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 bwMode="auto">
              <a:xfrm>
                <a:off x="6612252" y="5357826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B'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 bwMode="auto">
              <a:xfrm>
                <a:off x="4646284" y="5357826"/>
                <a:ext cx="428660" cy="428628"/>
              </a:xfrm>
              <a:prstGeom prst="ellipse">
                <a:avLst/>
              </a:prstGeom>
              <a:solidFill>
                <a:srgbClr val="0080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FF00"/>
                    </a:solidFill>
                    <a:latin typeface="微软雅黑" pitchFamily="34" charset="-122"/>
                  </a:rPr>
                  <a:t>X</a:t>
                </a:r>
                <a:endParaRPr lang="zh-CN" altLang="en-US" sz="1600" b="1" dirty="0">
                  <a:solidFill>
                    <a:srgbClr val="FFFF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 bwMode="auto">
              <a:xfrm>
                <a:off x="5137776" y="5357826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Y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 bwMode="auto">
              <a:xfrm>
                <a:off x="4154792" y="5357826"/>
                <a:ext cx="428660" cy="428628"/>
              </a:xfrm>
              <a:prstGeom prst="ellipse">
                <a:avLst/>
              </a:prstGeom>
              <a:solidFill>
                <a:srgbClr val="0080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FF00"/>
                    </a:solidFill>
                    <a:latin typeface="微软雅黑" pitchFamily="34" charset="-122"/>
                  </a:rPr>
                  <a:t>W</a:t>
                </a:r>
                <a:endParaRPr lang="zh-CN" altLang="en-US" sz="1600" b="1" dirty="0">
                  <a:solidFill>
                    <a:srgbClr val="FFFF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 bwMode="auto">
              <a:xfrm>
                <a:off x="3663300" y="5357826"/>
                <a:ext cx="428660" cy="428628"/>
              </a:xfrm>
              <a:prstGeom prst="ellipse">
                <a:avLst/>
              </a:prstGeom>
              <a:solidFill>
                <a:srgbClr val="0080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FF00"/>
                    </a:solidFill>
                    <a:latin typeface="微软雅黑" pitchFamily="34" charset="-122"/>
                  </a:rPr>
                  <a:t>V</a:t>
                </a:r>
                <a:endParaRPr lang="zh-CN" altLang="en-US" sz="1600" b="1" dirty="0">
                  <a:solidFill>
                    <a:srgbClr val="FFFF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 bwMode="auto">
              <a:xfrm>
                <a:off x="2680316" y="5357826"/>
                <a:ext cx="428660" cy="428628"/>
              </a:xfrm>
              <a:prstGeom prst="ellipse">
                <a:avLst/>
              </a:prstGeom>
              <a:solidFill>
                <a:srgbClr val="C000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</a:rPr>
                  <a:t>T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 bwMode="auto">
              <a:xfrm>
                <a:off x="3171808" y="5357826"/>
                <a:ext cx="428660" cy="428628"/>
              </a:xfrm>
              <a:prstGeom prst="ellipse">
                <a:avLst/>
              </a:prstGeom>
              <a:solidFill>
                <a:srgbClr val="0080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FF00"/>
                    </a:solidFill>
                    <a:latin typeface="微软雅黑" pitchFamily="34" charset="-122"/>
                  </a:rPr>
                  <a:t>U</a:t>
                </a:r>
                <a:endParaRPr lang="zh-CN" altLang="en-US" sz="1600" b="1" dirty="0">
                  <a:solidFill>
                    <a:srgbClr val="FFFF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 bwMode="auto">
              <a:xfrm>
                <a:off x="1697332" y="5357826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R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 bwMode="auto">
              <a:xfrm>
                <a:off x="2188824" y="5357826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S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 bwMode="auto">
              <a:xfrm>
                <a:off x="714348" y="5357826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P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 bwMode="auto">
              <a:xfrm>
                <a:off x="1205840" y="5357826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Q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 bwMode="auto">
              <a:xfrm>
                <a:off x="7595236" y="5357826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D'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 bwMode="auto">
              <a:xfrm>
                <a:off x="8086733" y="5357826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E'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 bwMode="auto">
              <a:xfrm>
                <a:off x="6120760" y="5357826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A'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 bwMode="auto">
              <a:xfrm>
                <a:off x="7103744" y="5357826"/>
                <a:ext cx="428660" cy="428628"/>
              </a:xfrm>
              <a:prstGeom prst="ellipse">
                <a:avLst/>
              </a:prstGeom>
              <a:solidFill>
                <a:srgbClr val="99FF33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</a:rPr>
                  <a:t>C'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</a:endParaRPr>
              </a:p>
            </p:txBody>
          </p:sp>
          <p:cxnSp>
            <p:nvCxnSpPr>
              <p:cNvPr id="40053" name="直接连接符 35"/>
              <p:cNvCxnSpPr>
                <a:cxnSpLocks noChangeShapeType="1"/>
                <a:stCxn id="0" idx="3"/>
                <a:endCxn id="0" idx="7"/>
              </p:cNvCxnSpPr>
              <p:nvPr/>
            </p:nvCxnSpPr>
            <p:spPr bwMode="auto">
              <a:xfrm rot="5400000">
                <a:off x="3401956" y="2044637"/>
                <a:ext cx="482732" cy="155428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54" name="直接连接符 36"/>
              <p:cNvCxnSpPr>
                <a:cxnSpLocks noChangeShapeType="1"/>
                <a:stCxn id="0" idx="5"/>
                <a:endCxn id="0" idx="1"/>
              </p:cNvCxnSpPr>
              <p:nvPr/>
            </p:nvCxnSpPr>
            <p:spPr bwMode="auto">
              <a:xfrm rot="16200000" flipH="1">
                <a:off x="5330782" y="1973199"/>
                <a:ext cx="482732" cy="1697156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55" name="直接连接符 37"/>
              <p:cNvCxnSpPr>
                <a:cxnSpLocks noChangeShapeType="1"/>
                <a:stCxn id="0" idx="3"/>
                <a:endCxn id="0" idx="7"/>
              </p:cNvCxnSpPr>
              <p:nvPr/>
            </p:nvCxnSpPr>
            <p:spPr bwMode="auto">
              <a:xfrm rot="5400000">
                <a:off x="2008915" y="3223364"/>
                <a:ext cx="411294" cy="697024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56" name="直接连接符 38"/>
              <p:cNvCxnSpPr>
                <a:cxnSpLocks noChangeShapeType="1"/>
                <a:stCxn id="0" idx="5"/>
                <a:endCxn id="0" idx="1"/>
              </p:cNvCxnSpPr>
              <p:nvPr/>
            </p:nvCxnSpPr>
            <p:spPr bwMode="auto">
              <a:xfrm rot="16200000" flipH="1">
                <a:off x="2973328" y="3259083"/>
                <a:ext cx="411294" cy="625586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57" name="直接连接符 39"/>
              <p:cNvCxnSpPr>
                <a:cxnSpLocks noChangeShapeType="1"/>
                <a:stCxn id="0" idx="3"/>
                <a:endCxn id="0" idx="7"/>
              </p:cNvCxnSpPr>
              <p:nvPr/>
            </p:nvCxnSpPr>
            <p:spPr bwMode="auto">
              <a:xfrm rot="5400000">
                <a:off x="5866551" y="3223348"/>
                <a:ext cx="411294" cy="697056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58" name="直接连接符 40"/>
              <p:cNvCxnSpPr>
                <a:cxnSpLocks noChangeShapeType="1"/>
                <a:stCxn id="0" idx="5"/>
                <a:endCxn id="0" idx="1"/>
              </p:cNvCxnSpPr>
              <p:nvPr/>
            </p:nvCxnSpPr>
            <p:spPr bwMode="auto">
              <a:xfrm rot="16200000" flipH="1">
                <a:off x="6830980" y="3259083"/>
                <a:ext cx="411294" cy="625586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59" name="直接连接符 41"/>
              <p:cNvCxnSpPr>
                <a:cxnSpLocks noChangeShapeType="1"/>
                <a:stCxn id="0" idx="3"/>
                <a:endCxn id="0" idx="0"/>
              </p:cNvCxnSpPr>
              <p:nvPr/>
            </p:nvCxnSpPr>
            <p:spPr bwMode="auto">
              <a:xfrm rot="5400000">
                <a:off x="1214409" y="4080598"/>
                <a:ext cx="348523" cy="348544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60" name="直接连接符 42"/>
              <p:cNvCxnSpPr>
                <a:cxnSpLocks noChangeShapeType="1"/>
                <a:stCxn id="0" idx="5"/>
                <a:endCxn id="0" idx="0"/>
              </p:cNvCxnSpPr>
              <p:nvPr/>
            </p:nvCxnSpPr>
            <p:spPr bwMode="auto">
              <a:xfrm rot="16200000" flipH="1">
                <a:off x="1866029" y="4080630"/>
                <a:ext cx="348523" cy="34848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61" name="直接连接符 43"/>
              <p:cNvCxnSpPr>
                <a:cxnSpLocks noChangeShapeType="1"/>
                <a:stCxn id="0" idx="3"/>
                <a:endCxn id="0" idx="0"/>
              </p:cNvCxnSpPr>
              <p:nvPr/>
            </p:nvCxnSpPr>
            <p:spPr bwMode="auto">
              <a:xfrm rot="5400000">
                <a:off x="7036622" y="4116333"/>
                <a:ext cx="348523" cy="277074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62" name="直接连接符 44"/>
              <p:cNvCxnSpPr>
                <a:cxnSpLocks noChangeShapeType="1"/>
                <a:stCxn id="0" idx="5"/>
                <a:endCxn id="0" idx="0"/>
              </p:cNvCxnSpPr>
              <p:nvPr/>
            </p:nvCxnSpPr>
            <p:spPr bwMode="auto">
              <a:xfrm rot="16200000" flipH="1">
                <a:off x="7652523" y="4080614"/>
                <a:ext cx="348523" cy="348512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63" name="直接连接符 45"/>
              <p:cNvCxnSpPr>
                <a:cxnSpLocks noChangeShapeType="1"/>
                <a:stCxn id="0" idx="3"/>
                <a:endCxn id="0" idx="0"/>
              </p:cNvCxnSpPr>
              <p:nvPr/>
            </p:nvCxnSpPr>
            <p:spPr bwMode="auto">
              <a:xfrm rot="5400000">
                <a:off x="3143251" y="4080614"/>
                <a:ext cx="348523" cy="348512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64" name="直接连接符 46"/>
              <p:cNvCxnSpPr>
                <a:cxnSpLocks noChangeShapeType="1"/>
                <a:stCxn id="0" idx="5"/>
                <a:endCxn id="0" idx="0"/>
              </p:cNvCxnSpPr>
              <p:nvPr/>
            </p:nvCxnSpPr>
            <p:spPr bwMode="auto">
              <a:xfrm rot="16200000" flipH="1">
                <a:off x="3794855" y="4080630"/>
                <a:ext cx="348523" cy="34848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65" name="直接连接符 47"/>
              <p:cNvCxnSpPr>
                <a:cxnSpLocks noChangeShapeType="1"/>
                <a:stCxn id="0" idx="3"/>
                <a:endCxn id="0" idx="0"/>
              </p:cNvCxnSpPr>
              <p:nvPr/>
            </p:nvCxnSpPr>
            <p:spPr bwMode="auto">
              <a:xfrm rot="5400000">
                <a:off x="5072061" y="4080630"/>
                <a:ext cx="348523" cy="34848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66" name="直接连接符 48"/>
              <p:cNvCxnSpPr>
                <a:cxnSpLocks noChangeShapeType="1"/>
                <a:stCxn id="0" idx="5"/>
                <a:endCxn id="0" idx="0"/>
              </p:cNvCxnSpPr>
              <p:nvPr/>
            </p:nvCxnSpPr>
            <p:spPr bwMode="auto">
              <a:xfrm rot="16200000" flipH="1">
                <a:off x="5723681" y="4080598"/>
                <a:ext cx="348523" cy="348544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67" name="直接连接符 49"/>
              <p:cNvCxnSpPr>
                <a:cxnSpLocks noChangeShapeType="1"/>
                <a:stCxn id="0" idx="3"/>
                <a:endCxn id="0" idx="0"/>
              </p:cNvCxnSpPr>
              <p:nvPr/>
            </p:nvCxnSpPr>
            <p:spPr bwMode="auto">
              <a:xfrm rot="5400000">
                <a:off x="714343" y="5009324"/>
                <a:ext cx="562837" cy="134166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68" name="直接连接符 50"/>
              <p:cNvCxnSpPr>
                <a:cxnSpLocks noChangeShapeType="1"/>
                <a:stCxn id="0" idx="5"/>
                <a:endCxn id="0" idx="0"/>
              </p:cNvCxnSpPr>
              <p:nvPr/>
            </p:nvCxnSpPr>
            <p:spPr bwMode="auto">
              <a:xfrm rot="16200000" flipH="1">
                <a:off x="1111643" y="5049298"/>
                <a:ext cx="562837" cy="54218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69" name="直接连接符 51"/>
              <p:cNvCxnSpPr>
                <a:cxnSpLocks noChangeShapeType="1"/>
                <a:stCxn id="0" idx="3"/>
                <a:endCxn id="0" idx="0"/>
              </p:cNvCxnSpPr>
              <p:nvPr/>
            </p:nvCxnSpPr>
            <p:spPr bwMode="auto">
              <a:xfrm rot="5400000">
                <a:off x="1705901" y="5000750"/>
                <a:ext cx="562837" cy="151314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70" name="直接连接符 52"/>
              <p:cNvCxnSpPr>
                <a:cxnSpLocks noChangeShapeType="1"/>
                <a:stCxn id="0" idx="5"/>
                <a:endCxn id="0" idx="0"/>
              </p:cNvCxnSpPr>
              <p:nvPr/>
            </p:nvCxnSpPr>
            <p:spPr bwMode="auto">
              <a:xfrm rot="16200000" flipH="1">
                <a:off x="2103201" y="5057872"/>
                <a:ext cx="562837" cy="3707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71" name="直接连接符 53"/>
              <p:cNvCxnSpPr>
                <a:cxnSpLocks noChangeShapeType="1"/>
                <a:stCxn id="0" idx="3"/>
                <a:endCxn id="0" idx="0"/>
              </p:cNvCxnSpPr>
              <p:nvPr/>
            </p:nvCxnSpPr>
            <p:spPr bwMode="auto">
              <a:xfrm rot="5400000">
                <a:off x="2661756" y="5027879"/>
                <a:ext cx="562837" cy="97056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72" name="直接连接符 54"/>
              <p:cNvCxnSpPr>
                <a:cxnSpLocks noChangeShapeType="1"/>
                <a:stCxn id="0" idx="5"/>
                <a:endCxn id="0" idx="0"/>
              </p:cNvCxnSpPr>
              <p:nvPr/>
            </p:nvCxnSpPr>
            <p:spPr bwMode="auto">
              <a:xfrm rot="16200000" flipH="1">
                <a:off x="3059056" y="5030743"/>
                <a:ext cx="562837" cy="91328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73" name="直接连接符 55"/>
              <p:cNvCxnSpPr>
                <a:cxnSpLocks noChangeShapeType="1"/>
                <a:stCxn id="0" idx="3"/>
                <a:endCxn id="0" idx="0"/>
              </p:cNvCxnSpPr>
              <p:nvPr/>
            </p:nvCxnSpPr>
            <p:spPr bwMode="auto">
              <a:xfrm rot="5400000">
                <a:off x="3653298" y="5019321"/>
                <a:ext cx="562837" cy="114172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74" name="直接连接符 56"/>
              <p:cNvCxnSpPr>
                <a:cxnSpLocks noChangeShapeType="1"/>
                <a:stCxn id="0" idx="5"/>
                <a:endCxn id="0" idx="0"/>
              </p:cNvCxnSpPr>
              <p:nvPr/>
            </p:nvCxnSpPr>
            <p:spPr bwMode="auto">
              <a:xfrm rot="16200000" flipH="1">
                <a:off x="4050598" y="5039301"/>
                <a:ext cx="562837" cy="74212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75" name="直接连接符 57"/>
              <p:cNvCxnSpPr>
                <a:cxnSpLocks noChangeShapeType="1"/>
                <a:stCxn id="0" idx="3"/>
                <a:endCxn id="0" idx="0"/>
              </p:cNvCxnSpPr>
              <p:nvPr/>
            </p:nvCxnSpPr>
            <p:spPr bwMode="auto">
              <a:xfrm rot="5400000">
                <a:off x="4609153" y="5046450"/>
                <a:ext cx="562837" cy="59914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76" name="直接连接符 58"/>
              <p:cNvCxnSpPr>
                <a:cxnSpLocks noChangeShapeType="1"/>
                <a:stCxn id="0" idx="5"/>
                <a:endCxn id="0" idx="0"/>
              </p:cNvCxnSpPr>
              <p:nvPr/>
            </p:nvCxnSpPr>
            <p:spPr bwMode="auto">
              <a:xfrm rot="16200000" flipH="1">
                <a:off x="5006453" y="5012172"/>
                <a:ext cx="562837" cy="12847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77" name="直接连接符 59"/>
              <p:cNvCxnSpPr>
                <a:cxnSpLocks noChangeShapeType="1"/>
                <a:stCxn id="0" idx="3"/>
                <a:endCxn id="0" idx="0"/>
              </p:cNvCxnSpPr>
              <p:nvPr/>
            </p:nvCxnSpPr>
            <p:spPr bwMode="auto">
              <a:xfrm rot="5400000">
                <a:off x="5600711" y="5037876"/>
                <a:ext cx="562837" cy="77062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78" name="直接连接符 60"/>
              <p:cNvCxnSpPr>
                <a:cxnSpLocks noChangeShapeType="1"/>
                <a:stCxn id="0" idx="5"/>
                <a:endCxn id="0" idx="0"/>
              </p:cNvCxnSpPr>
              <p:nvPr/>
            </p:nvCxnSpPr>
            <p:spPr bwMode="auto">
              <a:xfrm rot="16200000" flipH="1">
                <a:off x="5998011" y="5020746"/>
                <a:ext cx="562837" cy="111322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79" name="直接连接符 61"/>
              <p:cNvCxnSpPr>
                <a:cxnSpLocks noChangeShapeType="1"/>
                <a:stCxn id="0" idx="3"/>
                <a:endCxn id="0" idx="0"/>
              </p:cNvCxnSpPr>
              <p:nvPr/>
            </p:nvCxnSpPr>
            <p:spPr bwMode="auto">
              <a:xfrm rot="5400000">
                <a:off x="6592269" y="5029302"/>
                <a:ext cx="562837" cy="9421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80" name="直接连接符 62"/>
              <p:cNvCxnSpPr>
                <a:cxnSpLocks noChangeShapeType="1"/>
                <a:stCxn id="0" idx="5"/>
                <a:endCxn id="0" idx="0"/>
              </p:cNvCxnSpPr>
              <p:nvPr/>
            </p:nvCxnSpPr>
            <p:spPr bwMode="auto">
              <a:xfrm rot="16200000" flipH="1">
                <a:off x="6989569" y="5029320"/>
                <a:ext cx="562837" cy="94174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81" name="直接连接符 63"/>
              <p:cNvCxnSpPr>
                <a:cxnSpLocks noChangeShapeType="1"/>
                <a:stCxn id="0" idx="3"/>
                <a:endCxn id="0" idx="0"/>
              </p:cNvCxnSpPr>
              <p:nvPr/>
            </p:nvCxnSpPr>
            <p:spPr bwMode="auto">
              <a:xfrm rot="5400000">
                <a:off x="7548108" y="5056447"/>
                <a:ext cx="562837" cy="3992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40082" name="直接连接符 64"/>
              <p:cNvCxnSpPr>
                <a:cxnSpLocks noChangeShapeType="1"/>
                <a:stCxn id="0" idx="5"/>
                <a:endCxn id="0" idx="0"/>
              </p:cNvCxnSpPr>
              <p:nvPr/>
            </p:nvCxnSpPr>
            <p:spPr bwMode="auto">
              <a:xfrm rot="16200000" flipH="1">
                <a:off x="7945410" y="5002172"/>
                <a:ext cx="562837" cy="148469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sp>
            <p:nvSpPr>
              <p:cNvPr id="40083" name="TextBox 65"/>
              <p:cNvSpPr txBox="1">
                <a:spLocks noChangeArrowheads="1"/>
              </p:cNvSpPr>
              <p:nvPr/>
            </p:nvSpPr>
            <p:spPr bwMode="auto">
              <a:xfrm>
                <a:off x="3428992" y="2500306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FF"/>
                    </a:solidFill>
                    <a:latin typeface="微软雅黑" pitchFamily="34" charset="-122"/>
                  </a:rPr>
                  <a:t>1</a:t>
                </a:r>
                <a:endParaRPr lang="zh-CN" altLang="en-US" b="1">
                  <a:solidFill>
                    <a:srgbClr val="0000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0084" name="TextBox 66"/>
              <p:cNvSpPr txBox="1">
                <a:spLocks noChangeArrowheads="1"/>
              </p:cNvSpPr>
              <p:nvPr/>
            </p:nvSpPr>
            <p:spPr bwMode="auto">
              <a:xfrm>
                <a:off x="2000232" y="3286124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FF"/>
                    </a:solidFill>
                    <a:latin typeface="微软雅黑" pitchFamily="34" charset="-122"/>
                  </a:rPr>
                  <a:t>1</a:t>
                </a:r>
                <a:endParaRPr lang="zh-CN" altLang="en-US" b="1">
                  <a:solidFill>
                    <a:srgbClr val="0000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0085" name="TextBox 67"/>
              <p:cNvSpPr txBox="1">
                <a:spLocks noChangeArrowheads="1"/>
              </p:cNvSpPr>
              <p:nvPr/>
            </p:nvSpPr>
            <p:spPr bwMode="auto">
              <a:xfrm>
                <a:off x="1142976" y="3929066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FF"/>
                    </a:solidFill>
                    <a:latin typeface="微软雅黑" pitchFamily="34" charset="-122"/>
                  </a:rPr>
                  <a:t>1</a:t>
                </a:r>
                <a:endParaRPr lang="zh-CN" altLang="en-US" b="1">
                  <a:solidFill>
                    <a:srgbClr val="0000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0086" name="TextBox 68"/>
              <p:cNvSpPr txBox="1">
                <a:spLocks noChangeArrowheads="1"/>
              </p:cNvSpPr>
              <p:nvPr/>
            </p:nvSpPr>
            <p:spPr bwMode="auto">
              <a:xfrm>
                <a:off x="714348" y="4857760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FF"/>
                    </a:solidFill>
                    <a:latin typeface="微软雅黑" pitchFamily="34" charset="-122"/>
                  </a:rPr>
                  <a:t>1</a:t>
                </a:r>
                <a:endParaRPr lang="zh-CN" altLang="en-US" b="1">
                  <a:solidFill>
                    <a:srgbClr val="0000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0087" name="TextBox 69"/>
              <p:cNvSpPr txBox="1">
                <a:spLocks noChangeArrowheads="1"/>
              </p:cNvSpPr>
              <p:nvPr/>
            </p:nvSpPr>
            <p:spPr bwMode="auto">
              <a:xfrm>
                <a:off x="5357818" y="2488164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FF"/>
                    </a:solidFill>
                    <a:latin typeface="微软雅黑" pitchFamily="34" charset="-122"/>
                  </a:rPr>
                  <a:t>0</a:t>
                </a:r>
                <a:endParaRPr lang="zh-CN" altLang="en-US" b="1">
                  <a:solidFill>
                    <a:srgbClr val="0000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0088" name="TextBox 70"/>
              <p:cNvSpPr txBox="1">
                <a:spLocks noChangeArrowheads="1"/>
              </p:cNvSpPr>
              <p:nvPr/>
            </p:nvSpPr>
            <p:spPr bwMode="auto">
              <a:xfrm>
                <a:off x="6929454" y="3286124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FF"/>
                    </a:solidFill>
                    <a:latin typeface="微软雅黑" pitchFamily="34" charset="-122"/>
                  </a:rPr>
                  <a:t>0</a:t>
                </a:r>
                <a:endParaRPr lang="zh-CN" altLang="en-US" b="1">
                  <a:solidFill>
                    <a:srgbClr val="0000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0089" name="TextBox 71"/>
              <p:cNvSpPr txBox="1">
                <a:spLocks noChangeArrowheads="1"/>
              </p:cNvSpPr>
              <p:nvPr/>
            </p:nvSpPr>
            <p:spPr bwMode="auto">
              <a:xfrm>
                <a:off x="7715272" y="3988362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FF"/>
                    </a:solidFill>
                    <a:latin typeface="微软雅黑" pitchFamily="34" charset="-122"/>
                  </a:rPr>
                  <a:t>0</a:t>
                </a:r>
                <a:endParaRPr lang="zh-CN" altLang="en-US" b="1">
                  <a:solidFill>
                    <a:srgbClr val="0000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40090" name="TextBox 72"/>
              <p:cNvSpPr txBox="1">
                <a:spLocks noChangeArrowheads="1"/>
              </p:cNvSpPr>
              <p:nvPr/>
            </p:nvSpPr>
            <p:spPr bwMode="auto">
              <a:xfrm>
                <a:off x="8143900" y="4845618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nsolas" pitchFamily="49" charset="0"/>
                    <a:ea typeface="微软雅黑" pitchFamily="34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FF"/>
                    </a:solidFill>
                    <a:latin typeface="微软雅黑" pitchFamily="34" charset="-122"/>
                  </a:rPr>
                  <a:t>0</a:t>
                </a:r>
                <a:endParaRPr lang="zh-CN" altLang="en-US" b="1">
                  <a:solidFill>
                    <a:srgbClr val="0000FF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75" name="圆角矩形标注 74"/>
            <p:cNvSpPr/>
            <p:nvPr/>
          </p:nvSpPr>
          <p:spPr bwMode="auto">
            <a:xfrm>
              <a:off x="2285984" y="6143620"/>
              <a:ext cx="500066" cy="428652"/>
            </a:xfrm>
            <a:prstGeom prst="wedgeRoundRectCallout">
              <a:avLst>
                <a:gd name="adj1" fmla="val 22015"/>
                <a:gd name="adj2" fmla="val -70703"/>
                <a:gd name="adj3" fmla="val 16667"/>
              </a:avLst>
            </a:prstGeom>
            <a:solidFill>
              <a:srgbClr val="FFCCF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</a:rPr>
                <a:t>13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76" name="圆角矩形标注 75"/>
            <p:cNvSpPr/>
            <p:nvPr/>
          </p:nvSpPr>
          <p:spPr bwMode="auto">
            <a:xfrm>
              <a:off x="2857488" y="6143620"/>
              <a:ext cx="500066" cy="428652"/>
            </a:xfrm>
            <a:prstGeom prst="wedgeRoundRectCallout">
              <a:avLst>
                <a:gd name="adj1" fmla="val 32917"/>
                <a:gd name="adj2" fmla="val -76945"/>
                <a:gd name="adj3" fmla="val 16667"/>
              </a:avLst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微软雅黑" pitchFamily="34" charset="-122"/>
                </a:rPr>
                <a:t>10</a:t>
              </a:r>
              <a:endParaRPr lang="zh-CN" altLang="en-US" b="1" dirty="0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77" name="圆角矩形标注 76"/>
            <p:cNvSpPr/>
            <p:nvPr/>
          </p:nvSpPr>
          <p:spPr bwMode="auto">
            <a:xfrm>
              <a:off x="3428992" y="6143644"/>
              <a:ext cx="500066" cy="428652"/>
            </a:xfrm>
            <a:prstGeom prst="wedgeRoundRectCallout">
              <a:avLst>
                <a:gd name="adj1" fmla="val 32917"/>
                <a:gd name="adj2" fmla="val -76945"/>
                <a:gd name="adj3" fmla="val 16667"/>
              </a:avLst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微软雅黑" pitchFamily="34" charset="-122"/>
                </a:rPr>
                <a:t>11</a:t>
              </a:r>
              <a:endParaRPr lang="zh-CN" altLang="en-US" b="1" dirty="0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  <p:sp>
          <p:nvSpPr>
            <p:cNvPr id="78" name="圆角矩形标注 77"/>
            <p:cNvSpPr/>
            <p:nvPr/>
          </p:nvSpPr>
          <p:spPr bwMode="auto">
            <a:xfrm>
              <a:off x="4000496" y="6143644"/>
              <a:ext cx="357190" cy="428652"/>
            </a:xfrm>
            <a:prstGeom prst="wedgeRoundRectCallout">
              <a:avLst>
                <a:gd name="adj1" fmla="val 28457"/>
                <a:gd name="adj2" fmla="val -89952"/>
                <a:gd name="adj3" fmla="val 16667"/>
              </a:avLst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微软雅黑" pitchFamily="34" charset="-122"/>
                </a:rPr>
                <a:t>8</a:t>
              </a:r>
              <a:endParaRPr lang="zh-CN" altLang="en-US" b="1" dirty="0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</p:grpSp>
      <p:sp>
        <p:nvSpPr>
          <p:cNvPr id="79" name="圆角矩形标注 78"/>
          <p:cNvSpPr/>
          <p:nvPr/>
        </p:nvSpPr>
        <p:spPr bwMode="auto">
          <a:xfrm>
            <a:off x="7143768" y="1928802"/>
            <a:ext cx="1643074" cy="1000132"/>
          </a:xfrm>
          <a:prstGeom prst="wedgeRoundRectCallout">
            <a:avLst>
              <a:gd name="adj1" fmla="val -58557"/>
              <a:gd name="adj2" fmla="val 50532"/>
              <a:gd name="adj3" fmla="val 16667"/>
            </a:avLst>
          </a:prstGeom>
          <a:solidFill>
            <a:srgbClr val="FFCCFF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2,3,4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</a:rPr>
              <a:t>都装上</a:t>
            </a:r>
            <a:endParaRPr lang="en-US" altLang="zh-CN" b="1" dirty="0">
              <a:solidFill>
                <a:srgbClr val="0000FF"/>
              </a:solidFill>
              <a:latin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</a:rPr>
              <a:t>最优值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=11</a:t>
            </a:r>
          </a:p>
          <a:p>
            <a:pPr>
              <a:defRPr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</a:rPr>
              <a:t>还搜吗？</a:t>
            </a:r>
          </a:p>
        </p:txBody>
      </p:sp>
      <p:grpSp>
        <p:nvGrpSpPr>
          <p:cNvPr id="82" name="组合 81"/>
          <p:cNvGrpSpPr>
            <a:grpSpLocks/>
          </p:cNvGrpSpPr>
          <p:nvPr/>
        </p:nvGrpSpPr>
        <p:grpSpPr bwMode="auto">
          <a:xfrm>
            <a:off x="4572000" y="3143250"/>
            <a:ext cx="4357688" cy="3500438"/>
            <a:chOff x="4786314" y="3143248"/>
            <a:chExt cx="4357718" cy="3500462"/>
          </a:xfrm>
        </p:grpSpPr>
        <p:sp>
          <p:nvSpPr>
            <p:cNvPr id="84" name="矩形 83"/>
            <p:cNvSpPr/>
            <p:nvPr/>
          </p:nvSpPr>
          <p:spPr>
            <a:xfrm>
              <a:off x="4786314" y="3560764"/>
              <a:ext cx="4357718" cy="3082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b="1" dirty="0"/>
                <a:t>剩余货箱的重量</a:t>
              </a:r>
              <a:endParaRPr lang="en-US" altLang="zh-CN" sz="2200" b="1" dirty="0"/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b="1" dirty="0">
                  <a:solidFill>
                    <a:srgbClr val="0000FF"/>
                  </a:solidFill>
                </a:rPr>
                <a:t>r=∑w[j],i+1</a:t>
              </a:r>
              <a:r>
                <a:rPr lang="zh-CN" altLang="en-US" sz="2200" b="1" dirty="0">
                  <a:solidFill>
                    <a:srgbClr val="0000FF"/>
                  </a:solidFill>
                </a:rPr>
                <a:t>≤</a:t>
              </a:r>
              <a:r>
                <a:rPr lang="en-US" altLang="zh-CN" sz="2200" b="1" dirty="0">
                  <a:solidFill>
                    <a:srgbClr val="0000FF"/>
                  </a:solidFill>
                </a:rPr>
                <a:t>j</a:t>
              </a:r>
              <a:r>
                <a:rPr lang="zh-CN" altLang="en-US" sz="2200" b="1" dirty="0">
                  <a:solidFill>
                    <a:srgbClr val="0000FF"/>
                  </a:solidFill>
                </a:rPr>
                <a:t>≤</a:t>
              </a:r>
              <a:r>
                <a:rPr lang="en-US" altLang="zh-CN" sz="2200" b="1" dirty="0">
                  <a:solidFill>
                    <a:srgbClr val="0000FF"/>
                  </a:solidFill>
                </a:rPr>
                <a:t>n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b="1" dirty="0"/>
                <a:t>当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cw+r≤bestW</a:t>
              </a:r>
              <a:r>
                <a:rPr lang="zh-CN" altLang="en-US" sz="2200" b="1" dirty="0"/>
                <a:t>时，</a:t>
              </a:r>
              <a:endParaRPr lang="en-US" altLang="zh-CN" sz="2200" b="1" dirty="0"/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b="1" dirty="0">
                  <a:solidFill>
                    <a:srgbClr val="0000FF"/>
                  </a:solidFill>
                </a:rPr>
                <a:t>当前的</a:t>
              </a:r>
              <a:r>
                <a:rPr lang="en-US" altLang="zh-CN" sz="2200" b="1" dirty="0">
                  <a:solidFill>
                    <a:srgbClr val="0000FF"/>
                  </a:solidFill>
                </a:rPr>
                <a:t>+</a:t>
              </a:r>
              <a:r>
                <a:rPr lang="zh-CN" altLang="en-US" sz="2200" b="1" dirty="0">
                  <a:solidFill>
                    <a:srgbClr val="0000FF"/>
                  </a:solidFill>
                </a:rPr>
                <a:t>剩下的所有≤最优的</a:t>
              </a:r>
              <a:endParaRPr lang="en-US" altLang="zh-CN" sz="2200" b="1" dirty="0">
                <a:solidFill>
                  <a:srgbClr val="0000FF"/>
                </a:solidFill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b="1" dirty="0"/>
                <a:t>没必要搜索。</a:t>
              </a:r>
              <a:endParaRPr lang="en-US" altLang="zh-CN" sz="2200" b="1" dirty="0"/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b="1" dirty="0"/>
                <a:t>约束函数减去子树</a:t>
              </a:r>
            </a:p>
          </p:txBody>
        </p:sp>
        <p:pic>
          <p:nvPicPr>
            <p:cNvPr id="39946" name="Picture 1" descr="D:\Temp\Temporary Internet Files\Content.IE5\51RT335K\MCj04294570000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2513" y="3143248"/>
              <a:ext cx="1741487" cy="127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smtClean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于是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回溯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分枝限界法</a:t>
            </a:r>
            <a:r>
              <a:rPr lang="zh-CN" altLang="en-US" dirty="0" smtClean="0"/>
              <a:t>是比较常用的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对候选解进行系统检查两种方法。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zh-CN" altLang="en-US" dirty="0" smtClean="0"/>
              <a:t>按照这两种方法对候选解进行系统检查通常会使问题的</a:t>
            </a:r>
            <a:r>
              <a:rPr lang="zh-CN" altLang="en-US" dirty="0" smtClean="0">
                <a:solidFill>
                  <a:srgbClr val="FF0000"/>
                </a:solidFill>
              </a:rPr>
              <a:t>求解时间大大减少</a:t>
            </a:r>
            <a:r>
              <a:rPr lang="zh-CN" altLang="en-US" dirty="0" smtClean="0"/>
              <a:t>（无论对于最坏情形还是对于一般情形） 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可以避免对很大的候选解集合进行检查，同时能够保证算法运行结束时可以找到所需要的解。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通常能够用来</a:t>
            </a:r>
            <a:r>
              <a:rPr lang="zh-CN" altLang="en-US" dirty="0" smtClean="0">
                <a:solidFill>
                  <a:srgbClr val="0000FF"/>
                </a:solidFill>
              </a:rPr>
              <a:t>求解规模很大</a:t>
            </a:r>
            <a:r>
              <a:rPr lang="zh-CN" altLang="en-US" dirty="0" smtClean="0"/>
              <a:t>的问题。</a:t>
            </a:r>
            <a:endParaRPr lang="en-US" altLang="zh-CN" dirty="0" smtClean="0"/>
          </a:p>
        </p:txBody>
      </p:sp>
      <p:pic>
        <p:nvPicPr>
          <p:cNvPr id="8196" name="Picture 1" descr="D:\Temp\Temporary Internet Files\Content.IE5\NX19AAQ6\MCj0437990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装载问题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算法设计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子集树</a:t>
            </a:r>
          </a:p>
          <a:p>
            <a:pPr lvl="1"/>
            <a:r>
              <a:rPr lang="zh-CN" altLang="en-US" dirty="0" smtClean="0"/>
              <a:t>可行性约束（剪枝）函数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限界函数（不选择当前元素）</a:t>
            </a:r>
          </a:p>
          <a:p>
            <a:pPr lvl="2"/>
            <a:r>
              <a:rPr lang="zh-CN" altLang="en-US" dirty="0" smtClean="0"/>
              <a:t>当前重量</a:t>
            </a:r>
            <a:r>
              <a:rPr lang="en-US" altLang="zh-CN" dirty="0" smtClean="0"/>
              <a:t> + </a:t>
            </a:r>
            <a:r>
              <a:rPr lang="zh-CN" altLang="en-US" dirty="0" smtClean="0"/>
              <a:t>剩余集装箱重量 </a:t>
            </a:r>
            <a:r>
              <a:rPr lang="en-US" altLang="zh-CN" dirty="0" smtClean="0"/>
              <a:t>≤ </a:t>
            </a:r>
            <a:r>
              <a:rPr lang="zh-CN" altLang="en-US" dirty="0" smtClean="0"/>
              <a:t>当前最优载重量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CW+R </a:t>
            </a:r>
            <a:r>
              <a:rPr lang="zh-CN" altLang="en-US" dirty="0" smtClean="0">
                <a:solidFill>
                  <a:srgbClr val="0000FF"/>
                </a:solidFill>
              </a:rPr>
              <a:t>≤ </a:t>
            </a:r>
            <a:r>
              <a:rPr lang="en-US" altLang="zh-CN" dirty="0" err="1" smtClean="0">
                <a:solidFill>
                  <a:srgbClr val="0000FF"/>
                </a:solidFill>
              </a:rPr>
              <a:t>BestW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用回溯法设计解装载问题的</a:t>
            </a:r>
            <a:r>
              <a:rPr lang="en-US" altLang="zh-CN" dirty="0" smtClean="0">
                <a:solidFill>
                  <a:srgbClr val="FF0000"/>
                </a:solidFill>
              </a:rPr>
              <a:t>O(2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计算时间算法，</a:t>
            </a:r>
            <a:r>
              <a:rPr lang="zh-CN" altLang="en-US" dirty="0" smtClean="0">
                <a:solidFill>
                  <a:srgbClr val="006600"/>
                </a:solidFill>
              </a:rPr>
              <a:t>某些情况下</a:t>
            </a:r>
            <a:r>
              <a:rPr lang="zh-CN" altLang="en-US" dirty="0" smtClean="0"/>
              <a:t>优于动态规划算法。</a:t>
            </a: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5286375" y="2143125"/>
          <a:ext cx="3214688" cy="1571625"/>
        </p:xfrm>
        <a:graphic>
          <a:graphicData uri="http://schemas.openxmlformats.org/presentationml/2006/ole">
            <p:oleObj spid="_x0000_s40983" name="公式" r:id="rId4" imgW="736600" imgH="431800" progId="Equation.3">
              <p:embed/>
            </p:oleObj>
          </a:graphicData>
        </a:graphic>
      </p:graphicFrame>
      <p:pic>
        <p:nvPicPr>
          <p:cNvPr id="40965" name="Picture 3" descr="D:\Temp\Temporary Internet Files\Content.IE5\RCULP1HP\MCj04261900000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0"/>
            <a:ext cx="18573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457200" y="59436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304800" y="914400"/>
            <a:ext cx="6643464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b="0" dirty="0"/>
              <a:t>template &lt; class Type &gt;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/>
              <a:t>Type </a:t>
            </a:r>
            <a:r>
              <a:rPr lang="en-US" altLang="zh-CN" sz="2200" b="0" dirty="0" err="1"/>
              <a:t>Maxloading</a:t>
            </a:r>
            <a:r>
              <a:rPr lang="en-US" altLang="zh-CN" sz="2200" b="0" dirty="0"/>
              <a:t>(type w[], type </a:t>
            </a:r>
            <a:r>
              <a:rPr lang="en-US" altLang="zh-CN" sz="2200" b="0" dirty="0" err="1" smtClean="0"/>
              <a:t>c</a:t>
            </a:r>
            <a:r>
              <a:rPr lang="en-US" altLang="zh-CN" sz="2200" dirty="0" err="1" smtClean="0"/>
              <a:t>,int</a:t>
            </a:r>
            <a:r>
              <a:rPr lang="en-US" altLang="zh-CN" sz="2200" dirty="0" smtClean="0"/>
              <a:t> n)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 smtClean="0"/>
              <a:t>   loading </a:t>
            </a:r>
            <a:r>
              <a:rPr lang="en-US" altLang="zh-CN" sz="2200" b="0" dirty="0"/>
              <a:t>&lt;Type&gt; X</a:t>
            </a:r>
            <a:r>
              <a:rPr lang="zh-CN" altLang="en-US" sz="2200" b="0" dirty="0"/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</a:t>
            </a:r>
            <a:r>
              <a:rPr lang="en-US" altLang="zh-CN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初始化</a:t>
            </a:r>
            <a:r>
              <a:rPr lang="en-US" altLang="zh-CN" sz="2200" b="0" dirty="0">
                <a:solidFill>
                  <a:srgbClr val="990000"/>
                </a:solidFill>
                <a:latin typeface="Century Schoolbook" pitchFamily="18" charset="0"/>
                <a:ea typeface="楷体_GB2312" pitchFamily="49" charset="-122"/>
              </a:rPr>
              <a:t>X</a:t>
            </a:r>
            <a:endParaRPr lang="en-US" altLang="zh-CN" sz="2200" b="0" dirty="0"/>
          </a:p>
          <a:p>
            <a:pPr>
              <a:lnSpc>
                <a:spcPct val="90000"/>
              </a:lnSpc>
            </a:pPr>
            <a:r>
              <a:rPr lang="en-US" altLang="zh-CN" sz="2200" b="0" dirty="0"/>
              <a:t>    X. w=w;  </a:t>
            </a:r>
            <a:r>
              <a:rPr lang="en-US" altLang="zh-CN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集装箱重量数组</a:t>
            </a:r>
            <a:endParaRPr lang="zh-CN" altLang="en-US" sz="2200" b="0" dirty="0"/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</a:t>
            </a:r>
            <a:r>
              <a:rPr lang="en-US" altLang="zh-CN" sz="2200" b="0" dirty="0"/>
              <a:t>X. c=c;   </a:t>
            </a:r>
            <a:r>
              <a:rPr lang="en-US" altLang="zh-CN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第一艘船载重量</a:t>
            </a:r>
            <a:endParaRPr lang="zh-CN" altLang="en-US" sz="2200" b="0" dirty="0"/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</a:t>
            </a:r>
            <a:r>
              <a:rPr lang="en-US" altLang="zh-CN" sz="2200" b="0" dirty="0"/>
              <a:t>X. n=n</a:t>
            </a:r>
            <a:r>
              <a:rPr lang="zh-CN" altLang="en-US" sz="2200" b="0" dirty="0"/>
              <a:t>；</a:t>
            </a:r>
            <a:r>
              <a:rPr lang="en-US" altLang="zh-CN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集装箱数</a:t>
            </a:r>
            <a:endParaRPr lang="zh-CN" altLang="en-US" sz="2200" b="0" dirty="0"/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</a:t>
            </a:r>
            <a:r>
              <a:rPr lang="en-US" altLang="zh-CN" sz="2200" b="0" dirty="0"/>
              <a:t>X. </a:t>
            </a:r>
            <a:r>
              <a:rPr lang="en-US" altLang="zh-CN" sz="2200" b="0" dirty="0" err="1"/>
              <a:t>bestw</a:t>
            </a:r>
            <a:r>
              <a:rPr lang="en-US" altLang="zh-CN" sz="2200" b="0" dirty="0"/>
              <a:t>=0; </a:t>
            </a:r>
            <a:r>
              <a:rPr lang="en-US" altLang="zh-CN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当前最优载重</a:t>
            </a:r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</a:t>
            </a:r>
            <a:r>
              <a:rPr lang="en-US" altLang="zh-CN" sz="2200" b="0" dirty="0"/>
              <a:t>X. </a:t>
            </a:r>
            <a:r>
              <a:rPr lang="en-US" altLang="zh-CN" sz="2200" b="0" dirty="0" err="1"/>
              <a:t>cw</a:t>
            </a:r>
            <a:r>
              <a:rPr lang="en-US" altLang="zh-CN" sz="2200" b="0" dirty="0"/>
              <a:t>=0</a:t>
            </a:r>
            <a:r>
              <a:rPr lang="en-US" altLang="zh-CN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;//</a:t>
            </a:r>
            <a:r>
              <a:rPr lang="zh-CN" altLang="en-US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当前载重量</a:t>
            </a:r>
            <a:endParaRPr lang="zh-CN" altLang="en-US" sz="2200" b="0" dirty="0"/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</a:t>
            </a:r>
            <a:r>
              <a:rPr lang="en-US" altLang="zh-CN" sz="2200" b="0" dirty="0"/>
              <a:t>X. r=0</a:t>
            </a:r>
            <a:r>
              <a:rPr lang="en-US" altLang="zh-CN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; //</a:t>
            </a:r>
            <a:r>
              <a:rPr lang="zh-CN" altLang="en-US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剩余集装箱重量</a:t>
            </a:r>
            <a:r>
              <a:rPr lang="zh-CN" altLang="en-US" sz="2200" b="0" dirty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</a:t>
            </a:r>
            <a:r>
              <a:rPr lang="en-US" altLang="zh-CN" sz="2200" b="0" dirty="0"/>
              <a:t>for (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=1; 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&lt;=n; 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++)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/>
              <a:t>        X. r +=w[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]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//</a:t>
            </a:r>
            <a:r>
              <a:rPr lang="zh-CN" altLang="en-US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计算最优载重量</a:t>
            </a:r>
            <a:endParaRPr lang="zh-CN" altLang="en-US" sz="2200" b="0" dirty="0"/>
          </a:p>
          <a:p>
            <a:pPr>
              <a:lnSpc>
                <a:spcPct val="9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    </a:t>
            </a:r>
            <a:r>
              <a:rPr lang="en-US" altLang="zh-CN" sz="2200" dirty="0" err="1">
                <a:solidFill>
                  <a:srgbClr val="FF0000"/>
                </a:solidFill>
              </a:rPr>
              <a:t>X.Backtrack</a:t>
            </a:r>
            <a:r>
              <a:rPr lang="en-US" altLang="zh-CN" sz="2200" dirty="0">
                <a:solidFill>
                  <a:srgbClr val="FF0000"/>
                </a:solidFill>
              </a:rPr>
              <a:t>(1)</a:t>
            </a:r>
            <a:r>
              <a:rPr lang="zh-CN" altLang="en-US" sz="2200" dirty="0">
                <a:solidFill>
                  <a:srgbClr val="FF0000"/>
                </a:solidFill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</a:t>
            </a:r>
            <a:r>
              <a:rPr lang="en-US" altLang="zh-CN" sz="2200" b="0" dirty="0"/>
              <a:t>return </a:t>
            </a:r>
            <a:r>
              <a:rPr lang="en-US" altLang="zh-CN" sz="2200" b="0" dirty="0" err="1"/>
              <a:t>X.bestw</a:t>
            </a:r>
            <a:r>
              <a:rPr lang="zh-CN" altLang="en-US" sz="2200" b="0" dirty="0"/>
              <a:t>； </a:t>
            </a:r>
            <a:r>
              <a:rPr lang="en-US" altLang="zh-CN" sz="2200" b="0" dirty="0"/>
              <a:t>}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381000" y="406400"/>
            <a:ext cx="3327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>
                <a:latin typeface="黑体" pitchFamily="2" charset="-122"/>
                <a:ea typeface="幼圆" pitchFamily="49" charset="-122"/>
              </a:rPr>
              <a:t>装载问题的</a:t>
            </a:r>
            <a:r>
              <a:rPr lang="zh-CN" altLang="en-US" sz="2200">
                <a:latin typeface="幼圆" pitchFamily="49" charset="-122"/>
                <a:ea typeface="幼圆" pitchFamily="49" charset="-122"/>
              </a:rPr>
              <a:t>回溯</a:t>
            </a:r>
            <a:r>
              <a:rPr lang="zh-CN" altLang="en-US" sz="2200">
                <a:latin typeface="黑体" pitchFamily="2" charset="-122"/>
                <a:ea typeface="幼圆" pitchFamily="49" charset="-122"/>
              </a:rPr>
              <a:t>算法</a:t>
            </a: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381000" y="8382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366713" y="5943600"/>
            <a:ext cx="2605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200">
                <a:latin typeface="宋体" charset="-122"/>
              </a:rPr>
              <a:t>算法复杂性</a:t>
            </a:r>
            <a:r>
              <a:rPr lang="en-US" altLang="zh-CN" sz="1800" b="0">
                <a:latin typeface="幼圆" pitchFamily="49" charset="-122"/>
                <a:ea typeface="幼圆" pitchFamily="49" charset="-122"/>
              </a:rPr>
              <a:t>:  </a:t>
            </a:r>
            <a:r>
              <a:rPr lang="en-US" altLang="zh-CN" sz="2200" b="0">
                <a:latin typeface="Century Schoolbook" pitchFamily="18" charset="0"/>
                <a:ea typeface="幼圆" pitchFamily="49" charset="-122"/>
              </a:rPr>
              <a:t>O(2</a:t>
            </a:r>
            <a:r>
              <a:rPr lang="en-US" altLang="zh-CN" sz="2200" b="0" baseline="30000">
                <a:latin typeface="Century Schoolbook" pitchFamily="18" charset="0"/>
                <a:ea typeface="幼圆" pitchFamily="49" charset="-122"/>
              </a:rPr>
              <a:t>n</a:t>
            </a:r>
            <a:r>
              <a:rPr lang="en-US" altLang="zh-CN" sz="2200" b="0">
                <a:latin typeface="Century Schoolbook" pitchFamily="18" charset="0"/>
                <a:ea typeface="幼圆" pitchFamily="49" charset="-122"/>
              </a:rPr>
              <a:t>)</a:t>
            </a:r>
            <a:endParaRPr lang="en-US" altLang="zh-CN" sz="2200" b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4932040" y="4268724"/>
            <a:ext cx="370840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0" dirty="0" smtClean="0"/>
              <a:t>算法</a:t>
            </a:r>
            <a:r>
              <a:rPr lang="en-US" altLang="zh-CN" b="0" dirty="0" err="1"/>
              <a:t>MaxLoading</a:t>
            </a:r>
            <a:r>
              <a:rPr lang="zh-CN" altLang="en-US" b="0" dirty="0"/>
              <a:t>调用递归函数</a:t>
            </a:r>
            <a:r>
              <a:rPr lang="en-US" altLang="zh-CN" b="0" dirty="0"/>
              <a:t>Backtrack(1)</a:t>
            </a:r>
            <a:r>
              <a:rPr lang="zh-CN" altLang="en-US" b="0" dirty="0"/>
              <a:t>实现回溯搜索。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7848600" cy="55451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   Backtrack(i)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搜索子集树中第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层子树。类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Loading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的数据成员记录子集树中结点信息，以减少传给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Backtrack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的参数。</a:t>
            </a:r>
          </a:p>
          <a:p>
            <a:pPr marL="0" indent="0"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在算法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Backtrack(i)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中，当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，算法搜索到了叶节点。被叶节点定义的解答有装载重量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 w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，它一定≤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，因为搜索不会移动到不可行的节点。</a:t>
            </a:r>
          </a:p>
          <a:p>
            <a:pPr marL="0" indent="0"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 w &gt; b e s t w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，则表示当前解优于最优解。目前最优解答的值被更新。</a:t>
            </a:r>
          </a:p>
          <a:p>
            <a:pPr marL="0" indent="0"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当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i≤n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时，当前扩展节点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是子集树中的内部节点。它有两个孩子节点。左孩子表示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x[i]=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的情况，只有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cw + w[i]≤c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时，才能移到这里。</a:t>
            </a:r>
          </a:p>
          <a:p>
            <a:pPr marL="0" indent="0"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当移动到左孩子时，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cw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被置为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cw+w[i]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，且到达一个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层的节点。以该节点为根的子树被递归搜索。调用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Backtrack (i+1)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0" indent="0"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当搜索完成时，回到节点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（第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层）。为了得到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cw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值，需用当前的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cw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值减去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w[i]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的右子树还未搜索。既然这个子树表示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x[i]=0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的情况，所以无需进行可行性检查就可移动到该子树，因为一个可行节点的右孩子总是可行的。即执行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Backtrack (i+1)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684213" y="901700"/>
            <a:ext cx="6912123" cy="4954588"/>
          </a:xfrm>
          <a:prstGeom prst="rect">
            <a:avLst/>
          </a:prstGeom>
          <a:solidFill>
            <a:schemeClr val="bg2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0" dirty="0"/>
              <a:t>Backtrack(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i</a:t>
            </a:r>
            <a:r>
              <a:rPr lang="en-US" altLang="zh-CN" b="0" dirty="0"/>
              <a:t>)</a:t>
            </a:r>
            <a:r>
              <a:rPr lang="zh-CN" altLang="en-US" b="0" dirty="0"/>
              <a:t>算法实现：</a:t>
            </a:r>
          </a:p>
          <a:p>
            <a:pPr>
              <a:lnSpc>
                <a:spcPct val="90000"/>
              </a:lnSpc>
            </a:pPr>
            <a:endParaRPr kumimoji="0" lang="zh-CN" altLang="en-US" sz="2200" b="0" dirty="0"/>
          </a:p>
          <a:p>
            <a:pPr>
              <a:lnSpc>
                <a:spcPct val="90000"/>
              </a:lnSpc>
            </a:pPr>
            <a:r>
              <a:rPr lang="en-US" altLang="zh-CN" sz="2200" b="0" dirty="0"/>
              <a:t>template&lt;</a:t>
            </a:r>
            <a:r>
              <a:rPr lang="en-US" altLang="zh-CN" sz="2200" b="0" dirty="0" err="1"/>
              <a:t>classType</a:t>
            </a:r>
            <a:r>
              <a:rPr lang="en-US" altLang="zh-CN" sz="2200" b="0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/>
              <a:t>void Loading&lt;Type&gt;::Backtrack(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>
                <a:ea typeface="楷体_GB2312" pitchFamily="49" charset="-122"/>
              </a:rPr>
              <a:t>{ </a:t>
            </a:r>
            <a:r>
              <a:rPr lang="en-US" altLang="zh-CN" sz="2200" b="0" dirty="0">
                <a:solidFill>
                  <a:srgbClr val="990000"/>
                </a:solidFill>
                <a:ea typeface="楷体_GB2312" pitchFamily="49" charset="-122"/>
              </a:rPr>
              <a:t>/ /</a:t>
            </a:r>
            <a:r>
              <a:rPr lang="zh-CN" altLang="en-US" sz="2200" b="0" dirty="0">
                <a:solidFill>
                  <a:srgbClr val="990000"/>
                </a:solidFill>
                <a:ea typeface="楷体_GB2312" pitchFamily="49" charset="-122"/>
              </a:rPr>
              <a:t>搜索第</a:t>
            </a:r>
            <a:r>
              <a:rPr lang="en-US" altLang="zh-CN" sz="2200" b="0" dirty="0" err="1">
                <a:solidFill>
                  <a:srgbClr val="990000"/>
                </a:solidFill>
                <a:ea typeface="楷体_GB2312" pitchFamily="49" charset="-122"/>
              </a:rPr>
              <a:t>i</a:t>
            </a:r>
            <a:r>
              <a:rPr lang="zh-CN" altLang="en-US" sz="2200" b="0" dirty="0">
                <a:solidFill>
                  <a:srgbClr val="990000"/>
                </a:solidFill>
                <a:ea typeface="楷体_GB2312" pitchFamily="49" charset="-122"/>
              </a:rPr>
              <a:t>层结点</a:t>
            </a:r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</a:t>
            </a:r>
            <a:r>
              <a:rPr lang="en-US" altLang="zh-CN" sz="2200" b="0" dirty="0"/>
              <a:t>if (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&gt;n) </a:t>
            </a:r>
            <a:r>
              <a:rPr lang="en-US" altLang="zh-CN" sz="2200" b="0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到达叶结点</a:t>
            </a:r>
            <a:endParaRPr lang="zh-CN" altLang="en-US" sz="2200" b="0" dirty="0"/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     </a:t>
            </a:r>
            <a:r>
              <a:rPr lang="en-US" altLang="zh-CN" sz="2200" b="0" dirty="0" err="1"/>
              <a:t>bestw</a:t>
            </a:r>
            <a:r>
              <a:rPr lang="en-US" altLang="zh-CN" sz="2200" b="0" dirty="0"/>
              <a:t>=</a:t>
            </a:r>
            <a:r>
              <a:rPr lang="en-US" altLang="zh-CN" sz="2200" b="0" dirty="0" err="1"/>
              <a:t>cw</a:t>
            </a:r>
            <a:r>
              <a:rPr lang="zh-CN" altLang="en-US" sz="2200" b="0" dirty="0"/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     </a:t>
            </a:r>
            <a:r>
              <a:rPr lang="en-US" altLang="zh-CN" sz="2200" b="0" dirty="0"/>
              <a:t>return</a:t>
            </a:r>
            <a:r>
              <a:rPr lang="zh-CN" altLang="en-US" sz="2200" b="0" dirty="0"/>
              <a:t>；</a:t>
            </a:r>
            <a:r>
              <a:rPr lang="en-US" altLang="zh-CN" sz="2200" b="0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/>
              <a:t>    </a:t>
            </a:r>
            <a:r>
              <a:rPr lang="en-US" altLang="zh-CN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2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搜索子树</a:t>
            </a:r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</a:t>
            </a:r>
            <a:r>
              <a:rPr lang="en-US" altLang="zh-CN" sz="2200" b="0" dirty="0"/>
              <a:t>if (</a:t>
            </a:r>
            <a:r>
              <a:rPr lang="en-US" altLang="zh-CN" sz="2200" b="0" dirty="0" err="1"/>
              <a:t>cw+w</a:t>
            </a:r>
            <a:r>
              <a:rPr lang="en-US" altLang="zh-CN" sz="2200" b="0" dirty="0"/>
              <a:t>[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]]&lt;=c){ </a:t>
            </a:r>
            <a:r>
              <a:rPr lang="en-US" altLang="zh-CN" sz="2200" b="0" dirty="0">
                <a:solidFill>
                  <a:srgbClr val="990000"/>
                </a:solidFill>
              </a:rPr>
              <a:t>//x[</a:t>
            </a:r>
            <a:r>
              <a:rPr lang="en-US" altLang="zh-CN" sz="2200" b="0" dirty="0" err="1">
                <a:solidFill>
                  <a:srgbClr val="990000"/>
                </a:solidFill>
              </a:rPr>
              <a:t>i</a:t>
            </a:r>
            <a:r>
              <a:rPr lang="en-US" altLang="zh-CN" sz="2200" b="0" dirty="0">
                <a:solidFill>
                  <a:srgbClr val="990000"/>
                </a:solidFill>
              </a:rPr>
              <a:t>]=1</a:t>
            </a:r>
            <a:r>
              <a:rPr lang="zh-CN" altLang="en-US" sz="2200" b="0" dirty="0">
                <a:solidFill>
                  <a:srgbClr val="990000"/>
                </a:solidFill>
              </a:rPr>
              <a:t>左孩子</a:t>
            </a:r>
            <a:endParaRPr lang="zh-CN" altLang="en-US" sz="2200" b="0" dirty="0"/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     </a:t>
            </a:r>
            <a:r>
              <a:rPr lang="en-US" altLang="zh-CN" sz="2200" b="0" dirty="0" err="1"/>
              <a:t>cw</a:t>
            </a:r>
            <a:r>
              <a:rPr lang="en-US" altLang="zh-CN" sz="2200" b="0" dirty="0"/>
              <a:t> += w[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]</a:t>
            </a:r>
            <a:r>
              <a:rPr lang="zh-CN" altLang="en-US" sz="2200" b="0" dirty="0"/>
              <a:t>；    </a:t>
            </a:r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     </a:t>
            </a:r>
            <a:r>
              <a:rPr lang="en-US" altLang="zh-CN" sz="2200" b="0" dirty="0"/>
              <a:t>Backtrack (i+1)</a:t>
            </a:r>
            <a:r>
              <a:rPr lang="zh-CN" altLang="en-US" sz="2200" b="0" dirty="0"/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200" b="0" dirty="0"/>
              <a:t>         </a:t>
            </a:r>
            <a:r>
              <a:rPr lang="en-US" altLang="zh-CN" sz="2200" b="0" dirty="0" err="1"/>
              <a:t>cw</a:t>
            </a:r>
            <a:r>
              <a:rPr lang="en-US" altLang="zh-CN" sz="2200" b="0" dirty="0"/>
              <a:t> - = w[</a:t>
            </a:r>
            <a:r>
              <a:rPr lang="en-US" altLang="zh-CN" sz="2200" b="0" dirty="0" err="1"/>
              <a:t>i</a:t>
            </a:r>
            <a:r>
              <a:rPr lang="en-US" altLang="zh-CN" sz="2200" b="0" dirty="0"/>
              <a:t>]; }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/>
              <a:t>         Backtrack(i+1)</a:t>
            </a:r>
            <a:r>
              <a:rPr lang="zh-CN" altLang="en-US" sz="2200" b="0" dirty="0"/>
              <a:t>； </a:t>
            </a:r>
            <a:r>
              <a:rPr lang="en-US" altLang="zh-CN" sz="2200" b="0" dirty="0">
                <a:solidFill>
                  <a:srgbClr val="990000"/>
                </a:solidFill>
              </a:rPr>
              <a:t>//x[</a:t>
            </a:r>
            <a:r>
              <a:rPr lang="en-US" altLang="zh-CN" sz="2200" b="0" dirty="0" err="1">
                <a:solidFill>
                  <a:srgbClr val="990000"/>
                </a:solidFill>
              </a:rPr>
              <a:t>i</a:t>
            </a:r>
            <a:r>
              <a:rPr lang="en-US" altLang="zh-CN" sz="2200" b="0" dirty="0">
                <a:solidFill>
                  <a:srgbClr val="990000"/>
                </a:solidFill>
              </a:rPr>
              <a:t>]=0</a:t>
            </a:r>
            <a:r>
              <a:rPr lang="zh-CN" altLang="en-US" sz="2200" b="0" dirty="0">
                <a:solidFill>
                  <a:srgbClr val="990000"/>
                </a:solidFill>
              </a:rPr>
              <a:t>右孩子</a:t>
            </a:r>
            <a:endParaRPr lang="zh-CN" altLang="en-US" sz="2200" b="0" dirty="0"/>
          </a:p>
          <a:p>
            <a:pPr>
              <a:lnSpc>
                <a:spcPct val="90000"/>
              </a:lnSpc>
            </a:pPr>
            <a:r>
              <a:rPr lang="en-US" altLang="zh-CN" sz="2200" b="0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3598862" cy="50403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加入</a:t>
            </a:r>
            <a:r>
              <a:rPr lang="zh-CN" altLang="en-US" sz="2400" b="1" dirty="0"/>
              <a:t>限</a:t>
            </a:r>
            <a:r>
              <a:rPr lang="zh-CN" altLang="en-US" sz="2400" b="1" dirty="0" smtClean="0"/>
              <a:t>界</a:t>
            </a:r>
            <a:r>
              <a:rPr lang="zh-CN" altLang="en-US" sz="2400" b="1" dirty="0"/>
              <a:t>函数</a:t>
            </a:r>
          </a:p>
          <a:p>
            <a:pPr marL="0" indent="0">
              <a:buFontTx/>
              <a:buNone/>
            </a:pPr>
            <a:r>
              <a:rPr lang="zh-CN" altLang="en-US" sz="2400" b="1" dirty="0" smtClean="0"/>
              <a:t>引入</a:t>
            </a:r>
            <a:r>
              <a:rPr lang="zh-CN" altLang="en-US" sz="2400" b="1" dirty="0"/>
              <a:t>限</a:t>
            </a:r>
            <a:r>
              <a:rPr lang="zh-CN" altLang="en-US" sz="2400" b="1" dirty="0" smtClean="0"/>
              <a:t>界</a:t>
            </a:r>
            <a:r>
              <a:rPr lang="zh-CN" altLang="en-US" sz="2400" b="1" dirty="0"/>
              <a:t>函数，用于剪去不含最优解的子树，从而改进算法在平均情况下的运行效率。</a:t>
            </a:r>
          </a:p>
          <a:p>
            <a:pPr marL="0" indent="0">
              <a:buFontTx/>
              <a:buNone/>
            </a:pPr>
            <a:r>
              <a:rPr lang="zh-CN" altLang="en-US" sz="2400" b="1" dirty="0" smtClean="0"/>
              <a:t>设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是剩余集装箱的重量。</a:t>
            </a:r>
            <a:r>
              <a:rPr lang="zh-CN" altLang="en-US" sz="2400" b="1" dirty="0" smtClean="0"/>
              <a:t>定义限界</a:t>
            </a:r>
            <a:r>
              <a:rPr lang="zh-CN" altLang="en-US" sz="2400" b="1" dirty="0"/>
              <a:t>函数为</a:t>
            </a:r>
            <a:r>
              <a:rPr lang="en-US" altLang="zh-CN" sz="2400" b="1" dirty="0" err="1"/>
              <a:t>cw+r</a:t>
            </a:r>
            <a:r>
              <a:rPr lang="zh-CN" altLang="en-US" sz="2400" b="1" dirty="0"/>
              <a:t>。在以</a:t>
            </a:r>
            <a:r>
              <a:rPr lang="en-US" altLang="zh-CN" sz="2400" b="1" dirty="0"/>
              <a:t>Z</a:t>
            </a:r>
            <a:r>
              <a:rPr lang="zh-CN" altLang="en-US" sz="2400" b="1" dirty="0"/>
              <a:t>为根的子树中任意叶结点所相应的载重量</a:t>
            </a:r>
            <a:r>
              <a:rPr lang="zh-CN" altLang="en-US" sz="2400" b="1" dirty="0" smtClean="0"/>
              <a:t>不超过</a:t>
            </a:r>
            <a:r>
              <a:rPr lang="en-US" altLang="zh-CN" sz="2400" b="1" dirty="0" err="1" smtClean="0"/>
              <a:t>cw+r</a:t>
            </a:r>
            <a:r>
              <a:rPr lang="zh-CN" altLang="en-US" sz="2400" b="1" dirty="0"/>
              <a:t>。因此，当</a:t>
            </a:r>
            <a:r>
              <a:rPr lang="en-US" altLang="zh-CN" sz="2400" b="1" dirty="0" err="1"/>
              <a:t>cw+r≤bestw</a:t>
            </a:r>
            <a:r>
              <a:rPr lang="zh-CN" altLang="en-US" sz="2400" b="1" dirty="0"/>
              <a:t>时，可将</a:t>
            </a:r>
            <a:r>
              <a:rPr lang="en-US" altLang="zh-CN" sz="2400" b="1" dirty="0"/>
              <a:t>Z</a:t>
            </a:r>
            <a:r>
              <a:rPr lang="zh-CN" altLang="en-US" sz="2400" b="1" dirty="0"/>
              <a:t>的右子树剪去。</a:t>
            </a:r>
          </a:p>
          <a:p>
            <a:pPr marL="0" indent="0">
              <a:buFontTx/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、构造最优解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587637" y="0"/>
            <a:ext cx="5580112" cy="5853910"/>
          </a:xfrm>
          <a:prstGeom prst="rect">
            <a:avLst/>
          </a:prstGeom>
          <a:solidFill>
            <a:schemeClr val="bg2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/>
              <a:t>template&lt;</a:t>
            </a:r>
            <a:r>
              <a:rPr lang="en-US" altLang="zh-CN" sz="2200" dirty="0" err="1"/>
              <a:t>classType</a:t>
            </a:r>
            <a:r>
              <a:rPr lang="en-US" altLang="zh-CN" sz="22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void Loading&lt;Type&gt;::Backtrack(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楷体_GB2312" pitchFamily="49" charset="-122"/>
              </a:rPr>
              <a:t>{ </a:t>
            </a:r>
            <a:r>
              <a:rPr lang="en-US" altLang="zh-CN" sz="2200" dirty="0">
                <a:solidFill>
                  <a:srgbClr val="990000"/>
                </a:solidFill>
                <a:ea typeface="楷体_GB2312" pitchFamily="49" charset="-122"/>
              </a:rPr>
              <a:t>/ /</a:t>
            </a:r>
            <a:r>
              <a:rPr lang="zh-CN" altLang="en-US" sz="2200" dirty="0">
                <a:solidFill>
                  <a:srgbClr val="990000"/>
                </a:solidFill>
                <a:ea typeface="楷体_GB2312" pitchFamily="49" charset="-122"/>
              </a:rPr>
              <a:t>搜索第</a:t>
            </a:r>
            <a:r>
              <a:rPr lang="en-US" altLang="zh-CN" sz="2200" dirty="0" err="1">
                <a:solidFill>
                  <a:srgbClr val="990000"/>
                </a:solidFill>
                <a:ea typeface="楷体_GB2312" pitchFamily="49" charset="-122"/>
              </a:rPr>
              <a:t>i</a:t>
            </a:r>
            <a:r>
              <a:rPr lang="zh-CN" altLang="en-US" sz="2200" dirty="0">
                <a:solidFill>
                  <a:srgbClr val="990000"/>
                </a:solidFill>
                <a:ea typeface="楷体_GB2312" pitchFamily="49" charset="-122"/>
              </a:rPr>
              <a:t>层结点</a:t>
            </a:r>
          </a:p>
          <a:p>
            <a:pPr>
              <a:lnSpc>
                <a:spcPct val="90000"/>
              </a:lnSpc>
            </a:pPr>
            <a:r>
              <a:rPr lang="zh-CN" altLang="en-US" sz="2200" dirty="0"/>
              <a:t>    </a:t>
            </a:r>
            <a:r>
              <a:rPr lang="en-US" altLang="zh-CN" sz="2200" dirty="0"/>
              <a:t>if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&gt;n) 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2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2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到达叶结点</a:t>
            </a:r>
            <a:endParaRPr lang="zh-CN" altLang="en-US" sz="2200" dirty="0"/>
          </a:p>
          <a:p>
            <a:pPr>
              <a:lnSpc>
                <a:spcPct val="90000"/>
              </a:lnSpc>
            </a:pPr>
            <a:r>
              <a:rPr lang="zh-CN" altLang="en-US" sz="2200" dirty="0"/>
              <a:t>         </a:t>
            </a:r>
            <a:r>
              <a:rPr lang="en-US" altLang="zh-CN" sz="2200" dirty="0" err="1"/>
              <a:t>bestw</a:t>
            </a:r>
            <a:r>
              <a:rPr lang="en-US" altLang="zh-CN" sz="2200" dirty="0"/>
              <a:t>=</a:t>
            </a:r>
            <a:r>
              <a:rPr lang="en-US" altLang="zh-CN" sz="2200" dirty="0" err="1"/>
              <a:t>cw</a:t>
            </a:r>
            <a:r>
              <a:rPr lang="zh-CN" altLang="en-US" sz="2200" dirty="0"/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200" dirty="0"/>
              <a:t>         </a:t>
            </a:r>
            <a:r>
              <a:rPr lang="en-US" altLang="zh-CN" sz="2200" dirty="0"/>
              <a:t>return</a:t>
            </a:r>
            <a:r>
              <a:rPr lang="zh-CN" altLang="en-US" sz="2200" dirty="0"/>
              <a:t>；</a:t>
            </a:r>
            <a:r>
              <a:rPr lang="en-US" altLang="zh-CN" sz="2200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    </a:t>
            </a:r>
            <a:r>
              <a:rPr lang="en-US" altLang="zh-CN" sz="22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2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搜索子树</a:t>
            </a:r>
          </a:p>
          <a:p>
            <a:pPr>
              <a:lnSpc>
                <a:spcPct val="90000"/>
              </a:lnSpc>
            </a:pPr>
            <a:r>
              <a:rPr lang="zh-CN" altLang="en-US" sz="2200" dirty="0"/>
              <a:t>    </a:t>
            </a:r>
            <a:r>
              <a:rPr lang="en-US" altLang="zh-CN" sz="2200" dirty="0"/>
              <a:t>r - = w[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];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    if (</a:t>
            </a:r>
            <a:r>
              <a:rPr lang="en-US" altLang="zh-CN" sz="2200" dirty="0" err="1"/>
              <a:t>cw+w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]]&lt;=c){ </a:t>
            </a:r>
            <a:r>
              <a:rPr lang="en-US" altLang="zh-CN" sz="2200" dirty="0">
                <a:solidFill>
                  <a:srgbClr val="990000"/>
                </a:solidFill>
              </a:rPr>
              <a:t>//x[</a:t>
            </a:r>
            <a:r>
              <a:rPr lang="en-US" altLang="zh-CN" sz="2200" dirty="0" err="1">
                <a:solidFill>
                  <a:srgbClr val="990000"/>
                </a:solidFill>
              </a:rPr>
              <a:t>i</a:t>
            </a:r>
            <a:r>
              <a:rPr lang="en-US" altLang="zh-CN" sz="2200" dirty="0">
                <a:solidFill>
                  <a:srgbClr val="990000"/>
                </a:solidFill>
              </a:rPr>
              <a:t>]=1</a:t>
            </a:r>
            <a:r>
              <a:rPr lang="zh-CN" altLang="en-US" sz="2200" dirty="0">
                <a:solidFill>
                  <a:srgbClr val="990000"/>
                </a:solidFill>
              </a:rPr>
              <a:t>左孩子</a:t>
            </a:r>
            <a:endParaRPr lang="zh-CN" altLang="en-US" sz="2200" dirty="0"/>
          </a:p>
          <a:p>
            <a:pPr>
              <a:lnSpc>
                <a:spcPct val="90000"/>
              </a:lnSpc>
            </a:pPr>
            <a:r>
              <a:rPr lang="zh-CN" altLang="en-US" sz="2200" dirty="0"/>
              <a:t>         </a:t>
            </a:r>
            <a:r>
              <a:rPr lang="en-US" altLang="zh-CN" sz="2200" dirty="0" err="1"/>
              <a:t>cw</a:t>
            </a:r>
            <a:r>
              <a:rPr lang="en-US" altLang="zh-CN" sz="2200" dirty="0"/>
              <a:t> += w[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；    </a:t>
            </a:r>
          </a:p>
          <a:p>
            <a:pPr>
              <a:lnSpc>
                <a:spcPct val="90000"/>
              </a:lnSpc>
            </a:pPr>
            <a:r>
              <a:rPr lang="zh-CN" altLang="en-US" sz="2200" dirty="0"/>
              <a:t>         </a:t>
            </a:r>
            <a:r>
              <a:rPr lang="en-US" altLang="zh-CN" sz="2200" dirty="0"/>
              <a:t>Backtrack (i+1)</a:t>
            </a:r>
            <a:r>
              <a:rPr lang="zh-CN" altLang="en-US" sz="2200" dirty="0"/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200" dirty="0"/>
              <a:t>         </a:t>
            </a:r>
            <a:r>
              <a:rPr lang="en-US" altLang="zh-CN" sz="2200" dirty="0" err="1"/>
              <a:t>cw</a:t>
            </a:r>
            <a:r>
              <a:rPr lang="en-US" altLang="zh-CN" sz="2200" dirty="0"/>
              <a:t> - = w[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]; }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     if (</a:t>
            </a:r>
            <a:r>
              <a:rPr lang="en-US" altLang="zh-CN" sz="2200" dirty="0" err="1"/>
              <a:t>cw+r</a:t>
            </a:r>
            <a:r>
              <a:rPr lang="en-US" altLang="zh-CN" sz="2200" dirty="0"/>
              <a:t> &gt; </a:t>
            </a:r>
            <a:r>
              <a:rPr lang="en-US" altLang="zh-CN" sz="2200" dirty="0" err="1"/>
              <a:t>bestw</a:t>
            </a:r>
            <a:r>
              <a:rPr lang="en-US" altLang="zh-CN" sz="2200" dirty="0"/>
              <a:t>){ </a:t>
            </a:r>
            <a:r>
              <a:rPr lang="en-US" altLang="zh-CN" sz="2000" dirty="0">
                <a:solidFill>
                  <a:srgbClr val="990000"/>
                </a:solidFill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</a:rPr>
              <a:t>控制剪去右子树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200" dirty="0"/>
              <a:t>         </a:t>
            </a:r>
            <a:r>
              <a:rPr lang="en-US" altLang="zh-CN" sz="2200" dirty="0"/>
              <a:t>Backtrack(i+1)</a:t>
            </a:r>
            <a:r>
              <a:rPr lang="zh-CN" altLang="en-US" sz="2200" dirty="0"/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200" dirty="0"/>
              <a:t>    </a:t>
            </a:r>
            <a:r>
              <a:rPr lang="en-US" altLang="zh-CN" sz="2200" dirty="0"/>
              <a:t>r+=w[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 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2200" dirty="0"/>
              <a:t> 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07504" y="5893562"/>
            <a:ext cx="7993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if (</a:t>
            </a:r>
            <a:r>
              <a:rPr lang="en-US" altLang="zh-CN" dirty="0" err="1"/>
              <a:t>i</a:t>
            </a:r>
            <a:r>
              <a:rPr lang="en-US" altLang="zh-CN" dirty="0"/>
              <a:t> &gt; n) {// </a:t>
            </a:r>
            <a:r>
              <a:rPr lang="zh-CN" altLang="en-US" dirty="0"/>
              <a:t>在叶节点上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j = 1; j &lt;= n; j++)	 </a:t>
            </a:r>
            <a:r>
              <a:rPr lang="en-US" altLang="zh-CN" dirty="0" err="1"/>
              <a:t>bestx</a:t>
            </a:r>
            <a:r>
              <a:rPr lang="en-US" altLang="zh-CN" dirty="0"/>
              <a:t>[j] = x[j];//</a:t>
            </a:r>
            <a:r>
              <a:rPr lang="zh-CN" altLang="en-US" dirty="0"/>
              <a:t>最优解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bestw</a:t>
            </a:r>
            <a:r>
              <a:rPr lang="en-US" altLang="zh-CN" dirty="0"/>
              <a:t> = </a:t>
            </a:r>
            <a:r>
              <a:rPr lang="en-US" altLang="zh-CN" dirty="0" err="1"/>
              <a:t>cw</a:t>
            </a:r>
            <a:r>
              <a:rPr lang="en-US" altLang="zh-CN" dirty="0"/>
              <a:t>; return;}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装载问题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算法描述</a:t>
            </a:r>
          </a:p>
        </p:txBody>
      </p:sp>
      <p:grpSp>
        <p:nvGrpSpPr>
          <p:cNvPr id="41989" name="组合 10"/>
          <p:cNvGrpSpPr>
            <a:grpSpLocks/>
          </p:cNvGrpSpPr>
          <p:nvPr/>
        </p:nvGrpSpPr>
        <p:grpSpPr bwMode="auto">
          <a:xfrm>
            <a:off x="928688" y="185738"/>
            <a:ext cx="7827962" cy="6315075"/>
            <a:chOff x="857224" y="116710"/>
            <a:chExt cx="7828352" cy="6314879"/>
          </a:xfrm>
        </p:grpSpPr>
        <p:pic>
          <p:nvPicPr>
            <p:cNvPr id="41990" name="Picture 2" descr="D:\Temp\Temporary Internet Files\Content.IE5\51RT335K\MCj04377910000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762" y="116710"/>
              <a:ext cx="2384814" cy="195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1500174"/>
              <a:ext cx="6858048" cy="493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经典应用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批处理作业调度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/>
              <a:t>个作业的集合</a:t>
            </a:r>
            <a:r>
              <a:rPr lang="en-US" altLang="zh-CN" dirty="0" smtClean="0">
                <a:solidFill>
                  <a:srgbClr val="FF0000"/>
                </a:solidFill>
              </a:rPr>
              <a:t>{J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,J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,…,</a:t>
            </a:r>
            <a:r>
              <a:rPr lang="en-US" altLang="zh-CN" dirty="0" err="1" smtClean="0">
                <a:solidFill>
                  <a:srgbClr val="FF0000"/>
                </a:solidFill>
              </a:rPr>
              <a:t>J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zh-CN" altLang="en-US" dirty="0" smtClean="0"/>
              <a:t>。每个作业必须先由</a:t>
            </a:r>
            <a:r>
              <a:rPr lang="zh-CN" altLang="en-US" dirty="0" smtClean="0">
                <a:solidFill>
                  <a:srgbClr val="FF0000"/>
                </a:solidFill>
              </a:rPr>
              <a:t>机器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处理，然后由</a:t>
            </a:r>
            <a:r>
              <a:rPr lang="zh-CN" altLang="en-US" dirty="0" smtClean="0">
                <a:solidFill>
                  <a:srgbClr val="FF0000"/>
                </a:solidFill>
              </a:rPr>
              <a:t>机器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处理。作业</a:t>
            </a:r>
            <a:r>
              <a:rPr lang="en-US" altLang="zh-CN" dirty="0" err="1" smtClean="0">
                <a:solidFill>
                  <a:srgbClr val="FF0000"/>
                </a:solidFill>
              </a:rPr>
              <a:t>J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需要机器</a:t>
            </a:r>
            <a:r>
              <a:rPr lang="en-US" altLang="zh-CN" dirty="0" smtClean="0">
                <a:solidFill>
                  <a:srgbClr val="FF0000"/>
                </a:solidFill>
              </a:rPr>
              <a:t>j</a:t>
            </a:r>
            <a:r>
              <a:rPr lang="zh-CN" altLang="en-US" dirty="0" smtClean="0"/>
              <a:t>的处理时间为</a:t>
            </a:r>
            <a:r>
              <a:rPr lang="en-US" altLang="zh-CN" dirty="0" err="1" smtClean="0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ji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对于一个确定的作业调度，设</a:t>
            </a:r>
            <a:r>
              <a:rPr lang="en-US" altLang="zh-CN" dirty="0" err="1" smtClean="0">
                <a:solidFill>
                  <a:srgbClr val="FF0000"/>
                </a:solidFill>
              </a:rPr>
              <a:t>F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ji</a:t>
            </a:r>
            <a:r>
              <a:rPr lang="zh-CN" altLang="en-US" dirty="0" smtClean="0"/>
              <a:t>是作业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在机器</a:t>
            </a:r>
            <a:r>
              <a:rPr lang="en-US" altLang="zh-CN" dirty="0" smtClean="0">
                <a:solidFill>
                  <a:srgbClr val="FF0000"/>
                </a:solidFill>
              </a:rPr>
              <a:t>j</a:t>
            </a:r>
            <a:r>
              <a:rPr lang="zh-CN" altLang="en-US" dirty="0" smtClean="0"/>
              <a:t>上完成处理的时间。</a:t>
            </a:r>
            <a:r>
              <a:rPr lang="zh-CN" altLang="en-US" b="1" dirty="0" smtClean="0">
                <a:solidFill>
                  <a:srgbClr val="FF0066"/>
                </a:solidFill>
              </a:rPr>
              <a:t>所有作业在机器</a:t>
            </a:r>
            <a:r>
              <a:rPr lang="en-US" altLang="zh-CN" b="1" dirty="0" smtClean="0">
                <a:solidFill>
                  <a:srgbClr val="FF0066"/>
                </a:solidFill>
              </a:rPr>
              <a:t>2</a:t>
            </a:r>
            <a:r>
              <a:rPr lang="zh-CN" altLang="en-US" b="1" dirty="0" smtClean="0">
                <a:solidFill>
                  <a:srgbClr val="FF0066"/>
                </a:solidFill>
              </a:rPr>
              <a:t>上完成处理的时间和</a:t>
            </a:r>
            <a:r>
              <a:rPr lang="en-US" altLang="zh-CN" sz="2800" dirty="0">
                <a:solidFill>
                  <a:srgbClr val="990000"/>
                </a:solidFill>
              </a:rPr>
              <a:t>: f=∑F</a:t>
            </a:r>
            <a:r>
              <a:rPr lang="en-US" altLang="zh-CN" sz="2800" baseline="-25000" dirty="0">
                <a:solidFill>
                  <a:srgbClr val="990000"/>
                </a:solidFill>
              </a:rPr>
              <a:t>2i</a:t>
            </a:r>
            <a:r>
              <a:rPr lang="zh-CN" altLang="en-US" b="1" dirty="0" smtClean="0">
                <a:solidFill>
                  <a:srgbClr val="FF0066"/>
                </a:solidFill>
              </a:rPr>
              <a:t>称为该作业调度的完成时间和。</a:t>
            </a:r>
          </a:p>
          <a:p>
            <a:pPr lvl="1"/>
            <a:r>
              <a:rPr lang="zh-CN" altLang="en-US" dirty="0" smtClean="0"/>
              <a:t>批处理作业调度问题要求对于给定的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个作业，制定最佳作业调度方案，使其</a:t>
            </a:r>
            <a:r>
              <a:rPr lang="zh-CN" altLang="en-US" dirty="0" smtClean="0">
                <a:solidFill>
                  <a:srgbClr val="0000FF"/>
                </a:solidFill>
              </a:rPr>
              <a:t>完成时间和</a:t>
            </a:r>
            <a:r>
              <a:rPr lang="zh-CN" altLang="en-US" dirty="0" smtClean="0"/>
              <a:t>达到</a:t>
            </a:r>
            <a:r>
              <a:rPr lang="zh-CN" altLang="en-US" dirty="0" smtClean="0">
                <a:solidFill>
                  <a:srgbClr val="0000FF"/>
                </a:solidFill>
              </a:rPr>
              <a:t>最小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批处理作业调度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实例分析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个作业的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种可能的调度方案是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1,2,3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1,3,2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2,1,3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2,3,1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3,1,2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3,2,1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相应的完成时间和分别是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19,18,20,21,19,19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最佳调度方案是</a:t>
            </a:r>
            <a:r>
              <a:rPr lang="en-US" altLang="zh-CN" dirty="0" smtClean="0"/>
              <a:t>1,3,2</a:t>
            </a:r>
            <a:r>
              <a:rPr lang="zh-CN" altLang="en-US" dirty="0" smtClean="0"/>
              <a:t>，完成时间和为</a:t>
            </a:r>
            <a:r>
              <a:rPr lang="en-US" altLang="zh-CN" dirty="0" smtClean="0"/>
              <a:t>18</a:t>
            </a:r>
            <a:r>
              <a:rPr lang="zh-CN" altLang="en-US" dirty="0" smtClean="0"/>
              <a:t>。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/>
        </p:nvGraphicFramePr>
        <p:xfrm>
          <a:off x="1214438" y="1500188"/>
          <a:ext cx="5286375" cy="158481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04161"/>
                <a:gridCol w="1893921"/>
                <a:gridCol w="1888293"/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kumimoji="1" lang="en-US" altLang="zh-CN" sz="20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ji</a:t>
                      </a:r>
                      <a:endParaRPr kumimoji="1" lang="en-US" altLang="zh-CN" sz="20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机器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机器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91439" marR="91439" marT="45702" marB="45702" anchor="ctr" horzOverflow="overflow"/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作业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91439" marR="91439" marT="45702" marB="45702" horzOverflow="overflow"/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作业</a:t>
                      </a: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91439" marR="91439" marT="45702" marB="45702" horzOverflow="overflow"/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作业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91439" marR="91439" marT="45702" marB="45702" horzOverflow="overflow"/>
                </a:tc>
              </a:tr>
            </a:tbl>
          </a:graphicData>
        </a:graphic>
      </p:graphicFrame>
      <p:graphicFrame>
        <p:nvGraphicFramePr>
          <p:cNvPr id="5" name="Group 5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108071224"/>
              </p:ext>
            </p:extLst>
          </p:nvPr>
        </p:nvGraphicFramePr>
        <p:xfrm>
          <a:off x="5429250" y="4059238"/>
          <a:ext cx="3214688" cy="17272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14693"/>
                <a:gridCol w="1151709"/>
                <a:gridCol w="1148286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ij</a:t>
                      </a:r>
                      <a:endParaRPr kumimoji="1" lang="en-US" altLang="zh-CN" sz="2000" b="1" u="none" strike="noStrike" kern="1200" cap="none" normalizeH="0" baseline="-25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39" marR="91439" marT="45703" marB="457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机器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91439" marR="91439" marT="45703" marB="457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机器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91439" marR="91439" marT="45703" marB="45703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作业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91439" marR="91439"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=2</a:t>
                      </a:r>
                    </a:p>
                  </a:txBody>
                  <a:tcPr marL="91439" marR="91439"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=3</a:t>
                      </a:r>
                    </a:p>
                  </a:txBody>
                  <a:tcPr marL="91439" marR="91439" marT="45703" marB="45703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作业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91439" marR="91439"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=4</a:t>
                      </a:r>
                    </a:p>
                  </a:txBody>
                  <a:tcPr marL="91439" marR="91439"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=7</a:t>
                      </a:r>
                    </a:p>
                  </a:txBody>
                  <a:tcPr marL="91439" marR="91439" marT="45703" marB="45703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作业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91439" marR="91439"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=7</a:t>
                      </a:r>
                    </a:p>
                  </a:txBody>
                  <a:tcPr marL="91439" marR="91439"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=8</a:t>
                      </a:r>
                    </a:p>
                  </a:txBody>
                  <a:tcPr marL="91439" marR="91439" marT="45703" marB="45703" horzOverflow="overflow"/>
                </a:tc>
              </a:tr>
            </a:tbl>
          </a:graphicData>
        </a:graphic>
      </p:graphicFrame>
      <p:pic>
        <p:nvPicPr>
          <p:cNvPr id="44080" name="Picture 2" descr="D:\Temp\Temporary Internet Files\Content.IE5\54948IEP\MCj0423984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0"/>
            <a:ext cx="1990725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算法思路</a:t>
            </a:r>
            <a:r>
              <a:rPr lang="en-US" altLang="zh-CN" dirty="0"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8345488" cy="5284440"/>
          </a:xfrm>
        </p:spPr>
        <p:txBody>
          <a:bodyPr/>
          <a:lstStyle/>
          <a:p>
            <a:pPr marL="0" indent="0">
              <a:lnSpc>
                <a:spcPct val="105000"/>
              </a:lnSpc>
              <a:buNone/>
            </a:pPr>
            <a:r>
              <a:rPr lang="zh-CN" altLang="en-US" dirty="0" smtClean="0">
                <a:latin typeface="宋体" pitchFamily="2" charset="-122"/>
              </a:rPr>
              <a:t>解空间：</a:t>
            </a:r>
            <a:r>
              <a:rPr lang="zh-CN" altLang="en-US" dirty="0">
                <a:solidFill>
                  <a:srgbClr val="990000"/>
                </a:solidFill>
                <a:latin typeface="宋体" pitchFamily="2" charset="-122"/>
              </a:rPr>
              <a:t>设解为</a:t>
            </a:r>
            <a:r>
              <a:rPr lang="en-US" altLang="zh-CN" dirty="0">
                <a:solidFill>
                  <a:srgbClr val="990000"/>
                </a:solidFill>
                <a:latin typeface="宋体" pitchFamily="2" charset="-122"/>
              </a:rPr>
              <a:t>n</a:t>
            </a:r>
            <a:r>
              <a:rPr lang="zh-CN" altLang="en-US" dirty="0">
                <a:solidFill>
                  <a:srgbClr val="990000"/>
                </a:solidFill>
                <a:latin typeface="宋体" pitchFamily="2" charset="-122"/>
              </a:rPr>
              <a:t>元向量</a:t>
            </a:r>
            <a:r>
              <a:rPr lang="en-US" altLang="zh-CN" dirty="0">
                <a:solidFill>
                  <a:srgbClr val="990000"/>
                </a:solidFill>
              </a:rPr>
              <a:t>{x</a:t>
            </a:r>
            <a:r>
              <a:rPr lang="en-US" altLang="zh-CN" baseline="-25000" dirty="0">
                <a:solidFill>
                  <a:srgbClr val="990000"/>
                </a:solidFill>
              </a:rPr>
              <a:t>1</a:t>
            </a:r>
            <a:r>
              <a:rPr lang="en-US" altLang="zh-CN" dirty="0">
                <a:solidFill>
                  <a:srgbClr val="990000"/>
                </a:solidFill>
              </a:rPr>
              <a:t>,... ,</a:t>
            </a:r>
            <a:r>
              <a:rPr lang="en-US" altLang="zh-CN" dirty="0" err="1">
                <a:solidFill>
                  <a:srgbClr val="990000"/>
                </a:solidFill>
              </a:rPr>
              <a:t>x</a:t>
            </a:r>
            <a:r>
              <a:rPr lang="en-US" altLang="zh-CN" baseline="-25000" dirty="0" err="1">
                <a:solidFill>
                  <a:srgbClr val="990000"/>
                </a:solidFill>
              </a:rPr>
              <a:t>n</a:t>
            </a:r>
            <a:r>
              <a:rPr lang="en-US" altLang="zh-CN" dirty="0">
                <a:solidFill>
                  <a:srgbClr val="990000"/>
                </a:solidFill>
              </a:rPr>
              <a:t> },</a:t>
            </a:r>
            <a:r>
              <a:rPr lang="en-US" altLang="zh-CN" dirty="0">
                <a:solidFill>
                  <a:srgbClr val="990000"/>
                </a:solidFill>
                <a:latin typeface="Century Schoolbook" pitchFamily="18" charset="0"/>
              </a:rPr>
              <a:t> </a:t>
            </a:r>
            <a:r>
              <a:rPr lang="en-US" altLang="zh-CN" dirty="0">
                <a:solidFill>
                  <a:srgbClr val="990000"/>
                </a:solidFill>
                <a:latin typeface="Century Schoolbook" pitchFamily="18" charset="0"/>
                <a:sym typeface="Symbol" pitchFamily="18" charset="2"/>
              </a:rPr>
              <a:t>x</a:t>
            </a:r>
            <a:r>
              <a:rPr lang="en-US" altLang="zh-CN" baseline="-25000" dirty="0">
                <a:solidFill>
                  <a:srgbClr val="990000"/>
                </a:solidFill>
                <a:latin typeface="Century Schoolbook" pitchFamily="18" charset="0"/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990000"/>
                </a:solidFill>
                <a:latin typeface="Century Schoolbook" pitchFamily="18" charset="0"/>
                <a:sym typeface="Symbol" pitchFamily="18" charset="2"/>
              </a:rPr>
              <a:t>{1,..n}, </a:t>
            </a:r>
            <a:r>
              <a:rPr lang="zh-CN" altLang="en-US" dirty="0">
                <a:solidFill>
                  <a:srgbClr val="990000"/>
                </a:solidFill>
              </a:rPr>
              <a:t>用排序树表示解空间</a:t>
            </a:r>
            <a:r>
              <a:rPr lang="zh-CN" altLang="en-US" dirty="0">
                <a:solidFill>
                  <a:srgbClr val="990000"/>
                </a:solidFill>
                <a:latin typeface="Century Schoolbook" pitchFamily="18" charset="0"/>
                <a:sym typeface="Symbol" pitchFamily="18" charset="2"/>
              </a:rPr>
              <a:t>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Century Schoolbook" pitchFamily="18" charset="0"/>
                <a:sym typeface="Symbol" pitchFamily="18" charset="2"/>
              </a:rPr>
              <a:t>约束条件</a:t>
            </a:r>
            <a:r>
              <a:rPr lang="en-US" altLang="zh-CN" dirty="0">
                <a:solidFill>
                  <a:schemeClr val="tx1"/>
                </a:solidFill>
                <a:latin typeface="Century Schoolbook" pitchFamily="18" charset="0"/>
                <a:sym typeface="Symbol" pitchFamily="18" charset="2"/>
              </a:rPr>
              <a:t>:</a:t>
            </a:r>
            <a:r>
              <a:rPr lang="en-US" altLang="zh-CN" dirty="0">
                <a:solidFill>
                  <a:srgbClr val="990000"/>
                </a:solidFill>
                <a:latin typeface="Century Schoolbook" pitchFamily="18" charset="0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990000"/>
                </a:solidFill>
                <a:latin typeface="Century Schoolbook" pitchFamily="18" charset="0"/>
                <a:sym typeface="Symbol" pitchFamily="18" charset="2"/>
              </a:rPr>
              <a:t>当</a:t>
            </a:r>
            <a:r>
              <a:rPr lang="en-US" altLang="zh-CN" dirty="0" err="1">
                <a:solidFill>
                  <a:srgbClr val="990000"/>
                </a:solidFill>
              </a:rPr>
              <a:t>i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dirty="0">
                <a:solidFill>
                  <a:srgbClr val="990000"/>
                </a:solidFill>
                <a:sym typeface="Symbol" pitchFamily="18" charset="2"/>
              </a:rPr>
              <a:t></a:t>
            </a:r>
            <a:r>
              <a:rPr lang="en-US" altLang="zh-CN" dirty="0">
                <a:solidFill>
                  <a:srgbClr val="990000"/>
                </a:solidFill>
              </a:rPr>
              <a:t> j , x</a:t>
            </a:r>
            <a:r>
              <a:rPr lang="en-US" altLang="zh-CN" baseline="-25000" dirty="0">
                <a:solidFill>
                  <a:srgbClr val="990000"/>
                </a:solidFill>
              </a:rPr>
              <a:t>i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dirty="0">
                <a:solidFill>
                  <a:srgbClr val="990000"/>
                </a:solidFill>
                <a:sym typeface="Symbol" pitchFamily="18" charset="2"/>
              </a:rPr>
              <a:t>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dirty="0" err="1">
                <a:solidFill>
                  <a:srgbClr val="990000"/>
                </a:solidFill>
              </a:rPr>
              <a:t>x</a:t>
            </a:r>
            <a:r>
              <a:rPr lang="en-US" altLang="zh-CN" baseline="-25000" dirty="0" err="1">
                <a:solidFill>
                  <a:srgbClr val="990000"/>
                </a:solidFill>
              </a:rPr>
              <a:t>j</a:t>
            </a:r>
            <a:r>
              <a:rPr lang="en-US" altLang="zh-CN" dirty="0">
                <a:solidFill>
                  <a:srgbClr val="990000"/>
                </a:solidFill>
              </a:rPr>
              <a:t> (</a:t>
            </a:r>
            <a:r>
              <a:rPr lang="zh-CN" altLang="en-US" dirty="0">
                <a:solidFill>
                  <a:srgbClr val="990000"/>
                </a:solidFill>
              </a:rPr>
              <a:t>元素不能重复选取</a:t>
            </a:r>
            <a:r>
              <a:rPr lang="en-US" altLang="zh-CN" dirty="0">
                <a:solidFill>
                  <a:srgbClr val="990000"/>
                </a:solidFill>
              </a:rPr>
              <a:t>)</a:t>
            </a:r>
            <a:endParaRPr lang="en-US" altLang="zh-CN" dirty="0">
              <a:solidFill>
                <a:srgbClr val="990000"/>
              </a:solidFill>
              <a:latin typeface="Century Schoolbook" pitchFamily="18" charset="0"/>
              <a:sym typeface="Symbol" pitchFamily="18" charset="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限界函数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rgbClr val="990000"/>
                </a:solidFill>
              </a:rPr>
              <a:t>bestx</a:t>
            </a:r>
            <a:r>
              <a:rPr lang="en-US" altLang="zh-CN" dirty="0">
                <a:solidFill>
                  <a:srgbClr val="990000"/>
                </a:solidFill>
              </a:rPr>
              <a:t>:</a:t>
            </a:r>
            <a:r>
              <a:rPr lang="zh-CN" altLang="en-US" dirty="0">
                <a:solidFill>
                  <a:srgbClr val="990000"/>
                </a:solidFill>
              </a:rPr>
              <a:t>为当前最小时间</a:t>
            </a:r>
            <a:r>
              <a:rPr lang="zh-CN" altLang="en-US" dirty="0" smtClean="0">
                <a:solidFill>
                  <a:srgbClr val="990000"/>
                </a:solidFill>
              </a:rPr>
              <a:t>和；</a:t>
            </a:r>
            <a:endParaRPr lang="zh-CN" altLang="en-US" dirty="0">
              <a:solidFill>
                <a:srgbClr val="990000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zh-CN" altLang="en-US" dirty="0">
                <a:solidFill>
                  <a:srgbClr val="990000"/>
                </a:solidFill>
              </a:rPr>
              <a:t>   </a:t>
            </a:r>
            <a:r>
              <a:rPr lang="en-US" altLang="zh-CN" dirty="0" smtClean="0">
                <a:solidFill>
                  <a:srgbClr val="990000"/>
                </a:solidFill>
              </a:rPr>
              <a:t>x </a:t>
            </a:r>
            <a:r>
              <a:rPr lang="en-US" altLang="zh-CN" dirty="0">
                <a:solidFill>
                  <a:srgbClr val="990000"/>
                </a:solidFill>
              </a:rPr>
              <a:t>: </a:t>
            </a:r>
            <a:r>
              <a:rPr lang="zh-CN" altLang="en-US" dirty="0">
                <a:solidFill>
                  <a:srgbClr val="990000"/>
                </a:solidFill>
              </a:rPr>
              <a:t>当前扩展结点的时间和</a:t>
            </a:r>
            <a:r>
              <a:rPr lang="en-US" altLang="zh-CN" dirty="0">
                <a:solidFill>
                  <a:srgbClr val="990000"/>
                </a:solidFill>
              </a:rPr>
              <a:t>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990000"/>
                </a:solidFill>
              </a:rPr>
              <a:t>   </a:t>
            </a:r>
            <a:r>
              <a:rPr lang="en-US" altLang="zh-CN" dirty="0" smtClean="0">
                <a:solidFill>
                  <a:srgbClr val="990000"/>
                </a:solidFill>
              </a:rPr>
              <a:t>r </a:t>
            </a:r>
            <a:r>
              <a:rPr lang="en-US" altLang="zh-CN" dirty="0">
                <a:solidFill>
                  <a:srgbClr val="990000"/>
                </a:solidFill>
              </a:rPr>
              <a:t>: </a:t>
            </a:r>
            <a:r>
              <a:rPr lang="zh-CN" altLang="en-US" dirty="0">
                <a:solidFill>
                  <a:srgbClr val="990000"/>
                </a:solidFill>
              </a:rPr>
              <a:t>剩余作业的时间和</a:t>
            </a:r>
            <a:r>
              <a:rPr lang="en-US" altLang="zh-CN" dirty="0">
                <a:solidFill>
                  <a:srgbClr val="990000"/>
                </a:solidFill>
              </a:rPr>
              <a:t>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 smtClean="0">
                <a:solidFill>
                  <a:srgbClr val="990000"/>
                </a:solidFill>
              </a:rPr>
              <a:t>   当 </a:t>
            </a:r>
            <a:r>
              <a:rPr lang="en-US" altLang="zh-CN" dirty="0" err="1">
                <a:solidFill>
                  <a:srgbClr val="990000"/>
                </a:solidFill>
              </a:rPr>
              <a:t>x+r</a:t>
            </a:r>
            <a:r>
              <a:rPr lang="en-US" altLang="zh-CN" dirty="0">
                <a:solidFill>
                  <a:srgbClr val="990000"/>
                </a:solidFill>
              </a:rPr>
              <a:t> &lt;= </a:t>
            </a:r>
            <a:r>
              <a:rPr lang="en-US" altLang="zh-CN" dirty="0" err="1">
                <a:solidFill>
                  <a:srgbClr val="990000"/>
                </a:solidFill>
              </a:rPr>
              <a:t>bestx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zh-CN" altLang="en-US" dirty="0">
                <a:solidFill>
                  <a:srgbClr val="990000"/>
                </a:solidFill>
              </a:rPr>
              <a:t>时</a:t>
            </a:r>
            <a:r>
              <a:rPr lang="en-US" altLang="zh-CN" dirty="0">
                <a:solidFill>
                  <a:srgbClr val="990000"/>
                </a:solidFill>
              </a:rPr>
              <a:t>, </a:t>
            </a:r>
            <a:r>
              <a:rPr lang="zh-CN" altLang="en-US" dirty="0">
                <a:solidFill>
                  <a:srgbClr val="990000"/>
                </a:solidFill>
              </a:rPr>
              <a:t>将</a:t>
            </a:r>
            <a:r>
              <a:rPr lang="en-US" altLang="zh-CN" dirty="0">
                <a:solidFill>
                  <a:srgbClr val="990000"/>
                </a:solidFill>
              </a:rPr>
              <a:t>x</a:t>
            </a:r>
            <a:r>
              <a:rPr lang="zh-CN" altLang="en-US" dirty="0">
                <a:solidFill>
                  <a:srgbClr val="990000"/>
                </a:solidFill>
              </a:rPr>
              <a:t>对应右子树剪去</a:t>
            </a:r>
            <a:r>
              <a:rPr lang="zh-CN" altLang="en-US" dirty="0">
                <a:solidFill>
                  <a:srgbClr val="990000"/>
                </a:solidFill>
                <a:latin typeface="Century Schoolbook" pitchFamily="18" charset="0"/>
                <a:sym typeface="Symbol" pitchFamily="18" charset="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0517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143000" y="6516688"/>
            <a:ext cx="381000" cy="304800"/>
          </a:xfrm>
          <a:prstGeom prst="actionButtonBackPrevious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68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33400" y="6516688"/>
            <a:ext cx="381000" cy="304800"/>
          </a:xfrm>
          <a:prstGeom prst="actionButtonBeginning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684" name="AutoShape 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2362200" y="6516688"/>
            <a:ext cx="381000" cy="304800"/>
          </a:xfrm>
          <a:prstGeom prst="actionButtonEnd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68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971800" y="6516688"/>
            <a:ext cx="457200" cy="304800"/>
          </a:xfrm>
          <a:prstGeom prst="actionButtonInformation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6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752600" y="6516688"/>
            <a:ext cx="381000" cy="304800"/>
          </a:xfrm>
          <a:prstGeom prst="actionButtonForwardNext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71687" name="Picture 7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69050"/>
            <a:ext cx="8153400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8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058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381000" y="0"/>
            <a:ext cx="4267200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10000"/>
              </a:lnSpc>
            </a:pPr>
            <a:r>
              <a:rPr kumimoji="1" lang="zh-CN" altLang="en-US" b="1" smtClean="0">
                <a:solidFill>
                  <a:srgbClr val="990000"/>
                </a:solidFill>
                <a:latin typeface="幼圆" pitchFamily="49" charset="-122"/>
                <a:ea typeface="幼圆" pitchFamily="49" charset="-122"/>
              </a:rPr>
              <a:t>算法设计与分析 </a:t>
            </a:r>
            <a:r>
              <a:rPr kumimoji="1" lang="en-US" altLang="zh-CN" b="1" smtClean="0">
                <a:solidFill>
                  <a:srgbClr val="990000"/>
                </a:solidFill>
                <a:latin typeface="幼圆" pitchFamily="49" charset="-122"/>
                <a:ea typeface="幼圆" pitchFamily="49" charset="-122"/>
              </a:rPr>
              <a:t>&gt;</a:t>
            </a:r>
            <a:r>
              <a:rPr kumimoji="1" lang="zh-CN" altLang="en-US" b="1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回溯法 </a:t>
            </a:r>
            <a:r>
              <a:rPr kumimoji="1" lang="en-US" altLang="zh-CN" b="1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&gt;</a:t>
            </a:r>
            <a:r>
              <a:rPr kumimoji="1" lang="zh-CN" altLang="en-US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作业调度</a:t>
            </a:r>
          </a:p>
          <a:p>
            <a:pPr fontAlgn="b">
              <a:lnSpc>
                <a:spcPct val="110000"/>
              </a:lnSpc>
            </a:pPr>
            <a:endParaRPr kumimoji="1" lang="en-US" altLang="zh-CN" sz="240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 flipH="1">
            <a:off x="31242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15" name="Line 35"/>
          <p:cNvSpPr>
            <a:spLocks noChangeShapeType="1"/>
          </p:cNvSpPr>
          <p:nvPr/>
        </p:nvSpPr>
        <p:spPr bwMode="auto">
          <a:xfrm>
            <a:off x="44196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16" name="Line 36"/>
          <p:cNvSpPr>
            <a:spLocks noChangeShapeType="1"/>
          </p:cNvSpPr>
          <p:nvPr/>
        </p:nvSpPr>
        <p:spPr bwMode="auto">
          <a:xfrm>
            <a:off x="4264025" y="3276600"/>
            <a:ext cx="31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 flipH="1">
            <a:off x="2514600" y="3810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18" name="Line 38"/>
          <p:cNvSpPr>
            <a:spLocks noChangeShapeType="1"/>
          </p:cNvSpPr>
          <p:nvPr/>
        </p:nvSpPr>
        <p:spPr bwMode="auto">
          <a:xfrm>
            <a:off x="3124200" y="3886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3276600" y="3048000"/>
            <a:ext cx="744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x1=J1</a:t>
            </a:r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4191000" y="32766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J2</a:t>
            </a:r>
          </a:p>
        </p:txBody>
      </p:sp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4953000" y="31242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J3</a:t>
            </a:r>
          </a:p>
        </p:txBody>
      </p:sp>
      <p:sp>
        <p:nvSpPr>
          <p:cNvPr id="71722" name="Text Box 42"/>
          <p:cNvSpPr txBox="1">
            <a:spLocks noChangeArrowheads="1"/>
          </p:cNvSpPr>
          <p:nvPr/>
        </p:nvSpPr>
        <p:spPr bwMode="auto">
          <a:xfrm>
            <a:off x="2057400" y="3810000"/>
            <a:ext cx="744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x2=J2</a:t>
            </a:r>
          </a:p>
        </p:txBody>
      </p:sp>
      <p:sp>
        <p:nvSpPr>
          <p:cNvPr id="71723" name="Text Box 43"/>
          <p:cNvSpPr txBox="1">
            <a:spLocks noChangeArrowheads="1"/>
          </p:cNvSpPr>
          <p:nvPr/>
        </p:nvSpPr>
        <p:spPr bwMode="auto">
          <a:xfrm>
            <a:off x="3124200" y="38100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J3</a:t>
            </a:r>
          </a:p>
        </p:txBody>
      </p:sp>
      <p:sp>
        <p:nvSpPr>
          <p:cNvPr id="71724" name="Text Box 44"/>
          <p:cNvSpPr txBox="1">
            <a:spLocks noChangeArrowheads="1"/>
          </p:cNvSpPr>
          <p:nvPr/>
        </p:nvSpPr>
        <p:spPr bwMode="auto">
          <a:xfrm>
            <a:off x="3886200" y="3886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J1</a:t>
            </a:r>
          </a:p>
        </p:txBody>
      </p:sp>
      <p:sp>
        <p:nvSpPr>
          <p:cNvPr id="71725" name="Line 45"/>
          <p:cNvSpPr>
            <a:spLocks noChangeShapeType="1"/>
          </p:cNvSpPr>
          <p:nvPr/>
        </p:nvSpPr>
        <p:spPr bwMode="auto">
          <a:xfrm>
            <a:off x="2438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26" name="Text Box 46"/>
          <p:cNvSpPr txBox="1">
            <a:spLocks noChangeArrowheads="1"/>
          </p:cNvSpPr>
          <p:nvPr/>
        </p:nvSpPr>
        <p:spPr bwMode="auto">
          <a:xfrm>
            <a:off x="1752600" y="4495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x3=J3</a:t>
            </a:r>
          </a:p>
        </p:txBody>
      </p:sp>
      <p:sp>
        <p:nvSpPr>
          <p:cNvPr id="71727" name="Oval 47"/>
          <p:cNvSpPr>
            <a:spLocks noChangeArrowheads="1"/>
          </p:cNvSpPr>
          <p:nvPr/>
        </p:nvSpPr>
        <p:spPr bwMode="auto">
          <a:xfrm>
            <a:off x="403860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28" name="Oval 48"/>
          <p:cNvSpPr>
            <a:spLocks noChangeArrowheads="1"/>
          </p:cNvSpPr>
          <p:nvPr/>
        </p:nvSpPr>
        <p:spPr bwMode="auto">
          <a:xfrm>
            <a:off x="53340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29" name="Oval 49"/>
          <p:cNvSpPr>
            <a:spLocks noChangeArrowheads="1"/>
          </p:cNvSpPr>
          <p:nvPr/>
        </p:nvSpPr>
        <p:spPr bwMode="auto">
          <a:xfrm>
            <a:off x="28194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30" name="Oval 50"/>
          <p:cNvSpPr>
            <a:spLocks noChangeArrowheads="1"/>
          </p:cNvSpPr>
          <p:nvPr/>
        </p:nvSpPr>
        <p:spPr bwMode="auto">
          <a:xfrm>
            <a:off x="4041775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31" name="Oval 51"/>
          <p:cNvSpPr>
            <a:spLocks noChangeArrowheads="1"/>
          </p:cNvSpPr>
          <p:nvPr/>
        </p:nvSpPr>
        <p:spPr bwMode="auto">
          <a:xfrm>
            <a:off x="2286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32" name="Oval 52"/>
          <p:cNvSpPr>
            <a:spLocks noChangeArrowheads="1"/>
          </p:cNvSpPr>
          <p:nvPr/>
        </p:nvSpPr>
        <p:spPr bwMode="auto">
          <a:xfrm>
            <a:off x="22098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33" name="Oval 53"/>
          <p:cNvSpPr>
            <a:spLocks noChangeArrowheads="1"/>
          </p:cNvSpPr>
          <p:nvPr/>
        </p:nvSpPr>
        <p:spPr bwMode="auto">
          <a:xfrm>
            <a:off x="3124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34" name="Text Box 54"/>
          <p:cNvSpPr txBox="1">
            <a:spLocks noChangeArrowheads="1"/>
          </p:cNvSpPr>
          <p:nvPr/>
        </p:nvSpPr>
        <p:spPr bwMode="auto">
          <a:xfrm>
            <a:off x="4038600" y="28956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sp>
        <p:nvSpPr>
          <p:cNvPr id="71735" name="Text Box 55"/>
          <p:cNvSpPr txBox="1">
            <a:spLocks noChangeArrowheads="1"/>
          </p:cNvSpPr>
          <p:nvPr/>
        </p:nvSpPr>
        <p:spPr bwMode="auto">
          <a:xfrm>
            <a:off x="2819400" y="35052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</a:t>
            </a:r>
          </a:p>
        </p:txBody>
      </p:sp>
      <p:sp>
        <p:nvSpPr>
          <p:cNvPr id="71736" name="Text Box 56"/>
          <p:cNvSpPr txBox="1">
            <a:spLocks noChangeArrowheads="1"/>
          </p:cNvSpPr>
          <p:nvPr/>
        </p:nvSpPr>
        <p:spPr bwMode="auto">
          <a:xfrm>
            <a:off x="4038600" y="3581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</a:t>
            </a:r>
          </a:p>
        </p:txBody>
      </p:sp>
      <p:sp>
        <p:nvSpPr>
          <p:cNvPr id="71737" name="Text Box 57"/>
          <p:cNvSpPr txBox="1">
            <a:spLocks noChangeArrowheads="1"/>
          </p:cNvSpPr>
          <p:nvPr/>
        </p:nvSpPr>
        <p:spPr bwMode="auto">
          <a:xfrm>
            <a:off x="5334000" y="35052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</a:t>
            </a:r>
          </a:p>
        </p:txBody>
      </p: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2286000" y="41910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E</a:t>
            </a:r>
          </a:p>
        </p:txBody>
      </p:sp>
      <p:sp>
        <p:nvSpPr>
          <p:cNvPr id="71739" name="Text Box 59"/>
          <p:cNvSpPr txBox="1">
            <a:spLocks noChangeArrowheads="1"/>
          </p:cNvSpPr>
          <p:nvPr/>
        </p:nvSpPr>
        <p:spPr bwMode="auto">
          <a:xfrm>
            <a:off x="3124200" y="4191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</a:t>
            </a:r>
          </a:p>
        </p:txBody>
      </p:sp>
      <p:sp>
        <p:nvSpPr>
          <p:cNvPr id="71740" name="Oval 60"/>
          <p:cNvSpPr>
            <a:spLocks noChangeArrowheads="1"/>
          </p:cNvSpPr>
          <p:nvPr/>
        </p:nvSpPr>
        <p:spPr bwMode="auto">
          <a:xfrm>
            <a:off x="4038600" y="2895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smtClean="0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41" name="Oval 61"/>
          <p:cNvSpPr>
            <a:spLocks noChangeArrowheads="1"/>
          </p:cNvSpPr>
          <p:nvPr/>
        </p:nvSpPr>
        <p:spPr bwMode="auto">
          <a:xfrm>
            <a:off x="2819400" y="35052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42" name="Oval 62"/>
          <p:cNvSpPr>
            <a:spLocks noChangeArrowheads="1"/>
          </p:cNvSpPr>
          <p:nvPr/>
        </p:nvSpPr>
        <p:spPr bwMode="auto">
          <a:xfrm>
            <a:off x="2286000" y="41910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43" name="Oval 63"/>
          <p:cNvSpPr>
            <a:spLocks noChangeArrowheads="1"/>
          </p:cNvSpPr>
          <p:nvPr/>
        </p:nvSpPr>
        <p:spPr bwMode="auto">
          <a:xfrm>
            <a:off x="2209800" y="4800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45" name="Oval 65"/>
          <p:cNvSpPr>
            <a:spLocks noChangeArrowheads="1"/>
          </p:cNvSpPr>
          <p:nvPr/>
        </p:nvSpPr>
        <p:spPr bwMode="auto">
          <a:xfrm>
            <a:off x="3124200" y="41910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46" name="Line 66"/>
          <p:cNvSpPr>
            <a:spLocks noChangeShapeType="1"/>
          </p:cNvSpPr>
          <p:nvPr/>
        </p:nvSpPr>
        <p:spPr bwMode="auto">
          <a:xfrm>
            <a:off x="3352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3048000" y="4572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J2</a:t>
            </a:r>
          </a:p>
        </p:txBody>
      </p:sp>
      <p:sp>
        <p:nvSpPr>
          <p:cNvPr id="71748" name="Oval 68"/>
          <p:cNvSpPr>
            <a:spLocks noChangeArrowheads="1"/>
          </p:cNvSpPr>
          <p:nvPr/>
        </p:nvSpPr>
        <p:spPr bwMode="auto">
          <a:xfrm>
            <a:off x="31242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49" name="Oval 69"/>
          <p:cNvSpPr>
            <a:spLocks noChangeArrowheads="1"/>
          </p:cNvSpPr>
          <p:nvPr/>
        </p:nvSpPr>
        <p:spPr bwMode="auto">
          <a:xfrm>
            <a:off x="3124200" y="4800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50" name="Text Box 70"/>
          <p:cNvSpPr txBox="1">
            <a:spLocks noChangeArrowheads="1"/>
          </p:cNvSpPr>
          <p:nvPr/>
        </p:nvSpPr>
        <p:spPr bwMode="auto">
          <a:xfrm>
            <a:off x="2708275" y="5415773"/>
            <a:ext cx="1219200" cy="341632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dirty="0" err="1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bestx</a:t>
            </a:r>
            <a:r>
              <a:rPr kumimoji="1" lang="en-US" altLang="zh-CN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=18</a:t>
            </a:r>
            <a:endParaRPr kumimoji="1" lang="en-US" altLang="zh-CN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51" name="Oval 71"/>
          <p:cNvSpPr>
            <a:spLocks noChangeArrowheads="1"/>
          </p:cNvSpPr>
          <p:nvPr/>
        </p:nvSpPr>
        <p:spPr bwMode="auto">
          <a:xfrm>
            <a:off x="4038600" y="35814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 flipH="1">
            <a:off x="3886200" y="3886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53" name="Line 73"/>
          <p:cNvSpPr>
            <a:spLocks noChangeShapeType="1"/>
          </p:cNvSpPr>
          <p:nvPr/>
        </p:nvSpPr>
        <p:spPr bwMode="auto">
          <a:xfrm>
            <a:off x="4343400" y="3886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4419600" y="38862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J3</a:t>
            </a:r>
          </a:p>
        </p:txBody>
      </p:sp>
      <p:sp>
        <p:nvSpPr>
          <p:cNvPr id="71755" name="Line 75"/>
          <p:cNvSpPr>
            <a:spLocks noChangeShapeType="1"/>
          </p:cNvSpPr>
          <p:nvPr/>
        </p:nvSpPr>
        <p:spPr bwMode="auto">
          <a:xfrm>
            <a:off x="3886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56" name="Oval 76"/>
          <p:cNvSpPr>
            <a:spLocks noChangeArrowheads="1"/>
          </p:cNvSpPr>
          <p:nvPr/>
        </p:nvSpPr>
        <p:spPr bwMode="auto">
          <a:xfrm>
            <a:off x="3657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57" name="Oval 77"/>
          <p:cNvSpPr>
            <a:spLocks noChangeArrowheads="1"/>
          </p:cNvSpPr>
          <p:nvPr/>
        </p:nvSpPr>
        <p:spPr bwMode="auto">
          <a:xfrm>
            <a:off x="36576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58" name="Oval 78"/>
          <p:cNvSpPr>
            <a:spLocks noChangeArrowheads="1"/>
          </p:cNvSpPr>
          <p:nvPr/>
        </p:nvSpPr>
        <p:spPr bwMode="auto">
          <a:xfrm>
            <a:off x="4419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59" name="Text Box 79"/>
          <p:cNvSpPr txBox="1">
            <a:spLocks noChangeArrowheads="1"/>
          </p:cNvSpPr>
          <p:nvPr/>
        </p:nvSpPr>
        <p:spPr bwMode="auto">
          <a:xfrm>
            <a:off x="3657600" y="41910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E</a:t>
            </a:r>
          </a:p>
        </p:txBody>
      </p:sp>
      <p:sp>
        <p:nvSpPr>
          <p:cNvPr id="71760" name="Text Box 80"/>
          <p:cNvSpPr txBox="1">
            <a:spLocks noChangeArrowheads="1"/>
          </p:cNvSpPr>
          <p:nvPr/>
        </p:nvSpPr>
        <p:spPr bwMode="auto">
          <a:xfrm>
            <a:off x="4419600" y="4191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</a:t>
            </a:r>
          </a:p>
        </p:txBody>
      </p:sp>
      <p:sp>
        <p:nvSpPr>
          <p:cNvPr id="71761" name="Oval 81"/>
          <p:cNvSpPr>
            <a:spLocks noChangeArrowheads="1"/>
          </p:cNvSpPr>
          <p:nvPr/>
        </p:nvSpPr>
        <p:spPr bwMode="auto">
          <a:xfrm>
            <a:off x="4419600" y="41910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62" name="Line 82"/>
          <p:cNvSpPr>
            <a:spLocks noChangeShapeType="1"/>
          </p:cNvSpPr>
          <p:nvPr/>
        </p:nvSpPr>
        <p:spPr bwMode="auto">
          <a:xfrm>
            <a:off x="4648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63" name="Text Box 83"/>
          <p:cNvSpPr txBox="1">
            <a:spLocks noChangeArrowheads="1"/>
          </p:cNvSpPr>
          <p:nvPr/>
        </p:nvSpPr>
        <p:spPr bwMode="auto">
          <a:xfrm>
            <a:off x="3810000" y="4495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J3</a:t>
            </a:r>
          </a:p>
        </p:txBody>
      </p:sp>
      <p:sp>
        <p:nvSpPr>
          <p:cNvPr id="71764" name="Oval 84"/>
          <p:cNvSpPr>
            <a:spLocks noChangeArrowheads="1"/>
          </p:cNvSpPr>
          <p:nvPr/>
        </p:nvSpPr>
        <p:spPr bwMode="auto">
          <a:xfrm>
            <a:off x="44196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65" name="Oval 85"/>
          <p:cNvSpPr>
            <a:spLocks noChangeArrowheads="1"/>
          </p:cNvSpPr>
          <p:nvPr/>
        </p:nvSpPr>
        <p:spPr bwMode="auto">
          <a:xfrm>
            <a:off x="4419600" y="4800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66" name="Text Box 86"/>
          <p:cNvSpPr txBox="1">
            <a:spLocks noChangeArrowheads="1"/>
          </p:cNvSpPr>
          <p:nvPr/>
        </p:nvSpPr>
        <p:spPr bwMode="auto">
          <a:xfrm>
            <a:off x="5334000" y="3886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J1</a:t>
            </a:r>
          </a:p>
        </p:txBody>
      </p:sp>
      <p:sp>
        <p:nvSpPr>
          <p:cNvPr id="71767" name="Line 87"/>
          <p:cNvSpPr>
            <a:spLocks noChangeShapeType="1"/>
          </p:cNvSpPr>
          <p:nvPr/>
        </p:nvSpPr>
        <p:spPr bwMode="auto">
          <a:xfrm flipH="1">
            <a:off x="5257800" y="3886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68" name="Line 88"/>
          <p:cNvSpPr>
            <a:spLocks noChangeShapeType="1"/>
          </p:cNvSpPr>
          <p:nvPr/>
        </p:nvSpPr>
        <p:spPr bwMode="auto">
          <a:xfrm>
            <a:off x="5715000" y="3810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69" name="Text Box 89"/>
          <p:cNvSpPr txBox="1">
            <a:spLocks noChangeArrowheads="1"/>
          </p:cNvSpPr>
          <p:nvPr/>
        </p:nvSpPr>
        <p:spPr bwMode="auto">
          <a:xfrm>
            <a:off x="5867400" y="38862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J2</a:t>
            </a:r>
          </a:p>
        </p:txBody>
      </p:sp>
      <p:sp>
        <p:nvSpPr>
          <p:cNvPr id="71770" name="Line 90"/>
          <p:cNvSpPr>
            <a:spLocks noChangeShapeType="1"/>
          </p:cNvSpPr>
          <p:nvPr/>
        </p:nvSpPr>
        <p:spPr bwMode="auto">
          <a:xfrm>
            <a:off x="5257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71" name="Oval 91"/>
          <p:cNvSpPr>
            <a:spLocks noChangeArrowheads="1"/>
          </p:cNvSpPr>
          <p:nvPr/>
        </p:nvSpPr>
        <p:spPr bwMode="auto">
          <a:xfrm>
            <a:off x="5029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72" name="Oval 92"/>
          <p:cNvSpPr>
            <a:spLocks noChangeArrowheads="1"/>
          </p:cNvSpPr>
          <p:nvPr/>
        </p:nvSpPr>
        <p:spPr bwMode="auto">
          <a:xfrm>
            <a:off x="50292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73" name="Oval 93"/>
          <p:cNvSpPr>
            <a:spLocks noChangeArrowheads="1"/>
          </p:cNvSpPr>
          <p:nvPr/>
        </p:nvSpPr>
        <p:spPr bwMode="auto">
          <a:xfrm>
            <a:off x="5867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74" name="Text Box 94"/>
          <p:cNvSpPr txBox="1">
            <a:spLocks noChangeArrowheads="1"/>
          </p:cNvSpPr>
          <p:nvPr/>
        </p:nvSpPr>
        <p:spPr bwMode="auto">
          <a:xfrm>
            <a:off x="5029200" y="41910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E</a:t>
            </a:r>
          </a:p>
        </p:txBody>
      </p:sp>
      <p:sp>
        <p:nvSpPr>
          <p:cNvPr id="71775" name="Text Box 95"/>
          <p:cNvSpPr txBox="1">
            <a:spLocks noChangeArrowheads="1"/>
          </p:cNvSpPr>
          <p:nvPr/>
        </p:nvSpPr>
        <p:spPr bwMode="auto">
          <a:xfrm>
            <a:off x="5867400" y="4191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</a:t>
            </a:r>
          </a:p>
        </p:txBody>
      </p:sp>
      <p:sp>
        <p:nvSpPr>
          <p:cNvPr id="71776" name="Oval 96"/>
          <p:cNvSpPr>
            <a:spLocks noChangeArrowheads="1"/>
          </p:cNvSpPr>
          <p:nvPr/>
        </p:nvSpPr>
        <p:spPr bwMode="auto">
          <a:xfrm>
            <a:off x="5867400" y="41910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77" name="Line 97"/>
          <p:cNvSpPr>
            <a:spLocks noChangeShapeType="1"/>
          </p:cNvSpPr>
          <p:nvPr/>
        </p:nvSpPr>
        <p:spPr bwMode="auto">
          <a:xfrm>
            <a:off x="6096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78" name="Text Box 98"/>
          <p:cNvSpPr txBox="1">
            <a:spLocks noChangeArrowheads="1"/>
          </p:cNvSpPr>
          <p:nvPr/>
        </p:nvSpPr>
        <p:spPr bwMode="auto">
          <a:xfrm>
            <a:off x="5181600" y="4572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J2</a:t>
            </a:r>
          </a:p>
        </p:txBody>
      </p:sp>
      <p:sp>
        <p:nvSpPr>
          <p:cNvPr id="71779" name="Oval 99"/>
          <p:cNvSpPr>
            <a:spLocks noChangeArrowheads="1"/>
          </p:cNvSpPr>
          <p:nvPr/>
        </p:nvSpPr>
        <p:spPr bwMode="auto">
          <a:xfrm>
            <a:off x="58674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80" name="Oval 100"/>
          <p:cNvSpPr>
            <a:spLocks noChangeArrowheads="1"/>
          </p:cNvSpPr>
          <p:nvPr/>
        </p:nvSpPr>
        <p:spPr bwMode="auto">
          <a:xfrm>
            <a:off x="5867400" y="4800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81" name="Oval 101"/>
          <p:cNvSpPr>
            <a:spLocks noChangeArrowheads="1"/>
          </p:cNvSpPr>
          <p:nvPr/>
        </p:nvSpPr>
        <p:spPr bwMode="auto">
          <a:xfrm>
            <a:off x="3657600" y="41910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82" name="Oval 102"/>
          <p:cNvSpPr>
            <a:spLocks noChangeArrowheads="1"/>
          </p:cNvSpPr>
          <p:nvPr/>
        </p:nvSpPr>
        <p:spPr bwMode="auto">
          <a:xfrm>
            <a:off x="5029200" y="41910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83" name="Oval 103"/>
          <p:cNvSpPr>
            <a:spLocks noChangeArrowheads="1"/>
          </p:cNvSpPr>
          <p:nvPr/>
        </p:nvSpPr>
        <p:spPr bwMode="auto">
          <a:xfrm>
            <a:off x="5029200" y="4800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84" name="Oval 104"/>
          <p:cNvSpPr>
            <a:spLocks noChangeArrowheads="1"/>
          </p:cNvSpPr>
          <p:nvPr/>
        </p:nvSpPr>
        <p:spPr bwMode="auto">
          <a:xfrm>
            <a:off x="5334000" y="35052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85" name="Text Box 105"/>
          <p:cNvSpPr txBox="1">
            <a:spLocks noChangeArrowheads="1"/>
          </p:cNvSpPr>
          <p:nvPr/>
        </p:nvSpPr>
        <p:spPr bwMode="auto">
          <a:xfrm>
            <a:off x="4572000" y="4572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J2</a:t>
            </a:r>
          </a:p>
        </p:txBody>
      </p:sp>
      <p:sp>
        <p:nvSpPr>
          <p:cNvPr id="71786" name="Text Box 106"/>
          <p:cNvSpPr txBox="1">
            <a:spLocks noChangeArrowheads="1"/>
          </p:cNvSpPr>
          <p:nvPr/>
        </p:nvSpPr>
        <p:spPr bwMode="auto">
          <a:xfrm>
            <a:off x="6096000" y="4572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J1</a:t>
            </a:r>
          </a:p>
        </p:txBody>
      </p:sp>
      <p:sp>
        <p:nvSpPr>
          <p:cNvPr id="71787" name="Oval 107"/>
          <p:cNvSpPr>
            <a:spLocks noChangeArrowheads="1"/>
          </p:cNvSpPr>
          <p:nvPr/>
        </p:nvSpPr>
        <p:spPr bwMode="auto">
          <a:xfrm>
            <a:off x="3657600" y="4800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88" name="AutoShape 10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33400"/>
            <a:ext cx="838200" cy="381000"/>
          </a:xfrm>
          <a:prstGeom prst="actionButtonBlank">
            <a:avLst/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algn="ctr"/>
            <a:r>
              <a:rPr kumimoji="1" lang="zh-CN" altLang="en-US" sz="1600" b="1" smtClean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例 题</a:t>
            </a:r>
            <a:endParaRPr kumimoji="1" lang="zh-CN" altLang="en-US" sz="2000" smtClean="0">
              <a:solidFill>
                <a:srgbClr val="FF3300"/>
              </a:solidFill>
              <a:effectDag name="">
                <a:cont type="tree" name="">
                  <a:effect ref="fillLine"/>
                  <a:outerShdw dist="38100" dir="13500000" algn="br">
                    <a:srgbClr val="FF7755"/>
                  </a:outerShdw>
                </a:cont>
                <a:cont type="tree" name="">
                  <a:effect ref="fillLine"/>
                  <a:outerShdw dist="38100" dir="2700000" algn="tl">
                    <a:srgbClr val="991E00"/>
                  </a:outerShdw>
                </a:cont>
                <a:effect ref="fillLine"/>
              </a:effectDag>
              <a:latin typeface="Times New Roman" pitchFamily="18" charset="0"/>
              <a:ea typeface="隶书" pitchFamily="49" charset="-122"/>
            </a:endParaRPr>
          </a:p>
        </p:txBody>
      </p:sp>
      <p:graphicFrame>
        <p:nvGraphicFramePr>
          <p:cNvPr id="92" name="Group 5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869775170"/>
              </p:ext>
            </p:extLst>
          </p:nvPr>
        </p:nvGraphicFramePr>
        <p:xfrm>
          <a:off x="5929312" y="1778000"/>
          <a:ext cx="3214688" cy="17272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14693"/>
                <a:gridCol w="1151709"/>
                <a:gridCol w="1148286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ij</a:t>
                      </a:r>
                      <a:endParaRPr kumimoji="1" lang="en-US" altLang="zh-CN" sz="2000" b="1" u="none" strike="noStrike" kern="1200" cap="none" normalizeH="0" baseline="-25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39" marR="91439" marT="45703" marB="457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机器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91439" marR="91439" marT="45703" marB="457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机器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91439" marR="91439" marT="45703" marB="45703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作业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91439" marR="91439"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=2</a:t>
                      </a:r>
                    </a:p>
                  </a:txBody>
                  <a:tcPr marL="91439" marR="91439"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=3</a:t>
                      </a:r>
                    </a:p>
                  </a:txBody>
                  <a:tcPr marL="91439" marR="91439" marT="45703" marB="45703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作业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91439" marR="91439"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=4</a:t>
                      </a:r>
                    </a:p>
                  </a:txBody>
                  <a:tcPr marL="91439" marR="91439"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=7</a:t>
                      </a:r>
                    </a:p>
                  </a:txBody>
                  <a:tcPr marL="91439" marR="91439" marT="45703" marB="45703"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作业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91439" marR="91439"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=7</a:t>
                      </a:r>
                    </a:p>
                  </a:txBody>
                  <a:tcPr marL="91439" marR="91439"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</a:t>
                      </a:r>
                      <a:r>
                        <a:rPr kumimoji="1" lang="en-US" altLang="zh-CN" sz="2000" b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=8</a:t>
                      </a:r>
                    </a:p>
                  </a:txBody>
                  <a:tcPr marL="91439" marR="91439" marT="45703" marB="45703" horzOverflow="overflow"/>
                </a:tc>
              </a:tr>
            </a:tbl>
          </a:graphicData>
        </a:graphic>
      </p:graphicFrame>
      <p:graphicFrame>
        <p:nvGraphicFramePr>
          <p:cNvPr id="93" name="Group 5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203865082"/>
              </p:ext>
            </p:extLst>
          </p:nvPr>
        </p:nvGraphicFramePr>
        <p:xfrm>
          <a:off x="328612" y="980728"/>
          <a:ext cx="5286375" cy="158481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04161"/>
                <a:gridCol w="1893921"/>
                <a:gridCol w="1888293"/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kumimoji="1" lang="en-US" altLang="zh-CN" sz="20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ji</a:t>
                      </a:r>
                      <a:endParaRPr kumimoji="1" lang="en-US" altLang="zh-CN" sz="20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机器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机器</a:t>
                      </a: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</a:p>
                  </a:txBody>
                  <a:tcPr marL="91439" marR="91439" marT="45702" marB="45702" anchor="ctr" horzOverflow="overflow"/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作业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91439" marR="91439" marT="45702" marB="45702" horzOverflow="overflow"/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作业</a:t>
                      </a: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</a:p>
                  </a:txBody>
                  <a:tcPr marL="91439" marR="91439" marT="45702" marB="45702" horzOverflow="overflow"/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作业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39" marR="91439"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</a:p>
                  </a:txBody>
                  <a:tcPr marL="91439" marR="91439" marT="45702" marB="45702"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smtClean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58007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回溯法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基本做法是</a:t>
            </a:r>
            <a:r>
              <a:rPr lang="zh-CN" altLang="en-US" dirty="0" smtClean="0">
                <a:solidFill>
                  <a:srgbClr val="FF0000"/>
                </a:solidFill>
              </a:rPr>
              <a:t>搜索</a:t>
            </a:r>
            <a:r>
              <a:rPr lang="zh-CN" altLang="en-US" dirty="0" smtClean="0"/>
              <a:t>，或是一种组织得井井有条的、能</a:t>
            </a:r>
            <a:r>
              <a:rPr lang="zh-CN" altLang="en-US" dirty="0" smtClean="0">
                <a:solidFill>
                  <a:srgbClr val="FF0000"/>
                </a:solidFill>
              </a:rPr>
              <a:t>避免不必要搜索的穷举式搜索法</a:t>
            </a:r>
            <a:r>
              <a:rPr lang="zh-CN" altLang="en-US" dirty="0" smtClean="0"/>
              <a:t>。</a:t>
            </a:r>
          </a:p>
          <a:p>
            <a:pPr lvl="1">
              <a:defRPr/>
            </a:pPr>
            <a:r>
              <a:rPr lang="zh-CN" altLang="en-US" dirty="0" smtClean="0"/>
              <a:t>回溯法在问题的</a:t>
            </a:r>
            <a:r>
              <a:rPr lang="zh-CN" altLang="en-US" dirty="0" smtClean="0">
                <a:solidFill>
                  <a:srgbClr val="FF0000"/>
                </a:solidFill>
              </a:rPr>
              <a:t>解空间树</a:t>
            </a:r>
            <a:r>
              <a:rPr lang="zh-CN" altLang="en-US" dirty="0" smtClean="0"/>
              <a:t>中，按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深度优先</a:t>
            </a:r>
            <a:r>
              <a:rPr lang="zh-CN" altLang="en-US" dirty="0" smtClean="0"/>
              <a:t>策略，从</a:t>
            </a:r>
            <a:r>
              <a:rPr lang="zh-CN" altLang="en-US" dirty="0" smtClean="0">
                <a:solidFill>
                  <a:srgbClr val="FF0000"/>
                </a:solidFill>
              </a:rPr>
              <a:t>根结点</a:t>
            </a:r>
            <a:r>
              <a:rPr lang="zh-CN" altLang="en-US" dirty="0" smtClean="0"/>
              <a:t>出发搜索解空间树。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算法搜索至解空间树的任意一点时，先判断该结点是否包含问题的解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如果</a:t>
            </a:r>
            <a:r>
              <a:rPr lang="zh-CN" altLang="en-US" dirty="0" smtClean="0">
                <a:solidFill>
                  <a:srgbClr val="0000FF"/>
                </a:solidFill>
              </a:rPr>
              <a:t>肯定不包含</a:t>
            </a:r>
            <a:r>
              <a:rPr lang="zh-CN" altLang="en-US" dirty="0" smtClean="0"/>
              <a:t>，则跳过对该结点为根的子树的搜索，逐层向其祖先结点</a:t>
            </a:r>
            <a:r>
              <a:rPr lang="zh-CN" altLang="en-US" dirty="0" smtClean="0">
                <a:solidFill>
                  <a:srgbClr val="0000FF"/>
                </a:solidFill>
              </a:rPr>
              <a:t>回溯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否则，进入该子树，继续按深度优先策略搜索。</a:t>
            </a:r>
            <a:endParaRPr lang="zh-CN" altLang="en-US" dirty="0"/>
          </a:p>
        </p:txBody>
      </p:sp>
      <p:pic>
        <p:nvPicPr>
          <p:cNvPr id="9220" name="Picture 1" descr="D:\Temp\Temporary Internet Files\Content.IE5\NX19AAQ6\MCj0437990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381000" y="990600"/>
            <a:ext cx="6934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381000" y="5943600"/>
            <a:ext cx="6934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8610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143000" y="6516688"/>
            <a:ext cx="381000" cy="304800"/>
          </a:xfrm>
          <a:prstGeom prst="actionButtonBackPrevious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861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33400" y="6516688"/>
            <a:ext cx="381000" cy="304800"/>
          </a:xfrm>
          <a:prstGeom prst="actionButtonBeginning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8612" name="AutoShape 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2362200" y="6516688"/>
            <a:ext cx="381000" cy="304800"/>
          </a:xfrm>
          <a:prstGeom prst="actionButtonEnd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861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971800" y="6516688"/>
            <a:ext cx="457200" cy="304800"/>
          </a:xfrm>
          <a:prstGeom prst="actionButtonInformation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861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752600" y="6516688"/>
            <a:ext cx="381000" cy="304800"/>
          </a:xfrm>
          <a:prstGeom prst="actionButtonForwardNext">
            <a:avLst/>
          </a:prstGeom>
          <a:solidFill>
            <a:srgbClr val="00CC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68615" name="Picture 7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69050"/>
            <a:ext cx="8153400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8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058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381000" y="0"/>
            <a:ext cx="4267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10000"/>
              </a:lnSpc>
            </a:pPr>
            <a:r>
              <a:rPr kumimoji="1" lang="zh-CN" altLang="en-US" b="1" smtClean="0">
                <a:solidFill>
                  <a:srgbClr val="990000"/>
                </a:solidFill>
                <a:latin typeface="幼圆" pitchFamily="49" charset="-122"/>
                <a:ea typeface="幼圆" pitchFamily="49" charset="-122"/>
              </a:rPr>
              <a:t>算法设计与分析 </a:t>
            </a:r>
            <a:r>
              <a:rPr kumimoji="1" lang="en-US" altLang="zh-CN" b="1" smtClean="0">
                <a:solidFill>
                  <a:srgbClr val="990000"/>
                </a:solidFill>
                <a:latin typeface="幼圆" pitchFamily="49" charset="-122"/>
                <a:ea typeface="幼圆" pitchFamily="49" charset="-122"/>
              </a:rPr>
              <a:t>&gt;</a:t>
            </a:r>
            <a:r>
              <a:rPr kumimoji="1" lang="zh-CN" altLang="en-US" b="1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回溯法 </a:t>
            </a:r>
            <a:r>
              <a:rPr kumimoji="1" lang="en-US" altLang="zh-CN" b="1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&gt;</a:t>
            </a:r>
            <a:r>
              <a:rPr kumimoji="1" lang="zh-CN" altLang="en-US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作业调度</a:t>
            </a:r>
            <a:endParaRPr kumimoji="1" lang="zh-CN" altLang="en-US" sz="240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381000" y="1066800"/>
            <a:ext cx="5915402" cy="50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Flow(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** M,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n,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bestx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[ ] )</a:t>
            </a:r>
          </a:p>
          <a:p>
            <a:pPr>
              <a:lnSpc>
                <a:spcPct val="80000"/>
              </a:lnSpc>
            </a:pP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{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ub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= 32767;</a:t>
            </a:r>
          </a:p>
          <a:p>
            <a:pPr>
              <a:lnSpc>
                <a:spcPct val="80000"/>
              </a:lnSpc>
            </a:pP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Flowshop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X;</a:t>
            </a:r>
          </a:p>
          <a:p>
            <a:pPr>
              <a:lnSpc>
                <a:spcPct val="80000"/>
              </a:lnSpc>
            </a:pP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X.x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= new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[n+ 1]; </a:t>
            </a:r>
            <a:r>
              <a:rPr kumimoji="1" lang="en-US" altLang="zh-CN" sz="220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20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当前调度</a:t>
            </a:r>
            <a:endParaRPr kumimoji="1" lang="zh-CN" altLang="en-US" sz="2200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kumimoji="1"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X.f2 = new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[n+ l];</a:t>
            </a:r>
            <a:r>
              <a:rPr kumimoji="1" lang="en-US" altLang="zh-CN" sz="28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//</a:t>
            </a:r>
            <a:r>
              <a:rPr kumimoji="1" lang="zh-CN" altLang="en-US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机器</a:t>
            </a:r>
            <a:r>
              <a:rPr kumimoji="1" lang="en-US" altLang="zh-CN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完成处理时间</a:t>
            </a:r>
            <a:endParaRPr kumimoji="1" lang="en-US" altLang="zh-CN" sz="2200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X.t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= t; </a:t>
            </a:r>
            <a:r>
              <a:rPr kumimoji="1" lang="en-US" altLang="zh-CN" sz="200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各作业所需处理时间</a:t>
            </a:r>
            <a:endParaRPr kumimoji="1" lang="zh-CN" altLang="en-US" sz="2200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kumimoji="1"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X.n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= n; </a:t>
            </a:r>
            <a:r>
              <a:rPr kumimoji="1" lang="en-US" altLang="zh-CN" sz="2000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sz="2000" dirty="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作业数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kumimoji="1"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X.bestx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bestx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 </a:t>
            </a:r>
            <a:r>
              <a:rPr kumimoji="1" lang="en-US" altLang="zh-CN" sz="200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当前最优调度</a:t>
            </a:r>
            <a:endParaRPr kumimoji="1" lang="zh-CN" altLang="en-US" sz="2200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kumimoji="1"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X.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bestf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ub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 </a:t>
            </a:r>
            <a:r>
              <a:rPr kumimoji="1" lang="en-US" altLang="zh-CN" sz="200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当前最优调度时间</a:t>
            </a:r>
            <a:endParaRPr kumimoji="1" lang="zh-CN" altLang="en-US" sz="2200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kumimoji="1"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X.f1 = 0; 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机器</a:t>
            </a:r>
            <a:r>
              <a:rPr kumimoji="1" lang="en-US" altLang="zh-CN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完成处理时间</a:t>
            </a:r>
            <a:endParaRPr kumimoji="1" lang="zh-CN" altLang="en-US" sz="2200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kumimoji="1"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X.f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= 0;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kumimoji="1" lang="zh-CN" altLang="en-US" sz="20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endParaRPr kumimoji="1" lang="zh-CN" altLang="en-US" sz="2200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for(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= 0;i&lt;= n;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++)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X.f2[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] = 0,X.x[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]=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X. Backtrack( 1 );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delete [ ] X. x; 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delete [ ] X. f2;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return X. </a:t>
            </a:r>
            <a:r>
              <a:rPr kumimoji="1" lang="en-US" altLang="zh-CN" sz="22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bestf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;}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379413" y="5943600"/>
            <a:ext cx="25781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1" lang="zh-CN" altLang="en-US" sz="2200" b="1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算法复杂性</a:t>
            </a:r>
            <a:r>
              <a:rPr kumimoji="1" lang="en-US" altLang="zh-CN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:  </a:t>
            </a:r>
            <a:r>
              <a:rPr kumimoji="1" lang="en-US" altLang="zh-CN" sz="2200" smtClean="0">
                <a:solidFill>
                  <a:srgbClr val="000000"/>
                </a:solidFill>
                <a:latin typeface="Century Schoolbook" pitchFamily="18" charset="0"/>
                <a:ea typeface="幼圆" pitchFamily="49" charset="-122"/>
              </a:rPr>
              <a:t>O(n!)</a:t>
            </a:r>
            <a:endParaRPr kumimoji="1" lang="en-US" altLang="zh-CN" sz="2200" smtClean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381000" y="457200"/>
            <a:ext cx="2822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2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作业调度</a:t>
            </a:r>
            <a:r>
              <a:rPr kumimoji="1" lang="zh-CN" altLang="en-US" sz="2200" b="1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回溯</a:t>
            </a:r>
            <a:r>
              <a:rPr kumimoji="1" lang="zh-CN" altLang="en-US" sz="22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549275"/>
            <a:ext cx="3816350" cy="55546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b="1" dirty="0"/>
              <a:t>Backtrack</a:t>
            </a:r>
            <a:r>
              <a:rPr lang="zh-CN" altLang="en-US" sz="2400" b="1" dirty="0"/>
              <a:t>中，</a:t>
            </a:r>
          </a:p>
          <a:p>
            <a:pPr marL="0" indent="0">
              <a:buFontTx/>
              <a:buNone/>
            </a:pPr>
            <a:r>
              <a:rPr lang="zh-CN" altLang="en-US" sz="2400" b="1" dirty="0"/>
              <a:t>        当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＞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时，算法搜索至叶结点，得到一个新的作业调度方案，此时算法适合更新当前最优值和相应的当前最佳作业调度。</a:t>
            </a:r>
          </a:p>
          <a:p>
            <a:pPr marL="0" indent="0">
              <a:buFontTx/>
              <a:buNone/>
            </a:pPr>
            <a:r>
              <a:rPr lang="zh-CN" altLang="en-US" sz="2400" b="1" dirty="0"/>
              <a:t>        当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&lt;n</a:t>
            </a:r>
            <a:r>
              <a:rPr lang="zh-CN" altLang="en-US" sz="2400" b="1" dirty="0"/>
              <a:t>时，当前扩展节点位于排列树的第</a:t>
            </a:r>
            <a:r>
              <a:rPr lang="en-US" altLang="zh-CN" sz="2400" b="1" dirty="0"/>
              <a:t>i-1</a:t>
            </a:r>
            <a:r>
              <a:rPr lang="zh-CN" altLang="en-US" sz="2400" b="1" dirty="0"/>
              <a:t>层。此时算法选择下一个要安排的作业，以深度优先的方式递归地对相应子树进行搜索。对于不</a:t>
            </a:r>
            <a:r>
              <a:rPr lang="zh-CN" altLang="en-US" sz="2400" b="1" dirty="0" smtClean="0"/>
              <a:t>满足</a:t>
            </a:r>
            <a:r>
              <a:rPr lang="zh-CN" altLang="en-US" sz="2400" b="1" dirty="0"/>
              <a:t>限</a:t>
            </a:r>
            <a:r>
              <a:rPr lang="zh-CN" altLang="en-US" sz="2400" b="1" dirty="0" smtClean="0"/>
              <a:t>界</a:t>
            </a:r>
            <a:r>
              <a:rPr lang="zh-CN" altLang="en-US" sz="2400" b="1" dirty="0"/>
              <a:t>约束的节点，则剪去相应的子树。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4648200" y="838200"/>
            <a:ext cx="4225925" cy="5229225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 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Flowshop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: :Backtrack(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{ if (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&gt;n) {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for(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j = 1;j &lt;= n; 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j++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bestx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[j] = x[j];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bestf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= f;}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for (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j = 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 j &lt; = n; j ++) {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fl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+= M[ x[j] ] [1];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f2[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]= ((f2[i-1]&gt;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fl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)?f2[i-1]: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fl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 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            +M[x[j]][2];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f+= f2[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];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if (f &lt;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bestf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 {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    Swap(x[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], x[j]);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    Backtrack(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+ 1 );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    Swap(x[ 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], x[j] );}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fl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- = M[x[j]][1];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f- = f2[</a:t>
            </a:r>
            <a:r>
              <a:rPr kumimoji="1" lang="en-US" altLang="zh-CN" sz="22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] ;}}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图的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可着色判定问题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给定</a:t>
            </a:r>
            <a:r>
              <a:rPr lang="zh-CN" altLang="en-US" dirty="0" smtClean="0">
                <a:solidFill>
                  <a:srgbClr val="0000FF"/>
                </a:solidFill>
              </a:rPr>
              <a:t>无向连通图</a:t>
            </a:r>
            <a:r>
              <a:rPr lang="en-US" altLang="zh-CN" dirty="0" smtClean="0">
                <a:solidFill>
                  <a:srgbClr val="0000FF"/>
                </a:solidFill>
              </a:rPr>
              <a:t>G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0000FF"/>
                </a:solidFill>
              </a:rPr>
              <a:t>m</a:t>
            </a:r>
            <a:r>
              <a:rPr lang="zh-CN" altLang="en-US" dirty="0" smtClean="0">
                <a:solidFill>
                  <a:srgbClr val="0000FF"/>
                </a:solidFill>
              </a:rPr>
              <a:t>种不同的颜色</a:t>
            </a:r>
            <a:r>
              <a:rPr lang="zh-CN" altLang="en-US" dirty="0" smtClean="0"/>
              <a:t>。用这些颜色为图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的各顶点着色，每个顶点着一种颜色。是否有一种着色法使</a:t>
            </a:r>
            <a:r>
              <a:rPr lang="en-US" altLang="zh-CN" dirty="0" smtClean="0">
                <a:solidFill>
                  <a:srgbClr val="0000FF"/>
                </a:solidFill>
              </a:rPr>
              <a:t>G</a:t>
            </a:r>
            <a:r>
              <a:rPr lang="zh-CN" altLang="en-US" dirty="0" smtClean="0">
                <a:solidFill>
                  <a:srgbClr val="0000FF"/>
                </a:solidFill>
              </a:rPr>
              <a:t>中每条边的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个顶点着不同颜色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该图的色数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若一个图最少需要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种颜色才能使图中每条边连接的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个顶点着不同颜色，则称这个数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为该图的色数。</a:t>
            </a:r>
          </a:p>
          <a:p>
            <a:pPr lvl="1"/>
            <a:r>
              <a:rPr lang="zh-CN" altLang="en-US" dirty="0" smtClean="0"/>
              <a:t>可着色优化问题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求图的色数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的问题称为图的</a:t>
            </a:r>
            <a:r>
              <a:rPr lang="en-US" altLang="zh-CN" dirty="0" smtClean="0"/>
              <a:t>m</a:t>
            </a:r>
            <a:r>
              <a:rPr lang="zh-CN" altLang="en-US" dirty="0" smtClean="0">
                <a:solidFill>
                  <a:srgbClr val="0000FF"/>
                </a:solidFill>
              </a:rPr>
              <a:t>可着色优化问题。</a:t>
            </a:r>
          </a:p>
        </p:txBody>
      </p:sp>
      <p:pic>
        <p:nvPicPr>
          <p:cNvPr id="54276" name="Picture 2" descr="D:\Temp\Temporary Internet Files\Content.IE5\51RT335K\MCj0438059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0"/>
            <a:ext cx="2214562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图的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着色问题</a:t>
            </a:r>
          </a:p>
        </p:txBody>
      </p:sp>
      <p:graphicFrame>
        <p:nvGraphicFramePr>
          <p:cNvPr id="59" name="内容占位符 58"/>
          <p:cNvGraphicFramePr>
            <a:graphicFrameLocks noGrp="1"/>
          </p:cNvGraphicFramePr>
          <p:nvPr>
            <p:ph idx="1"/>
          </p:nvPr>
        </p:nvGraphicFramePr>
        <p:xfrm>
          <a:off x="5786438" y="928688"/>
          <a:ext cx="2714628" cy="2608260"/>
        </p:xfrm>
        <a:graphic>
          <a:graphicData uri="http://schemas.openxmlformats.org/drawingml/2006/table">
            <a:tbl>
              <a:tblPr/>
              <a:tblGrid>
                <a:gridCol w="452438"/>
                <a:gridCol w="452438"/>
                <a:gridCol w="452438"/>
                <a:gridCol w="452438"/>
                <a:gridCol w="452438"/>
                <a:gridCol w="452438"/>
              </a:tblGrid>
              <a:tr h="4347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80808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80808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808080"/>
                          </a:solidFill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808080"/>
                          </a:solidFill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808080"/>
                          </a:solidFill>
                          <a:latin typeface="Times New Roman"/>
                        </a:rPr>
                        <a:t>d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808080"/>
                          </a:solidFill>
                          <a:latin typeface="Times New Roman"/>
                        </a:rPr>
                        <a:t>e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80808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34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808080"/>
                          </a:solidFill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34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808080"/>
                          </a:solidFill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34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808080"/>
                          </a:solidFill>
                          <a:latin typeface="Times New Roman"/>
                        </a:rPr>
                        <a:t>d</a:t>
                      </a: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34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808080"/>
                          </a:solidFill>
                          <a:latin typeface="Times New Roman"/>
                        </a:rPr>
                        <a:t>e</a:t>
                      </a: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6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pSp>
        <p:nvGrpSpPr>
          <p:cNvPr id="55350" name="组合 11"/>
          <p:cNvGrpSpPr>
            <a:grpSpLocks/>
          </p:cNvGrpSpPr>
          <p:nvPr/>
        </p:nvGrpSpPr>
        <p:grpSpPr bwMode="auto">
          <a:xfrm>
            <a:off x="500063" y="785813"/>
            <a:ext cx="4870450" cy="3776662"/>
            <a:chOff x="130629" y="1509486"/>
            <a:chExt cx="5660571" cy="4572000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1683657" y="2090057"/>
              <a:ext cx="2032000" cy="1596572"/>
            </a:xfrm>
            <a:custGeom>
              <a:avLst/>
              <a:gdLst>
                <a:gd name="connsiteX0" fmla="*/ 275772 w 2032000"/>
                <a:gd name="connsiteY0" fmla="*/ 0 h 1596572"/>
                <a:gd name="connsiteX1" fmla="*/ 0 w 2032000"/>
                <a:gd name="connsiteY1" fmla="*/ 725714 h 1596572"/>
                <a:gd name="connsiteX2" fmla="*/ 420914 w 2032000"/>
                <a:gd name="connsiteY2" fmla="*/ 1524000 h 1596572"/>
                <a:gd name="connsiteX3" fmla="*/ 1596572 w 2032000"/>
                <a:gd name="connsiteY3" fmla="*/ 1596572 h 1596572"/>
                <a:gd name="connsiteX4" fmla="*/ 2032000 w 2032000"/>
                <a:gd name="connsiteY4" fmla="*/ 1045029 h 1596572"/>
                <a:gd name="connsiteX5" fmla="*/ 1175657 w 2032000"/>
                <a:gd name="connsiteY5" fmla="*/ 798286 h 1596572"/>
                <a:gd name="connsiteX6" fmla="*/ 275772 w 2032000"/>
                <a:gd name="connsiteY6" fmla="*/ 0 h 159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2000" h="1596572">
                  <a:moveTo>
                    <a:pt x="275772" y="0"/>
                  </a:moveTo>
                  <a:lnTo>
                    <a:pt x="0" y="725714"/>
                  </a:lnTo>
                  <a:lnTo>
                    <a:pt x="420914" y="1524000"/>
                  </a:lnTo>
                  <a:lnTo>
                    <a:pt x="1596572" y="1596572"/>
                  </a:lnTo>
                  <a:lnTo>
                    <a:pt x="2032000" y="1045029"/>
                  </a:lnTo>
                  <a:lnTo>
                    <a:pt x="1175657" y="798286"/>
                  </a:lnTo>
                  <a:lnTo>
                    <a:pt x="275772" y="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</a:rPr>
                <a:t>A 1     </a:t>
              </a:r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2830286" y="2409371"/>
              <a:ext cx="2162628" cy="1930400"/>
            </a:xfrm>
            <a:custGeom>
              <a:avLst/>
              <a:gdLst>
                <a:gd name="connsiteX0" fmla="*/ 0 w 2162628"/>
                <a:gd name="connsiteY0" fmla="*/ 449943 h 1930400"/>
                <a:gd name="connsiteX1" fmla="*/ 827314 w 2162628"/>
                <a:gd name="connsiteY1" fmla="*/ 0 h 1930400"/>
                <a:gd name="connsiteX2" fmla="*/ 2104571 w 2162628"/>
                <a:gd name="connsiteY2" fmla="*/ 362858 h 1930400"/>
                <a:gd name="connsiteX3" fmla="*/ 2162628 w 2162628"/>
                <a:gd name="connsiteY3" fmla="*/ 1233715 h 1930400"/>
                <a:gd name="connsiteX4" fmla="*/ 1364343 w 2162628"/>
                <a:gd name="connsiteY4" fmla="*/ 1930400 h 1930400"/>
                <a:gd name="connsiteX5" fmla="*/ 449943 w 2162628"/>
                <a:gd name="connsiteY5" fmla="*/ 1277258 h 1930400"/>
                <a:gd name="connsiteX6" fmla="*/ 885371 w 2162628"/>
                <a:gd name="connsiteY6" fmla="*/ 740229 h 1930400"/>
                <a:gd name="connsiteX7" fmla="*/ 0 w 2162628"/>
                <a:gd name="connsiteY7" fmla="*/ 449943 h 193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2628" h="1930400">
                  <a:moveTo>
                    <a:pt x="0" y="449943"/>
                  </a:moveTo>
                  <a:lnTo>
                    <a:pt x="827314" y="0"/>
                  </a:lnTo>
                  <a:lnTo>
                    <a:pt x="2104571" y="362858"/>
                  </a:lnTo>
                  <a:lnTo>
                    <a:pt x="2162628" y="1233715"/>
                  </a:lnTo>
                  <a:lnTo>
                    <a:pt x="1364343" y="1930400"/>
                  </a:lnTo>
                  <a:lnTo>
                    <a:pt x="449943" y="1277258"/>
                  </a:lnTo>
                  <a:lnTo>
                    <a:pt x="885371" y="740229"/>
                  </a:lnTo>
                  <a:lnTo>
                    <a:pt x="0" y="449943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</a:rPr>
                <a:t>     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itchFamily="34" charset="-122"/>
                </a:rPr>
                <a:t>B 2</a:t>
              </a:r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1915886" y="3614057"/>
              <a:ext cx="2278743" cy="1799772"/>
            </a:xfrm>
            <a:custGeom>
              <a:avLst/>
              <a:gdLst>
                <a:gd name="connsiteX0" fmla="*/ 2264228 w 2278743"/>
                <a:gd name="connsiteY0" fmla="*/ 740229 h 1799772"/>
                <a:gd name="connsiteX1" fmla="*/ 2278743 w 2278743"/>
                <a:gd name="connsiteY1" fmla="*/ 1756229 h 1799772"/>
                <a:gd name="connsiteX2" fmla="*/ 1146628 w 2278743"/>
                <a:gd name="connsiteY2" fmla="*/ 1799772 h 1799772"/>
                <a:gd name="connsiteX3" fmla="*/ 0 w 2278743"/>
                <a:gd name="connsiteY3" fmla="*/ 1277257 h 1799772"/>
                <a:gd name="connsiteX4" fmla="*/ 174171 w 2278743"/>
                <a:gd name="connsiteY4" fmla="*/ 0 h 1799772"/>
                <a:gd name="connsiteX5" fmla="*/ 1364343 w 2278743"/>
                <a:gd name="connsiteY5" fmla="*/ 87086 h 1799772"/>
                <a:gd name="connsiteX6" fmla="*/ 2264228 w 2278743"/>
                <a:gd name="connsiteY6" fmla="*/ 740229 h 179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8743" h="1799772">
                  <a:moveTo>
                    <a:pt x="2264228" y="740229"/>
                  </a:moveTo>
                  <a:lnTo>
                    <a:pt x="2278743" y="1756229"/>
                  </a:lnTo>
                  <a:lnTo>
                    <a:pt x="1146628" y="1799772"/>
                  </a:lnTo>
                  <a:lnTo>
                    <a:pt x="0" y="1277257"/>
                  </a:lnTo>
                  <a:lnTo>
                    <a:pt x="174171" y="0"/>
                  </a:lnTo>
                  <a:lnTo>
                    <a:pt x="1364343" y="87086"/>
                  </a:lnTo>
                  <a:lnTo>
                    <a:pt x="2264228" y="740229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微软雅黑" pitchFamily="34" charset="-122"/>
                </a:rPr>
                <a:t>C 3</a:t>
              </a:r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auto">
            <a:xfrm>
              <a:off x="1944914" y="1524000"/>
              <a:ext cx="3846286" cy="3846286"/>
            </a:xfrm>
            <a:custGeom>
              <a:avLst/>
              <a:gdLst>
                <a:gd name="connsiteX0" fmla="*/ 0 w 3846286"/>
                <a:gd name="connsiteY0" fmla="*/ 551543 h 3846286"/>
                <a:gd name="connsiteX1" fmla="*/ 972457 w 3846286"/>
                <a:gd name="connsiteY1" fmla="*/ 0 h 3846286"/>
                <a:gd name="connsiteX2" fmla="*/ 3497943 w 3846286"/>
                <a:gd name="connsiteY2" fmla="*/ 159657 h 3846286"/>
                <a:gd name="connsiteX3" fmla="*/ 3846286 w 3846286"/>
                <a:gd name="connsiteY3" fmla="*/ 1727200 h 3846286"/>
                <a:gd name="connsiteX4" fmla="*/ 3135086 w 3846286"/>
                <a:gd name="connsiteY4" fmla="*/ 3846286 h 3846286"/>
                <a:gd name="connsiteX5" fmla="*/ 2249715 w 3846286"/>
                <a:gd name="connsiteY5" fmla="*/ 3846286 h 3846286"/>
                <a:gd name="connsiteX6" fmla="*/ 2235200 w 3846286"/>
                <a:gd name="connsiteY6" fmla="*/ 2786743 h 3846286"/>
                <a:gd name="connsiteX7" fmla="*/ 3062515 w 3846286"/>
                <a:gd name="connsiteY7" fmla="*/ 2133600 h 3846286"/>
                <a:gd name="connsiteX8" fmla="*/ 2975429 w 3846286"/>
                <a:gd name="connsiteY8" fmla="*/ 1219200 h 3846286"/>
                <a:gd name="connsiteX9" fmla="*/ 1712686 w 3846286"/>
                <a:gd name="connsiteY9" fmla="*/ 899886 h 3846286"/>
                <a:gd name="connsiteX10" fmla="*/ 928915 w 3846286"/>
                <a:gd name="connsiteY10" fmla="*/ 1335314 h 3846286"/>
                <a:gd name="connsiteX11" fmla="*/ 0 w 3846286"/>
                <a:gd name="connsiteY11" fmla="*/ 551543 h 384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46286" h="3846286">
                  <a:moveTo>
                    <a:pt x="0" y="551543"/>
                  </a:moveTo>
                  <a:lnTo>
                    <a:pt x="972457" y="0"/>
                  </a:lnTo>
                  <a:lnTo>
                    <a:pt x="3497943" y="159657"/>
                  </a:lnTo>
                  <a:lnTo>
                    <a:pt x="3846286" y="1727200"/>
                  </a:lnTo>
                  <a:lnTo>
                    <a:pt x="3135086" y="3846286"/>
                  </a:lnTo>
                  <a:lnTo>
                    <a:pt x="2249715" y="3846286"/>
                  </a:lnTo>
                  <a:lnTo>
                    <a:pt x="2235200" y="2786743"/>
                  </a:lnTo>
                  <a:lnTo>
                    <a:pt x="3062515" y="2133600"/>
                  </a:lnTo>
                  <a:lnTo>
                    <a:pt x="2975429" y="1219200"/>
                  </a:lnTo>
                  <a:lnTo>
                    <a:pt x="1712686" y="899886"/>
                  </a:lnTo>
                  <a:lnTo>
                    <a:pt x="928915" y="1335314"/>
                  </a:lnTo>
                  <a:lnTo>
                    <a:pt x="0" y="551543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</a:rPr>
                <a:t>                                  D 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itchFamily="34" charset="-122"/>
                </a:rPr>
                <a:t>4</a:t>
              </a:r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auto">
            <a:xfrm>
              <a:off x="624114" y="2815771"/>
              <a:ext cx="1465943" cy="2061029"/>
            </a:xfrm>
            <a:custGeom>
              <a:avLst/>
              <a:gdLst>
                <a:gd name="connsiteX0" fmla="*/ 1074057 w 1465943"/>
                <a:gd name="connsiteY0" fmla="*/ 0 h 2061029"/>
                <a:gd name="connsiteX1" fmla="*/ 0 w 1465943"/>
                <a:gd name="connsiteY1" fmla="*/ 493486 h 2061029"/>
                <a:gd name="connsiteX2" fmla="*/ 72572 w 1465943"/>
                <a:gd name="connsiteY2" fmla="*/ 1785258 h 2061029"/>
                <a:gd name="connsiteX3" fmla="*/ 1277257 w 1465943"/>
                <a:gd name="connsiteY3" fmla="*/ 2061029 h 2061029"/>
                <a:gd name="connsiteX4" fmla="*/ 1465943 w 1465943"/>
                <a:gd name="connsiteY4" fmla="*/ 812800 h 2061029"/>
                <a:gd name="connsiteX5" fmla="*/ 1074057 w 1465943"/>
                <a:gd name="connsiteY5" fmla="*/ 0 h 206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5943" h="2061029">
                  <a:moveTo>
                    <a:pt x="1074057" y="0"/>
                  </a:moveTo>
                  <a:lnTo>
                    <a:pt x="0" y="493486"/>
                  </a:lnTo>
                  <a:lnTo>
                    <a:pt x="72572" y="1785258"/>
                  </a:lnTo>
                  <a:lnTo>
                    <a:pt x="1277257" y="2061029"/>
                  </a:lnTo>
                  <a:lnTo>
                    <a:pt x="1465943" y="812800"/>
                  </a:lnTo>
                  <a:lnTo>
                    <a:pt x="1074057" y="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微软雅黑" pitchFamily="34" charset="-122"/>
                </a:rPr>
                <a:t>E 4</a:t>
              </a:r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130629" y="1509486"/>
              <a:ext cx="2960914" cy="4572000"/>
            </a:xfrm>
            <a:custGeom>
              <a:avLst/>
              <a:gdLst>
                <a:gd name="connsiteX0" fmla="*/ 2786742 w 2960914"/>
                <a:gd name="connsiteY0" fmla="*/ 0 h 4572000"/>
                <a:gd name="connsiteX1" fmla="*/ 116114 w 2960914"/>
                <a:gd name="connsiteY1" fmla="*/ 261257 h 4572000"/>
                <a:gd name="connsiteX2" fmla="*/ 0 w 2960914"/>
                <a:gd name="connsiteY2" fmla="*/ 2902857 h 4572000"/>
                <a:gd name="connsiteX3" fmla="*/ 1190171 w 2960914"/>
                <a:gd name="connsiteY3" fmla="*/ 4572000 h 4572000"/>
                <a:gd name="connsiteX4" fmla="*/ 2960914 w 2960914"/>
                <a:gd name="connsiteY4" fmla="*/ 3904343 h 4572000"/>
                <a:gd name="connsiteX5" fmla="*/ 1756228 w 2960914"/>
                <a:gd name="connsiteY5" fmla="*/ 3396343 h 4572000"/>
                <a:gd name="connsiteX6" fmla="*/ 580571 w 2960914"/>
                <a:gd name="connsiteY6" fmla="*/ 3106057 h 4572000"/>
                <a:gd name="connsiteX7" fmla="*/ 508000 w 2960914"/>
                <a:gd name="connsiteY7" fmla="*/ 1814285 h 4572000"/>
                <a:gd name="connsiteX8" fmla="*/ 1567542 w 2960914"/>
                <a:gd name="connsiteY8" fmla="*/ 1306285 h 4572000"/>
                <a:gd name="connsiteX9" fmla="*/ 1843314 w 2960914"/>
                <a:gd name="connsiteY9" fmla="*/ 551543 h 4572000"/>
                <a:gd name="connsiteX10" fmla="*/ 2786742 w 2960914"/>
                <a:gd name="connsiteY10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914" h="4572000">
                  <a:moveTo>
                    <a:pt x="2786742" y="0"/>
                  </a:moveTo>
                  <a:lnTo>
                    <a:pt x="116114" y="261257"/>
                  </a:lnTo>
                  <a:lnTo>
                    <a:pt x="0" y="2902857"/>
                  </a:lnTo>
                  <a:lnTo>
                    <a:pt x="1190171" y="4572000"/>
                  </a:lnTo>
                  <a:lnTo>
                    <a:pt x="2960914" y="3904343"/>
                  </a:lnTo>
                  <a:lnTo>
                    <a:pt x="1756228" y="3396343"/>
                  </a:lnTo>
                  <a:lnTo>
                    <a:pt x="580571" y="3106057"/>
                  </a:lnTo>
                  <a:lnTo>
                    <a:pt x="508000" y="1814285"/>
                  </a:lnTo>
                  <a:lnTo>
                    <a:pt x="1567542" y="1306285"/>
                  </a:lnTo>
                  <a:lnTo>
                    <a:pt x="1843314" y="551543"/>
                  </a:lnTo>
                  <a:lnTo>
                    <a:pt x="2786742" y="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</a:rPr>
                <a:t>F 2                           </a:t>
              </a:r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4508500" y="3714750"/>
            <a:ext cx="4349750" cy="2928938"/>
            <a:chOff x="4509105" y="3714752"/>
            <a:chExt cx="4349175" cy="2928958"/>
          </a:xfrm>
        </p:grpSpPr>
        <p:sp>
          <p:nvSpPr>
            <p:cNvPr id="13" name="椭圆 12"/>
            <p:cNvSpPr/>
            <p:nvPr/>
          </p:nvSpPr>
          <p:spPr bwMode="auto">
            <a:xfrm>
              <a:off x="6500826" y="3714752"/>
              <a:ext cx="500066" cy="500066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rPr>
                <a:t>A </a:t>
              </a:r>
              <a:r>
                <a:rPr lang="en-US" altLang="zh-CN" sz="2000" b="1" dirty="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6500826" y="4929198"/>
              <a:ext cx="500066" cy="500066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rPr>
                <a:t>C </a:t>
              </a:r>
              <a:r>
                <a:rPr lang="en-US" altLang="zh-CN" sz="2000" b="1" dirty="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6500826" y="6143644"/>
              <a:ext cx="500066" cy="500066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rPr>
                <a:t>F </a:t>
              </a:r>
              <a:r>
                <a:rPr lang="en-US" altLang="zh-CN" sz="2000" b="1" dirty="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7500958" y="4214818"/>
              <a:ext cx="500066" cy="500066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rPr>
                <a:t>B </a:t>
              </a:r>
              <a:r>
                <a:rPr lang="en-US" altLang="zh-CN" sz="2000" b="1" dirty="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8358214" y="4929198"/>
              <a:ext cx="500066" cy="500066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rPr>
                <a:t>D </a:t>
              </a:r>
              <a:r>
                <a:rPr lang="en-US" altLang="zh-CN" sz="2000" b="1" dirty="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143504" y="4929198"/>
              <a:ext cx="500066" cy="500066"/>
            </a:xfrm>
            <a:prstGeom prst="ellipse">
              <a:avLst/>
            </a:prstGeom>
            <a:solidFill>
              <a:srgbClr val="99FF33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rPr>
                <a:t>E </a:t>
              </a:r>
              <a:r>
                <a:rPr lang="en-US" altLang="zh-CN" sz="2000" b="1" dirty="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55373" name="直接连接符 19"/>
            <p:cNvCxnSpPr>
              <a:cxnSpLocks noChangeShapeType="1"/>
              <a:stCxn id="0" idx="4"/>
              <a:endCxn id="0" idx="0"/>
            </p:cNvCxnSpPr>
            <p:nvPr/>
          </p:nvCxnSpPr>
          <p:spPr bwMode="auto">
            <a:xfrm rot="5400000">
              <a:off x="6393669" y="4572008"/>
              <a:ext cx="71438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74" name="直接连接符 21"/>
            <p:cNvCxnSpPr>
              <a:cxnSpLocks noChangeShapeType="1"/>
              <a:stCxn id="0" idx="4"/>
              <a:endCxn id="0" idx="0"/>
            </p:cNvCxnSpPr>
            <p:nvPr/>
          </p:nvCxnSpPr>
          <p:spPr bwMode="auto">
            <a:xfrm rot="5400000">
              <a:off x="6393669" y="5786454"/>
              <a:ext cx="71438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75" name="直接连接符 24"/>
            <p:cNvCxnSpPr>
              <a:cxnSpLocks noChangeShapeType="1"/>
              <a:stCxn id="0" idx="2"/>
              <a:endCxn id="0" idx="6"/>
            </p:cNvCxnSpPr>
            <p:nvPr/>
          </p:nvCxnSpPr>
          <p:spPr bwMode="auto">
            <a:xfrm rot="10800000">
              <a:off x="5643570" y="5179231"/>
              <a:ext cx="85725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76" name="直接连接符 25"/>
            <p:cNvCxnSpPr>
              <a:cxnSpLocks noChangeShapeType="1"/>
              <a:stCxn id="0" idx="6"/>
              <a:endCxn id="0" idx="2"/>
            </p:cNvCxnSpPr>
            <p:nvPr/>
          </p:nvCxnSpPr>
          <p:spPr bwMode="auto">
            <a:xfrm>
              <a:off x="7000892" y="5179231"/>
              <a:ext cx="135732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77" name="直接连接符 30"/>
            <p:cNvCxnSpPr>
              <a:cxnSpLocks noChangeShapeType="1"/>
              <a:stCxn id="0" idx="7"/>
              <a:endCxn id="0" idx="3"/>
            </p:cNvCxnSpPr>
            <p:nvPr/>
          </p:nvCxnSpPr>
          <p:spPr bwMode="auto">
            <a:xfrm rot="5400000" flipH="1" flipV="1">
              <a:off x="7070535" y="4498775"/>
              <a:ext cx="360780" cy="6465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78" name="直接连接符 33"/>
            <p:cNvCxnSpPr>
              <a:cxnSpLocks noChangeShapeType="1"/>
              <a:stCxn id="0" idx="7"/>
              <a:endCxn id="0" idx="3"/>
            </p:cNvCxnSpPr>
            <p:nvPr/>
          </p:nvCxnSpPr>
          <p:spPr bwMode="auto">
            <a:xfrm rot="5400000" flipH="1" flipV="1">
              <a:off x="5641775" y="4070147"/>
              <a:ext cx="860846" cy="10037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79" name="直接连接符 36"/>
            <p:cNvCxnSpPr>
              <a:cxnSpLocks noChangeShapeType="1"/>
              <a:stCxn id="0" idx="6"/>
              <a:endCxn id="0" idx="1"/>
            </p:cNvCxnSpPr>
            <p:nvPr/>
          </p:nvCxnSpPr>
          <p:spPr bwMode="auto">
            <a:xfrm>
              <a:off x="7000892" y="3964785"/>
              <a:ext cx="573299" cy="3232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80" name="直接连接符 39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7999229" y="4570213"/>
              <a:ext cx="360780" cy="5036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81" name="直接连接符 42"/>
            <p:cNvCxnSpPr>
              <a:cxnSpLocks noChangeShapeType="1"/>
              <a:stCxn id="0" idx="7"/>
              <a:endCxn id="0" idx="3"/>
            </p:cNvCxnSpPr>
            <p:nvPr/>
          </p:nvCxnSpPr>
          <p:spPr bwMode="auto">
            <a:xfrm rot="5400000" flipH="1" flipV="1">
              <a:off x="7249130" y="5034560"/>
              <a:ext cx="860846" cy="15037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82" name="直接连接符 46"/>
            <p:cNvCxnSpPr>
              <a:cxnSpLocks noChangeShapeType="1"/>
              <a:stCxn id="0" idx="5"/>
              <a:endCxn id="0" idx="1"/>
            </p:cNvCxnSpPr>
            <p:nvPr/>
          </p:nvCxnSpPr>
          <p:spPr bwMode="auto">
            <a:xfrm rot="16200000" flipH="1">
              <a:off x="5641775" y="5284593"/>
              <a:ext cx="860846" cy="10037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383" name="任意多边形 54"/>
            <p:cNvSpPr>
              <a:spLocks/>
            </p:cNvSpPr>
            <p:nvPr/>
          </p:nvSpPr>
          <p:spPr bwMode="auto">
            <a:xfrm>
              <a:off x="4509105" y="3933371"/>
              <a:ext cx="1993295" cy="2481943"/>
            </a:xfrm>
            <a:custGeom>
              <a:avLst/>
              <a:gdLst>
                <a:gd name="T0" fmla="*/ 1964266 w 1993295"/>
                <a:gd name="T1" fmla="*/ 0 h 2481943"/>
                <a:gd name="T2" fmla="*/ 4838 w 1993295"/>
                <a:gd name="T3" fmla="*/ 1219200 h 2481943"/>
                <a:gd name="T4" fmla="*/ 1993295 w 1993295"/>
                <a:gd name="T5" fmla="*/ 2481943 h 2481943"/>
                <a:gd name="T6" fmla="*/ 1993295 w 1993295"/>
                <a:gd name="T7" fmla="*/ 2481943 h 24819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295" h="2481943">
                  <a:moveTo>
                    <a:pt x="1964266" y="0"/>
                  </a:moveTo>
                  <a:cubicBezTo>
                    <a:pt x="982133" y="402771"/>
                    <a:pt x="0" y="805543"/>
                    <a:pt x="4838" y="1219200"/>
                  </a:cubicBezTo>
                  <a:cubicBezTo>
                    <a:pt x="9676" y="1632857"/>
                    <a:pt x="1993295" y="2481943"/>
                    <a:pt x="1993295" y="2481943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84" name="任意多边形 56"/>
            <p:cNvSpPr>
              <a:spLocks/>
            </p:cNvSpPr>
            <p:nvPr/>
          </p:nvSpPr>
          <p:spPr bwMode="auto">
            <a:xfrm>
              <a:off x="6894286" y="3773714"/>
              <a:ext cx="1756228" cy="1132115"/>
            </a:xfrm>
            <a:custGeom>
              <a:avLst/>
              <a:gdLst>
                <a:gd name="T0" fmla="*/ 0 w 1756228"/>
                <a:gd name="T1" fmla="*/ 0 h 1132115"/>
                <a:gd name="T2" fmla="*/ 1291771 w 1756228"/>
                <a:gd name="T3" fmla="*/ 101600 h 1132115"/>
                <a:gd name="T4" fmla="*/ 1756228 w 1756228"/>
                <a:gd name="T5" fmla="*/ 1132115 h 1132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56228" h="1132115">
                  <a:moveTo>
                    <a:pt x="0" y="0"/>
                  </a:moveTo>
                  <a:lnTo>
                    <a:pt x="1291771" y="101600"/>
                  </a:lnTo>
                  <a:cubicBezTo>
                    <a:pt x="1584476" y="290286"/>
                    <a:pt x="1670352" y="711200"/>
                    <a:pt x="1756228" y="113211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182688" y="4889500"/>
            <a:ext cx="3686175" cy="1370013"/>
            <a:chOff x="1183352" y="4890116"/>
            <a:chExt cx="3684803" cy="1370145"/>
          </a:xfrm>
        </p:grpSpPr>
        <p:sp>
          <p:nvSpPr>
            <p:cNvPr id="55353" name="下弧形箭头 59"/>
            <p:cNvSpPr>
              <a:spLocks noChangeArrowheads="1"/>
            </p:cNvSpPr>
            <p:nvPr/>
          </p:nvSpPr>
          <p:spPr bwMode="auto">
            <a:xfrm rot="2021231">
              <a:off x="2114095" y="4890116"/>
              <a:ext cx="2754060" cy="1053868"/>
            </a:xfrm>
            <a:prstGeom prst="curvedUpArrow">
              <a:avLst>
                <a:gd name="adj1" fmla="val 36768"/>
                <a:gd name="adj2" fmla="val 88549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endParaRPr lang="zh-CN" altLang="en-US"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55354" name="TextBox 60"/>
            <p:cNvSpPr txBox="1">
              <a:spLocks noChangeArrowheads="1"/>
            </p:cNvSpPr>
            <p:nvPr/>
          </p:nvSpPr>
          <p:spPr bwMode="auto">
            <a:xfrm>
              <a:off x="1183352" y="5429264"/>
              <a:ext cx="203132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pPr algn="ctr"/>
              <a:r>
                <a:rPr lang="zh-CN" altLang="en-US" sz="2400">
                  <a:solidFill>
                    <a:srgbClr val="C00000"/>
                  </a:solidFill>
                </a:rPr>
                <a:t>区域图</a:t>
              </a:r>
              <a:endParaRPr lang="en-US" altLang="zh-CN" sz="2400">
                <a:solidFill>
                  <a:srgbClr val="C00000"/>
                </a:solidFill>
              </a:endParaRPr>
            </a:p>
            <a:p>
              <a:pPr algn="ctr"/>
              <a:r>
                <a:rPr lang="zh-CN" altLang="en-US" sz="2400">
                  <a:solidFill>
                    <a:srgbClr val="C00000"/>
                  </a:solidFill>
                </a:rPr>
                <a:t>抽象为平面图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组合 107"/>
          <p:cNvGrpSpPr>
            <a:grpSpLocks/>
          </p:cNvGrpSpPr>
          <p:nvPr/>
        </p:nvGrpSpPr>
        <p:grpSpPr bwMode="auto">
          <a:xfrm>
            <a:off x="4214813" y="2000250"/>
            <a:ext cx="4214812" cy="3929063"/>
            <a:chOff x="4143372" y="1643050"/>
            <a:chExt cx="714380" cy="3929090"/>
          </a:xfrm>
        </p:grpSpPr>
        <p:cxnSp>
          <p:nvCxnSpPr>
            <p:cNvPr id="56438" name="直接连接符 97"/>
            <p:cNvCxnSpPr>
              <a:cxnSpLocks noChangeShapeType="1"/>
            </p:cNvCxnSpPr>
            <p:nvPr/>
          </p:nvCxnSpPr>
          <p:spPr bwMode="auto">
            <a:xfrm rot="5400000" flipH="1" flipV="1">
              <a:off x="2178827" y="3607595"/>
              <a:ext cx="392909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9" name="直接连接符 98"/>
            <p:cNvCxnSpPr/>
            <p:nvPr/>
          </p:nvCxnSpPr>
          <p:spPr bwMode="auto">
            <a:xfrm rot="10800000">
              <a:off x="4143372" y="1643050"/>
              <a:ext cx="7143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rot="10800000">
              <a:off x="4143372" y="2285992"/>
              <a:ext cx="7143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 rot="10800000">
              <a:off x="4143372" y="3143248"/>
              <a:ext cx="7143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rot="10800000">
              <a:off x="4143372" y="3929066"/>
              <a:ext cx="7143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rot="10800000">
              <a:off x="4143372" y="4786322"/>
              <a:ext cx="7143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 rot="10800000">
              <a:off x="4143372" y="5572140"/>
              <a:ext cx="7143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323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图的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着色问题</a:t>
            </a:r>
          </a:p>
        </p:txBody>
      </p:sp>
      <p:sp>
        <p:nvSpPr>
          <p:cNvPr id="56324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6176963" cy="1728788"/>
          </a:xfrm>
        </p:spPr>
        <p:txBody>
          <a:bodyPr/>
          <a:lstStyle/>
          <a:p>
            <a:pPr lvl="1"/>
            <a:r>
              <a:rPr lang="zh-CN" altLang="en-US" smtClean="0"/>
              <a:t>例 三着色图</a:t>
            </a:r>
            <a:endParaRPr lang="en-US" altLang="zh-CN" smtClean="0"/>
          </a:p>
          <a:p>
            <a:pPr lvl="2"/>
            <a:r>
              <a:rPr lang="zh-CN" altLang="en-US" smtClean="0"/>
              <a:t>总结点数为</a:t>
            </a:r>
            <a:r>
              <a:rPr lang="en-US" altLang="zh-CN" smtClean="0">
                <a:solidFill>
                  <a:srgbClr val="0000FF"/>
                </a:solidFill>
              </a:rPr>
              <a:t>1+3+9+27+81+243=364</a:t>
            </a:r>
          </a:p>
          <a:p>
            <a:pPr lvl="2"/>
            <a:r>
              <a:rPr lang="zh-CN" altLang="en-US" smtClean="0"/>
              <a:t>搜索</a:t>
            </a:r>
            <a:r>
              <a:rPr lang="en-US" altLang="zh-CN" smtClean="0">
                <a:solidFill>
                  <a:srgbClr val="0000FF"/>
                </a:solidFill>
              </a:rPr>
              <a:t>14</a:t>
            </a:r>
            <a:r>
              <a:rPr lang="zh-CN" altLang="en-US" smtClean="0"/>
              <a:t>个结点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1357290" y="3857628"/>
            <a:ext cx="714380" cy="714380"/>
          </a:xfrm>
          <a:prstGeom prst="ellipse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Tahoma" pitchFamily="34" charset="0"/>
                <a:ea typeface="宋体" pitchFamily="2" charset="-122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357290" y="5000636"/>
            <a:ext cx="714380" cy="714380"/>
          </a:xfrm>
          <a:prstGeom prst="ellipse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Tahoma" pitchFamily="34" charset="0"/>
                <a:ea typeface="宋体" pitchFamily="2" charset="-122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71736" y="3857628"/>
            <a:ext cx="714380" cy="714380"/>
          </a:xfrm>
          <a:prstGeom prst="ellipse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Tahoma" pitchFamily="34" charset="0"/>
                <a:ea typeface="宋体" pitchFamily="2" charset="-122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571736" y="5000636"/>
            <a:ext cx="714380" cy="714380"/>
          </a:xfrm>
          <a:prstGeom prst="ellipse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Tahoma" pitchFamily="34" charset="0"/>
                <a:ea typeface="宋体" pitchFamily="2" charset="-122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71736" y="2500306"/>
            <a:ext cx="714380" cy="714380"/>
          </a:xfrm>
          <a:prstGeom prst="ellipse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Tahoma" pitchFamily="34" charset="0"/>
                <a:ea typeface="宋体" pitchFamily="2" charset="-122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56340" name="直接连接符 9"/>
          <p:cNvCxnSpPr>
            <a:cxnSpLocks noChangeShapeType="1"/>
            <a:stCxn id="0" idx="4"/>
            <a:endCxn id="0" idx="0"/>
          </p:cNvCxnSpPr>
          <p:nvPr/>
        </p:nvCxnSpPr>
        <p:spPr bwMode="auto">
          <a:xfrm rot="5400000">
            <a:off x="2607469" y="3536157"/>
            <a:ext cx="6429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直接连接符 10"/>
          <p:cNvCxnSpPr>
            <a:cxnSpLocks noChangeShapeType="1"/>
            <a:stCxn id="0" idx="4"/>
            <a:endCxn id="0" idx="0"/>
          </p:cNvCxnSpPr>
          <p:nvPr/>
        </p:nvCxnSpPr>
        <p:spPr bwMode="auto">
          <a:xfrm rot="5400000">
            <a:off x="2714625" y="4786313"/>
            <a:ext cx="4286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2" name="直接连接符 13"/>
          <p:cNvCxnSpPr>
            <a:cxnSpLocks noChangeShapeType="1"/>
            <a:stCxn id="0" idx="6"/>
            <a:endCxn id="0" idx="2"/>
          </p:cNvCxnSpPr>
          <p:nvPr/>
        </p:nvCxnSpPr>
        <p:spPr bwMode="auto">
          <a:xfrm>
            <a:off x="2071688" y="5357813"/>
            <a:ext cx="5000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3" name="直接连接符 16"/>
          <p:cNvCxnSpPr>
            <a:cxnSpLocks noChangeShapeType="1"/>
            <a:stCxn id="0" idx="6"/>
            <a:endCxn id="0" idx="2"/>
          </p:cNvCxnSpPr>
          <p:nvPr/>
        </p:nvCxnSpPr>
        <p:spPr bwMode="auto">
          <a:xfrm>
            <a:off x="2071688" y="4214813"/>
            <a:ext cx="5000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4" name="直接连接符 19"/>
          <p:cNvCxnSpPr>
            <a:cxnSpLocks noChangeShapeType="1"/>
            <a:stCxn id="0" idx="4"/>
            <a:endCxn id="0" idx="0"/>
          </p:cNvCxnSpPr>
          <p:nvPr/>
        </p:nvCxnSpPr>
        <p:spPr bwMode="auto">
          <a:xfrm rot="5400000">
            <a:off x="1500187" y="4786313"/>
            <a:ext cx="4286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5" name="直接连接符 22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1821657" y="3002756"/>
            <a:ext cx="747712" cy="962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46" name="直接连接符 26"/>
          <p:cNvCxnSpPr>
            <a:cxnSpLocks noChangeShapeType="1"/>
            <a:stCxn id="0" idx="1"/>
            <a:endCxn id="0" idx="5"/>
          </p:cNvCxnSpPr>
          <p:nvPr/>
        </p:nvCxnSpPr>
        <p:spPr bwMode="auto">
          <a:xfrm rot="16200000" flipV="1">
            <a:off x="2002631" y="4431507"/>
            <a:ext cx="638175" cy="7096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椭圆 31"/>
          <p:cNvSpPr/>
          <p:nvPr/>
        </p:nvSpPr>
        <p:spPr bwMode="auto">
          <a:xfrm>
            <a:off x="6786578" y="1857364"/>
            <a:ext cx="428628" cy="428628"/>
          </a:xfrm>
          <a:prstGeom prst="ellipse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1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357950" y="2500306"/>
            <a:ext cx="428628" cy="428628"/>
          </a:xfrm>
          <a:prstGeom prst="ellipse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2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6357950" y="3286124"/>
            <a:ext cx="428628" cy="428628"/>
          </a:xfrm>
          <a:prstGeom prst="ellipse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4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357950" y="4071942"/>
            <a:ext cx="428628" cy="428628"/>
          </a:xfrm>
          <a:prstGeom prst="ellipse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6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7000892" y="4071942"/>
            <a:ext cx="428628" cy="428628"/>
          </a:xfrm>
          <a:prstGeom prst="ellipse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7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7000892" y="4929198"/>
            <a:ext cx="428628" cy="428628"/>
          </a:xfrm>
          <a:prstGeom prst="ellipse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9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429388" y="4929198"/>
            <a:ext cx="428628" cy="428628"/>
          </a:xfrm>
          <a:prstGeom prst="ellipse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8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6357950" y="5786454"/>
            <a:ext cx="428628" cy="428628"/>
          </a:xfrm>
          <a:prstGeom prst="ellipse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13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715008" y="5786454"/>
            <a:ext cx="428628" cy="428628"/>
          </a:xfrm>
          <a:prstGeom prst="ellipse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12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5000628" y="5786454"/>
            <a:ext cx="428628" cy="428628"/>
          </a:xfrm>
          <a:prstGeom prst="ellipse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11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7000892" y="5786454"/>
            <a:ext cx="428628" cy="428628"/>
          </a:xfrm>
          <a:prstGeom prst="ellipse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14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5715008" y="3286124"/>
            <a:ext cx="428628" cy="428628"/>
          </a:xfrm>
          <a:prstGeom prst="ellipse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3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5715008" y="4071942"/>
            <a:ext cx="428628" cy="428628"/>
          </a:xfrm>
          <a:prstGeom prst="ellipse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5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7572396" y="4929198"/>
            <a:ext cx="428628" cy="428628"/>
          </a:xfrm>
          <a:prstGeom prst="ellipse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</a:rPr>
              <a:t>10</a:t>
            </a:r>
            <a:endParaRPr lang="zh-CN" altLang="en-US" b="1" dirty="0">
              <a:solidFill>
                <a:srgbClr val="FFFF00"/>
              </a:solidFill>
              <a:latin typeface="微软雅黑" pitchFamily="34" charset="-122"/>
            </a:endParaRPr>
          </a:p>
        </p:txBody>
      </p:sp>
      <p:cxnSp>
        <p:nvCxnSpPr>
          <p:cNvPr id="49" name="直接连接符 48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5965032" y="2829719"/>
            <a:ext cx="420687" cy="492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连接符 54"/>
          <p:cNvCxnSpPr>
            <a:cxnSpLocks noChangeShapeType="1"/>
            <a:stCxn id="0" idx="4"/>
            <a:endCxn id="0" idx="0"/>
          </p:cNvCxnSpPr>
          <p:nvPr/>
        </p:nvCxnSpPr>
        <p:spPr bwMode="auto">
          <a:xfrm rot="5400000">
            <a:off x="6393656" y="3893344"/>
            <a:ext cx="3571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7"/>
          <p:cNvCxnSpPr>
            <a:cxnSpLocks noChangeShapeType="1"/>
            <a:stCxn id="0" idx="4"/>
            <a:endCxn id="0" idx="0"/>
          </p:cNvCxnSpPr>
          <p:nvPr/>
        </p:nvCxnSpPr>
        <p:spPr bwMode="auto">
          <a:xfrm rot="5400000">
            <a:off x="7000875" y="4714876"/>
            <a:ext cx="4286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连接符 62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6607969" y="4472782"/>
            <a:ext cx="492125" cy="420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连接符 71"/>
          <p:cNvCxnSpPr>
            <a:cxnSpLocks noChangeShapeType="1"/>
            <a:stCxn id="0" idx="3"/>
            <a:endCxn id="0" idx="0"/>
          </p:cNvCxnSpPr>
          <p:nvPr/>
        </p:nvCxnSpPr>
        <p:spPr bwMode="auto">
          <a:xfrm rot="5400000">
            <a:off x="5965032" y="3615531"/>
            <a:ext cx="420688" cy="492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连接符 77"/>
          <p:cNvCxnSpPr>
            <a:cxnSpLocks noChangeShapeType="1"/>
            <a:stCxn id="0" idx="4"/>
            <a:endCxn id="0" idx="0"/>
          </p:cNvCxnSpPr>
          <p:nvPr/>
        </p:nvCxnSpPr>
        <p:spPr bwMode="auto">
          <a:xfrm rot="5400000">
            <a:off x="6393656" y="5536407"/>
            <a:ext cx="428625" cy="71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接连接符 80"/>
          <p:cNvCxnSpPr>
            <a:cxnSpLocks noChangeShapeType="1"/>
            <a:stCxn id="0" idx="4"/>
            <a:endCxn id="0" idx="0"/>
          </p:cNvCxnSpPr>
          <p:nvPr/>
        </p:nvCxnSpPr>
        <p:spPr bwMode="auto">
          <a:xfrm rot="5400000">
            <a:off x="6072188" y="5214938"/>
            <a:ext cx="428625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4" name="直接连接符 83"/>
          <p:cNvCxnSpPr>
            <a:cxnSpLocks noChangeShapeType="1"/>
            <a:stCxn id="0" idx="4"/>
            <a:endCxn id="0" idx="0"/>
          </p:cNvCxnSpPr>
          <p:nvPr/>
        </p:nvCxnSpPr>
        <p:spPr bwMode="auto">
          <a:xfrm rot="5400000">
            <a:off x="5715000" y="4857751"/>
            <a:ext cx="428625" cy="1428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4" name="组合 113"/>
          <p:cNvGrpSpPr>
            <a:grpSpLocks/>
          </p:cNvGrpSpPr>
          <p:nvPr/>
        </p:nvGrpSpPr>
        <p:grpSpPr bwMode="auto">
          <a:xfrm>
            <a:off x="6572250" y="2222500"/>
            <a:ext cx="785813" cy="420688"/>
            <a:chOff x="6572265" y="2223221"/>
            <a:chExt cx="785817" cy="419961"/>
          </a:xfrm>
        </p:grpSpPr>
        <p:cxnSp>
          <p:nvCxnSpPr>
            <p:cNvPr id="56436" name="直接连接符 45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6572265" y="2223221"/>
              <a:ext cx="277085" cy="277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437" name="TextBox 90"/>
            <p:cNvSpPr txBox="1">
              <a:spLocks noChangeArrowheads="1"/>
            </p:cNvSpPr>
            <p:nvPr/>
          </p:nvSpPr>
          <p:spPr bwMode="auto">
            <a:xfrm>
              <a:off x="6681294" y="2273850"/>
              <a:ext cx="676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A=1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>
            <a:off x="6572250" y="2928938"/>
            <a:ext cx="660400" cy="369887"/>
            <a:chOff x="6572264" y="2928934"/>
            <a:chExt cx="660758" cy="369332"/>
          </a:xfrm>
        </p:grpSpPr>
        <p:cxnSp>
          <p:nvCxnSpPr>
            <p:cNvPr id="56434" name="直接连接符 51"/>
            <p:cNvCxnSpPr>
              <a:cxnSpLocks noChangeShapeType="1"/>
              <a:stCxn id="0" idx="4"/>
              <a:endCxn id="0" idx="0"/>
            </p:cNvCxnSpPr>
            <p:nvPr/>
          </p:nvCxnSpPr>
          <p:spPr bwMode="auto">
            <a:xfrm rot="5400000">
              <a:off x="6393669" y="3107529"/>
              <a:ext cx="35719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435" name="TextBox 91"/>
            <p:cNvSpPr txBox="1">
              <a:spLocks noChangeArrowheads="1"/>
            </p:cNvSpPr>
            <p:nvPr/>
          </p:nvSpPr>
          <p:spPr bwMode="auto">
            <a:xfrm>
              <a:off x="6572264" y="2928934"/>
              <a:ext cx="6607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B=2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16" name="组合 115"/>
          <p:cNvGrpSpPr>
            <a:grpSpLocks/>
          </p:cNvGrpSpPr>
          <p:nvPr/>
        </p:nvGrpSpPr>
        <p:grpSpPr bwMode="auto">
          <a:xfrm>
            <a:off x="6723063" y="3571875"/>
            <a:ext cx="795337" cy="500063"/>
            <a:chOff x="6723807" y="3571876"/>
            <a:chExt cx="794967" cy="500065"/>
          </a:xfrm>
        </p:grpSpPr>
        <p:cxnSp>
          <p:nvCxnSpPr>
            <p:cNvPr id="56432" name="直接连接符 68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6759526" y="3616261"/>
              <a:ext cx="419961" cy="4913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433" name="TextBox 92"/>
            <p:cNvSpPr txBox="1">
              <a:spLocks noChangeArrowheads="1"/>
            </p:cNvSpPr>
            <p:nvPr/>
          </p:nvSpPr>
          <p:spPr bwMode="auto">
            <a:xfrm>
              <a:off x="6858016" y="3571876"/>
              <a:ext cx="6607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C=3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17" name="组合 116"/>
          <p:cNvGrpSpPr>
            <a:grpSpLocks/>
          </p:cNvGrpSpPr>
          <p:nvPr/>
        </p:nvGrpSpPr>
        <p:grpSpPr bwMode="auto">
          <a:xfrm>
            <a:off x="7366000" y="4429125"/>
            <a:ext cx="820738" cy="500063"/>
            <a:chOff x="7366749" y="4429132"/>
            <a:chExt cx="820615" cy="500065"/>
          </a:xfrm>
        </p:grpSpPr>
        <p:cxnSp>
          <p:nvCxnSpPr>
            <p:cNvPr id="56430" name="直接连接符 65"/>
            <p:cNvCxnSpPr>
              <a:cxnSpLocks noChangeShapeType="1"/>
              <a:stCxn id="0" idx="5"/>
              <a:endCxn id="0" idx="0"/>
            </p:cNvCxnSpPr>
            <p:nvPr/>
          </p:nvCxnSpPr>
          <p:spPr bwMode="auto">
            <a:xfrm rot="16200000" flipH="1">
              <a:off x="7331030" y="4473517"/>
              <a:ext cx="491399" cy="4199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431" name="TextBox 93"/>
            <p:cNvSpPr txBox="1">
              <a:spLocks noChangeArrowheads="1"/>
            </p:cNvSpPr>
            <p:nvPr/>
          </p:nvSpPr>
          <p:spPr bwMode="auto">
            <a:xfrm>
              <a:off x="7500958" y="4429132"/>
              <a:ext cx="6864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D=3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18" name="组合 117"/>
          <p:cNvGrpSpPr>
            <a:grpSpLocks/>
          </p:cNvGrpSpPr>
          <p:nvPr/>
        </p:nvGrpSpPr>
        <p:grpSpPr bwMode="auto">
          <a:xfrm>
            <a:off x="7215188" y="5294313"/>
            <a:ext cx="849312" cy="504825"/>
            <a:chOff x="7215207" y="5295055"/>
            <a:chExt cx="849423" cy="503541"/>
          </a:xfrm>
        </p:grpSpPr>
        <p:cxnSp>
          <p:nvCxnSpPr>
            <p:cNvPr id="56428" name="直接连接符 74"/>
            <p:cNvCxnSpPr>
              <a:cxnSpLocks noChangeShapeType="1"/>
              <a:stCxn id="0" idx="3"/>
              <a:endCxn id="0" idx="0"/>
            </p:cNvCxnSpPr>
            <p:nvPr/>
          </p:nvCxnSpPr>
          <p:spPr bwMode="auto">
            <a:xfrm rot="5400000">
              <a:off x="7179488" y="5330774"/>
              <a:ext cx="491399" cy="4199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429" name="TextBox 94"/>
            <p:cNvSpPr txBox="1">
              <a:spLocks noChangeArrowheads="1"/>
            </p:cNvSpPr>
            <p:nvPr/>
          </p:nvSpPr>
          <p:spPr bwMode="auto">
            <a:xfrm>
              <a:off x="7429520" y="5429264"/>
              <a:ext cx="6351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微软雅黑" pitchFamily="34" charset="-122"/>
                </a:rPr>
                <a:t>E=1</a:t>
              </a:r>
              <a:endParaRPr lang="zh-CN" altLang="en-US" b="1">
                <a:solidFill>
                  <a:srgbClr val="0000FF"/>
                </a:solidFill>
                <a:latin typeface="微软雅黑" pitchFamily="34" charset="-122"/>
              </a:endParaRPr>
            </a:p>
          </p:txBody>
        </p:sp>
      </p:grpSp>
      <p:sp>
        <p:nvSpPr>
          <p:cNvPr id="56402" name="TextBox 108"/>
          <p:cNvSpPr txBox="1">
            <a:spLocks noChangeArrowheads="1"/>
          </p:cNvSpPr>
          <p:nvPr/>
        </p:nvSpPr>
        <p:spPr bwMode="auto">
          <a:xfrm>
            <a:off x="4357688" y="2143125"/>
            <a:ext cx="41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400" b="1">
                <a:solidFill>
                  <a:srgbClr val="006600"/>
                </a:solidFill>
                <a:latin typeface="微软雅黑" pitchFamily="34" charset="-122"/>
              </a:rPr>
              <a:t>A</a:t>
            </a:r>
            <a:endParaRPr lang="zh-CN" altLang="en-US" sz="2400" b="1">
              <a:solidFill>
                <a:srgbClr val="006600"/>
              </a:solidFill>
              <a:latin typeface="微软雅黑" pitchFamily="34" charset="-122"/>
            </a:endParaRPr>
          </a:p>
        </p:txBody>
      </p:sp>
      <p:sp>
        <p:nvSpPr>
          <p:cNvPr id="56403" name="TextBox 109"/>
          <p:cNvSpPr txBox="1">
            <a:spLocks noChangeArrowheads="1"/>
          </p:cNvSpPr>
          <p:nvPr/>
        </p:nvSpPr>
        <p:spPr bwMode="auto">
          <a:xfrm>
            <a:off x="4357688" y="2857500"/>
            <a:ext cx="395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400" b="1">
                <a:solidFill>
                  <a:srgbClr val="006600"/>
                </a:solidFill>
                <a:latin typeface="微软雅黑" pitchFamily="34" charset="-122"/>
              </a:rPr>
              <a:t>B</a:t>
            </a:r>
            <a:endParaRPr lang="zh-CN" altLang="en-US" sz="2400" b="1">
              <a:solidFill>
                <a:srgbClr val="006600"/>
              </a:solidFill>
              <a:latin typeface="微软雅黑" pitchFamily="34" charset="-122"/>
            </a:endParaRPr>
          </a:p>
        </p:txBody>
      </p:sp>
      <p:sp>
        <p:nvSpPr>
          <p:cNvPr id="56404" name="TextBox 110"/>
          <p:cNvSpPr txBox="1">
            <a:spLocks noChangeArrowheads="1"/>
          </p:cNvSpPr>
          <p:nvPr/>
        </p:nvSpPr>
        <p:spPr bwMode="auto">
          <a:xfrm>
            <a:off x="4357688" y="3643313"/>
            <a:ext cx="392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400" b="1">
                <a:solidFill>
                  <a:srgbClr val="006600"/>
                </a:solidFill>
                <a:latin typeface="微软雅黑" pitchFamily="34" charset="-122"/>
              </a:rPr>
              <a:t>C</a:t>
            </a:r>
            <a:endParaRPr lang="zh-CN" altLang="en-US" sz="2400" b="1">
              <a:solidFill>
                <a:srgbClr val="006600"/>
              </a:solidFill>
              <a:latin typeface="微软雅黑" pitchFamily="34" charset="-122"/>
            </a:endParaRPr>
          </a:p>
        </p:txBody>
      </p:sp>
      <p:sp>
        <p:nvSpPr>
          <p:cNvPr id="56405" name="TextBox 111"/>
          <p:cNvSpPr txBox="1">
            <a:spLocks noChangeArrowheads="1"/>
          </p:cNvSpPr>
          <p:nvPr/>
        </p:nvSpPr>
        <p:spPr bwMode="auto">
          <a:xfrm>
            <a:off x="4357688" y="4500563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400" b="1">
                <a:solidFill>
                  <a:srgbClr val="006600"/>
                </a:solidFill>
                <a:latin typeface="微软雅黑" pitchFamily="34" charset="-122"/>
              </a:rPr>
              <a:t>D</a:t>
            </a:r>
            <a:endParaRPr lang="zh-CN" altLang="en-US" sz="2400" b="1">
              <a:solidFill>
                <a:srgbClr val="006600"/>
              </a:solidFill>
              <a:latin typeface="微软雅黑" pitchFamily="34" charset="-122"/>
            </a:endParaRPr>
          </a:p>
        </p:txBody>
      </p:sp>
      <p:sp>
        <p:nvSpPr>
          <p:cNvPr id="56406" name="TextBox 112"/>
          <p:cNvSpPr txBox="1">
            <a:spLocks noChangeArrowheads="1"/>
          </p:cNvSpPr>
          <p:nvPr/>
        </p:nvSpPr>
        <p:spPr bwMode="auto">
          <a:xfrm>
            <a:off x="4357688" y="5286375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defRPr>
            </a:lvl9pPr>
          </a:lstStyle>
          <a:p>
            <a:r>
              <a:rPr lang="en-US" altLang="zh-CN" sz="2400" b="1">
                <a:solidFill>
                  <a:srgbClr val="006600"/>
                </a:solidFill>
                <a:latin typeface="微软雅黑" pitchFamily="34" charset="-122"/>
              </a:rPr>
              <a:t>E</a:t>
            </a:r>
            <a:endParaRPr lang="zh-CN" altLang="en-US" sz="2400" b="1">
              <a:solidFill>
                <a:srgbClr val="006600"/>
              </a:solidFill>
              <a:latin typeface="微软雅黑" pitchFamily="34" charset="-122"/>
            </a:endParaRPr>
          </a:p>
        </p:txBody>
      </p:sp>
      <p:sp>
        <p:nvSpPr>
          <p:cNvPr id="119" name="圆角矩形标注 118"/>
          <p:cNvSpPr/>
          <p:nvPr/>
        </p:nvSpPr>
        <p:spPr bwMode="auto">
          <a:xfrm>
            <a:off x="7429488" y="1142984"/>
            <a:ext cx="1714512" cy="428628"/>
          </a:xfrm>
          <a:prstGeom prst="wedgeRoundRectCallout">
            <a:avLst>
              <a:gd name="adj1" fmla="val -63528"/>
              <a:gd name="adj2" fmla="val 115019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X=[0,0,0,0,0]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20" name="圆角矩形标注 119"/>
          <p:cNvSpPr/>
          <p:nvPr/>
        </p:nvSpPr>
        <p:spPr bwMode="auto">
          <a:xfrm>
            <a:off x="7429488" y="2143116"/>
            <a:ext cx="1714512" cy="428628"/>
          </a:xfrm>
          <a:prstGeom prst="wedgeRoundRectCallout">
            <a:avLst>
              <a:gd name="adj1" fmla="val -57602"/>
              <a:gd name="adj2" fmla="val 3274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X=[1,0,0,0,0]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21" name="圆角矩形标注 120"/>
          <p:cNvSpPr/>
          <p:nvPr/>
        </p:nvSpPr>
        <p:spPr bwMode="auto">
          <a:xfrm>
            <a:off x="4071934" y="2571744"/>
            <a:ext cx="1714512" cy="428628"/>
          </a:xfrm>
          <a:prstGeom prst="wedgeRoundRectCallout">
            <a:avLst>
              <a:gd name="adj1" fmla="val 49911"/>
              <a:gd name="adj2" fmla="val 101475"/>
              <a:gd name="adj3" fmla="val 16667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FF00"/>
                </a:solidFill>
                <a:latin typeface="微软雅黑" pitchFamily="34" charset="-122"/>
              </a:rPr>
              <a:t>X=[1,1,0,0,0]</a:t>
            </a:r>
            <a:endParaRPr lang="zh-CN" altLang="en-US" b="1" dirty="0">
              <a:solidFill>
                <a:srgbClr val="00FF00"/>
              </a:solidFill>
              <a:latin typeface="微软雅黑" pitchFamily="34" charset="-122"/>
            </a:endParaRPr>
          </a:p>
        </p:txBody>
      </p:sp>
      <p:sp>
        <p:nvSpPr>
          <p:cNvPr id="122" name="圆角矩形标注 121"/>
          <p:cNvSpPr/>
          <p:nvPr/>
        </p:nvSpPr>
        <p:spPr bwMode="auto">
          <a:xfrm>
            <a:off x="7429488" y="3000372"/>
            <a:ext cx="1714512" cy="428628"/>
          </a:xfrm>
          <a:prstGeom prst="wedgeRoundRectCallout">
            <a:avLst>
              <a:gd name="adj1" fmla="val -66914"/>
              <a:gd name="adj2" fmla="val 37136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X=[1,2,0,0,0]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23" name="圆角矩形标注 122"/>
          <p:cNvSpPr/>
          <p:nvPr/>
        </p:nvSpPr>
        <p:spPr bwMode="auto">
          <a:xfrm>
            <a:off x="7429488" y="3643314"/>
            <a:ext cx="1714512" cy="428628"/>
          </a:xfrm>
          <a:prstGeom prst="wedgeRoundRectCallout">
            <a:avLst>
              <a:gd name="adj1" fmla="val -56755"/>
              <a:gd name="adj2" fmla="val 40522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X=[1,2,3,0,0]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24" name="圆角矩形标注 123"/>
          <p:cNvSpPr/>
          <p:nvPr/>
        </p:nvSpPr>
        <p:spPr bwMode="auto">
          <a:xfrm>
            <a:off x="4000496" y="4857760"/>
            <a:ext cx="1714512" cy="428628"/>
          </a:xfrm>
          <a:prstGeom prst="wedgeRoundRectCallout">
            <a:avLst>
              <a:gd name="adj1" fmla="val 88006"/>
              <a:gd name="adj2" fmla="val -33974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X=[1,2,3,1,0]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  <p:sp>
        <p:nvSpPr>
          <p:cNvPr id="125" name="圆角矩形标注 124"/>
          <p:cNvSpPr/>
          <p:nvPr/>
        </p:nvSpPr>
        <p:spPr bwMode="auto">
          <a:xfrm>
            <a:off x="7429488" y="6143644"/>
            <a:ext cx="1714512" cy="428628"/>
          </a:xfrm>
          <a:prstGeom prst="wedgeRoundRectCallout">
            <a:avLst>
              <a:gd name="adj1" fmla="val -53368"/>
              <a:gd name="adj2" fmla="val -50906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</a:rPr>
              <a:t>X=[1,2,3,3,1]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图的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着色问题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问题分析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解向量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(x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, x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</a:rPr>
              <a:t>, … , </a:t>
            </a:r>
            <a:r>
              <a:rPr lang="en-US" altLang="zh-CN" dirty="0" err="1" smtClean="0">
                <a:solidFill>
                  <a:srgbClr val="0000FF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表示顶点</a:t>
            </a:r>
            <a:r>
              <a:rPr lang="en-US" altLang="zh-CN" dirty="0" err="1" smtClean="0">
                <a:solidFill>
                  <a:srgbClr val="0000FF"/>
                </a:solidFill>
              </a:rPr>
              <a:t>i</a:t>
            </a:r>
            <a:r>
              <a:rPr lang="zh-CN" altLang="en-US" dirty="0" smtClean="0"/>
              <a:t>所着颜色</a:t>
            </a:r>
            <a:r>
              <a:rPr lang="en-US" altLang="zh-CN" dirty="0" smtClean="0">
                <a:solidFill>
                  <a:srgbClr val="0000FF"/>
                </a:solidFill>
              </a:rPr>
              <a:t>x[</a:t>
            </a:r>
            <a:r>
              <a:rPr lang="en-US" altLang="zh-CN" dirty="0" err="1" smtClean="0">
                <a:solidFill>
                  <a:srgbClr val="0000FF"/>
                </a:solidFill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</a:rPr>
              <a:t>] </a:t>
            </a:r>
          </a:p>
          <a:p>
            <a:pPr lvl="1"/>
            <a:r>
              <a:rPr lang="zh-CN" altLang="en-US" dirty="0" smtClean="0"/>
              <a:t>可行性约束函数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顶点</a:t>
            </a:r>
            <a:r>
              <a:rPr lang="en-US" altLang="zh-CN" dirty="0" err="1" smtClean="0">
                <a:solidFill>
                  <a:srgbClr val="0000FF"/>
                </a:solidFill>
              </a:rPr>
              <a:t>i</a:t>
            </a:r>
            <a:r>
              <a:rPr lang="zh-CN" altLang="en-US" dirty="0" smtClean="0"/>
              <a:t>与已着色的相邻顶点颜色</a:t>
            </a:r>
            <a:r>
              <a:rPr lang="zh-CN" altLang="en-US" dirty="0" smtClean="0">
                <a:solidFill>
                  <a:srgbClr val="0000FF"/>
                </a:solidFill>
              </a:rPr>
              <a:t>不重复</a:t>
            </a:r>
            <a:r>
              <a:rPr lang="zh-CN" altLang="en-US" dirty="0" smtClean="0"/>
              <a:t>。</a:t>
            </a:r>
          </a:p>
        </p:txBody>
      </p:sp>
      <p:pic>
        <p:nvPicPr>
          <p:cNvPr id="57348" name="Picture 4" descr="t57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5" t="6122" r="1411" b="6122"/>
          <a:stretch>
            <a:fillRect/>
          </a:stretch>
        </p:blipFill>
        <p:spPr bwMode="auto">
          <a:xfrm>
            <a:off x="285750" y="3571875"/>
            <a:ext cx="85725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图的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着色问题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算法描述</a:t>
            </a:r>
          </a:p>
        </p:txBody>
      </p:sp>
      <p:sp>
        <p:nvSpPr>
          <p:cNvPr id="4" name="矩形 3"/>
          <p:cNvSpPr/>
          <p:nvPr/>
        </p:nvSpPr>
        <p:spPr>
          <a:xfrm>
            <a:off x="1071563" y="1428750"/>
            <a:ext cx="7143750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FF"/>
                </a:solidFill>
                <a:latin typeface="+mn-lt"/>
                <a:ea typeface="宋体"/>
                <a:cs typeface="宋体"/>
              </a:rPr>
              <a:t>void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 Color::Backtrack(</a:t>
            </a:r>
            <a:r>
              <a:rPr lang="en-US" altLang="zh-CN" b="1" kern="0" dirty="0" err="1">
                <a:solidFill>
                  <a:srgbClr val="0000FF"/>
                </a:solidFill>
                <a:latin typeface="+mn-lt"/>
                <a:ea typeface="宋体"/>
                <a:cs typeface="宋体"/>
              </a:rPr>
              <a:t>int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 t)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latin typeface="+mn-lt"/>
                <a:ea typeface="宋体"/>
                <a:cs typeface="宋体"/>
              </a:rPr>
              <a:t>{ </a:t>
            </a:r>
            <a:r>
              <a:rPr lang="en-US" altLang="zh-CN" b="1" kern="0" dirty="0">
                <a:solidFill>
                  <a:srgbClr val="0000FF"/>
                </a:solidFill>
                <a:latin typeface="+mn-lt"/>
                <a:ea typeface="宋体"/>
                <a:cs typeface="宋体"/>
              </a:rPr>
              <a:t>if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 (t&gt;n)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latin typeface="+mn-lt"/>
                <a:ea typeface="宋体"/>
                <a:cs typeface="宋体"/>
              </a:rPr>
              <a:t>  sum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++;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latin typeface="+mn-lt"/>
                <a:ea typeface="宋体"/>
                <a:cs typeface="宋体"/>
              </a:rPr>
              <a:t>  </a:t>
            </a:r>
            <a:r>
              <a:rPr lang="en-US" altLang="zh-CN" b="1" kern="0">
                <a:solidFill>
                  <a:srgbClr val="0000FF"/>
                </a:solidFill>
                <a:latin typeface="+mn-lt"/>
                <a:ea typeface="宋体"/>
                <a:cs typeface="宋体"/>
              </a:rPr>
              <a:t>for</a:t>
            </a:r>
            <a:r>
              <a:rPr lang="en-US" altLang="zh-CN" b="1" kern="0">
                <a:latin typeface="+mn-lt"/>
                <a:ea typeface="宋体"/>
                <a:cs typeface="宋体"/>
              </a:rPr>
              <a:t> 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(</a:t>
            </a:r>
            <a:r>
              <a:rPr lang="en-US" altLang="zh-CN" b="1" kern="0" dirty="0" err="1">
                <a:solidFill>
                  <a:srgbClr val="0000FF"/>
                </a:solidFill>
                <a:latin typeface="+mn-lt"/>
                <a:ea typeface="宋体"/>
                <a:cs typeface="宋体"/>
              </a:rPr>
              <a:t>int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 i=1; i&lt;=n; i++) </a:t>
            </a:r>
            <a:r>
              <a:rPr lang="en-US" altLang="zh-CN" b="1" kern="0" dirty="0" err="1">
                <a:latin typeface="+mn-lt"/>
                <a:ea typeface="宋体"/>
                <a:cs typeface="宋体"/>
              </a:rPr>
              <a:t>cout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 &lt;&lt; x[i] &lt;&lt; </a:t>
            </a:r>
            <a:r>
              <a:rPr lang="en-US" altLang="zh-CN" b="1" kern="0" dirty="0">
                <a:solidFill>
                  <a:srgbClr val="800000"/>
                </a:solidFill>
                <a:latin typeface="+mn-lt"/>
                <a:ea typeface="宋体"/>
                <a:cs typeface="宋体"/>
              </a:rPr>
              <a:t>' '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latin typeface="+mn-lt"/>
                <a:ea typeface="宋体"/>
                <a:cs typeface="宋体"/>
              </a:rPr>
              <a:t>  cout 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&lt;&lt; </a:t>
            </a:r>
            <a:r>
              <a:rPr lang="en-US" altLang="zh-CN" b="1" kern="0" dirty="0" err="1">
                <a:latin typeface="+mn-lt"/>
                <a:ea typeface="宋体"/>
                <a:cs typeface="宋体"/>
              </a:rPr>
              <a:t>endl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latin typeface="+mn-lt"/>
                <a:ea typeface="宋体"/>
                <a:cs typeface="宋体"/>
              </a:rPr>
              <a:t>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latin typeface="+mn-lt"/>
                <a:ea typeface="宋体"/>
                <a:cs typeface="宋体"/>
              </a:rPr>
              <a:t>  </a:t>
            </a:r>
            <a:r>
              <a:rPr lang="en-US" altLang="zh-CN" b="1" kern="0">
                <a:solidFill>
                  <a:srgbClr val="0000FF"/>
                </a:solidFill>
                <a:latin typeface="+mn-lt"/>
                <a:ea typeface="宋体"/>
                <a:cs typeface="宋体"/>
              </a:rPr>
              <a:t>else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latin typeface="+mn-lt"/>
                <a:ea typeface="宋体"/>
                <a:cs typeface="宋体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+mn-lt"/>
                <a:ea typeface="宋体"/>
                <a:cs typeface="宋体"/>
              </a:rPr>
              <a:t>for</a:t>
            </a:r>
            <a:r>
              <a:rPr lang="en-US" altLang="zh-CN" b="1" kern="0">
                <a:latin typeface="+mn-lt"/>
                <a:ea typeface="宋体"/>
                <a:cs typeface="宋体"/>
              </a:rPr>
              <a:t> 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(</a:t>
            </a:r>
            <a:r>
              <a:rPr lang="en-US" altLang="zh-CN" b="1" kern="0" dirty="0" err="1">
                <a:solidFill>
                  <a:srgbClr val="0000FF"/>
                </a:solidFill>
                <a:latin typeface="+mn-lt"/>
                <a:ea typeface="宋体"/>
                <a:cs typeface="宋体"/>
              </a:rPr>
              <a:t>int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 i=1;i&lt;=</a:t>
            </a:r>
            <a:r>
              <a:rPr lang="en-US" altLang="zh-CN" b="1" kern="0" dirty="0" err="1">
                <a:latin typeface="+mn-lt"/>
                <a:ea typeface="宋体"/>
                <a:cs typeface="宋体"/>
              </a:rPr>
              <a:t>m;i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++)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latin typeface="+mn-lt"/>
                <a:ea typeface="宋体"/>
                <a:cs typeface="宋体"/>
              </a:rPr>
              <a:t>      x[t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]=i;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latin typeface="+mn-lt"/>
                <a:ea typeface="宋体"/>
                <a:cs typeface="宋体"/>
              </a:rPr>
              <a:t>      </a:t>
            </a:r>
            <a:r>
              <a:rPr lang="en-US" altLang="zh-CN" b="1" kern="0">
                <a:solidFill>
                  <a:srgbClr val="0000FF"/>
                </a:solidFill>
                <a:latin typeface="+mn-lt"/>
                <a:ea typeface="宋体"/>
                <a:cs typeface="宋体"/>
              </a:rPr>
              <a:t>if</a:t>
            </a:r>
            <a:r>
              <a:rPr lang="en-US" altLang="zh-CN" b="1" kern="0">
                <a:latin typeface="+mn-lt"/>
                <a:ea typeface="宋体"/>
                <a:cs typeface="宋体"/>
              </a:rPr>
              <a:t> 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(Ok(t)) Backtrack(t+1);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latin typeface="+mn-lt"/>
                <a:ea typeface="宋体"/>
                <a:cs typeface="宋体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latin typeface="+mn-lt"/>
                <a:ea typeface="宋体"/>
                <a:cs typeface="宋体"/>
              </a:rPr>
              <a:t>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err="1">
                <a:solidFill>
                  <a:srgbClr val="0000FF"/>
                </a:solidFill>
                <a:latin typeface="+mn-lt"/>
                <a:ea typeface="宋体"/>
                <a:cs typeface="宋体"/>
              </a:rPr>
              <a:t>bool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 Color::Ok(</a:t>
            </a:r>
            <a:r>
              <a:rPr lang="en-US" altLang="zh-CN" b="1" kern="0" dirty="0" err="1">
                <a:solidFill>
                  <a:srgbClr val="0000FF"/>
                </a:solidFill>
                <a:latin typeface="+mn-lt"/>
                <a:ea typeface="宋体"/>
                <a:cs typeface="宋体"/>
              </a:rPr>
              <a:t>int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 k) </a:t>
            </a:r>
            <a:r>
              <a:rPr lang="en-US" altLang="zh-CN" b="1" kern="0" dirty="0">
                <a:solidFill>
                  <a:srgbClr val="008200"/>
                </a:solidFill>
                <a:latin typeface="+mn-lt"/>
                <a:ea typeface="宋体"/>
                <a:cs typeface="宋体"/>
              </a:rPr>
              <a:t>// </a:t>
            </a:r>
            <a:r>
              <a:rPr lang="zh-CN" altLang="zh-CN" b="1" kern="0" dirty="0">
                <a:solidFill>
                  <a:srgbClr val="008200"/>
                </a:solidFill>
                <a:latin typeface="+mn-lt"/>
                <a:ea typeface="宋体"/>
                <a:cs typeface="宋体"/>
              </a:rPr>
              <a:t>检查颜色可用性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latin typeface="+mn-lt"/>
                <a:ea typeface="宋体"/>
                <a:cs typeface="宋体"/>
              </a:rPr>
              <a:t>{ </a:t>
            </a:r>
            <a:r>
              <a:rPr lang="en-US" altLang="zh-CN" b="1" kern="0" dirty="0">
                <a:solidFill>
                  <a:srgbClr val="0000FF"/>
                </a:solidFill>
                <a:latin typeface="+mn-lt"/>
                <a:ea typeface="宋体"/>
                <a:cs typeface="宋体"/>
              </a:rPr>
              <a:t>for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 (</a:t>
            </a:r>
            <a:r>
              <a:rPr lang="en-US" altLang="zh-CN" b="1" kern="0" dirty="0" err="1">
                <a:solidFill>
                  <a:srgbClr val="0000FF"/>
                </a:solidFill>
                <a:latin typeface="+mn-lt"/>
                <a:ea typeface="宋体"/>
                <a:cs typeface="宋体"/>
              </a:rPr>
              <a:t>int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 j=1;j&lt;=</a:t>
            </a:r>
            <a:r>
              <a:rPr lang="en-US" altLang="zh-CN" b="1" kern="0" dirty="0" err="1">
                <a:latin typeface="+mn-lt"/>
                <a:ea typeface="宋体"/>
                <a:cs typeface="宋体"/>
              </a:rPr>
              <a:t>n;j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++)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latin typeface="+mn-lt"/>
                <a:ea typeface="宋体"/>
                <a:cs typeface="宋体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+mn-lt"/>
                <a:ea typeface="宋体"/>
                <a:cs typeface="宋体"/>
              </a:rPr>
              <a:t>if</a:t>
            </a:r>
            <a:r>
              <a:rPr lang="en-US" altLang="zh-CN" b="1" kern="0">
                <a:latin typeface="+mn-lt"/>
                <a:ea typeface="宋体"/>
                <a:cs typeface="宋体"/>
              </a:rPr>
              <a:t> 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((a[k][j]==1)&amp;&amp;(x[j]==x[k])) </a:t>
            </a:r>
            <a:r>
              <a:rPr lang="en-US" altLang="zh-CN" b="1" kern="0" dirty="0">
                <a:solidFill>
                  <a:srgbClr val="0000FF"/>
                </a:solidFill>
                <a:latin typeface="+mn-lt"/>
                <a:ea typeface="宋体"/>
                <a:cs typeface="宋体"/>
              </a:rPr>
              <a:t>return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+mn-lt"/>
                <a:ea typeface="宋体"/>
                <a:cs typeface="宋体"/>
              </a:rPr>
              <a:t>false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>
                <a:latin typeface="+mn-lt"/>
                <a:ea typeface="宋体"/>
                <a:cs typeface="宋体"/>
              </a:rPr>
              <a:t>  </a:t>
            </a:r>
            <a:r>
              <a:rPr lang="en-US" altLang="zh-CN" b="1" kern="0">
                <a:solidFill>
                  <a:srgbClr val="0000FF"/>
                </a:solidFill>
                <a:latin typeface="+mn-lt"/>
                <a:ea typeface="宋体"/>
                <a:cs typeface="宋体"/>
              </a:rPr>
              <a:t>return</a:t>
            </a:r>
            <a:r>
              <a:rPr lang="en-US" altLang="zh-CN" b="1" kern="0">
                <a:latin typeface="+mn-lt"/>
                <a:ea typeface="宋体"/>
                <a:cs typeface="宋体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+mn-lt"/>
                <a:ea typeface="宋体"/>
                <a:cs typeface="宋体"/>
              </a:rPr>
              <a:t>true</a:t>
            </a:r>
            <a:r>
              <a:rPr lang="en-US" altLang="zh-CN" b="1" kern="0" dirty="0">
                <a:latin typeface="+mn-lt"/>
                <a:ea typeface="宋体"/>
                <a:cs typeface="宋体"/>
              </a:rPr>
              <a:t>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latin typeface="+mn-lt"/>
                <a:ea typeface="宋体"/>
                <a:cs typeface="宋体"/>
              </a:rPr>
              <a:t>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图的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着色问题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复杂性分析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</a:t>
            </a:r>
            <a:r>
              <a:rPr lang="en-US" altLang="zh-CN" dirty="0" smtClean="0"/>
              <a:t>m</a:t>
            </a:r>
            <a:r>
              <a:rPr lang="zh-CN" altLang="en-US" dirty="0" smtClean="0"/>
              <a:t>可着色问题的解空间树中内结点个数：</a:t>
            </a:r>
            <a:endParaRPr lang="en-US" altLang="zh-CN" dirty="0" smtClean="0"/>
          </a:p>
          <a:p>
            <a:pPr lvl="2"/>
            <a:r>
              <a:rPr lang="zh-CN" altLang="en-US" dirty="0" smtClean="0">
                <a:cs typeface="Times New Roman" pitchFamily="18" charset="0"/>
              </a:rPr>
              <a:t>∑</a:t>
            </a:r>
            <a:r>
              <a:rPr lang="en-US" altLang="zh-CN" i="1" dirty="0" smtClean="0">
                <a:cs typeface="Times New Roman" pitchFamily="18" charset="0"/>
              </a:rPr>
              <a:t>m</a:t>
            </a:r>
            <a:r>
              <a:rPr lang="en-US" altLang="zh-CN" i="1" baseline="30000" dirty="0" smtClean="0">
                <a:cs typeface="Times New Roman" pitchFamily="18" charset="0"/>
              </a:rPr>
              <a:t>i</a:t>
            </a:r>
            <a:r>
              <a:rPr lang="en-US" altLang="zh-CN" dirty="0" smtClean="0">
                <a:cs typeface="Times New Roman" pitchFamily="18" charset="0"/>
              </a:rPr>
              <a:t>(0≤</a:t>
            </a:r>
            <a:r>
              <a:rPr lang="en-US" altLang="zh-CN" i="1" dirty="0" smtClean="0">
                <a:cs typeface="Times New Roman" pitchFamily="18" charset="0"/>
              </a:rPr>
              <a:t>i</a:t>
            </a:r>
            <a:r>
              <a:rPr lang="en-US" altLang="zh-CN" dirty="0" smtClean="0">
                <a:cs typeface="Times New Roman" pitchFamily="18" charset="0"/>
              </a:rPr>
              <a:t>≤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-1)</a:t>
            </a:r>
            <a:r>
              <a:rPr lang="zh-CN" altLang="en-US" dirty="0" smtClean="0">
                <a:cs typeface="Times New Roman" pitchFamily="18" charset="0"/>
              </a:rPr>
              <a:t>。</a:t>
            </a:r>
          </a:p>
          <a:p>
            <a:pPr lvl="1"/>
            <a:r>
              <a:rPr lang="zh-CN" altLang="en-US" dirty="0" smtClean="0"/>
              <a:t>对于每一个内结点，在最坏情况下，检查当前扩展结点的每一个儿子所相应的颜色可用性需耗时</a:t>
            </a:r>
            <a:r>
              <a:rPr lang="en-US" altLang="zh-CN" i="1" dirty="0" smtClean="0"/>
              <a:t>O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mn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因此，回溯法总的时间耗费是</a:t>
            </a:r>
            <a:endParaRPr lang="en-US" altLang="zh-CN" dirty="0" smtClean="0"/>
          </a:p>
          <a:p>
            <a:pPr lvl="2"/>
            <a:r>
              <a:rPr lang="zh-CN" altLang="en-US" dirty="0" smtClean="0">
                <a:cs typeface="Times New Roman" pitchFamily="18" charset="0"/>
              </a:rPr>
              <a:t>∑</a:t>
            </a:r>
            <a:r>
              <a:rPr lang="en-US" altLang="zh-CN" i="1" dirty="0" smtClean="0">
                <a:cs typeface="Times New Roman" pitchFamily="18" charset="0"/>
              </a:rPr>
              <a:t>m</a:t>
            </a:r>
            <a:r>
              <a:rPr lang="en-US" altLang="zh-CN" i="1" baseline="30000" dirty="0" smtClean="0">
                <a:cs typeface="Times New Roman" pitchFamily="18" charset="0"/>
              </a:rPr>
              <a:t>i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i="1" dirty="0" err="1" smtClean="0">
                <a:cs typeface="Times New Roman" pitchFamily="18" charset="0"/>
              </a:rPr>
              <a:t>mn</a:t>
            </a:r>
            <a:r>
              <a:rPr lang="en-US" altLang="zh-CN" dirty="0" smtClean="0">
                <a:cs typeface="Times New Roman" pitchFamily="18" charset="0"/>
              </a:rPr>
              <a:t>)=</a:t>
            </a:r>
            <a:r>
              <a:rPr lang="en-US" altLang="zh-CN" i="1" dirty="0" smtClean="0">
                <a:cs typeface="Times New Roman" pitchFamily="18" charset="0"/>
              </a:rPr>
              <a:t>nm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i="1" dirty="0" smtClean="0">
                <a:cs typeface="Times New Roman" pitchFamily="18" charset="0"/>
              </a:rPr>
              <a:t>m</a:t>
            </a:r>
            <a:r>
              <a:rPr lang="en-US" altLang="zh-CN" i="1" baseline="30000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-1)/(</a:t>
            </a:r>
            <a:r>
              <a:rPr lang="en-US" altLang="zh-CN" i="1" dirty="0" smtClean="0">
                <a:cs typeface="Times New Roman" pitchFamily="18" charset="0"/>
              </a:rPr>
              <a:t>m</a:t>
            </a:r>
            <a:r>
              <a:rPr lang="en-US" altLang="zh-CN" dirty="0" smtClean="0">
                <a:cs typeface="Times New Roman" pitchFamily="18" charset="0"/>
              </a:rPr>
              <a:t>-1)=</a:t>
            </a:r>
            <a:r>
              <a:rPr lang="en-US" altLang="zh-CN" i="1" dirty="0" smtClean="0">
                <a:cs typeface="Times New Roman" pitchFamily="18" charset="0"/>
              </a:rPr>
              <a:t>O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i="1" dirty="0" err="1" smtClean="0">
                <a:cs typeface="Times New Roman" pitchFamily="18" charset="0"/>
              </a:rPr>
              <a:t>nm</a:t>
            </a:r>
            <a:r>
              <a:rPr lang="en-US" altLang="zh-CN" i="1" baseline="30000" dirty="0" err="1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) (0≤</a:t>
            </a:r>
            <a:r>
              <a:rPr lang="en-US" altLang="zh-CN" i="1" dirty="0" smtClean="0">
                <a:cs typeface="Times New Roman" pitchFamily="18" charset="0"/>
              </a:rPr>
              <a:t>i</a:t>
            </a:r>
            <a:r>
              <a:rPr lang="en-US" altLang="zh-CN" dirty="0" smtClean="0">
                <a:cs typeface="Times New Roman" pitchFamily="18" charset="0"/>
              </a:rPr>
              <a:t>≤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-1)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旅行售货员问题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曾记否？前面已经说过了。</a:t>
            </a:r>
            <a:endParaRPr lang="en-US" altLang="zh-CN" smtClean="0"/>
          </a:p>
          <a:p>
            <a:r>
              <a:rPr lang="zh-CN" altLang="en-US" smtClean="0"/>
              <a:t>解空间</a:t>
            </a:r>
            <a:endParaRPr lang="en-US" altLang="zh-CN" smtClean="0"/>
          </a:p>
          <a:p>
            <a:pPr lvl="1"/>
            <a:r>
              <a:rPr lang="zh-CN" altLang="en-US" smtClean="0"/>
              <a:t>排列树</a:t>
            </a:r>
          </a:p>
          <a:p>
            <a:r>
              <a:rPr lang="zh-CN" altLang="en-US" smtClean="0"/>
              <a:t>复杂度分析</a:t>
            </a:r>
            <a:endParaRPr lang="en-US" altLang="zh-CN" smtClean="0"/>
          </a:p>
          <a:p>
            <a:pPr lvl="1"/>
            <a:r>
              <a:rPr lang="zh-CN" altLang="en-US" smtClean="0"/>
              <a:t>算法</a:t>
            </a:r>
            <a:r>
              <a:rPr lang="en-US" altLang="zh-CN" smtClean="0"/>
              <a:t>backtrack</a:t>
            </a:r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最坏情况下</a:t>
            </a:r>
            <a:r>
              <a:rPr lang="zh-CN" altLang="en-US" smtClean="0"/>
              <a:t>可能需要更新当前最优解</a:t>
            </a:r>
            <a:r>
              <a:rPr lang="en-US" altLang="zh-CN" smtClean="0"/>
              <a:t>O((n-1)!)</a:t>
            </a:r>
            <a:r>
              <a:rPr lang="zh-CN" altLang="en-US" smtClean="0"/>
              <a:t>次，每次更新</a:t>
            </a:r>
            <a:r>
              <a:rPr lang="en-US" altLang="zh-CN" smtClean="0"/>
              <a:t>bestx</a:t>
            </a:r>
            <a:r>
              <a:rPr lang="zh-CN" altLang="en-US" smtClean="0"/>
              <a:t>需计算时间</a:t>
            </a:r>
            <a:r>
              <a:rPr lang="en-US" altLang="zh-CN" smtClean="0"/>
              <a:t>O(n)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整个算法的计算时间复杂性为</a:t>
            </a:r>
            <a:r>
              <a:rPr lang="en-US" altLang="zh-CN" smtClean="0"/>
              <a:t>O(n!)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</p:txBody>
      </p:sp>
      <p:pic>
        <p:nvPicPr>
          <p:cNvPr id="60420" name="Picture 2" descr="D:\Temp\Temporary Internet Files\Content.IE5\51RT335K\MCj0427277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01638"/>
            <a:ext cx="3857625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smtClean="0"/>
              <a:t>回溯法效率分析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回溯算法效率在很大程度上依赖于以下因素</a:t>
            </a:r>
          </a:p>
          <a:p>
            <a:pPr lvl="1"/>
            <a:r>
              <a:rPr lang="en-US" altLang="zh-CN" dirty="0" smtClean="0"/>
              <a:t>(1)</a:t>
            </a:r>
            <a:r>
              <a:rPr lang="zh-CN" altLang="en-US" dirty="0" smtClean="0"/>
              <a:t>产生</a:t>
            </a:r>
            <a:r>
              <a:rPr lang="en-US" altLang="zh-CN" dirty="0" smtClean="0">
                <a:solidFill>
                  <a:srgbClr val="FF0000"/>
                </a:solidFill>
              </a:rPr>
              <a:t>x[k]</a:t>
            </a:r>
            <a:r>
              <a:rPr lang="zh-CN" altLang="en-US" dirty="0" smtClean="0"/>
              <a:t>的时间；</a:t>
            </a:r>
          </a:p>
          <a:p>
            <a:pPr lvl="1"/>
            <a:r>
              <a:rPr lang="en-US" altLang="zh-CN" dirty="0" smtClean="0"/>
              <a:t>(2)</a:t>
            </a:r>
            <a:r>
              <a:rPr lang="zh-CN" altLang="en-US" dirty="0" smtClean="0"/>
              <a:t>满足显约束的</a:t>
            </a:r>
            <a:r>
              <a:rPr lang="en-US" altLang="zh-CN" dirty="0" smtClean="0"/>
              <a:t>x[k]</a:t>
            </a:r>
            <a:r>
              <a:rPr lang="zh-CN" altLang="en-US" dirty="0" smtClean="0"/>
              <a:t>值的个数；</a:t>
            </a:r>
          </a:p>
          <a:p>
            <a:pPr lvl="1"/>
            <a:r>
              <a:rPr lang="en-US" altLang="zh-CN" dirty="0" smtClean="0"/>
              <a:t>(3)</a:t>
            </a:r>
            <a:r>
              <a:rPr lang="zh-CN" altLang="en-US" dirty="0" smtClean="0"/>
              <a:t>计算</a:t>
            </a:r>
            <a:r>
              <a:rPr lang="zh-CN" altLang="en-US" dirty="0" smtClean="0">
                <a:solidFill>
                  <a:srgbClr val="FF0000"/>
                </a:solidFill>
              </a:rPr>
              <a:t>约束函数</a:t>
            </a:r>
            <a:r>
              <a:rPr lang="en-US" altLang="zh-CN" dirty="0" smtClean="0"/>
              <a:t>constraint</a:t>
            </a:r>
            <a:r>
              <a:rPr lang="zh-CN" altLang="en-US" dirty="0" smtClean="0"/>
              <a:t>的时间；</a:t>
            </a:r>
          </a:p>
          <a:p>
            <a:pPr lvl="1"/>
            <a:r>
              <a:rPr lang="en-US" altLang="zh-CN" dirty="0" smtClean="0"/>
              <a:t>(4)</a:t>
            </a:r>
            <a:r>
              <a:rPr lang="zh-CN" altLang="en-US" dirty="0" smtClean="0"/>
              <a:t>计算</a:t>
            </a:r>
            <a:r>
              <a:rPr lang="zh-CN" altLang="en-US" dirty="0" smtClean="0">
                <a:solidFill>
                  <a:srgbClr val="FF0000"/>
                </a:solidFill>
              </a:rPr>
              <a:t>限</a:t>
            </a:r>
            <a:r>
              <a:rPr lang="zh-CN" altLang="en-US" dirty="0" smtClean="0">
                <a:solidFill>
                  <a:srgbClr val="FF0000"/>
                </a:solidFill>
              </a:rPr>
              <a:t>界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/>
              <a:t>bound</a:t>
            </a:r>
            <a:r>
              <a:rPr lang="zh-CN" altLang="en-US" dirty="0" smtClean="0"/>
              <a:t>的时间；</a:t>
            </a:r>
          </a:p>
          <a:p>
            <a:pPr lvl="1"/>
            <a:r>
              <a:rPr lang="en-US" altLang="zh-CN" dirty="0" smtClean="0"/>
              <a:t>(5)</a:t>
            </a:r>
            <a:r>
              <a:rPr lang="zh-CN" altLang="en-US" dirty="0" smtClean="0"/>
              <a:t>满足约束函数和上界函数的所有</a:t>
            </a:r>
            <a:r>
              <a:rPr lang="en-US" altLang="zh-CN" dirty="0" smtClean="0"/>
              <a:t>x[k]</a:t>
            </a:r>
            <a:r>
              <a:rPr lang="zh-CN" altLang="en-US" dirty="0" smtClean="0"/>
              <a:t>的个数。</a:t>
            </a:r>
          </a:p>
          <a:p>
            <a:r>
              <a:rPr lang="zh-CN" altLang="en-US" dirty="0" smtClean="0"/>
              <a:t>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好的约束函数能显著地减少所生成的结点数，但往往计算量较大。因此，在选择约束函数时通常存在</a:t>
            </a:r>
            <a:r>
              <a:rPr lang="zh-CN" altLang="en-US" dirty="0" smtClean="0">
                <a:solidFill>
                  <a:srgbClr val="FF0000"/>
                </a:solidFill>
              </a:rPr>
              <a:t>生成结点数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约束函数</a:t>
            </a:r>
            <a:r>
              <a:rPr lang="zh-CN" altLang="en-US" dirty="0" smtClean="0"/>
              <a:t>计算量之间的</a:t>
            </a:r>
            <a:r>
              <a:rPr lang="zh-CN" altLang="en-US" dirty="0" smtClean="0">
                <a:solidFill>
                  <a:srgbClr val="FF0000"/>
                </a:solidFill>
              </a:rPr>
              <a:t>折衷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4800600"/>
          </a:xfrm>
        </p:spPr>
        <p:txBody>
          <a:bodyPr/>
          <a:lstStyle/>
          <a:p>
            <a:r>
              <a:rPr lang="en-US" altLang="zh-CN" dirty="0" smtClean="0"/>
              <a:t>6.1.1 </a:t>
            </a:r>
            <a:r>
              <a:rPr lang="zh-CN" altLang="en-US" dirty="0" smtClean="0"/>
              <a:t>问题的解空间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问题的</a:t>
            </a:r>
            <a:r>
              <a:rPr lang="zh-CN" altLang="en-US" dirty="0" smtClean="0">
                <a:solidFill>
                  <a:srgbClr val="FF0000"/>
                </a:solidFill>
              </a:rPr>
              <a:t>解向量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回溯法希望一个问题的解能够表示成一个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/>
              <a:t>元式</a:t>
            </a:r>
            <a:r>
              <a:rPr lang="en-US" altLang="zh-CN" dirty="0" smtClean="0">
                <a:solidFill>
                  <a:srgbClr val="0000FF"/>
                </a:solidFill>
              </a:rPr>
              <a:t>(x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,x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</a:rPr>
              <a:t>,…,</a:t>
            </a:r>
            <a:r>
              <a:rPr lang="en-US" altLang="zh-CN" dirty="0" err="1" smtClean="0">
                <a:solidFill>
                  <a:srgbClr val="0000FF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的形式。</a:t>
            </a:r>
          </a:p>
          <a:p>
            <a:pPr lvl="1"/>
            <a:r>
              <a:rPr lang="zh-CN" altLang="en-US" dirty="0" smtClean="0"/>
              <a:t>显约束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对分量</a:t>
            </a:r>
            <a:r>
              <a:rPr lang="en-US" altLang="zh-CN" dirty="0" smtClean="0">
                <a:solidFill>
                  <a:srgbClr val="0000FF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i</a:t>
            </a:r>
            <a:r>
              <a:rPr lang="zh-CN" altLang="en-US" dirty="0" smtClean="0"/>
              <a:t>的取值限定。</a:t>
            </a:r>
          </a:p>
          <a:p>
            <a:pPr lvl="1"/>
            <a:r>
              <a:rPr lang="zh-CN" altLang="en-US" dirty="0" smtClean="0"/>
              <a:t>隐约束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为满足问题的解而对</a:t>
            </a:r>
            <a:r>
              <a:rPr lang="zh-CN" altLang="en-US" dirty="0" smtClean="0">
                <a:solidFill>
                  <a:srgbClr val="0000FF"/>
                </a:solidFill>
              </a:rPr>
              <a:t>不同分量之间</a:t>
            </a:r>
            <a:r>
              <a:rPr lang="zh-CN" altLang="en-US" dirty="0" smtClean="0"/>
              <a:t>施加的约束。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smtClean="0"/>
              <a:t>回溯法效率分析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重排原理</a:t>
            </a:r>
            <a:endParaRPr lang="en-US" altLang="zh-CN" smtClean="0"/>
          </a:p>
          <a:p>
            <a:pPr lvl="1"/>
            <a:r>
              <a:rPr lang="zh-CN" altLang="en-US" smtClean="0"/>
              <a:t>对于许多问题而言，在搜索试探时选取</a:t>
            </a:r>
            <a:r>
              <a:rPr lang="en-US" altLang="zh-CN" smtClean="0"/>
              <a:t>x[i]</a:t>
            </a:r>
            <a:r>
              <a:rPr lang="zh-CN" altLang="en-US" smtClean="0"/>
              <a:t>的值顺序是任意的。在其他条件相当的前提下，让</a:t>
            </a:r>
            <a:r>
              <a:rPr lang="zh-CN" altLang="en-US" smtClean="0">
                <a:solidFill>
                  <a:srgbClr val="FF0000"/>
                </a:solidFill>
              </a:rPr>
              <a:t>可取值最少的</a:t>
            </a:r>
            <a:r>
              <a:rPr lang="en-US" altLang="zh-CN" smtClean="0">
                <a:solidFill>
                  <a:srgbClr val="FF0000"/>
                </a:solidFill>
              </a:rPr>
              <a:t>x[i]</a:t>
            </a:r>
            <a:r>
              <a:rPr lang="zh-CN" altLang="en-US" smtClean="0">
                <a:solidFill>
                  <a:srgbClr val="FF0000"/>
                </a:solidFill>
              </a:rPr>
              <a:t>优先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从图中关于同一问题的</a:t>
            </a:r>
            <a:r>
              <a:rPr lang="en-US" altLang="zh-CN" smtClean="0"/>
              <a:t>2</a:t>
            </a:r>
            <a:r>
              <a:rPr lang="zh-CN" altLang="en-US" smtClean="0"/>
              <a:t>棵不同解空间树，可以体会到这种策略的潜力。</a:t>
            </a:r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smtClean="0"/>
              <a:t>回溯法效率分析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从第</a:t>
            </a:r>
            <a:r>
              <a:rPr lang="en-US" altLang="zh-CN" smtClean="0"/>
              <a:t>1</a:t>
            </a:r>
            <a:r>
              <a:rPr lang="zh-CN" altLang="en-US" smtClean="0"/>
              <a:t>层剪去</a:t>
            </a:r>
            <a:r>
              <a:rPr lang="en-US" altLang="zh-CN" smtClean="0"/>
              <a:t>1</a:t>
            </a:r>
            <a:r>
              <a:rPr lang="zh-CN" altLang="en-US" smtClean="0"/>
              <a:t>棵子树，则从所有应当考虑的</a:t>
            </a:r>
            <a:r>
              <a:rPr lang="en-US" altLang="zh-CN" smtClean="0"/>
              <a:t>3</a:t>
            </a:r>
            <a:r>
              <a:rPr lang="zh-CN" altLang="en-US" smtClean="0"/>
              <a:t>元组中一次消去</a:t>
            </a:r>
            <a:r>
              <a:rPr lang="en-US" altLang="zh-CN" smtClean="0"/>
              <a:t>12</a:t>
            </a:r>
            <a:r>
              <a:rPr lang="zh-CN" altLang="en-US" smtClean="0"/>
              <a:t>个</a:t>
            </a:r>
            <a:r>
              <a:rPr lang="en-US" altLang="zh-CN" smtClean="0"/>
              <a:t>3</a:t>
            </a:r>
            <a:r>
              <a:rPr lang="zh-CN" altLang="en-US" smtClean="0"/>
              <a:t>元组。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从第</a:t>
            </a:r>
            <a:r>
              <a:rPr lang="en-US" altLang="zh-CN" smtClean="0"/>
              <a:t>1</a:t>
            </a:r>
            <a:r>
              <a:rPr lang="zh-CN" altLang="en-US" smtClean="0"/>
              <a:t>层剪去</a:t>
            </a:r>
            <a:r>
              <a:rPr lang="en-US" altLang="zh-CN" smtClean="0"/>
              <a:t>1</a:t>
            </a:r>
            <a:r>
              <a:rPr lang="zh-CN" altLang="en-US" smtClean="0"/>
              <a:t>棵子树，却只消去</a:t>
            </a:r>
            <a:r>
              <a:rPr lang="en-US" altLang="zh-CN" smtClean="0"/>
              <a:t>8</a:t>
            </a:r>
            <a:r>
              <a:rPr lang="zh-CN" altLang="en-US" smtClean="0"/>
              <a:t>个</a:t>
            </a:r>
            <a:r>
              <a:rPr lang="en-US" altLang="zh-CN" smtClean="0"/>
              <a:t>3</a:t>
            </a:r>
            <a:r>
              <a:rPr lang="zh-CN" altLang="en-US" smtClean="0"/>
              <a:t>元组。</a:t>
            </a:r>
            <a:endParaRPr lang="en-US" altLang="zh-CN" smtClean="0"/>
          </a:p>
          <a:p>
            <a:pPr lvl="1"/>
            <a:r>
              <a:rPr lang="zh-CN" altLang="en-US" smtClean="0"/>
              <a:t>前者的效果明显比后者好。</a:t>
            </a:r>
          </a:p>
          <a:p>
            <a:endParaRPr lang="zh-CN" altLang="en-US" smtClean="0"/>
          </a:p>
        </p:txBody>
      </p:sp>
      <p:pic>
        <p:nvPicPr>
          <p:cNvPr id="4" name="Picture 5" descr="t510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785938"/>
            <a:ext cx="721518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t510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643438"/>
            <a:ext cx="74295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连续邮资问题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连续邮资问题描述</a:t>
            </a:r>
          </a:p>
          <a:p>
            <a:pPr lvl="1"/>
            <a:r>
              <a:rPr lang="zh-CN" altLang="en-US" smtClean="0"/>
              <a:t>假设国家发行了</a:t>
            </a:r>
            <a:r>
              <a:rPr lang="en-US" altLang="zh-CN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种</a:t>
            </a:r>
            <a:r>
              <a:rPr lang="zh-CN" altLang="en-US" smtClean="0"/>
              <a:t>不同面值的邮票，并且规定每张信封上最多只允许贴</a:t>
            </a:r>
            <a:r>
              <a:rPr lang="en-US" altLang="zh-CN" smtClean="0">
                <a:solidFill>
                  <a:srgbClr val="FF0000"/>
                </a:solidFill>
              </a:rPr>
              <a:t>m</a:t>
            </a:r>
            <a:r>
              <a:rPr lang="zh-CN" altLang="en-US" smtClean="0">
                <a:solidFill>
                  <a:srgbClr val="FF0000"/>
                </a:solidFill>
              </a:rPr>
              <a:t>张</a:t>
            </a:r>
            <a:r>
              <a:rPr lang="zh-CN" altLang="en-US" smtClean="0"/>
              <a:t>邮票。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连续邮资问题</a:t>
            </a:r>
            <a:r>
              <a:rPr lang="zh-CN" altLang="en-US" smtClean="0"/>
              <a:t>要求对于给定的</a:t>
            </a:r>
            <a:r>
              <a:rPr lang="en-US" altLang="zh-CN" smtClean="0"/>
              <a:t>n</a:t>
            </a:r>
            <a:r>
              <a:rPr lang="zh-CN" altLang="en-US" smtClean="0"/>
              <a:t>和</a:t>
            </a:r>
            <a:r>
              <a:rPr lang="en-US" altLang="zh-CN" smtClean="0"/>
              <a:t>m</a:t>
            </a:r>
            <a:r>
              <a:rPr lang="zh-CN" altLang="en-US" smtClean="0"/>
              <a:t>的值，给出</a:t>
            </a:r>
            <a:r>
              <a:rPr lang="zh-CN" altLang="en-US" smtClean="0">
                <a:solidFill>
                  <a:srgbClr val="0000FF"/>
                </a:solidFill>
              </a:rPr>
              <a:t>邮票面值</a:t>
            </a:r>
            <a:r>
              <a:rPr lang="zh-CN" altLang="en-US" smtClean="0"/>
              <a:t>的最佳设计，在</a:t>
            </a:r>
            <a:r>
              <a:rPr lang="en-US" altLang="zh-CN" smtClean="0"/>
              <a:t>1</a:t>
            </a:r>
            <a:r>
              <a:rPr lang="zh-CN" altLang="en-US" smtClean="0"/>
              <a:t>张信封上可贴出</a:t>
            </a:r>
            <a:r>
              <a:rPr lang="zh-CN" altLang="en-US" smtClean="0">
                <a:solidFill>
                  <a:srgbClr val="0000FF"/>
                </a:solidFill>
              </a:rPr>
              <a:t>从邮资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开始，增量为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最大连续邮资区间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z="2200" smtClean="0"/>
              <a:t>例如，当</a:t>
            </a:r>
            <a:r>
              <a:rPr lang="en-US" altLang="zh-CN" sz="2200" smtClean="0">
                <a:solidFill>
                  <a:srgbClr val="0000FF"/>
                </a:solidFill>
              </a:rPr>
              <a:t>n=5</a:t>
            </a:r>
            <a:r>
              <a:rPr lang="zh-CN" altLang="en-US" sz="2200" smtClean="0"/>
              <a:t>和</a:t>
            </a:r>
            <a:r>
              <a:rPr lang="en-US" altLang="zh-CN" sz="2200" smtClean="0">
                <a:solidFill>
                  <a:srgbClr val="0000FF"/>
                </a:solidFill>
              </a:rPr>
              <a:t>m=4</a:t>
            </a:r>
            <a:r>
              <a:rPr lang="zh-CN" altLang="en-US" sz="2200" smtClean="0"/>
              <a:t>时，面值为</a:t>
            </a:r>
            <a:r>
              <a:rPr lang="en-US" altLang="zh-CN" sz="2200" smtClean="0">
                <a:solidFill>
                  <a:srgbClr val="0000FF"/>
                </a:solidFill>
              </a:rPr>
              <a:t>(1,3,11,15,32)</a:t>
            </a:r>
            <a:r>
              <a:rPr lang="zh-CN" altLang="en-US" sz="2200" smtClean="0"/>
              <a:t>的</a:t>
            </a:r>
            <a:r>
              <a:rPr lang="en-US" altLang="zh-CN" sz="2200" smtClean="0">
                <a:solidFill>
                  <a:srgbClr val="0000FF"/>
                </a:solidFill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</a:rPr>
              <a:t>种</a:t>
            </a:r>
            <a:r>
              <a:rPr lang="zh-CN" altLang="en-US" sz="2200" smtClean="0"/>
              <a:t>邮票可以贴出邮资的最大连续邮资区间是</a:t>
            </a:r>
            <a:r>
              <a:rPr lang="en-US" altLang="zh-CN" sz="2200" smtClean="0">
                <a:solidFill>
                  <a:srgbClr val="0000FF"/>
                </a:solidFill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</a:rPr>
              <a:t>到</a:t>
            </a:r>
            <a:r>
              <a:rPr lang="en-US" altLang="zh-CN" sz="2200" smtClean="0">
                <a:solidFill>
                  <a:srgbClr val="0000FF"/>
                </a:solidFill>
              </a:rPr>
              <a:t>70</a:t>
            </a:r>
            <a:r>
              <a:rPr lang="zh-CN" altLang="en-US" sz="2200" smtClean="0"/>
              <a:t>。</a:t>
            </a:r>
            <a:endParaRPr lang="en-US" altLang="zh-CN" sz="2200" smtClean="0"/>
          </a:p>
          <a:p>
            <a:pPr lvl="3"/>
            <a:r>
              <a:rPr lang="en-US" altLang="zh-CN" sz="2000" smtClean="0"/>
              <a:t>70=32+32+3+3</a:t>
            </a:r>
          </a:p>
          <a:p>
            <a:pPr lvl="3"/>
            <a:r>
              <a:rPr lang="en-US" altLang="zh-CN" sz="2000" smtClean="0"/>
              <a:t>69=32+22+15</a:t>
            </a:r>
          </a:p>
          <a:p>
            <a:pPr lvl="3"/>
            <a:r>
              <a:rPr lang="en-US" altLang="zh-CN" sz="2000" smtClean="0"/>
              <a:t>……</a:t>
            </a:r>
            <a:endParaRPr lang="zh-CN" altLang="en-US" smtClean="0"/>
          </a:p>
        </p:txBody>
      </p:sp>
      <p:pic>
        <p:nvPicPr>
          <p:cNvPr id="67588" name="Picture 2" descr="D:\Temp\Temporary Internet Files\Content.IE5\0CU2I1O4\MCj0343957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4500563"/>
            <a:ext cx="2435225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连续邮资问题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问题分析</a:t>
            </a:r>
          </a:p>
          <a:p>
            <a:pPr lvl="1"/>
            <a:r>
              <a:rPr lang="zh-CN" altLang="en-US" smtClean="0"/>
              <a:t>解向量</a:t>
            </a:r>
            <a:endParaRPr lang="en-US" altLang="zh-CN" smtClean="0"/>
          </a:p>
          <a:p>
            <a:pPr lvl="2"/>
            <a:r>
              <a:rPr lang="zh-CN" altLang="en-US" smtClean="0"/>
              <a:t>用</a:t>
            </a:r>
            <a:r>
              <a:rPr lang="en-US" altLang="zh-CN" smtClean="0">
                <a:solidFill>
                  <a:srgbClr val="0000FF"/>
                </a:solidFill>
              </a:rPr>
              <a:t>n</a:t>
            </a:r>
            <a:r>
              <a:rPr lang="zh-CN" altLang="en-US" smtClean="0"/>
              <a:t>元组</a:t>
            </a:r>
            <a:r>
              <a:rPr lang="en-US" altLang="zh-CN" smtClean="0">
                <a:solidFill>
                  <a:srgbClr val="0000FF"/>
                </a:solidFill>
              </a:rPr>
              <a:t>x[1:n]</a:t>
            </a:r>
            <a:r>
              <a:rPr lang="zh-CN" altLang="en-US" smtClean="0"/>
              <a:t>表示</a:t>
            </a:r>
            <a:r>
              <a:rPr lang="en-US" altLang="zh-CN" smtClean="0">
                <a:solidFill>
                  <a:srgbClr val="0000FF"/>
                </a:solidFill>
              </a:rPr>
              <a:t>n</a:t>
            </a:r>
            <a:r>
              <a:rPr lang="zh-CN" altLang="en-US" smtClean="0"/>
              <a:t>种不同的</a:t>
            </a:r>
            <a:r>
              <a:rPr lang="zh-CN" altLang="en-US" smtClean="0">
                <a:solidFill>
                  <a:srgbClr val="0000FF"/>
                </a:solidFill>
              </a:rPr>
              <a:t>邮票面值</a:t>
            </a:r>
            <a:r>
              <a:rPr lang="zh-CN" altLang="en-US" smtClean="0"/>
              <a:t>，并约定它们</a:t>
            </a:r>
            <a:r>
              <a:rPr lang="zh-CN" altLang="en-US" smtClean="0">
                <a:solidFill>
                  <a:srgbClr val="0000FF"/>
                </a:solidFill>
              </a:rPr>
              <a:t>从小到大</a:t>
            </a:r>
            <a:r>
              <a:rPr lang="zh-CN" altLang="en-US" smtClean="0"/>
              <a:t>排列。</a:t>
            </a:r>
            <a:r>
              <a:rPr lang="en-US" altLang="zh-CN" smtClean="0">
                <a:solidFill>
                  <a:srgbClr val="0000FF"/>
                </a:solidFill>
              </a:rPr>
              <a:t>x[1]=1</a:t>
            </a:r>
            <a:r>
              <a:rPr lang="zh-CN" altLang="en-US" smtClean="0"/>
              <a:t>是惟一的选择，此时最大连续邮资空间为</a:t>
            </a:r>
            <a:r>
              <a:rPr lang="en-US" altLang="zh-CN" smtClean="0">
                <a:solidFill>
                  <a:srgbClr val="0000FF"/>
                </a:solidFill>
              </a:rPr>
              <a:t>[1:m]</a:t>
            </a:r>
            <a:r>
              <a:rPr lang="zh-CN" altLang="en-US" smtClean="0"/>
              <a:t>；</a:t>
            </a:r>
            <a:r>
              <a:rPr lang="en-US" altLang="zh-CN" smtClean="0">
                <a:solidFill>
                  <a:srgbClr val="0000FF"/>
                </a:solidFill>
              </a:rPr>
              <a:t>x[2]</a:t>
            </a:r>
            <a:r>
              <a:rPr lang="zh-CN" altLang="en-US" smtClean="0"/>
              <a:t>的可取值范围是</a:t>
            </a:r>
            <a:r>
              <a:rPr lang="en-US" altLang="zh-CN" smtClean="0">
                <a:solidFill>
                  <a:srgbClr val="0000FF"/>
                </a:solidFill>
              </a:rPr>
              <a:t>[2:m+1]</a:t>
            </a:r>
            <a:r>
              <a:rPr lang="zh-CN" altLang="en-US" smtClean="0"/>
              <a:t>。</a:t>
            </a:r>
          </a:p>
          <a:p>
            <a:pPr lvl="1"/>
            <a:r>
              <a:rPr lang="zh-CN" altLang="en-US" smtClean="0"/>
              <a:t>可行性约束函数</a:t>
            </a:r>
            <a:endParaRPr lang="en-US" altLang="zh-CN" smtClean="0"/>
          </a:p>
          <a:p>
            <a:pPr lvl="2"/>
            <a:r>
              <a:rPr lang="zh-CN" altLang="en-US" smtClean="0"/>
              <a:t>一般情况下，已选定</a:t>
            </a:r>
            <a:r>
              <a:rPr lang="en-US" altLang="zh-CN" smtClean="0">
                <a:solidFill>
                  <a:srgbClr val="0000FF"/>
                </a:solidFill>
              </a:rPr>
              <a:t>x[1:i-1]</a:t>
            </a:r>
            <a:r>
              <a:rPr lang="zh-CN" altLang="en-US" smtClean="0"/>
              <a:t>，最大连续邮资区间是</a:t>
            </a:r>
            <a:r>
              <a:rPr lang="en-US" altLang="zh-CN" smtClean="0">
                <a:solidFill>
                  <a:srgbClr val="0000FF"/>
                </a:solidFill>
              </a:rPr>
              <a:t>[1:r]</a:t>
            </a:r>
            <a:r>
              <a:rPr lang="zh-CN" altLang="en-US" smtClean="0"/>
              <a:t>，接下来</a:t>
            </a:r>
            <a:r>
              <a:rPr lang="en-US" altLang="zh-CN" smtClean="0">
                <a:solidFill>
                  <a:srgbClr val="0000FF"/>
                </a:solidFill>
              </a:rPr>
              <a:t>x[i]</a:t>
            </a:r>
            <a:r>
              <a:rPr lang="zh-CN" altLang="en-US" smtClean="0"/>
              <a:t>的可取值范围是</a:t>
            </a:r>
            <a:r>
              <a:rPr lang="en-US" altLang="zh-CN" smtClean="0">
                <a:solidFill>
                  <a:srgbClr val="0000FF"/>
                </a:solidFill>
              </a:rPr>
              <a:t>[x[i-1]+1:r+1]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zh-CN" altLang="en-US" dirty="0" smtClean="0"/>
              <a:t>连续邮资问题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571500" y="61913"/>
            <a:ext cx="8501063" cy="6423025"/>
            <a:chOff x="642910" y="0"/>
            <a:chExt cx="8501090" cy="6422482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642910" y="928670"/>
              <a:ext cx="8215370" cy="5493812"/>
            </a:xfrm>
            <a:prstGeom prst="rect">
              <a:avLst/>
            </a:prstGeom>
            <a:solidFill>
              <a:srgbClr val="CCFF99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0000FF"/>
                  </a:solidFill>
                  <a:ea typeface="宋体" pitchFamily="2" charset="-122"/>
                </a:rPr>
                <a:t>如何确定</a:t>
              </a:r>
              <a:r>
                <a:rPr lang="en-US" altLang="zh-CN" sz="2400" b="1" dirty="0">
                  <a:solidFill>
                    <a:srgbClr val="0000FF"/>
                  </a:solidFill>
                  <a:ea typeface="宋体" pitchFamily="2" charset="-122"/>
                </a:rPr>
                <a:t>r</a:t>
              </a:r>
              <a:r>
                <a:rPr lang="zh-CN" altLang="en-US" sz="2400" b="1" dirty="0">
                  <a:solidFill>
                    <a:srgbClr val="0000FF"/>
                  </a:solidFill>
                  <a:ea typeface="宋体" pitchFamily="2" charset="-122"/>
                </a:rPr>
                <a:t>的值？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b="1" dirty="0">
                  <a:solidFill>
                    <a:schemeClr val="tx1"/>
                  </a:solidFill>
                  <a:ea typeface="宋体" pitchFamily="2" charset="-122"/>
                </a:rPr>
                <a:t>计算</a:t>
              </a:r>
              <a:r>
                <a:rPr lang="en-US" altLang="zh-CN" sz="2200" b="1" dirty="0">
                  <a:solidFill>
                    <a:srgbClr val="FF0000"/>
                  </a:solidFill>
                  <a:ea typeface="宋体" pitchFamily="2" charset="-122"/>
                </a:rPr>
                <a:t>X[1:i]</a:t>
              </a:r>
              <a:r>
                <a:rPr lang="zh-CN" altLang="en-US" sz="2200" b="1" dirty="0">
                  <a:solidFill>
                    <a:schemeClr val="tx1"/>
                  </a:solidFill>
                  <a:ea typeface="宋体" pitchFamily="2" charset="-122"/>
                </a:rPr>
                <a:t>的最大连续邮资区间在本算法中被频繁使用到，因此势必要找到一个高效的方法。考虑到直接递归的求解复杂度太高，我们不妨尝试计算用不超过</a:t>
              </a:r>
              <a:r>
                <a:rPr lang="en-US" altLang="zh-CN" sz="2200" b="1" dirty="0">
                  <a:solidFill>
                    <a:srgbClr val="FF0000"/>
                  </a:solidFill>
                  <a:ea typeface="宋体" pitchFamily="2" charset="-122"/>
                </a:rPr>
                <a:t>m</a:t>
              </a:r>
              <a:r>
                <a:rPr lang="zh-CN" altLang="en-US" sz="2200" b="1" dirty="0">
                  <a:solidFill>
                    <a:schemeClr val="tx1"/>
                  </a:solidFill>
                  <a:ea typeface="宋体" pitchFamily="2" charset="-122"/>
                </a:rPr>
                <a:t>张面值为</a:t>
              </a:r>
              <a:r>
                <a:rPr lang="en-US" altLang="zh-CN" sz="2200" b="1" dirty="0">
                  <a:solidFill>
                    <a:srgbClr val="FF0000"/>
                  </a:solidFill>
                  <a:ea typeface="宋体" pitchFamily="2" charset="-122"/>
                </a:rPr>
                <a:t>x[1:i]</a:t>
              </a:r>
              <a:r>
                <a:rPr lang="zh-CN" altLang="en-US" sz="2200" b="1" dirty="0">
                  <a:solidFill>
                    <a:schemeClr val="tx1"/>
                  </a:solidFill>
                  <a:ea typeface="宋体" pitchFamily="2" charset="-122"/>
                </a:rPr>
                <a:t>的邮票贴出邮资</a:t>
              </a:r>
              <a:r>
                <a:rPr lang="en-US" altLang="zh-CN" sz="2200" b="1" dirty="0">
                  <a:solidFill>
                    <a:schemeClr val="tx1"/>
                  </a:solidFill>
                  <a:ea typeface="宋体" pitchFamily="2" charset="-122"/>
                </a:rPr>
                <a:t>k</a:t>
              </a:r>
              <a:r>
                <a:rPr lang="zh-CN" altLang="en-US" sz="2200" b="1" dirty="0">
                  <a:solidFill>
                    <a:schemeClr val="tx1"/>
                  </a:solidFill>
                  <a:ea typeface="宋体" pitchFamily="2" charset="-122"/>
                </a:rPr>
                <a:t>所需的最少邮票数</a:t>
              </a:r>
              <a:r>
                <a:rPr lang="en-US" altLang="zh-CN" sz="2200" b="1" dirty="0">
                  <a:solidFill>
                    <a:srgbClr val="FF0000"/>
                  </a:solidFill>
                  <a:ea typeface="宋体" pitchFamily="2" charset="-122"/>
                </a:rPr>
                <a:t>y[k]</a:t>
              </a:r>
              <a:r>
                <a:rPr lang="zh-CN" altLang="en-US" sz="2200" b="1" dirty="0">
                  <a:solidFill>
                    <a:schemeClr val="tx1"/>
                  </a:solidFill>
                  <a:ea typeface="宋体" pitchFamily="2" charset="-122"/>
                </a:rPr>
                <a:t>。通过</a:t>
              </a:r>
              <a:r>
                <a:rPr lang="en-US" altLang="zh-CN" sz="2200" b="1" dirty="0">
                  <a:solidFill>
                    <a:srgbClr val="FF0000"/>
                  </a:solidFill>
                  <a:ea typeface="宋体" pitchFamily="2" charset="-122"/>
                </a:rPr>
                <a:t>y[k]</a:t>
              </a:r>
              <a:r>
                <a:rPr lang="zh-CN" altLang="en-US" sz="2200" b="1" dirty="0">
                  <a:solidFill>
                    <a:schemeClr val="tx1"/>
                  </a:solidFill>
                  <a:ea typeface="宋体" pitchFamily="2" charset="-122"/>
                </a:rPr>
                <a:t>可以很快推出</a:t>
              </a:r>
              <a:r>
                <a:rPr lang="en-US" altLang="zh-CN" sz="2200" b="1" dirty="0">
                  <a:solidFill>
                    <a:srgbClr val="FF0000"/>
                  </a:solidFill>
                  <a:ea typeface="宋体" pitchFamily="2" charset="-122"/>
                </a:rPr>
                <a:t>r</a:t>
              </a:r>
              <a:r>
                <a:rPr lang="zh-CN" altLang="en-US" sz="2200" b="1" dirty="0">
                  <a:solidFill>
                    <a:schemeClr val="tx1"/>
                  </a:solidFill>
                  <a:ea typeface="宋体" pitchFamily="2" charset="-122"/>
                </a:rPr>
                <a:t>的值。</a:t>
              </a:r>
              <a:endParaRPr lang="en-US" altLang="zh-CN" sz="2200" b="1" dirty="0">
                <a:solidFill>
                  <a:schemeClr val="tx1"/>
                </a:solidFill>
                <a:ea typeface="宋体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b="1" dirty="0">
                  <a:solidFill>
                    <a:schemeClr val="tx1"/>
                  </a:solidFill>
                  <a:ea typeface="宋体" pitchFamily="2" charset="-122"/>
                </a:rPr>
                <a:t>事实上，</a:t>
              </a:r>
              <a:r>
                <a:rPr lang="en-US" altLang="zh-CN" sz="2200" b="1" dirty="0">
                  <a:solidFill>
                    <a:srgbClr val="FF0000"/>
                  </a:solidFill>
                  <a:ea typeface="宋体" pitchFamily="2" charset="-122"/>
                </a:rPr>
                <a:t>y[k]</a:t>
              </a:r>
              <a:r>
                <a:rPr lang="zh-CN" altLang="en-US" sz="2200" b="1" dirty="0">
                  <a:solidFill>
                    <a:schemeClr val="tx1"/>
                  </a:solidFill>
                  <a:ea typeface="宋体" pitchFamily="2" charset="-122"/>
                </a:rPr>
                <a:t>可以通过递推在</a:t>
              </a:r>
              <a:r>
                <a:rPr lang="en-US" altLang="zh-CN" sz="2200" b="1" dirty="0">
                  <a:solidFill>
                    <a:srgbClr val="FF0000"/>
                  </a:solidFill>
                  <a:ea typeface="宋体" pitchFamily="2" charset="-122"/>
                </a:rPr>
                <a:t>O(n)</a:t>
              </a:r>
              <a:r>
                <a:rPr lang="zh-CN" altLang="en-US" sz="2200" b="1" dirty="0">
                  <a:solidFill>
                    <a:schemeClr val="tx1"/>
                  </a:solidFill>
                  <a:ea typeface="宋体" pitchFamily="2" charset="-122"/>
                </a:rPr>
                <a:t>时间内解决：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ea typeface="宋体" pitchFamily="2" charset="-122"/>
                </a:rPr>
                <a:t>for (</a:t>
              </a:r>
              <a:r>
                <a:rPr lang="en-US" altLang="zh-CN" sz="2000" b="1" dirty="0" err="1">
                  <a:solidFill>
                    <a:schemeClr val="tx1"/>
                  </a:solidFill>
                  <a:ea typeface="宋体" pitchFamily="2" charset="-122"/>
                </a:rPr>
                <a:t>int</a:t>
              </a:r>
              <a:r>
                <a:rPr lang="en-US" altLang="zh-CN" sz="2000" b="1" dirty="0">
                  <a:solidFill>
                    <a:schemeClr val="tx1"/>
                  </a:solidFill>
                  <a:ea typeface="宋体" pitchFamily="2" charset="-122"/>
                </a:rPr>
                <a:t> j=0; j&lt;= x[i-2]*(m-1);j++)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chemeClr val="tx1"/>
                  </a:solidFill>
                  <a:ea typeface="宋体" pitchFamily="2" charset="-122"/>
                </a:rPr>
                <a:t>        if </a:t>
              </a:r>
              <a:r>
                <a:rPr lang="en-US" altLang="zh-CN" sz="2000" b="1" dirty="0">
                  <a:solidFill>
                    <a:schemeClr val="tx1"/>
                  </a:solidFill>
                  <a:ea typeface="宋体" pitchFamily="2" charset="-122"/>
                </a:rPr>
                <a:t>(y[j]&lt;m)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chemeClr val="tx1"/>
                  </a:solidFill>
                  <a:ea typeface="宋体" pitchFamily="2" charset="-122"/>
                </a:rPr>
                <a:t>          for </a:t>
              </a:r>
              <a:r>
                <a:rPr lang="en-US" altLang="zh-CN" sz="2000" b="1" dirty="0">
                  <a:solidFill>
                    <a:schemeClr val="tx1"/>
                  </a:solidFill>
                  <a:ea typeface="宋体" pitchFamily="2" charset="-122"/>
                </a:rPr>
                <a:t>(</a:t>
              </a:r>
              <a:r>
                <a:rPr lang="en-US" altLang="zh-CN" sz="2000" b="1" dirty="0" err="1">
                  <a:solidFill>
                    <a:schemeClr val="tx1"/>
                  </a:solidFill>
                  <a:ea typeface="宋体" pitchFamily="2" charset="-122"/>
                </a:rPr>
                <a:t>int</a:t>
              </a:r>
              <a:r>
                <a:rPr lang="en-US" altLang="zh-CN" sz="2000" b="1" dirty="0">
                  <a:solidFill>
                    <a:schemeClr val="tx1"/>
                  </a:solidFill>
                  <a:ea typeface="宋体" pitchFamily="2" charset="-122"/>
                </a:rPr>
                <a:t> k=1;k&lt;=m-y[j];k++)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chemeClr val="tx1"/>
                  </a:solidFill>
                  <a:ea typeface="宋体" pitchFamily="2" charset="-122"/>
                </a:rPr>
                <a:t>            if(y[j</a:t>
              </a:r>
              <a:r>
                <a:rPr lang="en-US" altLang="zh-CN" sz="2000" b="1" dirty="0">
                  <a:solidFill>
                    <a:schemeClr val="tx1"/>
                  </a:solidFill>
                  <a:ea typeface="宋体" pitchFamily="2" charset="-122"/>
                </a:rPr>
                <a:t>]+k&lt;y[</a:t>
              </a:r>
              <a:r>
                <a:rPr lang="en-US" altLang="zh-CN" sz="2000" b="1" dirty="0" err="1">
                  <a:solidFill>
                    <a:schemeClr val="tx1"/>
                  </a:solidFill>
                  <a:ea typeface="宋体" pitchFamily="2" charset="-122"/>
                </a:rPr>
                <a:t>j+x</a:t>
              </a:r>
              <a:r>
                <a:rPr lang="en-US" altLang="zh-CN" sz="2000" b="1" dirty="0">
                  <a:solidFill>
                    <a:schemeClr val="tx1"/>
                  </a:solidFill>
                  <a:ea typeface="宋体" pitchFamily="2" charset="-122"/>
                </a:rPr>
                <a:t>[i-1]*k])y[</a:t>
              </a:r>
              <a:r>
                <a:rPr lang="en-US" altLang="zh-CN" sz="2000" b="1" dirty="0" err="1">
                  <a:solidFill>
                    <a:schemeClr val="tx1"/>
                  </a:solidFill>
                  <a:ea typeface="宋体" pitchFamily="2" charset="-122"/>
                </a:rPr>
                <a:t>j+x</a:t>
              </a:r>
              <a:r>
                <a:rPr lang="en-US" altLang="zh-CN" sz="2000" b="1" dirty="0">
                  <a:solidFill>
                    <a:schemeClr val="tx1"/>
                  </a:solidFill>
                  <a:ea typeface="宋体" pitchFamily="2" charset="-122"/>
                </a:rPr>
                <a:t>[i-1]*k]=y[j]+k;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>
                  <a:solidFill>
                    <a:schemeClr val="tx1"/>
                  </a:solidFill>
                  <a:ea typeface="宋体" pitchFamily="2" charset="-122"/>
                </a:rPr>
                <a:t>      while </a:t>
              </a:r>
              <a:r>
                <a:rPr lang="en-US" altLang="zh-CN" sz="2000" b="1" dirty="0">
                  <a:solidFill>
                    <a:schemeClr val="tx1"/>
                  </a:solidFill>
                  <a:ea typeface="宋体" pitchFamily="2" charset="-122"/>
                </a:rPr>
                <a:t>(y[r]&lt;</a:t>
              </a:r>
              <a:r>
                <a:rPr lang="en-US" altLang="zh-CN" sz="2000" b="1" dirty="0" err="1">
                  <a:solidFill>
                    <a:schemeClr val="tx1"/>
                  </a:solidFill>
                  <a:ea typeface="宋体" pitchFamily="2" charset="-122"/>
                </a:rPr>
                <a:t>maxint</a:t>
              </a:r>
              <a:r>
                <a:rPr lang="en-US" altLang="zh-CN" sz="2000" b="1" dirty="0">
                  <a:solidFill>
                    <a:schemeClr val="tx1"/>
                  </a:solidFill>
                  <a:ea typeface="宋体" pitchFamily="2" charset="-122"/>
                </a:rPr>
                <a:t>) r++;</a:t>
              </a:r>
              <a:endParaRPr lang="zh-CN" altLang="en-US" sz="2000" b="1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pic>
          <p:nvPicPr>
            <p:cNvPr id="69640" name="Picture 2" descr="D:\Temp\Temporary Internet Files\Content.IE5\NX19AAQ6\MCj03843380000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2330" y="0"/>
              <a:ext cx="2071670" cy="171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4371975"/>
          </a:xfrm>
        </p:spPr>
        <p:txBody>
          <a:bodyPr/>
          <a:lstStyle/>
          <a:p>
            <a:pPr lvl="1"/>
            <a:r>
              <a:rPr lang="zh-CN" altLang="en-US" smtClean="0"/>
              <a:t>解空间（</a:t>
            </a:r>
            <a:r>
              <a:rPr lang="en-US" altLang="zh-CN" smtClean="0"/>
              <a:t>Solution Space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对于问题的一个实例，解向量满足</a:t>
            </a:r>
            <a:r>
              <a:rPr lang="zh-CN" altLang="en-US" smtClean="0">
                <a:solidFill>
                  <a:srgbClr val="0000FF"/>
                </a:solidFill>
              </a:rPr>
              <a:t>显式约束</a:t>
            </a:r>
            <a:r>
              <a:rPr lang="zh-CN" altLang="en-US" smtClean="0"/>
              <a:t>条件的</a:t>
            </a:r>
            <a:r>
              <a:rPr lang="zh-CN" altLang="en-US" smtClean="0">
                <a:solidFill>
                  <a:srgbClr val="0000FF"/>
                </a:solidFill>
              </a:rPr>
              <a:t>所有多元组</a:t>
            </a:r>
            <a:r>
              <a:rPr lang="zh-CN" altLang="en-US" smtClean="0"/>
              <a:t>，构成了该实例的一个解空间。</a:t>
            </a:r>
            <a:endParaRPr lang="en-US" altLang="zh-CN" smtClean="0"/>
          </a:p>
          <a:p>
            <a:pPr lvl="2"/>
            <a:r>
              <a:rPr lang="zh-CN" altLang="en-US" smtClean="0"/>
              <a:t>回溯法解问题时，首先应明确定义问题的解空间。解空间应</a:t>
            </a:r>
            <a:r>
              <a:rPr lang="zh-CN" altLang="en-US" smtClean="0">
                <a:solidFill>
                  <a:srgbClr val="0000FF"/>
                </a:solidFill>
              </a:rPr>
              <a:t>至少</a:t>
            </a:r>
            <a:r>
              <a:rPr lang="zh-CN" altLang="en-US" smtClean="0"/>
              <a:t>包含问题的一个（最优）解。</a:t>
            </a:r>
            <a:endParaRPr lang="en-US" altLang="zh-CN" smtClean="0"/>
          </a:p>
          <a:p>
            <a:pPr lvl="2"/>
            <a:r>
              <a:rPr lang="zh-CN" altLang="en-US" smtClean="0"/>
              <a:t>同一问题可有</a:t>
            </a:r>
            <a:r>
              <a:rPr lang="zh-CN" altLang="en-US" smtClean="0">
                <a:solidFill>
                  <a:srgbClr val="0000FF"/>
                </a:solidFill>
              </a:rPr>
              <a:t>多种表示</a:t>
            </a:r>
            <a:r>
              <a:rPr lang="zh-CN" altLang="en-US" smtClean="0"/>
              <a:t>，有些表示更简单，所需状态空间更小（存储量少，搜索方法简单）。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09600" y="142875"/>
            <a:ext cx="8305800" cy="682625"/>
          </a:xfrm>
        </p:spPr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5514975"/>
          </a:xfrm>
        </p:spPr>
        <p:txBody>
          <a:bodyPr/>
          <a:lstStyle/>
          <a:p>
            <a:pPr lvl="1"/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对于有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/>
              <a:t>种可选物品的</a:t>
            </a:r>
            <a:r>
              <a:rPr lang="en-US" altLang="zh-CN" dirty="0" smtClean="0">
                <a:solidFill>
                  <a:srgbClr val="0000FF"/>
                </a:solidFill>
              </a:rPr>
              <a:t>0-1</a:t>
            </a:r>
            <a:r>
              <a:rPr lang="zh-CN" altLang="en-US" dirty="0" smtClean="0">
                <a:solidFill>
                  <a:srgbClr val="0000FF"/>
                </a:solidFill>
              </a:rPr>
              <a:t>背包问题</a:t>
            </a:r>
            <a:r>
              <a:rPr lang="zh-CN" altLang="en-US" dirty="0" smtClean="0"/>
              <a:t>，其</a:t>
            </a:r>
            <a:r>
              <a:rPr lang="zh-CN" altLang="en-US" dirty="0" smtClean="0">
                <a:solidFill>
                  <a:srgbClr val="0000FF"/>
                </a:solidFill>
              </a:rPr>
              <a:t>解空间</a:t>
            </a:r>
            <a:r>
              <a:rPr lang="zh-CN" altLang="en-US" dirty="0" smtClean="0"/>
              <a:t>由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/>
              <a:t>个长度为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0000FF"/>
                </a:solidFill>
              </a:rPr>
              <a:t>0-1</a:t>
            </a:r>
            <a:r>
              <a:rPr lang="zh-CN" altLang="en-US" dirty="0" smtClean="0"/>
              <a:t>向量组成。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n=3</a:t>
            </a:r>
            <a:r>
              <a:rPr lang="zh-CN" altLang="en-US" dirty="0" smtClean="0"/>
              <a:t>时，解空间为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dirty="0" smtClean="0">
                <a:solidFill>
                  <a:srgbClr val="0000FF"/>
                </a:solidFill>
                <a:ea typeface="仿宋_GB2312" pitchFamily="49" charset="-122"/>
              </a:rPr>
              <a:t>{(0,0,0),(0,0,1),(0,1,0),(0,1,1),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FF"/>
                </a:solidFill>
                <a:ea typeface="仿宋_GB2312" pitchFamily="49" charset="-122"/>
              </a:rPr>
              <a:t>   (1,0,0),(1,0,1),(1,1,0),(1,1,1)}</a:t>
            </a:r>
            <a:endParaRPr lang="zh-CN" altLang="en-US" sz="2200" dirty="0" smtClean="0">
              <a:solidFill>
                <a:srgbClr val="0000FF"/>
              </a:solidFill>
              <a:ea typeface="仿宋_GB2312" pitchFamily="49" charset="-122"/>
            </a:endParaRPr>
          </a:p>
          <a:p>
            <a:pPr lvl="2"/>
            <a:r>
              <a:rPr lang="zh-CN" altLang="en-US" dirty="0" smtClean="0"/>
              <a:t>用</a:t>
            </a:r>
            <a:r>
              <a:rPr lang="zh-CN" altLang="en-US" b="1" dirty="0" smtClean="0">
                <a:solidFill>
                  <a:srgbClr val="FF0000"/>
                </a:solidFill>
              </a:rPr>
              <a:t>完全二叉树</a:t>
            </a:r>
            <a:r>
              <a:rPr lang="zh-CN" altLang="en-US" dirty="0" smtClean="0"/>
              <a:t>表示的</a:t>
            </a:r>
            <a:r>
              <a:rPr lang="zh-CN" altLang="en-US" b="1" dirty="0" smtClean="0">
                <a:solidFill>
                  <a:srgbClr val="FF0000"/>
                </a:solidFill>
              </a:rPr>
              <a:t>解空间</a:t>
            </a:r>
          </a:p>
          <a:p>
            <a:pPr lvl="3"/>
            <a:r>
              <a:rPr lang="zh-CN" altLang="en-US" dirty="0" smtClean="0"/>
              <a:t>边上的数字给出了向量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中第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个分量的值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FF0000"/>
                </a:solidFill>
              </a:rPr>
              <a:t>根节点</a:t>
            </a:r>
            <a:r>
              <a:rPr lang="zh-CN" altLang="en-US" dirty="0" smtClean="0"/>
              <a:t>到</a:t>
            </a:r>
            <a:r>
              <a:rPr lang="zh-CN" altLang="en-US" dirty="0" smtClean="0">
                <a:solidFill>
                  <a:srgbClr val="FF0000"/>
                </a:solidFill>
              </a:rPr>
              <a:t>叶节点</a:t>
            </a:r>
            <a:r>
              <a:rPr lang="zh-CN" altLang="en-US" dirty="0" smtClean="0"/>
              <a:t>的路径定义了解</a:t>
            </a:r>
            <a:r>
              <a:rPr lang="zh-CN" altLang="en-US" dirty="0"/>
              <a:t>问题</a:t>
            </a:r>
            <a:r>
              <a:rPr lang="zh-CN" altLang="en-US" dirty="0" smtClean="0"/>
              <a:t>的一个解； </a:t>
            </a:r>
          </a:p>
          <a:p>
            <a:pPr lvl="3"/>
            <a:r>
              <a:rPr lang="zh-CN" altLang="en-US" dirty="0" smtClean="0"/>
              <a:t>根据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/>
              <a:t>的值，从根到叶的路径中的部分或全部解可能是不可行的。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YaheiHHLD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b="1" dirty="0" smtClean="0">
            <a:solidFill>
              <a:schemeClr val="bg1"/>
            </a:solidFill>
            <a:ea typeface="YaHei Consolas" pitchFamily="49" charset="-122"/>
            <a:cs typeface="Times New Roman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 实践教学参考题目</Template>
  <TotalTime>3196</TotalTime>
  <Words>6723</Words>
  <Application>Microsoft Office PowerPoint</Application>
  <PresentationFormat>全屏显示(4:3)</PresentationFormat>
  <Paragraphs>1285</Paragraphs>
  <Slides>74</Slides>
  <Notes>1</Notes>
  <HiddenSlides>3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74</vt:i4>
      </vt:variant>
    </vt:vector>
  </HeadingPairs>
  <TitlesOfParts>
    <vt:vector size="81" baseType="lpstr">
      <vt:lpstr>Blends</vt:lpstr>
      <vt:lpstr>默认设计模板</vt:lpstr>
      <vt:lpstr>1_默认设计模板</vt:lpstr>
      <vt:lpstr>2_默认设计模板</vt:lpstr>
      <vt:lpstr>Visio</vt:lpstr>
      <vt:lpstr>Photo Editor 照片</vt:lpstr>
      <vt:lpstr>公式</vt:lpstr>
      <vt:lpstr>第六章 回溯法</vt:lpstr>
      <vt:lpstr>本章主要内容</vt:lpstr>
      <vt:lpstr>学习要点</vt:lpstr>
      <vt:lpstr>引言</vt:lpstr>
      <vt:lpstr>引言</vt:lpstr>
      <vt:lpstr>引言</vt:lpstr>
      <vt:lpstr>6.1 回溯法的算法框架</vt:lpstr>
      <vt:lpstr>6.1 回溯法的算法框架</vt:lpstr>
      <vt:lpstr>6.1 回溯法的算法框架</vt:lpstr>
      <vt:lpstr>7.1 回溯法的算法框架</vt:lpstr>
      <vt:lpstr>6.1 回溯法的算法框架</vt:lpstr>
      <vt:lpstr>6.1 回溯法的算法框架</vt:lpstr>
      <vt:lpstr>6.1 回溯法的算法框架</vt:lpstr>
      <vt:lpstr>6.1 回溯法的算法框架</vt:lpstr>
      <vt:lpstr>6.1 回溯法的算法框架</vt:lpstr>
      <vt:lpstr>6.1 回溯法的算法框架</vt:lpstr>
      <vt:lpstr>6.1 回溯法的算法框架</vt:lpstr>
      <vt:lpstr>6.1 回溯法的算法框架</vt:lpstr>
      <vt:lpstr>6.1 回溯法的算法框架</vt:lpstr>
      <vt:lpstr>6.1 回溯法的算法框架</vt:lpstr>
      <vt:lpstr>6.1 回溯法的算法框架</vt:lpstr>
      <vt:lpstr>6.1 回溯法的算法框架</vt:lpstr>
      <vt:lpstr>幻灯片 23</vt:lpstr>
      <vt:lpstr>6.1 回溯法的算法框架</vt:lpstr>
      <vt:lpstr>幻灯片 25</vt:lpstr>
      <vt:lpstr>幻灯片 26</vt:lpstr>
      <vt:lpstr>6.1 回溯法的算法框架</vt:lpstr>
      <vt:lpstr>幻灯片 28</vt:lpstr>
      <vt:lpstr>6.1 回溯法的算法框架</vt:lpstr>
      <vt:lpstr>6.1 回溯法的算法框架</vt:lpstr>
      <vt:lpstr>回顾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6.2 经典应用——装载问题</vt:lpstr>
      <vt:lpstr>装载问题</vt:lpstr>
      <vt:lpstr>装载问题</vt:lpstr>
      <vt:lpstr>装载问题</vt:lpstr>
      <vt:lpstr>装载问题</vt:lpstr>
      <vt:lpstr>装载问题</vt:lpstr>
      <vt:lpstr>装载问题</vt:lpstr>
      <vt:lpstr>装载问题</vt:lpstr>
      <vt:lpstr>装载问题</vt:lpstr>
      <vt:lpstr>幻灯片 51</vt:lpstr>
      <vt:lpstr>幻灯片 52</vt:lpstr>
      <vt:lpstr>幻灯片 53</vt:lpstr>
      <vt:lpstr>幻灯片 54</vt:lpstr>
      <vt:lpstr>装载问题</vt:lpstr>
      <vt:lpstr>经典应用——批处理作业调度</vt:lpstr>
      <vt:lpstr>批处理作业调度</vt:lpstr>
      <vt:lpstr>算法思路:</vt:lpstr>
      <vt:lpstr>幻灯片 59</vt:lpstr>
      <vt:lpstr>幻灯片 60</vt:lpstr>
      <vt:lpstr>幻灯片 61</vt:lpstr>
      <vt:lpstr>图的m着色问题</vt:lpstr>
      <vt:lpstr>图的m着色问题</vt:lpstr>
      <vt:lpstr>图的m着色问题</vt:lpstr>
      <vt:lpstr>图的m着色问题</vt:lpstr>
      <vt:lpstr>图的m着色问题</vt:lpstr>
      <vt:lpstr>图的m着色问题</vt:lpstr>
      <vt:lpstr>旅行售货员问题</vt:lpstr>
      <vt:lpstr>回溯法效率分析</vt:lpstr>
      <vt:lpstr>回溯法效率分析</vt:lpstr>
      <vt:lpstr>回溯法效率分析</vt:lpstr>
      <vt:lpstr>连续邮资问题</vt:lpstr>
      <vt:lpstr>连续邮资问题</vt:lpstr>
      <vt:lpstr>连续邮资问题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回溯法</dc:title>
  <dc:creator>Administrator</dc:creator>
  <cp:lastModifiedBy>Lenovo</cp:lastModifiedBy>
  <cp:revision>338</cp:revision>
  <dcterms:created xsi:type="dcterms:W3CDTF">2009-05-30T14:16:28Z</dcterms:created>
  <dcterms:modified xsi:type="dcterms:W3CDTF">2016-05-24T05:15:04Z</dcterms:modified>
</cp:coreProperties>
</file>