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28"/>
  </p:notesMasterIdLst>
  <p:sldIdLst>
    <p:sldId id="429" r:id="rId2"/>
    <p:sldId id="430" r:id="rId3"/>
    <p:sldId id="400" r:id="rId4"/>
    <p:sldId id="401" r:id="rId5"/>
    <p:sldId id="402" r:id="rId6"/>
    <p:sldId id="403" r:id="rId7"/>
    <p:sldId id="404" r:id="rId8"/>
    <p:sldId id="432" r:id="rId9"/>
    <p:sldId id="426" r:id="rId10"/>
    <p:sldId id="409" r:id="rId11"/>
    <p:sldId id="410" r:id="rId12"/>
    <p:sldId id="411" r:id="rId13"/>
    <p:sldId id="412" r:id="rId14"/>
    <p:sldId id="413" r:id="rId15"/>
    <p:sldId id="414" r:id="rId16"/>
    <p:sldId id="416" r:id="rId17"/>
    <p:sldId id="417" r:id="rId18"/>
    <p:sldId id="418" r:id="rId19"/>
    <p:sldId id="419" r:id="rId20"/>
    <p:sldId id="427" r:id="rId21"/>
    <p:sldId id="428" r:id="rId22"/>
    <p:sldId id="422" r:id="rId23"/>
    <p:sldId id="433" r:id="rId24"/>
    <p:sldId id="434" r:id="rId25"/>
    <p:sldId id="423" r:id="rId26"/>
    <p:sldId id="424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A355"/>
    <a:srgbClr val="F72401"/>
    <a:srgbClr val="3907F1"/>
    <a:srgbClr val="2605A1"/>
    <a:srgbClr val="5629F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256" autoAdjust="0"/>
    <p:restoredTop sz="94643" autoAdjust="0"/>
  </p:normalViewPr>
  <p:slideViewPr>
    <p:cSldViewPr>
      <p:cViewPr varScale="1">
        <p:scale>
          <a:sx n="66" d="100"/>
          <a:sy n="66" d="100"/>
        </p:scale>
        <p:origin x="-147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4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fld id="{A7A97843-141A-42C9-904E-F7A1C99E3F0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64CEA2-EF28-4636-A3CD-948049644959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B3938C-2F5F-497F-B28E-F4C4BE636948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358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235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235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4406AB6-74DE-4620-9A7D-AC5BA483835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E51CC0-B6D0-4071-A856-5F7152FA9F7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98E214-34A6-4D06-97EC-854852752A9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81BD3DAB-1C4C-4F1A-B68D-1C4632338BC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228600"/>
            <a:ext cx="8540750" cy="5870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B92CBCF2-D8D1-41D6-A22F-74351B92E5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194175" cy="2173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25888"/>
            <a:ext cx="4194175" cy="2173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6EFDFE9F-61BD-4F09-AB90-F2FE38CB01D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1625" y="1600200"/>
            <a:ext cx="8540750" cy="44989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5D71C7EC-38DF-48F6-B70B-B5AF60D0A19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83A74-7202-47FB-867B-09D1347F708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452FA7-D232-4446-8AA0-0780E5FD004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F3502-56DC-4B85-9B7A-88A961243E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1DBDD7-CE81-4E23-8E7F-8375F623C75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108FBC-4964-4BF3-A86C-3C1B7377822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6F7AA-FB23-46BD-B5CC-A97DB0B3475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F1A9B4-46AB-4572-BB7E-D110959325A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E25AC0-3C04-46A3-BBAB-04E52E2F525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22563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225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3225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322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65FFC4D-382D-440E-B878-171196BB90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itchFamily="18" charset="2"/>
        <a:buChar char="¡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搜索算法类型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zh-CN" dirty="0" smtClean="0"/>
              <a:t>基于枚举策略的搜索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zh-CN" dirty="0" smtClean="0"/>
              <a:t>深度优先搜索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zh-CN" dirty="0" smtClean="0"/>
              <a:t>广度优先搜索</a:t>
            </a:r>
            <a:endParaRPr lang="en-US" altLang="zh-CN" dirty="0" smtClean="0"/>
          </a:p>
          <a:p>
            <a:pPr>
              <a:buFont typeface="Wingdings" pitchFamily="2" charset="2"/>
              <a:buChar char="n"/>
            </a:pPr>
            <a:r>
              <a:rPr lang="zh-CN" altLang="zh-CN" dirty="0" smtClean="0"/>
              <a:t>优化</a:t>
            </a:r>
            <a:r>
              <a:rPr lang="en-US" altLang="zh-CN" dirty="0" smtClean="0"/>
              <a:t>+</a:t>
            </a:r>
            <a:r>
              <a:rPr lang="zh-CN" altLang="zh-CN" dirty="0" smtClean="0"/>
              <a:t>枚举的搜索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zh-CN" dirty="0" smtClean="0"/>
              <a:t>回溯算法</a:t>
            </a:r>
            <a:r>
              <a:rPr lang="en-US" altLang="zh-CN" dirty="0" smtClean="0"/>
              <a:t>=</a:t>
            </a:r>
            <a:r>
              <a:rPr lang="zh-CN" altLang="zh-CN" dirty="0" smtClean="0"/>
              <a:t>深度优先搜索</a:t>
            </a:r>
            <a:r>
              <a:rPr lang="en-US" altLang="zh-CN" dirty="0" smtClean="0"/>
              <a:t>+</a:t>
            </a:r>
            <a:r>
              <a:rPr lang="zh-CN" altLang="zh-CN" dirty="0" smtClean="0"/>
              <a:t>剪枝策略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zh-CN" dirty="0" smtClean="0"/>
              <a:t>分支限界算法</a:t>
            </a:r>
            <a:r>
              <a:rPr lang="en-US" altLang="zh-CN" dirty="0" smtClean="0"/>
              <a:t>=</a:t>
            </a:r>
            <a:r>
              <a:rPr lang="zh-CN" altLang="zh-CN" dirty="0" smtClean="0"/>
              <a:t>广度优先搜索</a:t>
            </a:r>
            <a:r>
              <a:rPr lang="en-US" altLang="zh-CN" dirty="0" smtClean="0"/>
              <a:t>+</a:t>
            </a:r>
            <a:r>
              <a:rPr lang="zh-CN" altLang="zh-CN" dirty="0" smtClean="0"/>
              <a:t>剪枝策略</a:t>
            </a:r>
            <a:endParaRPr lang="en-US" altLang="zh-CN" dirty="0" smtClean="0"/>
          </a:p>
          <a:p>
            <a:pPr>
              <a:buFont typeface="Wingdings" pitchFamily="2" charset="2"/>
              <a:buChar char="n"/>
            </a:pPr>
            <a:r>
              <a:rPr lang="zh-CN" altLang="zh-CN" dirty="0" smtClean="0"/>
              <a:t>启发式搜索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启发式搜索是一种基于规则的优化搜索算法。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373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125538"/>
            <a:ext cx="8540750" cy="4194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/>
              <a:t>问题的解空间（</a:t>
            </a:r>
            <a:r>
              <a:rPr lang="en-US" altLang="zh-CN" b="1"/>
              <a:t>x1,x2,x3,x4</a:t>
            </a:r>
            <a:r>
              <a:rPr lang="zh-CN" altLang="en-US" b="1"/>
              <a:t>），其中令</a:t>
            </a:r>
            <a:r>
              <a:rPr lang="en-US" altLang="zh-CN" b="1"/>
              <a:t>S={1,2,3,4}</a:t>
            </a:r>
            <a:r>
              <a:rPr lang="zh-CN" altLang="en-US" b="1"/>
              <a:t>， </a:t>
            </a:r>
            <a:r>
              <a:rPr lang="en-US" altLang="zh-CN" b="1"/>
              <a:t>x1=1</a:t>
            </a:r>
            <a:r>
              <a:rPr lang="zh-CN" altLang="en-US" b="1"/>
              <a:t>，</a:t>
            </a:r>
            <a:r>
              <a:rPr lang="en-US" altLang="zh-CN" b="1"/>
              <a:t>x2</a:t>
            </a:r>
            <a:r>
              <a:rPr lang="en-US" altLang="en-US" b="1"/>
              <a:t>∈</a:t>
            </a:r>
            <a:r>
              <a:rPr lang="en-US" altLang="zh-CN" b="1"/>
              <a:t>S-{x1}</a:t>
            </a:r>
            <a:r>
              <a:rPr lang="zh-CN" altLang="en-US" b="1"/>
              <a:t>，</a:t>
            </a:r>
            <a:r>
              <a:rPr lang="en-US" altLang="zh-CN" b="1"/>
              <a:t>x3</a:t>
            </a:r>
            <a:r>
              <a:rPr lang="en-US" altLang="en-US" b="1"/>
              <a:t>∈</a:t>
            </a:r>
            <a:r>
              <a:rPr lang="en-US" altLang="zh-CN" b="1"/>
              <a:t>S-{x1,x2}</a:t>
            </a:r>
            <a:r>
              <a:rPr lang="zh-CN" altLang="en-US" b="1"/>
              <a:t>，</a:t>
            </a:r>
            <a:r>
              <a:rPr lang="en-US" altLang="zh-CN" b="1"/>
              <a:t>x4 </a:t>
            </a:r>
            <a:r>
              <a:rPr lang="en-US" altLang="en-US" b="1"/>
              <a:t>∈</a:t>
            </a:r>
            <a:r>
              <a:rPr lang="en-US" altLang="zh-CN" b="1"/>
              <a:t> S-{x1,x2,x3}</a:t>
            </a:r>
            <a:r>
              <a:rPr lang="zh-CN" altLang="en-US" b="1"/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b="1"/>
              <a:t>解空间的组织结构是一棵深度为</a:t>
            </a:r>
            <a:r>
              <a:rPr lang="en-US" altLang="zh-CN" b="1"/>
              <a:t>4</a:t>
            </a:r>
            <a:r>
              <a:rPr lang="zh-CN" altLang="en-US" b="1"/>
              <a:t>的排列树。 </a:t>
            </a:r>
          </a:p>
          <a:p>
            <a:pPr>
              <a:lnSpc>
                <a:spcPct val="90000"/>
              </a:lnSpc>
            </a:pPr>
            <a:r>
              <a:rPr lang="zh-CN" altLang="en-US" b="1"/>
              <a:t>搜索</a:t>
            </a:r>
          </a:p>
          <a:p>
            <a:pPr lvl="1">
              <a:lnSpc>
                <a:spcPct val="90000"/>
              </a:lnSpc>
            </a:pPr>
            <a:r>
              <a:rPr lang="zh-CN" altLang="en-US" b="1"/>
              <a:t>约束条件</a:t>
            </a:r>
            <a:r>
              <a:rPr lang="en-US" altLang="zh-CN" b="1"/>
              <a:t>g[i][j]!=∞</a:t>
            </a:r>
            <a:r>
              <a:rPr lang="zh-CN" altLang="en-US" b="1"/>
              <a:t>，其中</a:t>
            </a:r>
            <a:r>
              <a:rPr lang="en-US" altLang="zh-CN" b="1"/>
              <a:t>g</a:t>
            </a:r>
            <a:r>
              <a:rPr lang="zh-CN" altLang="en-US" b="1"/>
              <a:t>是该图的邻接矩阵；</a:t>
            </a:r>
          </a:p>
          <a:p>
            <a:pPr lvl="1">
              <a:lnSpc>
                <a:spcPct val="90000"/>
              </a:lnSpc>
            </a:pPr>
            <a:r>
              <a:rPr lang="zh-CN" altLang="en-US" b="1"/>
              <a:t>限界条件：</a:t>
            </a:r>
            <a:r>
              <a:rPr lang="en-US" altLang="zh-CN" b="1"/>
              <a:t>cl&lt;bestl</a:t>
            </a:r>
            <a:r>
              <a:rPr lang="zh-CN" altLang="en-US" b="1"/>
              <a:t>，其中</a:t>
            </a:r>
            <a:r>
              <a:rPr lang="en-US" altLang="zh-CN" b="1"/>
              <a:t>cl</a:t>
            </a:r>
            <a:r>
              <a:rPr lang="zh-CN" altLang="en-US" b="1"/>
              <a:t>表示当前已经走的路径长度，初始值为</a:t>
            </a:r>
            <a:r>
              <a:rPr lang="en-US" altLang="zh-CN" b="1"/>
              <a:t>0</a:t>
            </a:r>
            <a:r>
              <a:rPr lang="zh-CN" altLang="en-US" b="1"/>
              <a:t>；</a:t>
            </a:r>
            <a:r>
              <a:rPr lang="en-US" altLang="zh-CN" b="1"/>
              <a:t>bestl</a:t>
            </a:r>
            <a:r>
              <a:rPr lang="zh-CN" altLang="en-US" b="1"/>
              <a:t>表示当前最短路径长度，初始值为∞。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05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305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队列式分支限界法</a:t>
            </a:r>
          </a:p>
        </p:txBody>
      </p:sp>
      <p:graphicFrame>
        <p:nvGraphicFramePr>
          <p:cNvPr id="306179" name="Object 3"/>
          <p:cNvGraphicFramePr>
            <a:graphicFrameLocks noChangeAspect="1"/>
          </p:cNvGraphicFramePr>
          <p:nvPr/>
        </p:nvGraphicFramePr>
        <p:xfrm>
          <a:off x="539750" y="1916113"/>
          <a:ext cx="896938" cy="1728787"/>
        </p:xfrm>
        <a:graphic>
          <a:graphicData uri="http://schemas.openxmlformats.org/presentationml/2006/ole">
            <p:oleObj spid="_x0000_s306179" name="Visio" r:id="rId3" imgW="670798" imgH="1294876" progId="">
              <p:embed/>
            </p:oleObj>
          </a:graphicData>
        </a:graphic>
      </p:graphicFrame>
      <p:graphicFrame>
        <p:nvGraphicFramePr>
          <p:cNvPr id="306180" name="Object 4"/>
          <p:cNvGraphicFramePr>
            <a:graphicFrameLocks noChangeAspect="1"/>
          </p:cNvGraphicFramePr>
          <p:nvPr/>
        </p:nvGraphicFramePr>
        <p:xfrm>
          <a:off x="2268538" y="1916113"/>
          <a:ext cx="2736850" cy="1819275"/>
        </p:xfrm>
        <a:graphic>
          <a:graphicData uri="http://schemas.openxmlformats.org/presentationml/2006/ole">
            <p:oleObj spid="_x0000_s306180" name="Visio" r:id="rId4" imgW="2776633" imgH="1834515" progId="">
              <p:embed/>
            </p:oleObj>
          </a:graphicData>
        </a:graphic>
      </p:graphicFrame>
      <p:graphicFrame>
        <p:nvGraphicFramePr>
          <p:cNvPr id="306181" name="Object 5"/>
          <p:cNvGraphicFramePr>
            <a:graphicFrameLocks noChangeAspect="1"/>
          </p:cNvGraphicFramePr>
          <p:nvPr/>
        </p:nvGraphicFramePr>
        <p:xfrm>
          <a:off x="5219700" y="1844675"/>
          <a:ext cx="3455988" cy="2038350"/>
        </p:xfrm>
        <a:graphic>
          <a:graphicData uri="http://schemas.openxmlformats.org/presentationml/2006/ole">
            <p:oleObj spid="_x0000_s306181" name="Visio" r:id="rId5" imgW="4623149" imgH="2750487" progId="">
              <p:embed/>
            </p:oleObj>
          </a:graphicData>
        </a:graphic>
      </p:graphicFrame>
      <p:sp>
        <p:nvSpPr>
          <p:cNvPr id="306182" name="Rectangle 6"/>
          <p:cNvSpPr>
            <a:spLocks noChangeArrowheads="1"/>
          </p:cNvSpPr>
          <p:nvPr/>
        </p:nvSpPr>
        <p:spPr bwMode="auto">
          <a:xfrm>
            <a:off x="0" y="1698625"/>
            <a:ext cx="9144000" cy="0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6184" name="Rectangle 8"/>
          <p:cNvSpPr>
            <a:spLocks noChangeArrowheads="1"/>
          </p:cNvSpPr>
          <p:nvPr/>
        </p:nvSpPr>
        <p:spPr bwMode="auto">
          <a:xfrm>
            <a:off x="0" y="3790950"/>
            <a:ext cx="311150" cy="244475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kumimoji="1" lang="en-US" altLang="zh-CN" sz="1000" b="1">
                <a:latin typeface="Times New Roman" pitchFamily="18" charset="0"/>
                <a:cs typeface="Times New Roman" pitchFamily="18" charset="0"/>
              </a:rPr>
              <a:t>    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graphicFrame>
        <p:nvGraphicFramePr>
          <p:cNvPr id="306185" name="Object 9"/>
          <p:cNvGraphicFramePr>
            <a:graphicFrameLocks noChangeAspect="1"/>
          </p:cNvGraphicFramePr>
          <p:nvPr/>
        </p:nvGraphicFramePr>
        <p:xfrm>
          <a:off x="0" y="3789363"/>
          <a:ext cx="4105275" cy="2563812"/>
        </p:xfrm>
        <a:graphic>
          <a:graphicData uri="http://schemas.openxmlformats.org/presentationml/2006/ole">
            <p:oleObj spid="_x0000_s306185" name="Visio" r:id="rId6" imgW="4810458" imgH="3009376" progId="">
              <p:embed/>
            </p:oleObj>
          </a:graphicData>
        </a:graphic>
      </p:graphicFrame>
      <p:graphicFrame>
        <p:nvGraphicFramePr>
          <p:cNvPr id="306186" name="Object 10"/>
          <p:cNvGraphicFramePr>
            <a:graphicFrameLocks noChangeAspect="1"/>
          </p:cNvGraphicFramePr>
          <p:nvPr/>
        </p:nvGraphicFramePr>
        <p:xfrm>
          <a:off x="4500563" y="4076700"/>
          <a:ext cx="4032250" cy="2290763"/>
        </p:xfrm>
        <a:graphic>
          <a:graphicData uri="http://schemas.openxmlformats.org/presentationml/2006/ole">
            <p:oleObj spid="_x0000_s306186" name="Visio" r:id="rId7" imgW="5340239" imgH="3038094" progId="">
              <p:embed/>
            </p:oleObj>
          </a:graphicData>
        </a:graphic>
      </p:graphicFrame>
      <p:sp>
        <p:nvSpPr>
          <p:cNvPr id="306187" name="Rectangle 11"/>
          <p:cNvSpPr>
            <a:spLocks noChangeArrowheads="1"/>
          </p:cNvSpPr>
          <p:nvPr/>
        </p:nvSpPr>
        <p:spPr bwMode="auto">
          <a:xfrm>
            <a:off x="0" y="2009775"/>
            <a:ext cx="9144000" cy="0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0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02" name="Object 2"/>
          <p:cNvGraphicFramePr>
            <a:graphicFrameLocks noChangeAspect="1"/>
          </p:cNvGraphicFramePr>
          <p:nvPr/>
        </p:nvGraphicFramePr>
        <p:xfrm>
          <a:off x="179388" y="549275"/>
          <a:ext cx="4176712" cy="3136900"/>
        </p:xfrm>
        <a:graphic>
          <a:graphicData uri="http://schemas.openxmlformats.org/presentationml/2006/ole">
            <p:oleObj spid="_x0000_s307202" name="Visio" r:id="rId3" imgW="5110067" imgH="3836622" progId="">
              <p:embed/>
            </p:oleObj>
          </a:graphicData>
        </a:graphic>
      </p:graphicFrame>
      <p:graphicFrame>
        <p:nvGraphicFramePr>
          <p:cNvPr id="307203" name="Object 3"/>
          <p:cNvGraphicFramePr>
            <a:graphicFrameLocks noChangeAspect="1"/>
          </p:cNvGraphicFramePr>
          <p:nvPr/>
        </p:nvGraphicFramePr>
        <p:xfrm>
          <a:off x="4643438" y="476250"/>
          <a:ext cx="4321175" cy="3246438"/>
        </p:xfrm>
        <a:graphic>
          <a:graphicData uri="http://schemas.openxmlformats.org/presentationml/2006/ole">
            <p:oleObj spid="_x0000_s307203" name="Visio" r:id="rId4" imgW="5110067" imgH="3836622" progId="">
              <p:embed/>
            </p:oleObj>
          </a:graphicData>
        </a:graphic>
      </p:graphicFrame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0" y="1554163"/>
            <a:ext cx="9144000" cy="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05" name="Rectangle 5"/>
          <p:cNvSpPr>
            <a:spLocks noChangeArrowheads="1"/>
          </p:cNvSpPr>
          <p:nvPr/>
        </p:nvSpPr>
        <p:spPr bwMode="auto">
          <a:xfrm>
            <a:off x="0" y="3306763"/>
            <a:ext cx="406400" cy="2444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kumimoji="1" lang="en-US" altLang="zh-CN" sz="1000" b="1">
                <a:latin typeface="Times New Roman" pitchFamily="18" charset="0"/>
                <a:cs typeface="Times New Roman" pitchFamily="18" charset="0"/>
              </a:rPr>
              <a:t>       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07206" name="Text Box 6"/>
          <p:cNvSpPr txBox="1">
            <a:spLocks noChangeArrowheads="1"/>
          </p:cNvSpPr>
          <p:nvPr/>
        </p:nvSpPr>
        <p:spPr bwMode="auto">
          <a:xfrm>
            <a:off x="250825" y="4149725"/>
            <a:ext cx="8445500" cy="5794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3200" b="1"/>
              <a:t>优先队列式分支限界法</a:t>
            </a:r>
          </a:p>
        </p:txBody>
      </p:sp>
      <p:sp>
        <p:nvSpPr>
          <p:cNvPr id="307207" name="Rectangle 7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4624388"/>
            <a:ext cx="8447087" cy="1474787"/>
          </a:xfrm>
        </p:spPr>
        <p:txBody>
          <a:bodyPr/>
          <a:lstStyle/>
          <a:p>
            <a:r>
              <a:rPr lang="zh-CN" altLang="en-US" b="1"/>
              <a:t>优先级：活结点所对应的已经走过的路径长度</a:t>
            </a:r>
            <a:r>
              <a:rPr lang="en-US" altLang="zh-CN" b="1"/>
              <a:t>cl</a:t>
            </a:r>
            <a:r>
              <a:rPr lang="zh-CN" altLang="en-US" b="1"/>
              <a:t>，长度越短，优先级越高。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0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0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0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07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6" grpId="0"/>
      <p:bldP spid="30720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226" name="Object 2"/>
          <p:cNvGraphicFramePr>
            <a:graphicFrameLocks noChangeAspect="1"/>
          </p:cNvGraphicFramePr>
          <p:nvPr/>
        </p:nvGraphicFramePr>
        <p:xfrm>
          <a:off x="250825" y="765175"/>
          <a:ext cx="774700" cy="1511300"/>
        </p:xfrm>
        <a:graphic>
          <a:graphicData uri="http://schemas.openxmlformats.org/presentationml/2006/ole">
            <p:oleObj spid="_x0000_s308226" name="Visio" r:id="rId3" imgW="670798" imgH="1294876" progId="">
              <p:embed/>
            </p:oleObj>
          </a:graphicData>
        </a:graphic>
      </p:graphicFrame>
      <p:graphicFrame>
        <p:nvGraphicFramePr>
          <p:cNvPr id="308227" name="Object 3"/>
          <p:cNvGraphicFramePr>
            <a:graphicFrameLocks noChangeAspect="1"/>
          </p:cNvGraphicFramePr>
          <p:nvPr/>
        </p:nvGraphicFramePr>
        <p:xfrm>
          <a:off x="1619250" y="692150"/>
          <a:ext cx="2808288" cy="1844675"/>
        </p:xfrm>
        <a:graphic>
          <a:graphicData uri="http://schemas.openxmlformats.org/presentationml/2006/ole">
            <p:oleObj spid="_x0000_s308227" name="Visio" r:id="rId4" imgW="2776633" imgH="1834515" progId="">
              <p:embed/>
            </p:oleObj>
          </a:graphicData>
        </a:graphic>
      </p:graphicFrame>
      <p:graphicFrame>
        <p:nvGraphicFramePr>
          <p:cNvPr id="308228" name="Object 4"/>
          <p:cNvGraphicFramePr>
            <a:graphicFrameLocks noChangeAspect="1"/>
          </p:cNvGraphicFramePr>
          <p:nvPr/>
        </p:nvGraphicFramePr>
        <p:xfrm>
          <a:off x="5003800" y="620713"/>
          <a:ext cx="3887788" cy="2936875"/>
        </p:xfrm>
        <a:graphic>
          <a:graphicData uri="http://schemas.openxmlformats.org/presentationml/2006/ole">
            <p:oleObj spid="_x0000_s308228" name="Visio" r:id="rId5" imgW="3394710" imgH="2554605" progId="">
              <p:embed/>
            </p:oleObj>
          </a:graphicData>
        </a:graphic>
      </p:graphicFrame>
      <p:sp>
        <p:nvSpPr>
          <p:cNvPr id="308229" name="Rectangle 5"/>
          <p:cNvSpPr>
            <a:spLocks noChangeArrowheads="1"/>
          </p:cNvSpPr>
          <p:nvPr/>
        </p:nvSpPr>
        <p:spPr bwMode="auto">
          <a:xfrm>
            <a:off x="0" y="1608138"/>
            <a:ext cx="9144000" cy="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8230" name="Rectangle 6"/>
          <p:cNvSpPr>
            <a:spLocks noChangeArrowheads="1"/>
          </p:cNvSpPr>
          <p:nvPr/>
        </p:nvSpPr>
        <p:spPr bwMode="auto">
          <a:xfrm>
            <a:off x="0" y="2389188"/>
            <a:ext cx="342900" cy="2444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kumimoji="1" lang="en-US" altLang="zh-CN" sz="1000">
                <a:latin typeface="Times New Roman" pitchFamily="18" charset="0"/>
                <a:cs typeface="Times New Roman" pitchFamily="18" charset="0"/>
              </a:rPr>
              <a:t>     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08231" name="Rectangle 7"/>
          <p:cNvSpPr>
            <a:spLocks noChangeArrowheads="1"/>
          </p:cNvSpPr>
          <p:nvPr/>
        </p:nvSpPr>
        <p:spPr bwMode="auto">
          <a:xfrm>
            <a:off x="0" y="3709988"/>
            <a:ext cx="279400" cy="2444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kumimoji="1" lang="en-US" altLang="zh-CN" sz="1000">
                <a:latin typeface="Times New Roman" pitchFamily="18" charset="0"/>
                <a:cs typeface="Times New Roman" pitchFamily="18" charset="0"/>
              </a:rPr>
              <a:t>   </a:t>
            </a:r>
            <a:endParaRPr kumimoji="1" lang="en-US" altLang="zh-CN" sz="2400">
              <a:latin typeface="Times New Roman" pitchFamily="18" charset="0"/>
            </a:endParaRPr>
          </a:p>
        </p:txBody>
      </p:sp>
      <p:graphicFrame>
        <p:nvGraphicFramePr>
          <p:cNvPr id="308232" name="Object 8"/>
          <p:cNvGraphicFramePr>
            <a:graphicFrameLocks noChangeAspect="1"/>
          </p:cNvGraphicFramePr>
          <p:nvPr/>
        </p:nvGraphicFramePr>
        <p:xfrm>
          <a:off x="1403350" y="2781300"/>
          <a:ext cx="3816350" cy="3533775"/>
        </p:xfrm>
        <a:graphic>
          <a:graphicData uri="http://schemas.openxmlformats.org/presentationml/2006/ole">
            <p:oleObj spid="_x0000_s308232" name="Visio" r:id="rId6" imgW="3754755" imgH="3483864" progId="">
              <p:embed/>
            </p:oleObj>
          </a:graphicData>
        </a:graphic>
      </p:graphicFrame>
      <p:sp>
        <p:nvSpPr>
          <p:cNvPr id="308233" name="Rectangle 9"/>
          <p:cNvSpPr>
            <a:spLocks noChangeArrowheads="1"/>
          </p:cNvSpPr>
          <p:nvPr/>
        </p:nvSpPr>
        <p:spPr bwMode="auto">
          <a:xfrm>
            <a:off x="0" y="1401763"/>
            <a:ext cx="9144000" cy="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8234" name="Rectangle 10"/>
          <p:cNvSpPr>
            <a:spLocks noChangeArrowheads="1"/>
          </p:cNvSpPr>
          <p:nvPr/>
        </p:nvSpPr>
        <p:spPr bwMode="auto">
          <a:xfrm>
            <a:off x="0" y="3306763"/>
            <a:ext cx="374650" cy="2444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kumimoji="1" lang="en-US" altLang="zh-CN" sz="1000">
                <a:latin typeface="Times New Roman" pitchFamily="18" charset="0"/>
                <a:cs typeface="Times New Roman" pitchFamily="18" charset="0"/>
              </a:rPr>
              <a:t>      </a:t>
            </a:r>
            <a:endParaRPr kumimoji="1" lang="en-US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0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0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0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0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250" name="Object 2"/>
          <p:cNvGraphicFramePr>
            <a:graphicFrameLocks noChangeAspect="1"/>
          </p:cNvGraphicFramePr>
          <p:nvPr/>
        </p:nvGraphicFramePr>
        <p:xfrm>
          <a:off x="0" y="620713"/>
          <a:ext cx="3529013" cy="3267075"/>
        </p:xfrm>
        <a:graphic>
          <a:graphicData uri="http://schemas.openxmlformats.org/presentationml/2006/ole">
            <p:oleObj spid="_x0000_s309250" name="Visio" r:id="rId3" imgW="3754755" imgH="3483864" progId="">
              <p:embed/>
            </p:oleObj>
          </a:graphicData>
        </a:graphic>
      </p:graphicFrame>
      <p:graphicFrame>
        <p:nvGraphicFramePr>
          <p:cNvPr id="309251" name="Object 3"/>
          <p:cNvGraphicFramePr>
            <a:graphicFrameLocks noChangeAspect="1"/>
          </p:cNvGraphicFramePr>
          <p:nvPr/>
        </p:nvGraphicFramePr>
        <p:xfrm>
          <a:off x="5003800" y="549275"/>
          <a:ext cx="3960813" cy="3646488"/>
        </p:xfrm>
        <a:graphic>
          <a:graphicData uri="http://schemas.openxmlformats.org/presentationml/2006/ole">
            <p:oleObj spid="_x0000_s309251" name="Visio" r:id="rId4" imgW="3754755" imgH="3483864" progId="">
              <p:embed/>
            </p:oleObj>
          </a:graphicData>
        </a:graphic>
      </p:graphicFrame>
      <p:graphicFrame>
        <p:nvGraphicFramePr>
          <p:cNvPr id="309252" name="Object 4"/>
          <p:cNvGraphicFramePr>
            <a:graphicFrameLocks noChangeAspect="1"/>
          </p:cNvGraphicFramePr>
          <p:nvPr/>
        </p:nvGraphicFramePr>
        <p:xfrm>
          <a:off x="3059113" y="3357563"/>
          <a:ext cx="3600450" cy="3314700"/>
        </p:xfrm>
        <a:graphic>
          <a:graphicData uri="http://schemas.openxmlformats.org/presentationml/2006/ole">
            <p:oleObj spid="_x0000_s309252" name="Visio" r:id="rId5" imgW="3754755" imgH="3483864" progId="">
              <p:embed/>
            </p:oleObj>
          </a:graphicData>
        </a:graphic>
      </p:graphicFrame>
      <p:sp>
        <p:nvSpPr>
          <p:cNvPr id="309253" name="Rectangle 5"/>
          <p:cNvSpPr>
            <a:spLocks noChangeArrowheads="1"/>
          </p:cNvSpPr>
          <p:nvPr/>
        </p:nvSpPr>
        <p:spPr bwMode="auto">
          <a:xfrm>
            <a:off x="0" y="1096963"/>
            <a:ext cx="9144000" cy="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9254" name="Rectangle 6"/>
          <p:cNvSpPr>
            <a:spLocks noChangeArrowheads="1"/>
          </p:cNvSpPr>
          <p:nvPr/>
        </p:nvSpPr>
        <p:spPr bwMode="auto">
          <a:xfrm>
            <a:off x="0" y="3306763"/>
            <a:ext cx="311150" cy="2444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kumimoji="1" lang="en-US" altLang="zh-CN" sz="1000">
                <a:latin typeface="Times New Roman" pitchFamily="18" charset="0"/>
                <a:cs typeface="Times New Roman" pitchFamily="18" charset="0"/>
              </a:rPr>
              <a:t>    </a:t>
            </a:r>
            <a:endParaRPr kumimoji="1" lang="en-US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0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0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0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算法优化</a:t>
            </a:r>
          </a:p>
        </p:txBody>
      </p:sp>
      <p:sp>
        <p:nvSpPr>
          <p:cNvPr id="3102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00200"/>
            <a:ext cx="8540750" cy="2484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/>
              <a:t>估计路径长度的下界 用</a:t>
            </a:r>
            <a:r>
              <a:rPr lang="en-US" altLang="zh-CN" b="1" dirty="0" err="1"/>
              <a:t>zl</a:t>
            </a:r>
            <a:r>
              <a:rPr lang="zh-CN" altLang="en-US" b="1" dirty="0"/>
              <a:t>表示，</a:t>
            </a:r>
            <a:r>
              <a:rPr lang="en-US" altLang="zh-CN" b="1" dirty="0" err="1" smtClean="0"/>
              <a:t>zl</a:t>
            </a:r>
            <a:r>
              <a:rPr lang="en-US" altLang="zh-CN" b="1" dirty="0" smtClean="0"/>
              <a:t>=</a:t>
            </a:r>
            <a:r>
              <a:rPr lang="en-US" altLang="zh-CN" b="1" dirty="0" err="1" smtClean="0"/>
              <a:t>cl+rl</a:t>
            </a:r>
            <a:endParaRPr lang="en-US" altLang="zh-CN" b="1" dirty="0"/>
          </a:p>
          <a:p>
            <a:pPr>
              <a:lnSpc>
                <a:spcPct val="90000"/>
              </a:lnSpc>
            </a:pPr>
            <a:r>
              <a:rPr lang="zh-CN" altLang="en-US" b="1" dirty="0"/>
              <a:t>优先级：活结点的</a:t>
            </a:r>
            <a:r>
              <a:rPr lang="en-US" altLang="zh-CN" b="1" dirty="0" err="1"/>
              <a:t>zl</a:t>
            </a:r>
            <a:r>
              <a:rPr lang="zh-CN" altLang="en-US" b="1" dirty="0"/>
              <a:t>，</a:t>
            </a:r>
            <a:r>
              <a:rPr lang="en-US" altLang="zh-CN" b="1" dirty="0" err="1"/>
              <a:t>zl</a:t>
            </a:r>
            <a:r>
              <a:rPr lang="zh-CN" altLang="en-US" b="1" dirty="0"/>
              <a:t>越小，优先级越高；</a:t>
            </a:r>
          </a:p>
          <a:p>
            <a:pPr>
              <a:lnSpc>
                <a:spcPct val="90000"/>
              </a:lnSpc>
            </a:pPr>
            <a:r>
              <a:rPr lang="zh-CN" altLang="en-US" b="1" dirty="0"/>
              <a:t>约束条件：同上</a:t>
            </a:r>
          </a:p>
          <a:p>
            <a:pPr>
              <a:lnSpc>
                <a:spcPct val="90000"/>
              </a:lnSpc>
            </a:pPr>
            <a:r>
              <a:rPr lang="zh-CN" altLang="en-US" b="1" dirty="0"/>
              <a:t>限界条件：</a:t>
            </a:r>
            <a:r>
              <a:rPr lang="en-US" altLang="zh-CN" b="1" dirty="0" err="1"/>
              <a:t>zl</a:t>
            </a:r>
            <a:r>
              <a:rPr lang="en-US" altLang="zh-CN" b="1" dirty="0"/>
              <a:t>=</a:t>
            </a:r>
            <a:r>
              <a:rPr lang="en-US" altLang="zh-CN" b="1" dirty="0" err="1"/>
              <a:t>cl+rl</a:t>
            </a:r>
            <a:r>
              <a:rPr lang="en-US" altLang="zh-CN" b="1" dirty="0"/>
              <a:t>&gt;</a:t>
            </a:r>
            <a:r>
              <a:rPr lang="en-US" altLang="zh-CN" b="1" dirty="0" err="1"/>
              <a:t>bestl</a:t>
            </a:r>
            <a:r>
              <a:rPr lang="zh-CN" altLang="en-US" b="1" dirty="0"/>
              <a:t>， </a:t>
            </a:r>
          </a:p>
        </p:txBody>
      </p:sp>
      <p:sp>
        <p:nvSpPr>
          <p:cNvPr id="310276" name="Rectangle 4"/>
          <p:cNvSpPr>
            <a:spLocks noChangeArrowheads="1"/>
          </p:cNvSpPr>
          <p:nvPr/>
        </p:nvSpPr>
        <p:spPr bwMode="auto">
          <a:xfrm>
            <a:off x="0" y="2333625"/>
            <a:ext cx="9144000" cy="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0277" name="Object 5"/>
          <p:cNvGraphicFramePr>
            <a:graphicFrameLocks noChangeAspect="1"/>
          </p:cNvGraphicFramePr>
          <p:nvPr/>
        </p:nvGraphicFramePr>
        <p:xfrm>
          <a:off x="5219700" y="2924175"/>
          <a:ext cx="3668713" cy="3157538"/>
        </p:xfrm>
        <a:graphic>
          <a:graphicData uri="http://schemas.openxmlformats.org/presentationml/2006/ole">
            <p:oleObj spid="_x0000_s310277" name="Visio" r:id="rId3" imgW="3765042" imgH="346329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chemeClr val="tx1"/>
                </a:solidFill>
              </a:rPr>
              <a:t>示例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3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： </a:t>
            </a:r>
            <a:r>
              <a:rPr lang="zh-CN" altLang="en-US" sz="3600" b="1" dirty="0">
                <a:solidFill>
                  <a:schemeClr val="tx1"/>
                </a:solidFill>
              </a:rPr>
              <a:t>布线问题</a:t>
            </a:r>
          </a:p>
        </p:txBody>
      </p:sp>
      <p:sp>
        <p:nvSpPr>
          <p:cNvPr id="3123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2308225"/>
            <a:ext cx="8540750" cy="3790950"/>
          </a:xfrm>
        </p:spPr>
        <p:txBody>
          <a:bodyPr/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N×M</a:t>
            </a:r>
            <a:r>
              <a:rPr lang="zh-CN" altLang="en-US" b="1" dirty="0"/>
              <a:t>的方格阵列中，指定一个方格的中点为</a:t>
            </a:r>
            <a:r>
              <a:rPr lang="en-US" altLang="zh-CN" b="1" dirty="0"/>
              <a:t>a</a:t>
            </a:r>
            <a:r>
              <a:rPr lang="zh-CN" altLang="en-US" b="1" dirty="0"/>
              <a:t>，另一个方格的中点为</a:t>
            </a:r>
            <a:r>
              <a:rPr lang="en-US" altLang="zh-CN" b="1" dirty="0"/>
              <a:t>b</a:t>
            </a:r>
            <a:r>
              <a:rPr lang="zh-CN" altLang="en-US" b="1" dirty="0"/>
              <a:t>，问题要求找出</a:t>
            </a:r>
            <a:r>
              <a:rPr lang="en-US" altLang="zh-CN" b="1" dirty="0"/>
              <a:t>a</a:t>
            </a:r>
            <a:r>
              <a:rPr lang="zh-CN" altLang="en-US" b="1" dirty="0"/>
              <a:t>到</a:t>
            </a:r>
            <a:r>
              <a:rPr lang="en-US" altLang="zh-CN" b="1" dirty="0"/>
              <a:t>b</a:t>
            </a:r>
            <a:r>
              <a:rPr lang="zh-CN" altLang="en-US" b="1" dirty="0"/>
              <a:t>的最短布线方案（即最短路径）。布线时只能沿直线或直角，不能走斜线。黑色的单元格代表不可以通过的封锁方格。如下图所示。</a:t>
            </a:r>
          </a:p>
        </p:txBody>
      </p:sp>
      <p:sp>
        <p:nvSpPr>
          <p:cNvPr id="312324" name="Text Box 4"/>
          <p:cNvSpPr txBox="1">
            <a:spLocks noChangeArrowheads="1"/>
          </p:cNvSpPr>
          <p:nvPr/>
        </p:nvSpPr>
        <p:spPr bwMode="auto">
          <a:xfrm>
            <a:off x="468313" y="1773238"/>
            <a:ext cx="5791200" cy="5794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  <a:ea typeface="黑体" pitchFamily="2" charset="-122"/>
              </a:rPr>
              <a:t>问题描述</a:t>
            </a:r>
            <a:endParaRPr lang="zh-CN" altLang="en-US" b="1">
              <a:ea typeface="华文行楷" pitchFamily="2" charset="-122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/>
      <p:bldP spid="31232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3346" name="Group 2"/>
          <p:cNvGraphicFramePr>
            <a:graphicFrameLocks noGrp="1"/>
          </p:cNvGraphicFramePr>
          <p:nvPr/>
        </p:nvGraphicFramePr>
        <p:xfrm>
          <a:off x="1547813" y="476250"/>
          <a:ext cx="4840287" cy="5212080"/>
        </p:xfrm>
        <a:graphic>
          <a:graphicData uri="http://schemas.openxmlformats.org/drawingml/2006/table">
            <a:tbl>
              <a:tblPr/>
              <a:tblGrid>
                <a:gridCol w="688975"/>
                <a:gridCol w="688975"/>
                <a:gridCol w="688975"/>
                <a:gridCol w="693737"/>
                <a:gridCol w="693738"/>
                <a:gridCol w="692150"/>
                <a:gridCol w="693737"/>
              </a:tblGrid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1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1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3428" name="Rectangle 84"/>
          <p:cNvSpPr>
            <a:spLocks noChangeArrowheads="1"/>
          </p:cNvSpPr>
          <p:nvPr/>
        </p:nvSpPr>
        <p:spPr bwMode="auto">
          <a:xfrm>
            <a:off x="2843213" y="5729288"/>
            <a:ext cx="2808287" cy="5191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b="1"/>
              <a:t>9×7</a:t>
            </a:r>
            <a:r>
              <a:rPr kumimoji="1" lang="zh-CN" altLang="en-US" sz="2800" b="1"/>
              <a:t>阵列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问题分析</a:t>
            </a:r>
          </a:p>
        </p:txBody>
      </p:sp>
      <p:sp>
        <p:nvSpPr>
          <p:cNvPr id="3143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/>
              <a:t>将方格抽象为顶点，中心方格和相邻四个方向（上、下、左、右）能通过的方格用一条边连起来。这样，可以把问题的解空间定义为一个图。</a:t>
            </a:r>
          </a:p>
          <a:p>
            <a:r>
              <a:rPr lang="zh-CN" altLang="en-US" b="1"/>
              <a:t>该问题是特殊的最短路径问题，特殊之处在于用布线走过的方格数代表布线的长度，布线时每布一个方格，布线长度累加</a:t>
            </a:r>
            <a:r>
              <a:rPr lang="en-US" altLang="zh-CN" b="1"/>
              <a:t>1</a:t>
            </a:r>
            <a:r>
              <a:rPr lang="zh-CN" altLang="en-US" b="1"/>
              <a:t>。 </a:t>
            </a:r>
          </a:p>
          <a:p>
            <a:r>
              <a:rPr lang="zh-CN" altLang="en-US" b="1"/>
              <a:t>只能朝上、下、左、右四个方向进行布线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288" y="333375"/>
            <a:ext cx="8540750" cy="647700"/>
          </a:xfrm>
        </p:spPr>
        <p:txBody>
          <a:bodyPr/>
          <a:lstStyle/>
          <a:p>
            <a:r>
              <a:rPr lang="zh-CN" altLang="en-US" sz="4000" b="1">
                <a:solidFill>
                  <a:schemeClr val="tx1"/>
                </a:solidFill>
              </a:rPr>
              <a:t>实例</a:t>
            </a:r>
          </a:p>
        </p:txBody>
      </p:sp>
      <p:graphicFrame>
        <p:nvGraphicFramePr>
          <p:cNvPr id="315395" name="Group 3"/>
          <p:cNvGraphicFramePr>
            <a:graphicFrameLocks noGrp="1"/>
          </p:cNvGraphicFramePr>
          <p:nvPr>
            <p:ph idx="1"/>
          </p:nvPr>
        </p:nvGraphicFramePr>
        <p:xfrm>
          <a:off x="1619250" y="1052513"/>
          <a:ext cx="5473700" cy="5212080"/>
        </p:xfrm>
        <a:graphic>
          <a:graphicData uri="http://schemas.openxmlformats.org/drawingml/2006/table">
            <a:tbl>
              <a:tblPr/>
              <a:tblGrid>
                <a:gridCol w="777875"/>
                <a:gridCol w="781050"/>
                <a:gridCol w="777875"/>
                <a:gridCol w="784225"/>
                <a:gridCol w="785813"/>
                <a:gridCol w="781050"/>
                <a:gridCol w="785812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1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1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5477" name="Text Box 85"/>
          <p:cNvSpPr txBox="1">
            <a:spLocks noChangeArrowheads="1"/>
          </p:cNvSpPr>
          <p:nvPr/>
        </p:nvSpPr>
        <p:spPr bwMode="auto">
          <a:xfrm>
            <a:off x="2627313" y="1700213"/>
            <a:ext cx="360362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1</a:t>
            </a:r>
          </a:p>
        </p:txBody>
      </p:sp>
      <p:sp>
        <p:nvSpPr>
          <p:cNvPr id="315478" name="Text Box 86"/>
          <p:cNvSpPr txBox="1">
            <a:spLocks noChangeArrowheads="1"/>
          </p:cNvSpPr>
          <p:nvPr/>
        </p:nvSpPr>
        <p:spPr bwMode="auto">
          <a:xfrm>
            <a:off x="7740650" y="1412875"/>
            <a:ext cx="576263" cy="210026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左</a:t>
            </a:r>
          </a:p>
          <a:p>
            <a:pPr>
              <a:spcBef>
                <a:spcPct val="50000"/>
              </a:spcBef>
            </a:pPr>
            <a:r>
              <a:rPr lang="zh-CN" altLang="en-US" sz="2400" b="1"/>
              <a:t>上</a:t>
            </a:r>
          </a:p>
          <a:p>
            <a:pPr>
              <a:spcBef>
                <a:spcPct val="50000"/>
              </a:spcBef>
            </a:pPr>
            <a:r>
              <a:rPr lang="zh-CN" altLang="en-US" sz="2400" b="1"/>
              <a:t>右</a:t>
            </a:r>
          </a:p>
          <a:p>
            <a:pPr>
              <a:spcBef>
                <a:spcPct val="50000"/>
              </a:spcBef>
            </a:pPr>
            <a:r>
              <a:rPr lang="zh-CN" altLang="en-US" sz="2400" b="1"/>
              <a:t>下</a:t>
            </a:r>
          </a:p>
        </p:txBody>
      </p:sp>
      <p:sp>
        <p:nvSpPr>
          <p:cNvPr id="315479" name="Text Box 87"/>
          <p:cNvSpPr txBox="1">
            <a:spLocks noChangeArrowheads="1"/>
          </p:cNvSpPr>
          <p:nvPr/>
        </p:nvSpPr>
        <p:spPr bwMode="auto">
          <a:xfrm>
            <a:off x="1763713" y="2276475"/>
            <a:ext cx="360362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1</a:t>
            </a:r>
          </a:p>
        </p:txBody>
      </p:sp>
      <p:sp>
        <p:nvSpPr>
          <p:cNvPr id="315480" name="Text Box 88"/>
          <p:cNvSpPr txBox="1">
            <a:spLocks noChangeArrowheads="1"/>
          </p:cNvSpPr>
          <p:nvPr/>
        </p:nvSpPr>
        <p:spPr bwMode="auto">
          <a:xfrm>
            <a:off x="2627313" y="2852738"/>
            <a:ext cx="360362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1</a:t>
            </a:r>
          </a:p>
        </p:txBody>
      </p:sp>
      <p:sp>
        <p:nvSpPr>
          <p:cNvPr id="315481" name="Text Box 89"/>
          <p:cNvSpPr txBox="1">
            <a:spLocks noChangeArrowheads="1"/>
          </p:cNvSpPr>
          <p:nvPr/>
        </p:nvSpPr>
        <p:spPr bwMode="auto">
          <a:xfrm>
            <a:off x="1763713" y="1700213"/>
            <a:ext cx="360362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2</a:t>
            </a:r>
          </a:p>
        </p:txBody>
      </p:sp>
      <p:sp>
        <p:nvSpPr>
          <p:cNvPr id="315482" name="Text Box 90"/>
          <p:cNvSpPr txBox="1">
            <a:spLocks noChangeArrowheads="1"/>
          </p:cNvSpPr>
          <p:nvPr/>
        </p:nvSpPr>
        <p:spPr bwMode="auto">
          <a:xfrm>
            <a:off x="1763713" y="2852738"/>
            <a:ext cx="360362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2</a:t>
            </a:r>
          </a:p>
        </p:txBody>
      </p:sp>
      <p:sp>
        <p:nvSpPr>
          <p:cNvPr id="315483" name="Text Box 91"/>
          <p:cNvSpPr txBox="1">
            <a:spLocks noChangeArrowheads="1"/>
          </p:cNvSpPr>
          <p:nvPr/>
        </p:nvSpPr>
        <p:spPr bwMode="auto">
          <a:xfrm>
            <a:off x="2627313" y="1125538"/>
            <a:ext cx="360362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2</a:t>
            </a:r>
          </a:p>
        </p:txBody>
      </p:sp>
      <p:sp>
        <p:nvSpPr>
          <p:cNvPr id="315484" name="Text Box 92"/>
          <p:cNvSpPr txBox="1">
            <a:spLocks noChangeArrowheads="1"/>
          </p:cNvSpPr>
          <p:nvPr/>
        </p:nvSpPr>
        <p:spPr bwMode="auto">
          <a:xfrm>
            <a:off x="2627313" y="3429000"/>
            <a:ext cx="360362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2</a:t>
            </a:r>
          </a:p>
        </p:txBody>
      </p:sp>
      <p:sp>
        <p:nvSpPr>
          <p:cNvPr id="315485" name="Text Box 93"/>
          <p:cNvSpPr txBox="1">
            <a:spLocks noChangeArrowheads="1"/>
          </p:cNvSpPr>
          <p:nvPr/>
        </p:nvSpPr>
        <p:spPr bwMode="auto">
          <a:xfrm>
            <a:off x="1835150" y="1125538"/>
            <a:ext cx="360363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3</a:t>
            </a:r>
          </a:p>
        </p:txBody>
      </p:sp>
      <p:sp>
        <p:nvSpPr>
          <p:cNvPr id="315486" name="Text Box 94"/>
          <p:cNvSpPr txBox="1">
            <a:spLocks noChangeArrowheads="1"/>
          </p:cNvSpPr>
          <p:nvPr/>
        </p:nvSpPr>
        <p:spPr bwMode="auto">
          <a:xfrm>
            <a:off x="1835150" y="3429000"/>
            <a:ext cx="360363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3</a:t>
            </a:r>
          </a:p>
        </p:txBody>
      </p:sp>
      <p:sp>
        <p:nvSpPr>
          <p:cNvPr id="315487" name="Text Box 95"/>
          <p:cNvSpPr txBox="1">
            <a:spLocks noChangeArrowheads="1"/>
          </p:cNvSpPr>
          <p:nvPr/>
        </p:nvSpPr>
        <p:spPr bwMode="auto">
          <a:xfrm>
            <a:off x="3348038" y="1125538"/>
            <a:ext cx="360362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3</a:t>
            </a:r>
          </a:p>
        </p:txBody>
      </p:sp>
      <p:sp>
        <p:nvSpPr>
          <p:cNvPr id="315488" name="Text Box 96"/>
          <p:cNvSpPr txBox="1">
            <a:spLocks noChangeArrowheads="1"/>
          </p:cNvSpPr>
          <p:nvPr/>
        </p:nvSpPr>
        <p:spPr bwMode="auto">
          <a:xfrm>
            <a:off x="3348038" y="3429000"/>
            <a:ext cx="360362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3</a:t>
            </a:r>
          </a:p>
        </p:txBody>
      </p:sp>
      <p:sp>
        <p:nvSpPr>
          <p:cNvPr id="315489" name="Text Box 97"/>
          <p:cNvSpPr txBox="1">
            <a:spLocks noChangeArrowheads="1"/>
          </p:cNvSpPr>
          <p:nvPr/>
        </p:nvSpPr>
        <p:spPr bwMode="auto">
          <a:xfrm>
            <a:off x="2555875" y="4005263"/>
            <a:ext cx="360363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3</a:t>
            </a:r>
          </a:p>
        </p:txBody>
      </p:sp>
      <p:sp>
        <p:nvSpPr>
          <p:cNvPr id="315490" name="Text Box 98"/>
          <p:cNvSpPr txBox="1">
            <a:spLocks noChangeArrowheads="1"/>
          </p:cNvSpPr>
          <p:nvPr/>
        </p:nvSpPr>
        <p:spPr bwMode="auto">
          <a:xfrm>
            <a:off x="1763713" y="4005263"/>
            <a:ext cx="360362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4</a:t>
            </a:r>
          </a:p>
        </p:txBody>
      </p:sp>
      <p:sp>
        <p:nvSpPr>
          <p:cNvPr id="315491" name="Text Box 99"/>
          <p:cNvSpPr txBox="1">
            <a:spLocks noChangeArrowheads="1"/>
          </p:cNvSpPr>
          <p:nvPr/>
        </p:nvSpPr>
        <p:spPr bwMode="auto">
          <a:xfrm>
            <a:off x="4211638" y="1125538"/>
            <a:ext cx="360362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4</a:t>
            </a:r>
          </a:p>
        </p:txBody>
      </p:sp>
      <p:sp>
        <p:nvSpPr>
          <p:cNvPr id="315492" name="Text Box 100"/>
          <p:cNvSpPr txBox="1">
            <a:spLocks noChangeArrowheads="1"/>
          </p:cNvSpPr>
          <p:nvPr/>
        </p:nvSpPr>
        <p:spPr bwMode="auto">
          <a:xfrm>
            <a:off x="4140200" y="3429000"/>
            <a:ext cx="360363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4</a:t>
            </a:r>
          </a:p>
        </p:txBody>
      </p:sp>
      <p:sp>
        <p:nvSpPr>
          <p:cNvPr id="315493" name="Text Box 101"/>
          <p:cNvSpPr txBox="1">
            <a:spLocks noChangeArrowheads="1"/>
          </p:cNvSpPr>
          <p:nvPr/>
        </p:nvSpPr>
        <p:spPr bwMode="auto">
          <a:xfrm>
            <a:off x="3348038" y="4005263"/>
            <a:ext cx="360362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4</a:t>
            </a:r>
          </a:p>
        </p:txBody>
      </p:sp>
      <p:sp>
        <p:nvSpPr>
          <p:cNvPr id="315494" name="Text Box 102"/>
          <p:cNvSpPr txBox="1">
            <a:spLocks noChangeArrowheads="1"/>
          </p:cNvSpPr>
          <p:nvPr/>
        </p:nvSpPr>
        <p:spPr bwMode="auto">
          <a:xfrm>
            <a:off x="2555875" y="4581525"/>
            <a:ext cx="360363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4</a:t>
            </a:r>
          </a:p>
        </p:txBody>
      </p:sp>
      <p:sp>
        <p:nvSpPr>
          <p:cNvPr id="315495" name="Text Box 103"/>
          <p:cNvSpPr txBox="1">
            <a:spLocks noChangeArrowheads="1"/>
          </p:cNvSpPr>
          <p:nvPr/>
        </p:nvSpPr>
        <p:spPr bwMode="auto">
          <a:xfrm>
            <a:off x="1763713" y="4581525"/>
            <a:ext cx="360362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5</a:t>
            </a:r>
          </a:p>
        </p:txBody>
      </p:sp>
      <p:sp>
        <p:nvSpPr>
          <p:cNvPr id="315496" name="Text Box 104"/>
          <p:cNvSpPr txBox="1">
            <a:spLocks noChangeArrowheads="1"/>
          </p:cNvSpPr>
          <p:nvPr/>
        </p:nvSpPr>
        <p:spPr bwMode="auto">
          <a:xfrm>
            <a:off x="4211638" y="1700213"/>
            <a:ext cx="360362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5</a:t>
            </a:r>
          </a:p>
        </p:txBody>
      </p:sp>
      <p:sp>
        <p:nvSpPr>
          <p:cNvPr id="315497" name="Text Box 105"/>
          <p:cNvSpPr txBox="1">
            <a:spLocks noChangeArrowheads="1"/>
          </p:cNvSpPr>
          <p:nvPr/>
        </p:nvSpPr>
        <p:spPr bwMode="auto">
          <a:xfrm>
            <a:off x="4140200" y="2852738"/>
            <a:ext cx="360363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5</a:t>
            </a:r>
          </a:p>
        </p:txBody>
      </p:sp>
      <p:sp>
        <p:nvSpPr>
          <p:cNvPr id="315498" name="Text Box 106"/>
          <p:cNvSpPr txBox="1">
            <a:spLocks noChangeArrowheads="1"/>
          </p:cNvSpPr>
          <p:nvPr/>
        </p:nvSpPr>
        <p:spPr bwMode="auto">
          <a:xfrm>
            <a:off x="4932363" y="3429000"/>
            <a:ext cx="360362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5</a:t>
            </a:r>
          </a:p>
        </p:txBody>
      </p:sp>
      <p:sp>
        <p:nvSpPr>
          <p:cNvPr id="315499" name="Text Box 107"/>
          <p:cNvSpPr txBox="1">
            <a:spLocks noChangeArrowheads="1"/>
          </p:cNvSpPr>
          <p:nvPr/>
        </p:nvSpPr>
        <p:spPr bwMode="auto">
          <a:xfrm>
            <a:off x="3419475" y="4581525"/>
            <a:ext cx="360363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5</a:t>
            </a:r>
          </a:p>
        </p:txBody>
      </p:sp>
      <p:sp>
        <p:nvSpPr>
          <p:cNvPr id="315500" name="Text Box 108"/>
          <p:cNvSpPr txBox="1">
            <a:spLocks noChangeArrowheads="1"/>
          </p:cNvSpPr>
          <p:nvPr/>
        </p:nvSpPr>
        <p:spPr bwMode="auto">
          <a:xfrm>
            <a:off x="2555875" y="5157788"/>
            <a:ext cx="360363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5</a:t>
            </a:r>
          </a:p>
        </p:txBody>
      </p:sp>
      <p:sp>
        <p:nvSpPr>
          <p:cNvPr id="315501" name="Text Box 109"/>
          <p:cNvSpPr txBox="1">
            <a:spLocks noChangeArrowheads="1"/>
          </p:cNvSpPr>
          <p:nvPr/>
        </p:nvSpPr>
        <p:spPr bwMode="auto">
          <a:xfrm>
            <a:off x="1763713" y="5157788"/>
            <a:ext cx="360362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6</a:t>
            </a:r>
          </a:p>
        </p:txBody>
      </p:sp>
      <p:sp>
        <p:nvSpPr>
          <p:cNvPr id="315502" name="Text Box 110"/>
          <p:cNvSpPr txBox="1">
            <a:spLocks noChangeArrowheads="1"/>
          </p:cNvSpPr>
          <p:nvPr/>
        </p:nvSpPr>
        <p:spPr bwMode="auto">
          <a:xfrm>
            <a:off x="4932363" y="1700213"/>
            <a:ext cx="360362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6</a:t>
            </a:r>
          </a:p>
        </p:txBody>
      </p:sp>
      <p:sp>
        <p:nvSpPr>
          <p:cNvPr id="315503" name="Text Box 111"/>
          <p:cNvSpPr txBox="1">
            <a:spLocks noChangeArrowheads="1"/>
          </p:cNvSpPr>
          <p:nvPr/>
        </p:nvSpPr>
        <p:spPr bwMode="auto">
          <a:xfrm>
            <a:off x="4140200" y="2276475"/>
            <a:ext cx="360363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6</a:t>
            </a:r>
          </a:p>
        </p:txBody>
      </p:sp>
      <p:sp>
        <p:nvSpPr>
          <p:cNvPr id="315504" name="Text Box 112"/>
          <p:cNvSpPr txBox="1">
            <a:spLocks noChangeArrowheads="1"/>
          </p:cNvSpPr>
          <p:nvPr/>
        </p:nvSpPr>
        <p:spPr bwMode="auto">
          <a:xfrm>
            <a:off x="4932363" y="2852738"/>
            <a:ext cx="360362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6</a:t>
            </a:r>
          </a:p>
        </p:txBody>
      </p:sp>
      <p:sp>
        <p:nvSpPr>
          <p:cNvPr id="315505" name="Text Box 113"/>
          <p:cNvSpPr txBox="1">
            <a:spLocks noChangeArrowheads="1"/>
          </p:cNvSpPr>
          <p:nvPr/>
        </p:nvSpPr>
        <p:spPr bwMode="auto">
          <a:xfrm>
            <a:off x="4140200" y="4581525"/>
            <a:ext cx="360363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6</a:t>
            </a:r>
          </a:p>
        </p:txBody>
      </p:sp>
      <p:sp>
        <p:nvSpPr>
          <p:cNvPr id="315506" name="Text Box 114"/>
          <p:cNvSpPr txBox="1">
            <a:spLocks noChangeArrowheads="1"/>
          </p:cNvSpPr>
          <p:nvPr/>
        </p:nvSpPr>
        <p:spPr bwMode="auto">
          <a:xfrm>
            <a:off x="3348038" y="5157788"/>
            <a:ext cx="360362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6</a:t>
            </a:r>
          </a:p>
        </p:txBody>
      </p:sp>
      <p:sp>
        <p:nvSpPr>
          <p:cNvPr id="315507" name="Text Box 115"/>
          <p:cNvSpPr txBox="1">
            <a:spLocks noChangeArrowheads="1"/>
          </p:cNvSpPr>
          <p:nvPr/>
        </p:nvSpPr>
        <p:spPr bwMode="auto">
          <a:xfrm>
            <a:off x="2555875" y="5734050"/>
            <a:ext cx="360363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6</a:t>
            </a:r>
          </a:p>
        </p:txBody>
      </p:sp>
      <p:sp>
        <p:nvSpPr>
          <p:cNvPr id="315508" name="Text Box 116"/>
          <p:cNvSpPr txBox="1">
            <a:spLocks noChangeArrowheads="1"/>
          </p:cNvSpPr>
          <p:nvPr/>
        </p:nvSpPr>
        <p:spPr bwMode="auto">
          <a:xfrm>
            <a:off x="1763713" y="5734050"/>
            <a:ext cx="360362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7</a:t>
            </a:r>
          </a:p>
        </p:txBody>
      </p:sp>
      <p:sp>
        <p:nvSpPr>
          <p:cNvPr id="315509" name="Text Box 117"/>
          <p:cNvSpPr txBox="1">
            <a:spLocks noChangeArrowheads="1"/>
          </p:cNvSpPr>
          <p:nvPr/>
        </p:nvSpPr>
        <p:spPr bwMode="auto">
          <a:xfrm>
            <a:off x="5724525" y="1700213"/>
            <a:ext cx="360363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7</a:t>
            </a:r>
          </a:p>
        </p:txBody>
      </p:sp>
      <p:sp>
        <p:nvSpPr>
          <p:cNvPr id="315510" name="Text Box 118"/>
          <p:cNvSpPr txBox="1">
            <a:spLocks noChangeArrowheads="1"/>
          </p:cNvSpPr>
          <p:nvPr/>
        </p:nvSpPr>
        <p:spPr bwMode="auto">
          <a:xfrm>
            <a:off x="5651500" y="2852738"/>
            <a:ext cx="360363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7</a:t>
            </a:r>
          </a:p>
        </p:txBody>
      </p:sp>
      <p:sp>
        <p:nvSpPr>
          <p:cNvPr id="315511" name="Text Box 119"/>
          <p:cNvSpPr txBox="1">
            <a:spLocks noChangeArrowheads="1"/>
          </p:cNvSpPr>
          <p:nvPr/>
        </p:nvSpPr>
        <p:spPr bwMode="auto">
          <a:xfrm>
            <a:off x="4932363" y="4581525"/>
            <a:ext cx="360362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7</a:t>
            </a:r>
          </a:p>
        </p:txBody>
      </p:sp>
      <p:sp>
        <p:nvSpPr>
          <p:cNvPr id="315512" name="Text Box 120"/>
          <p:cNvSpPr txBox="1">
            <a:spLocks noChangeArrowheads="1"/>
          </p:cNvSpPr>
          <p:nvPr/>
        </p:nvSpPr>
        <p:spPr bwMode="auto">
          <a:xfrm>
            <a:off x="4140200" y="5157788"/>
            <a:ext cx="360363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7</a:t>
            </a:r>
          </a:p>
        </p:txBody>
      </p:sp>
      <p:sp>
        <p:nvSpPr>
          <p:cNvPr id="315513" name="Text Box 121"/>
          <p:cNvSpPr txBox="1">
            <a:spLocks noChangeArrowheads="1"/>
          </p:cNvSpPr>
          <p:nvPr/>
        </p:nvSpPr>
        <p:spPr bwMode="auto">
          <a:xfrm>
            <a:off x="5795963" y="1125538"/>
            <a:ext cx="360362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8</a:t>
            </a:r>
          </a:p>
        </p:txBody>
      </p:sp>
      <p:sp>
        <p:nvSpPr>
          <p:cNvPr id="315514" name="Text Box 122"/>
          <p:cNvSpPr txBox="1">
            <a:spLocks noChangeArrowheads="1"/>
          </p:cNvSpPr>
          <p:nvPr/>
        </p:nvSpPr>
        <p:spPr bwMode="auto">
          <a:xfrm>
            <a:off x="6516688" y="1700213"/>
            <a:ext cx="360362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8</a:t>
            </a:r>
          </a:p>
        </p:txBody>
      </p:sp>
      <p:sp>
        <p:nvSpPr>
          <p:cNvPr id="315515" name="Text Box 123"/>
          <p:cNvSpPr txBox="1">
            <a:spLocks noChangeArrowheads="1"/>
          </p:cNvSpPr>
          <p:nvPr/>
        </p:nvSpPr>
        <p:spPr bwMode="auto">
          <a:xfrm>
            <a:off x="6516688" y="2852738"/>
            <a:ext cx="360362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8</a:t>
            </a:r>
          </a:p>
        </p:txBody>
      </p:sp>
      <p:sp>
        <p:nvSpPr>
          <p:cNvPr id="315516" name="Text Box 124"/>
          <p:cNvSpPr txBox="1">
            <a:spLocks noChangeArrowheads="1"/>
          </p:cNvSpPr>
          <p:nvPr/>
        </p:nvSpPr>
        <p:spPr bwMode="auto">
          <a:xfrm>
            <a:off x="4932363" y="5157788"/>
            <a:ext cx="360362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8</a:t>
            </a:r>
          </a:p>
        </p:txBody>
      </p:sp>
      <p:sp>
        <p:nvSpPr>
          <p:cNvPr id="315517" name="Text Box 125"/>
          <p:cNvSpPr txBox="1">
            <a:spLocks noChangeArrowheads="1"/>
          </p:cNvSpPr>
          <p:nvPr/>
        </p:nvSpPr>
        <p:spPr bwMode="auto">
          <a:xfrm>
            <a:off x="4140200" y="5734050"/>
            <a:ext cx="360363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8</a:t>
            </a:r>
          </a:p>
        </p:txBody>
      </p:sp>
      <p:sp>
        <p:nvSpPr>
          <p:cNvPr id="315518" name="Text Box 126"/>
          <p:cNvSpPr txBox="1">
            <a:spLocks noChangeArrowheads="1"/>
          </p:cNvSpPr>
          <p:nvPr/>
        </p:nvSpPr>
        <p:spPr bwMode="auto">
          <a:xfrm>
            <a:off x="6516688" y="1125538"/>
            <a:ext cx="360362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9</a:t>
            </a:r>
          </a:p>
        </p:txBody>
      </p:sp>
      <p:sp>
        <p:nvSpPr>
          <p:cNvPr id="315519" name="Text Box 127"/>
          <p:cNvSpPr txBox="1">
            <a:spLocks noChangeArrowheads="1"/>
          </p:cNvSpPr>
          <p:nvPr/>
        </p:nvSpPr>
        <p:spPr bwMode="auto">
          <a:xfrm>
            <a:off x="6516688" y="2276475"/>
            <a:ext cx="360362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9</a:t>
            </a:r>
          </a:p>
        </p:txBody>
      </p:sp>
      <p:sp>
        <p:nvSpPr>
          <p:cNvPr id="315520" name="Text Box 128"/>
          <p:cNvSpPr txBox="1">
            <a:spLocks noChangeArrowheads="1"/>
          </p:cNvSpPr>
          <p:nvPr/>
        </p:nvSpPr>
        <p:spPr bwMode="auto">
          <a:xfrm>
            <a:off x="6516688" y="3429000"/>
            <a:ext cx="360362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9</a:t>
            </a:r>
          </a:p>
        </p:txBody>
      </p:sp>
      <p:sp>
        <p:nvSpPr>
          <p:cNvPr id="315521" name="Text Box 129"/>
          <p:cNvSpPr txBox="1">
            <a:spLocks noChangeArrowheads="1"/>
          </p:cNvSpPr>
          <p:nvPr/>
        </p:nvSpPr>
        <p:spPr bwMode="auto">
          <a:xfrm>
            <a:off x="5724525" y="5157788"/>
            <a:ext cx="360363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9</a:t>
            </a:r>
          </a:p>
        </p:txBody>
      </p:sp>
      <p:sp>
        <p:nvSpPr>
          <p:cNvPr id="315522" name="Text Box 130"/>
          <p:cNvSpPr txBox="1">
            <a:spLocks noChangeArrowheads="1"/>
          </p:cNvSpPr>
          <p:nvPr/>
        </p:nvSpPr>
        <p:spPr bwMode="auto">
          <a:xfrm>
            <a:off x="6732588" y="4005263"/>
            <a:ext cx="576262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10</a:t>
            </a:r>
          </a:p>
        </p:txBody>
      </p:sp>
      <p:sp>
        <p:nvSpPr>
          <p:cNvPr id="315523" name="Line 131"/>
          <p:cNvSpPr>
            <a:spLocks noChangeShapeType="1"/>
          </p:cNvSpPr>
          <p:nvPr/>
        </p:nvSpPr>
        <p:spPr bwMode="auto">
          <a:xfrm flipV="1">
            <a:off x="6732588" y="3644900"/>
            <a:ext cx="0" cy="5048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5524" name="Line 132"/>
          <p:cNvSpPr>
            <a:spLocks noChangeShapeType="1"/>
          </p:cNvSpPr>
          <p:nvPr/>
        </p:nvSpPr>
        <p:spPr bwMode="auto">
          <a:xfrm flipV="1">
            <a:off x="6732588" y="3068638"/>
            <a:ext cx="0" cy="576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5525" name="Line 133"/>
          <p:cNvSpPr>
            <a:spLocks noChangeShapeType="1"/>
          </p:cNvSpPr>
          <p:nvPr/>
        </p:nvSpPr>
        <p:spPr bwMode="auto">
          <a:xfrm flipH="1">
            <a:off x="5867400" y="3068638"/>
            <a:ext cx="8651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5526" name="Line 134"/>
          <p:cNvSpPr>
            <a:spLocks noChangeShapeType="1"/>
          </p:cNvSpPr>
          <p:nvPr/>
        </p:nvSpPr>
        <p:spPr bwMode="auto">
          <a:xfrm flipH="1">
            <a:off x="5148263" y="3068638"/>
            <a:ext cx="7191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5527" name="Line 135"/>
          <p:cNvSpPr>
            <a:spLocks noChangeShapeType="1"/>
          </p:cNvSpPr>
          <p:nvPr/>
        </p:nvSpPr>
        <p:spPr bwMode="auto">
          <a:xfrm flipH="1">
            <a:off x="4427538" y="3068638"/>
            <a:ext cx="720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5528" name="Line 136"/>
          <p:cNvSpPr>
            <a:spLocks noChangeShapeType="1"/>
          </p:cNvSpPr>
          <p:nvPr/>
        </p:nvSpPr>
        <p:spPr bwMode="auto">
          <a:xfrm>
            <a:off x="4427538" y="3068638"/>
            <a:ext cx="0" cy="576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5529" name="Line 137"/>
          <p:cNvSpPr>
            <a:spLocks noChangeShapeType="1"/>
          </p:cNvSpPr>
          <p:nvPr/>
        </p:nvSpPr>
        <p:spPr bwMode="auto">
          <a:xfrm flipH="1">
            <a:off x="3635375" y="3644900"/>
            <a:ext cx="7921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5530" name="Line 138"/>
          <p:cNvSpPr>
            <a:spLocks noChangeShapeType="1"/>
          </p:cNvSpPr>
          <p:nvPr/>
        </p:nvSpPr>
        <p:spPr bwMode="auto">
          <a:xfrm flipH="1">
            <a:off x="2843213" y="3644900"/>
            <a:ext cx="7921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5531" name="Line 139"/>
          <p:cNvSpPr>
            <a:spLocks noChangeShapeType="1"/>
          </p:cNvSpPr>
          <p:nvPr/>
        </p:nvSpPr>
        <p:spPr bwMode="auto">
          <a:xfrm flipV="1">
            <a:off x="2843213" y="2997200"/>
            <a:ext cx="0" cy="647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5532" name="Line 140"/>
          <p:cNvSpPr>
            <a:spLocks noChangeShapeType="1"/>
          </p:cNvSpPr>
          <p:nvPr/>
        </p:nvSpPr>
        <p:spPr bwMode="auto">
          <a:xfrm flipV="1">
            <a:off x="2843213" y="2492375"/>
            <a:ext cx="0" cy="5048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5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5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1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3000"/>
                                        <p:tgtEl>
                                          <p:spTgt spid="31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3000"/>
                                        <p:tgtEl>
                                          <p:spTgt spid="31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1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3000"/>
                                        <p:tgtEl>
                                          <p:spTgt spid="31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1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1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1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1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1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1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3000"/>
                                        <p:tgtEl>
                                          <p:spTgt spid="31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31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31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31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3000"/>
                                        <p:tgtEl>
                                          <p:spTgt spid="31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31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315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315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31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2000"/>
                                        <p:tgtEl>
                                          <p:spTgt spid="315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315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31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31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315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2000"/>
                                        <p:tgtEl>
                                          <p:spTgt spid="31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6" dur="500"/>
                                        <p:tgtEl>
                                          <p:spTgt spid="315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1" dur="500"/>
                                        <p:tgtEl>
                                          <p:spTgt spid="315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5" dur="2000"/>
                                        <p:tgtEl>
                                          <p:spTgt spid="31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0" dur="500"/>
                                        <p:tgtEl>
                                          <p:spTgt spid="31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5" dur="500"/>
                                        <p:tgtEl>
                                          <p:spTgt spid="31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0" dur="500"/>
                                        <p:tgtEl>
                                          <p:spTgt spid="31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5" dur="500"/>
                                        <p:tgtEl>
                                          <p:spTgt spid="31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0" dur="500"/>
                                        <p:tgtEl>
                                          <p:spTgt spid="31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4" dur="2000"/>
                                        <p:tgtEl>
                                          <p:spTgt spid="31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9" dur="500"/>
                                        <p:tgtEl>
                                          <p:spTgt spid="31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3" dur="2000"/>
                                        <p:tgtEl>
                                          <p:spTgt spid="31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8" dur="500"/>
                                        <p:tgtEl>
                                          <p:spTgt spid="31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3" dur="500"/>
                                        <p:tgtEl>
                                          <p:spTgt spid="31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8" dur="500"/>
                                        <p:tgtEl>
                                          <p:spTgt spid="31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3" dur="500"/>
                                        <p:tgtEl>
                                          <p:spTgt spid="31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8" dur="500"/>
                                        <p:tgtEl>
                                          <p:spTgt spid="315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3" dur="500"/>
                                        <p:tgtEl>
                                          <p:spTgt spid="315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8" dur="500"/>
                                        <p:tgtEl>
                                          <p:spTgt spid="315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3" dur="500"/>
                                        <p:tgtEl>
                                          <p:spTgt spid="31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8" dur="500"/>
                                        <p:tgtEl>
                                          <p:spTgt spid="31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3" dur="500"/>
                                        <p:tgtEl>
                                          <p:spTgt spid="31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8" dur="500"/>
                                        <p:tgtEl>
                                          <p:spTgt spid="31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3" dur="500"/>
                                        <p:tgtEl>
                                          <p:spTgt spid="31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8" dur="500"/>
                                        <p:tgtEl>
                                          <p:spTgt spid="31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3" dur="2000"/>
                                        <p:tgtEl>
                                          <p:spTgt spid="31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8" dur="500"/>
                                        <p:tgtEl>
                                          <p:spTgt spid="315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3" dur="500"/>
                                        <p:tgtEl>
                                          <p:spTgt spid="31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8" dur="500"/>
                                        <p:tgtEl>
                                          <p:spTgt spid="315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3" dur="500"/>
                                        <p:tgtEl>
                                          <p:spTgt spid="31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77" grpId="0"/>
      <p:bldP spid="315478" grpId="0"/>
      <p:bldP spid="315479" grpId="0"/>
      <p:bldP spid="315480" grpId="0"/>
      <p:bldP spid="315481" grpId="0"/>
      <p:bldP spid="315482" grpId="0"/>
      <p:bldP spid="315483" grpId="0"/>
      <p:bldP spid="315484" grpId="0"/>
      <p:bldP spid="315485" grpId="0"/>
      <p:bldP spid="315486" grpId="0"/>
      <p:bldP spid="315487" grpId="0"/>
      <p:bldP spid="315488" grpId="0"/>
      <p:bldP spid="315489" grpId="0"/>
      <p:bldP spid="315490" grpId="0"/>
      <p:bldP spid="315491" grpId="0"/>
      <p:bldP spid="315492" grpId="0"/>
      <p:bldP spid="315493" grpId="0"/>
      <p:bldP spid="315494" grpId="0"/>
      <p:bldP spid="315495" grpId="0"/>
      <p:bldP spid="315496" grpId="0"/>
      <p:bldP spid="315497" grpId="0"/>
      <p:bldP spid="315498" grpId="0"/>
      <p:bldP spid="315499" grpId="0"/>
      <p:bldP spid="315500" grpId="0"/>
      <p:bldP spid="315501" grpId="0"/>
      <p:bldP spid="315502" grpId="0"/>
      <p:bldP spid="315503" grpId="0"/>
      <p:bldP spid="315504" grpId="0"/>
      <p:bldP spid="315505" grpId="0"/>
      <p:bldP spid="315506" grpId="0"/>
      <p:bldP spid="315507" grpId="0"/>
      <p:bldP spid="315508" grpId="0"/>
      <p:bldP spid="315509" grpId="0"/>
      <p:bldP spid="315510" grpId="0"/>
      <p:bldP spid="315511" grpId="0"/>
      <p:bldP spid="315512" grpId="0"/>
      <p:bldP spid="315513" grpId="0"/>
      <p:bldP spid="315514" grpId="0"/>
      <p:bldP spid="315515" grpId="0"/>
      <p:bldP spid="315516" grpId="0"/>
      <p:bldP spid="315517" grpId="0"/>
      <p:bldP spid="315518" grpId="0"/>
      <p:bldP spid="315519" grpId="0"/>
      <p:bldP spid="315520" grpId="0"/>
      <p:bldP spid="315521" grpId="0"/>
      <p:bldP spid="315522" grpId="0"/>
      <p:bldP spid="315523" grpId="0" animBg="1"/>
      <p:bldP spid="315524" grpId="0" animBg="1"/>
      <p:bldP spid="315525" grpId="0" animBg="1"/>
      <p:bldP spid="315526" grpId="0" animBg="1"/>
      <p:bldP spid="315527" grpId="0" animBg="1"/>
      <p:bldP spid="315528" grpId="0" animBg="1"/>
      <p:bldP spid="315529" grpId="0" animBg="1"/>
      <p:bldP spid="315530" grpId="0" animBg="1"/>
      <p:bldP spid="315531" grpId="0" animBg="1"/>
      <p:bldP spid="3155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分支限界法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1285860"/>
            <a:ext cx="4118435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广度优先搜索 </a:t>
            </a:r>
            <a:r>
              <a:rPr lang="en-US" altLang="zh-CN" sz="2800" dirty="0" smtClean="0"/>
              <a:t>+ </a:t>
            </a:r>
            <a:r>
              <a:rPr lang="zh-CN" altLang="en-US" sz="2800" dirty="0" smtClean="0"/>
              <a:t>剪枝优化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428596" y="2000240"/>
            <a:ext cx="80648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zh-CN" sz="2400" dirty="0" smtClean="0"/>
              <a:t>将根结点加入</a:t>
            </a:r>
            <a:r>
              <a:rPr lang="zh-CN" altLang="en-US" sz="2400" dirty="0" smtClean="0"/>
              <a:t>队列</a:t>
            </a:r>
            <a:r>
              <a:rPr lang="zh-CN" altLang="zh-CN" sz="2400" dirty="0" smtClean="0"/>
              <a:t>中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sz="2400" dirty="0" smtClean="0"/>
              <a:t>接着从</a:t>
            </a:r>
            <a:r>
              <a:rPr lang="zh-CN" altLang="en-US" sz="2400" dirty="0" smtClean="0"/>
              <a:t>队列</a:t>
            </a:r>
            <a:r>
              <a:rPr lang="zh-CN" altLang="zh-CN" sz="2400" dirty="0" smtClean="0"/>
              <a:t>中取出首结点，使其成为当前扩展结点，一次性生成它的所有孩子结点，</a:t>
            </a:r>
            <a:r>
              <a:rPr lang="zh-CN" altLang="zh-CN" sz="2400" b="1" dirty="0" smtClean="0">
                <a:solidFill>
                  <a:srgbClr val="0070C0"/>
                </a:solidFill>
              </a:rPr>
              <a:t>判断孩子结点是舍弃还是保存</a:t>
            </a:r>
            <a:r>
              <a:rPr lang="zh-CN" altLang="zh-CN" sz="2400" dirty="0" smtClean="0"/>
              <a:t>。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舍弃那些不可能导致可行解或最优解的孩子结点</a:t>
            </a:r>
            <a:r>
              <a:rPr lang="zh-CN" altLang="zh-CN" sz="2400" dirty="0" smtClean="0"/>
              <a:t>，其余的结点则保存在</a:t>
            </a:r>
            <a:r>
              <a:rPr lang="zh-CN" altLang="en-US" sz="2400" dirty="0" smtClean="0"/>
              <a:t>队列</a:t>
            </a:r>
            <a:r>
              <a:rPr lang="zh-CN" altLang="zh-CN" sz="2400" dirty="0" smtClean="0"/>
              <a:t>中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sz="2400" dirty="0" smtClean="0"/>
              <a:t>重复上述扩展过程，直到找到问题的解或</a:t>
            </a:r>
            <a:r>
              <a:rPr lang="zh-CN" altLang="en-US" sz="2400" dirty="0" smtClean="0"/>
              <a:t>队列</a:t>
            </a:r>
            <a:r>
              <a:rPr lang="zh-CN" altLang="zh-CN" sz="2400" dirty="0" smtClean="0"/>
              <a:t>为空时为止。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11560" y="5013176"/>
            <a:ext cx="6408712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zh-CN" sz="2400" dirty="0" smtClean="0"/>
              <a:t>每一个活结点最多只有</a:t>
            </a:r>
            <a:r>
              <a:rPr lang="zh-CN" altLang="zh-CN" sz="2400" b="1" dirty="0" smtClean="0">
                <a:solidFill>
                  <a:srgbClr val="0070C0"/>
                </a:solidFill>
              </a:rPr>
              <a:t>一次机会</a:t>
            </a:r>
            <a:r>
              <a:rPr lang="zh-CN" altLang="zh-CN" sz="2400" dirty="0" smtClean="0"/>
              <a:t>成为扩展结点。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1031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60" name="Rectangle 4"/>
          <p:cNvSpPr>
            <a:spLocks noRot="1" noChangeArrowheads="1"/>
          </p:cNvSpPr>
          <p:nvPr/>
        </p:nvSpPr>
        <p:spPr bwMode="auto">
          <a:xfrm>
            <a:off x="539750" y="404813"/>
            <a:ext cx="9247188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3600" b="1"/>
              <a:t>算法描述</a:t>
            </a:r>
          </a:p>
        </p:txBody>
      </p:sp>
      <p:sp>
        <p:nvSpPr>
          <p:cNvPr id="326661" name="Text Box 5"/>
          <p:cNvSpPr txBox="1">
            <a:spLocks noChangeArrowheads="1"/>
          </p:cNvSpPr>
          <p:nvPr/>
        </p:nvSpPr>
        <p:spPr bwMode="auto">
          <a:xfrm>
            <a:off x="755650" y="1700213"/>
            <a:ext cx="4895850" cy="2108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5000"/>
              </a:lnSpc>
            </a:pPr>
            <a:r>
              <a:rPr kumimoji="1" lang="en-US" altLang="zh-CN" sz="1600" b="1"/>
              <a:t>Position offset[4];</a:t>
            </a:r>
          </a:p>
          <a:p>
            <a:pPr>
              <a:lnSpc>
                <a:spcPct val="165000"/>
              </a:lnSpc>
            </a:pPr>
            <a:r>
              <a:rPr kumimoji="1" lang="en-US" altLang="zh-CN" sz="1600" b="1"/>
              <a:t>   offset[0].row = 0; offset[0].col = 1; // </a:t>
            </a:r>
            <a:r>
              <a:rPr kumimoji="1" lang="zh-CN" altLang="en-US" sz="1600" b="1"/>
              <a:t>右</a:t>
            </a:r>
          </a:p>
          <a:p>
            <a:pPr>
              <a:lnSpc>
                <a:spcPct val="165000"/>
              </a:lnSpc>
            </a:pPr>
            <a:r>
              <a:rPr kumimoji="1" lang="zh-CN" altLang="en-US" sz="1600" b="1"/>
              <a:t>   </a:t>
            </a:r>
            <a:r>
              <a:rPr kumimoji="1" lang="en-US" altLang="zh-CN" sz="1600" b="1"/>
              <a:t>offset[1].row = 1; offset[1].col = 0; // </a:t>
            </a:r>
            <a:r>
              <a:rPr kumimoji="1" lang="zh-CN" altLang="en-US" sz="1600" b="1"/>
              <a:t>下</a:t>
            </a:r>
          </a:p>
          <a:p>
            <a:pPr>
              <a:lnSpc>
                <a:spcPct val="165000"/>
              </a:lnSpc>
            </a:pPr>
            <a:r>
              <a:rPr kumimoji="1" lang="zh-CN" altLang="en-US" sz="1600" b="1"/>
              <a:t>   </a:t>
            </a:r>
            <a:r>
              <a:rPr kumimoji="1" lang="en-US" altLang="zh-CN" sz="1600" b="1"/>
              <a:t>offset[2].row = 0; offset[2].col = -1; // </a:t>
            </a:r>
            <a:r>
              <a:rPr kumimoji="1" lang="zh-CN" altLang="en-US" sz="1600" b="1"/>
              <a:t>左</a:t>
            </a:r>
          </a:p>
          <a:p>
            <a:pPr>
              <a:lnSpc>
                <a:spcPct val="165000"/>
              </a:lnSpc>
            </a:pPr>
            <a:r>
              <a:rPr kumimoji="1" lang="zh-CN" altLang="en-US" sz="1600" b="1"/>
              <a:t>   </a:t>
            </a:r>
            <a:r>
              <a:rPr kumimoji="1" lang="en-US" altLang="zh-CN" sz="1600" b="1"/>
              <a:t>offset[3].row = -1; offset[3].col = 0; // </a:t>
            </a:r>
            <a:r>
              <a:rPr kumimoji="1" lang="zh-CN" altLang="en-US" sz="1600" b="1"/>
              <a:t>上</a:t>
            </a:r>
          </a:p>
        </p:txBody>
      </p:sp>
      <p:sp>
        <p:nvSpPr>
          <p:cNvPr id="326662" name="AutoShape 6"/>
          <p:cNvSpPr>
            <a:spLocks noChangeArrowheads="1"/>
          </p:cNvSpPr>
          <p:nvPr/>
        </p:nvSpPr>
        <p:spPr bwMode="auto">
          <a:xfrm>
            <a:off x="5638800" y="1981200"/>
            <a:ext cx="2719388" cy="914400"/>
          </a:xfrm>
          <a:prstGeom prst="wedgeRoundRectCallout">
            <a:avLst>
              <a:gd name="adj1" fmla="val -88236"/>
              <a:gd name="adj2" fmla="val 30731"/>
              <a:gd name="adj3" fmla="val 16667"/>
            </a:avLst>
          </a:prstGeom>
          <a:solidFill>
            <a:schemeClr val="hlink"/>
          </a:solidFill>
          <a:ln w="63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定义移动方向的相对位移</a:t>
            </a:r>
          </a:p>
        </p:txBody>
      </p:sp>
      <p:sp>
        <p:nvSpPr>
          <p:cNvPr id="326663" name="Text Box 7"/>
          <p:cNvSpPr txBox="1">
            <a:spLocks noChangeArrowheads="1"/>
          </p:cNvSpPr>
          <p:nvPr/>
        </p:nvSpPr>
        <p:spPr bwMode="auto">
          <a:xfrm>
            <a:off x="762000" y="4343400"/>
            <a:ext cx="6618288" cy="17541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1600" b="1"/>
              <a:t>for (int i = 0; i &lt;= m+1; i++)</a:t>
            </a:r>
          </a:p>
          <a:p>
            <a:pPr>
              <a:lnSpc>
                <a:spcPct val="165000"/>
              </a:lnSpc>
            </a:pPr>
            <a:r>
              <a:rPr kumimoji="1" lang="en-US" altLang="zh-CN" sz="1600" b="1"/>
              <a:t>      grid[0][i] = grid[n+1][i] = -2; // </a:t>
            </a:r>
            <a:r>
              <a:rPr kumimoji="1" lang="zh-CN" altLang="en-US" sz="1600" b="1"/>
              <a:t>顶部和底部</a:t>
            </a:r>
          </a:p>
          <a:p>
            <a:pPr>
              <a:lnSpc>
                <a:spcPct val="165000"/>
              </a:lnSpc>
            </a:pPr>
            <a:r>
              <a:rPr kumimoji="1" lang="zh-CN" altLang="en-US" sz="1600" b="1"/>
              <a:t>   </a:t>
            </a:r>
            <a:r>
              <a:rPr kumimoji="1" lang="en-US" altLang="zh-CN" sz="1600" b="1"/>
              <a:t>for (int i = 0; i &lt;= n+1; i++)</a:t>
            </a:r>
          </a:p>
          <a:p>
            <a:pPr>
              <a:lnSpc>
                <a:spcPct val="165000"/>
              </a:lnSpc>
            </a:pPr>
            <a:r>
              <a:rPr kumimoji="1" lang="en-US" altLang="zh-CN" sz="1600" b="1"/>
              <a:t>      grid[i][0] = grid[i][m+1] = -2; // </a:t>
            </a:r>
            <a:r>
              <a:rPr kumimoji="1" lang="zh-CN" altLang="en-US" sz="1600" b="1"/>
              <a:t>左翼和右翼</a:t>
            </a:r>
          </a:p>
        </p:txBody>
      </p:sp>
      <p:sp>
        <p:nvSpPr>
          <p:cNvPr id="326664" name="AutoShape 8"/>
          <p:cNvSpPr>
            <a:spLocks noChangeArrowheads="1"/>
          </p:cNvSpPr>
          <p:nvPr/>
        </p:nvSpPr>
        <p:spPr bwMode="auto">
          <a:xfrm>
            <a:off x="5715000" y="3962400"/>
            <a:ext cx="2628900" cy="914400"/>
          </a:xfrm>
          <a:prstGeom prst="wedgeRoundRectCallout">
            <a:avLst>
              <a:gd name="adj1" fmla="val -101329"/>
              <a:gd name="adj2" fmla="val 51042"/>
              <a:gd name="adj3" fmla="val 16667"/>
            </a:avLst>
          </a:prstGeom>
          <a:solidFill>
            <a:schemeClr val="hlink"/>
          </a:solidFill>
          <a:ln w="63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设置边界的围墙</a:t>
            </a:r>
          </a:p>
        </p:txBody>
      </p:sp>
      <p:sp>
        <p:nvSpPr>
          <p:cNvPr id="326665" name="Text Box 9"/>
          <p:cNvSpPr txBox="1">
            <a:spLocks noChangeArrowheads="1"/>
          </p:cNvSpPr>
          <p:nvPr/>
        </p:nvSpPr>
        <p:spPr bwMode="auto">
          <a:xfrm>
            <a:off x="755650" y="1196975"/>
            <a:ext cx="7562850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/>
              <a:t>思考</a:t>
            </a:r>
            <a:r>
              <a:rPr lang="en-US" altLang="zh-CN" sz="2400" b="1"/>
              <a:t>1</a:t>
            </a:r>
            <a:r>
              <a:rPr lang="zh-CN" altLang="en-US" sz="2400" b="1"/>
              <a:t>：如何表示左、上、右、下四个方向？</a:t>
            </a:r>
          </a:p>
        </p:txBody>
      </p:sp>
      <p:sp>
        <p:nvSpPr>
          <p:cNvPr id="326666" name="Text Box 10"/>
          <p:cNvSpPr txBox="1">
            <a:spLocks noChangeArrowheads="1"/>
          </p:cNvSpPr>
          <p:nvPr/>
        </p:nvSpPr>
        <p:spPr bwMode="auto">
          <a:xfrm>
            <a:off x="468313" y="3933825"/>
            <a:ext cx="7562850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/>
              <a:t>思考</a:t>
            </a:r>
            <a:r>
              <a:rPr lang="en-US" altLang="zh-CN" sz="2400" b="1"/>
              <a:t>2</a:t>
            </a:r>
            <a:r>
              <a:rPr lang="zh-CN" altLang="en-US" sz="2400" b="1"/>
              <a:t>：如何表示阵列的边界？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6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6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6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6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2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6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6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61" grpId="0" autoUpdateAnimBg="0"/>
      <p:bldP spid="326662" grpId="0" animBg="1" autoUpdateAnimBg="0"/>
      <p:bldP spid="326663" grpId="0" autoUpdateAnimBg="0"/>
      <p:bldP spid="326664" grpId="0" animBg="1" autoUpdateAnimBg="0"/>
      <p:bldP spid="326665" grpId="0"/>
      <p:bldP spid="32666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4" name="Text Box 4"/>
          <p:cNvSpPr txBox="1">
            <a:spLocks noChangeArrowheads="1"/>
          </p:cNvSpPr>
          <p:nvPr/>
        </p:nvSpPr>
        <p:spPr bwMode="auto">
          <a:xfrm>
            <a:off x="468313" y="1412875"/>
            <a:ext cx="8077200" cy="42116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b="1"/>
              <a:t>do {</a:t>
            </a:r>
          </a:p>
          <a:p>
            <a:r>
              <a:rPr kumimoji="1" lang="en-US" altLang="zh-CN" b="1"/>
              <a:t>        for(int i=0; i&lt;Numofnbrs;i++</a:t>
            </a:r>
            <a:r>
              <a:rPr kumimoji="1" lang="zh-CN" altLang="en-US" b="1"/>
              <a:t>）</a:t>
            </a:r>
          </a:p>
          <a:p>
            <a:r>
              <a:rPr kumimoji="1" lang="zh-CN" altLang="en-US" b="1"/>
              <a:t>         </a:t>
            </a:r>
            <a:r>
              <a:rPr kumimoji="1" lang="en-US" altLang="zh-CN" b="1"/>
              <a:t>{</a:t>
            </a:r>
          </a:p>
          <a:p>
            <a:r>
              <a:rPr kumimoji="1" lang="en-US" altLang="zh-CN" b="1"/>
              <a:t>              nbr.row=here.row+offset[i].row;</a:t>
            </a:r>
          </a:p>
          <a:p>
            <a:r>
              <a:rPr kumimoji="1" lang="en-US" altLang="zh-CN" b="1"/>
              <a:t>             nbr.col=here.col+offset[i].col;</a:t>
            </a:r>
          </a:p>
          <a:p>
            <a:r>
              <a:rPr kumimoji="1" lang="en-US" altLang="zh-CN" b="1"/>
              <a:t>               if(grid[nbr.row][nbr.col]==-1)</a:t>
            </a:r>
          </a:p>
          <a:p>
            <a:r>
              <a:rPr kumimoji="1" lang="en-US" altLang="zh-CN" b="1"/>
              <a:t>                      grid[nbr.row][nbr.col]=grid[here.row][here.col]+1;</a:t>
            </a:r>
          </a:p>
          <a:p>
            <a:r>
              <a:rPr kumimoji="1" lang="en-US" altLang="zh-CN" b="1"/>
              <a:t>               if((nbr.row==finish.row)&amp;&amp;(nbr.col==finish.col))</a:t>
            </a:r>
          </a:p>
          <a:p>
            <a:r>
              <a:rPr kumimoji="1" lang="en-US" altLang="zh-CN" b="1"/>
              <a:t>                       break;                  </a:t>
            </a:r>
          </a:p>
          <a:p>
            <a:r>
              <a:rPr kumimoji="1" lang="en-US" altLang="zh-CN" b="1"/>
              <a:t>            Q.Add(nbr);   //</a:t>
            </a:r>
            <a:r>
              <a:rPr kumimoji="1" lang="zh-CN" altLang="en-US" b="1"/>
              <a:t>此邻结点放入队列</a:t>
            </a:r>
          </a:p>
          <a:p>
            <a:r>
              <a:rPr kumimoji="1" lang="zh-CN" altLang="en-US" b="1"/>
              <a:t>             </a:t>
            </a:r>
            <a:r>
              <a:rPr kumimoji="1" lang="en-US" altLang="zh-CN" b="1"/>
              <a:t>}</a:t>
            </a:r>
          </a:p>
          <a:p>
            <a:r>
              <a:rPr kumimoji="1" lang="en-US" altLang="zh-CN" b="1"/>
              <a:t>        if((nbr.row==finish.row)&amp;&amp;(nbr.col==finish.col))  break;  //</a:t>
            </a:r>
            <a:r>
              <a:rPr kumimoji="1" lang="zh-CN" altLang="en-US" b="1"/>
              <a:t>完成布线</a:t>
            </a:r>
          </a:p>
          <a:p>
            <a:r>
              <a:rPr kumimoji="1" lang="zh-CN" altLang="en-US" b="1"/>
              <a:t>          </a:t>
            </a:r>
            <a:r>
              <a:rPr kumimoji="1" lang="en-US" altLang="zh-CN" b="1"/>
              <a:t>if(Q.Isempty()) return;</a:t>
            </a:r>
          </a:p>
          <a:p>
            <a:r>
              <a:rPr kumimoji="1" lang="en-US" altLang="zh-CN" b="1"/>
              <a:t>            Q.Delete(here);//</a:t>
            </a:r>
            <a:r>
              <a:rPr kumimoji="1" lang="zh-CN" altLang="en-US" b="1"/>
              <a:t>从队列中取下一个扩展结点</a:t>
            </a:r>
          </a:p>
          <a:p>
            <a:r>
              <a:rPr kumimoji="1" lang="zh-CN" altLang="en-US" b="1"/>
              <a:t>     </a:t>
            </a:r>
            <a:r>
              <a:rPr kumimoji="1" lang="en-US" altLang="zh-CN" b="1"/>
              <a:t>} while(true)</a:t>
            </a:r>
          </a:p>
        </p:txBody>
      </p:sp>
      <p:sp>
        <p:nvSpPr>
          <p:cNvPr id="327685" name="Text Box 5"/>
          <p:cNvSpPr txBox="1">
            <a:spLocks noChangeArrowheads="1"/>
          </p:cNvSpPr>
          <p:nvPr/>
        </p:nvSpPr>
        <p:spPr bwMode="auto">
          <a:xfrm>
            <a:off x="457200" y="5943600"/>
            <a:ext cx="7696200" cy="3667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zh-CN" b="1">
              <a:ea typeface="华文行楷" pitchFamily="2" charset="-122"/>
            </a:endParaRPr>
          </a:p>
        </p:txBody>
      </p:sp>
      <p:sp>
        <p:nvSpPr>
          <p:cNvPr id="327686" name="Text Box 6"/>
          <p:cNvSpPr txBox="1">
            <a:spLocks noChangeArrowheads="1"/>
          </p:cNvSpPr>
          <p:nvPr/>
        </p:nvSpPr>
        <p:spPr bwMode="auto">
          <a:xfrm>
            <a:off x="539750" y="5876925"/>
            <a:ext cx="7543800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思考</a:t>
            </a:r>
            <a:r>
              <a:rPr lang="en-US" altLang="zh-CN" sz="2400" b="1">
                <a:ea typeface="楷体_GB2312" pitchFamily="49" charset="-122"/>
              </a:rPr>
              <a:t>4</a:t>
            </a:r>
            <a:r>
              <a:rPr lang="zh-CN" altLang="en-US" sz="2400" b="1">
                <a:ea typeface="楷体_GB2312" pitchFamily="49" charset="-122"/>
              </a:rPr>
              <a:t>：找到目标位置后，如何找到布线方案？</a:t>
            </a:r>
          </a:p>
        </p:txBody>
      </p:sp>
      <p:sp>
        <p:nvSpPr>
          <p:cNvPr id="327687" name="Text Box 7"/>
          <p:cNvSpPr txBox="1">
            <a:spLocks noChangeArrowheads="1"/>
          </p:cNvSpPr>
          <p:nvPr/>
        </p:nvSpPr>
        <p:spPr bwMode="auto">
          <a:xfrm>
            <a:off x="468313" y="692150"/>
            <a:ext cx="6356350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/>
              <a:t>思考</a:t>
            </a:r>
            <a:r>
              <a:rPr lang="en-US" altLang="zh-CN" sz="2400" b="1"/>
              <a:t>3</a:t>
            </a:r>
            <a:r>
              <a:rPr lang="zh-CN" altLang="en-US" sz="2400" b="1"/>
              <a:t>：如何表示可以布线的方格？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4" grpId="0" autoUpdateAnimBg="0"/>
      <p:bldP spid="327686" grpId="0" autoUpdateAnimBg="0"/>
      <p:bldP spid="32768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0" y="620713"/>
            <a:ext cx="8540750" cy="54784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b="1"/>
              <a:t> PathLen=grid[finish.row][finish.col];</a:t>
            </a:r>
          </a:p>
          <a:p>
            <a:pPr>
              <a:lnSpc>
                <a:spcPct val="80000"/>
              </a:lnSpc>
            </a:pPr>
            <a:r>
              <a:rPr lang="en-US" altLang="zh-CN" sz="2400" b="1"/>
              <a:t> path=new Position[Pathlen];</a:t>
            </a:r>
          </a:p>
          <a:p>
            <a:pPr>
              <a:lnSpc>
                <a:spcPct val="80000"/>
              </a:lnSpc>
            </a:pPr>
            <a:r>
              <a:rPr lang="en-US" altLang="zh-CN" sz="2400" b="1"/>
              <a:t>here=finish;</a:t>
            </a:r>
          </a:p>
          <a:p>
            <a:pPr>
              <a:lnSpc>
                <a:spcPct val="80000"/>
              </a:lnSpc>
            </a:pPr>
            <a:r>
              <a:rPr lang="en-US" altLang="zh-CN" sz="2400" b="1"/>
              <a:t>for(int j=PathLen-1;j&gt;=0;j--)</a:t>
            </a:r>
          </a:p>
          <a:p>
            <a:pPr>
              <a:lnSpc>
                <a:spcPct val="80000"/>
              </a:lnSpc>
            </a:pPr>
            <a:r>
              <a:rPr lang="en-US" altLang="zh-CN" sz="2400" b="1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2400" b="1"/>
              <a:t>       path[j]=here;</a:t>
            </a:r>
          </a:p>
          <a:p>
            <a:pPr>
              <a:lnSpc>
                <a:spcPct val="80000"/>
              </a:lnSpc>
            </a:pPr>
            <a:r>
              <a:rPr lang="en-US" altLang="zh-CN" sz="2400" b="1"/>
              <a:t>        for(int i=0;i&lt;Numofnbrs;i++)</a:t>
            </a:r>
          </a:p>
          <a:p>
            <a:pPr>
              <a:lnSpc>
                <a:spcPct val="80000"/>
              </a:lnSpc>
            </a:pPr>
            <a:r>
              <a:rPr lang="en-US" altLang="zh-CN" sz="2400" b="1"/>
              <a:t>       { </a:t>
            </a:r>
          </a:p>
          <a:p>
            <a:pPr>
              <a:lnSpc>
                <a:spcPct val="80000"/>
              </a:lnSpc>
            </a:pPr>
            <a:r>
              <a:rPr lang="en-US" altLang="zh-CN" sz="2400" b="1"/>
              <a:t>           nbr.row=here.row+offset[i].row;</a:t>
            </a:r>
          </a:p>
          <a:p>
            <a:pPr>
              <a:lnSpc>
                <a:spcPct val="80000"/>
              </a:lnSpc>
            </a:pPr>
            <a:r>
              <a:rPr lang="en-US" altLang="zh-CN" sz="2400" b="1"/>
              <a:t>           nbr.col=here.col+offset[i].col;</a:t>
            </a:r>
          </a:p>
          <a:p>
            <a:pPr>
              <a:lnSpc>
                <a:spcPct val="80000"/>
              </a:lnSpc>
            </a:pPr>
            <a:r>
              <a:rPr lang="en-US" altLang="zh-CN" sz="2400" b="1"/>
              <a:t>          if (grid[nbr.row][nbr.col]==j) break;</a:t>
            </a:r>
          </a:p>
          <a:p>
            <a:pPr>
              <a:lnSpc>
                <a:spcPct val="80000"/>
              </a:lnSpc>
            </a:pPr>
            <a:r>
              <a:rPr lang="en-US" altLang="zh-CN" sz="2400" b="1"/>
              <a:t>      }</a:t>
            </a:r>
          </a:p>
          <a:p>
            <a:pPr>
              <a:lnSpc>
                <a:spcPct val="80000"/>
              </a:lnSpc>
            </a:pPr>
            <a:r>
              <a:rPr lang="en-US" altLang="zh-CN" sz="2400" b="1"/>
              <a:t>      here=nbr;//</a:t>
            </a:r>
            <a:r>
              <a:rPr lang="zh-CN" altLang="en-US" sz="2400" b="1"/>
              <a:t>往回推进</a:t>
            </a:r>
          </a:p>
          <a:p>
            <a:pPr>
              <a:lnSpc>
                <a:spcPct val="80000"/>
              </a:lnSpc>
            </a:pPr>
            <a:r>
              <a:rPr lang="en-US" altLang="zh-CN" sz="2400" b="1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BC97657-8060-4F83-B3EB-967A3BFBFC00}" type="datetime1">
              <a:rPr lang="zh-CN" altLang="en-US" smtClean="0">
                <a:ea typeface="宋体" charset="-122"/>
              </a:rPr>
              <a:pPr/>
              <a:t>2016/5/31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Page </a:t>
            </a:r>
            <a:fld id="{EB885680-3CA3-4CBD-B033-FBD5AD7D0DB1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468313" y="785795"/>
            <a:ext cx="8207375" cy="5650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kumimoji="1" lang="en-US" altLang="zh-CN" b="1" dirty="0">
                <a:latin typeface="宋体" charset="-122"/>
              </a:rPr>
              <a:t>    </a:t>
            </a:r>
            <a:r>
              <a:rPr kumimoji="1" lang="zh-CN" altLang="en-US" sz="2800" b="1" dirty="0">
                <a:latin typeface="宋体" charset="-122"/>
              </a:rPr>
              <a:t>分支限界法和回溯法实际上都属于蛮力穷举法，当然不能指望它有很好的最坏时间复杂性，遍历具有指数阶个结点的解空间树，在最坏情况下，时间复杂性肯定为指数阶。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宋体" charset="-122"/>
              </a:rPr>
              <a:t>    与回溯法不同的是，分支限界法首先扩展解空间树中的上层结点，并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charset="-122"/>
              </a:rPr>
              <a:t>采用限界函数，有利于实行大范围剪枝</a:t>
            </a:r>
            <a:r>
              <a:rPr kumimoji="1" lang="zh-CN" altLang="en-US" sz="2800" b="1" dirty="0">
                <a:latin typeface="宋体" charset="-122"/>
              </a:rPr>
              <a:t>，同时，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charset="-122"/>
              </a:rPr>
              <a:t>根据限界函数不断调整搜索方向，选择最有可能取得最优解的子树优先进行搜索</a:t>
            </a:r>
            <a:r>
              <a:rPr kumimoji="1" lang="zh-CN" altLang="en-US" sz="2800" b="1" dirty="0">
                <a:latin typeface="宋体" charset="-122"/>
              </a:rPr>
              <a:t>。所以，如果选择了结点的合理扩展顺序以及设计了一个好的限界函数，分支界限法可以快速得到问题的解。</a:t>
            </a:r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357158" y="0"/>
            <a:ext cx="83518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400" b="1" dirty="0" smtClean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分支</a:t>
            </a:r>
            <a:r>
              <a:rPr kumimoji="1" lang="zh-CN" altLang="en-US" sz="4400" b="1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限界法的时间性能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C7CDCDF-DCCB-44B6-AECD-67F69988AA2F}" type="datetime1">
              <a:rPr lang="zh-CN" altLang="en-US" smtClean="0">
                <a:ea typeface="宋体" charset="-122"/>
              </a:rPr>
              <a:pPr/>
              <a:t>2016/5/31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Page </a:t>
            </a:r>
            <a:fld id="{49F2E870-110C-4519-9E7C-D858E1D6311B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6629" name="Text Box 2"/>
          <p:cNvSpPr txBox="1">
            <a:spLocks noChangeArrowheads="1"/>
          </p:cNvSpPr>
          <p:nvPr/>
        </p:nvSpPr>
        <p:spPr bwMode="auto">
          <a:xfrm>
            <a:off x="395288" y="692150"/>
            <a:ext cx="8424862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b="1" dirty="0">
                <a:latin typeface="宋体" charset="-122"/>
              </a:rPr>
              <a:t>    </a:t>
            </a:r>
            <a:r>
              <a:rPr kumimoji="1" lang="zh-CN" altLang="en-US" sz="2400" b="1" dirty="0">
                <a:latin typeface="宋体" charset="-122"/>
              </a:rPr>
              <a:t>分支限界法的较高效率是以付出一定代价为基础的，其工作方式也造成了算法设计的复杂性。首先，一个更好的限界函数通常需要花费更多的时间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charset="-122"/>
              </a:rPr>
              <a:t>计算相应的目标函数值</a:t>
            </a:r>
            <a:r>
              <a:rPr kumimoji="1" lang="zh-CN" altLang="en-US" sz="2400" b="1" dirty="0">
                <a:latin typeface="宋体" charset="-122"/>
              </a:rPr>
              <a:t>，而且对于具体的问题实例，通常需要进行大量实验，才能确定一个好的限界函数；其次，由于分支限界法对解空间树中结点的处理是跳跃式的，因此，在搜索到某个叶子结点得到最优值时，为了从该叶子结点求出对应的最优解中的各个分量，需要对每个扩展结点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charset="-122"/>
              </a:rPr>
              <a:t>保存该结点到根结点的路径</a:t>
            </a:r>
            <a:r>
              <a:rPr kumimoji="1" lang="zh-CN" altLang="en-US" sz="2400" b="1" dirty="0">
                <a:latin typeface="宋体" charset="-122"/>
              </a:rPr>
              <a:t>，或者在搜索过程中构建搜索经过的树结构，这使得算法的设计较为复杂；再次，算法要维护一个待处理结点表</a:t>
            </a:r>
            <a:r>
              <a:rPr kumimoji="1" lang="en-US" altLang="zh-CN" sz="2400" b="1" dirty="0">
                <a:latin typeface="宋体" charset="-122"/>
              </a:rPr>
              <a:t>PT</a:t>
            </a:r>
            <a:r>
              <a:rPr kumimoji="1" lang="zh-CN" altLang="en-US" sz="2400" b="1" dirty="0">
                <a:latin typeface="宋体" charset="-122"/>
              </a:rPr>
              <a:t>，并且需要在表</a:t>
            </a:r>
            <a:r>
              <a:rPr kumimoji="1" lang="en-US" altLang="zh-CN" sz="2400" b="1" dirty="0">
                <a:latin typeface="宋体" charset="-122"/>
              </a:rPr>
              <a:t>PT</a:t>
            </a:r>
            <a:r>
              <a:rPr kumimoji="1" lang="zh-CN" altLang="en-US" sz="2400" b="1" dirty="0">
                <a:latin typeface="宋体" charset="-122"/>
              </a:rPr>
              <a:t>中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charset="-122"/>
              </a:rPr>
              <a:t>快速查找取得极值的结点</a:t>
            </a:r>
            <a:r>
              <a:rPr kumimoji="1" lang="zh-CN" altLang="en-US" sz="2400" b="1" dirty="0">
                <a:latin typeface="宋体" charset="-122"/>
              </a:rPr>
              <a:t>，等等。这都需要较大的存储空间，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charset="-122"/>
              </a:rPr>
              <a:t>在最坏情况下，分支限界法需要的空间复杂性是指数阶。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分支限界法与回溯法的比较 </a:t>
            </a:r>
          </a:p>
        </p:txBody>
      </p:sp>
      <p:sp>
        <p:nvSpPr>
          <p:cNvPr id="31949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/>
              <a:t>相同点</a:t>
            </a:r>
          </a:p>
          <a:p>
            <a:pPr lvl="1">
              <a:lnSpc>
                <a:spcPct val="90000"/>
              </a:lnSpc>
            </a:pPr>
            <a:r>
              <a:rPr lang="zh-CN" altLang="en-US" b="1"/>
              <a:t>均需要先定义问题的解空间，确定的解空间组织结构一般都是树或图。</a:t>
            </a:r>
          </a:p>
          <a:p>
            <a:pPr lvl="1">
              <a:lnSpc>
                <a:spcPct val="90000"/>
              </a:lnSpc>
            </a:pPr>
            <a:r>
              <a:rPr lang="zh-CN" altLang="en-US" b="1"/>
              <a:t>在问题的解空间树上搜索问题解。</a:t>
            </a:r>
          </a:p>
          <a:p>
            <a:pPr lvl="1">
              <a:lnSpc>
                <a:spcPct val="90000"/>
              </a:lnSpc>
            </a:pPr>
            <a:r>
              <a:rPr lang="zh-CN" altLang="en-US" b="1"/>
              <a:t>搜索前均需确定判断条件，该判断条件用于判断扩展生成的结点是否为可行结点。</a:t>
            </a:r>
          </a:p>
          <a:p>
            <a:pPr lvl="1">
              <a:lnSpc>
                <a:spcPct val="90000"/>
              </a:lnSpc>
            </a:pPr>
            <a:r>
              <a:rPr lang="zh-CN" altLang="en-US" b="1"/>
              <a:t>搜索过程中必须判断扩展生成的结点是否满足判断条件，如果满足，则保留该扩展生成的结点，否则舍弃。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620713"/>
            <a:ext cx="8540750" cy="5478462"/>
          </a:xfrm>
        </p:spPr>
        <p:txBody>
          <a:bodyPr/>
          <a:lstStyle/>
          <a:p>
            <a:r>
              <a:rPr lang="zh-CN" altLang="en-US" b="1"/>
              <a:t>不同点</a:t>
            </a:r>
          </a:p>
          <a:p>
            <a:pPr lvl="1"/>
            <a:r>
              <a:rPr lang="zh-CN" altLang="en-US" b="1"/>
              <a:t>搜索目标：回溯法的求解目标是找出解空间树中满足约束条件的所有解，而分支限界法的求解目标则是找出满足约束条件的一个解，或是在满足约束条件的解中找出在某种意义下的最优解。</a:t>
            </a:r>
          </a:p>
          <a:p>
            <a:pPr lvl="1"/>
            <a:r>
              <a:rPr lang="zh-CN" altLang="en-US" b="1"/>
              <a:t>搜索方式不同：回溯法以深度优先的方式搜索解空间树，而分支限界法则以广度优先或以最小耗费优先的方式搜索解空间树</a:t>
            </a:r>
          </a:p>
          <a:p>
            <a:pPr lvl="1"/>
            <a:r>
              <a:rPr lang="zh-CN" altLang="en-US" b="1"/>
              <a:t>扩展方式不同：在回溯法搜索中，扩展结点一次生成一个孩子结点，而在分支限界法搜索中，扩展结点一次生成它所有的孩子结点。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r>
              <a:rPr lang="zh-CN" altLang="en-US" dirty="0"/>
              <a:t>分类（根据活结点表的维护方式）</a:t>
            </a:r>
          </a:p>
          <a:p>
            <a:pPr lvl="1"/>
            <a:r>
              <a:rPr lang="zh-CN" altLang="en-US" dirty="0"/>
              <a:t>队列式分支限界法</a:t>
            </a:r>
          </a:p>
          <a:p>
            <a:pPr lvl="1"/>
            <a:r>
              <a:rPr lang="zh-CN" altLang="en-US" dirty="0"/>
              <a:t>优先队列式分支限界法</a:t>
            </a:r>
          </a:p>
          <a:p>
            <a:pPr marL="342900" lvl="1" indent="-342900">
              <a:buClr>
                <a:schemeClr val="folHlink"/>
              </a:buClr>
              <a:buFont typeface="Wingdings 2" pitchFamily="18" charset="2"/>
              <a:buChar char="¡"/>
            </a:pPr>
            <a:r>
              <a:rPr lang="zh-CN" altLang="en-US" sz="3200" dirty="0" smtClean="0">
                <a:cs typeface="+mn-cs"/>
              </a:rPr>
              <a:t>分支限界法的一般解题步骤为：</a:t>
            </a:r>
          </a:p>
          <a:p>
            <a:pPr lvl="1"/>
            <a:r>
              <a:rPr lang="zh-CN" altLang="en-US" b="1" dirty="0" smtClean="0"/>
              <a:t>定义</a:t>
            </a:r>
            <a:r>
              <a:rPr lang="zh-CN" altLang="en-US" b="1" dirty="0"/>
              <a:t>问题的解空间</a:t>
            </a:r>
          </a:p>
          <a:p>
            <a:pPr lvl="1"/>
            <a:r>
              <a:rPr lang="zh-CN" altLang="en-US" b="1" dirty="0"/>
              <a:t>确定问题的解空间组织结构（树或图）</a:t>
            </a:r>
          </a:p>
          <a:p>
            <a:pPr lvl="1"/>
            <a:r>
              <a:rPr lang="zh-CN" altLang="en-US" b="1" dirty="0"/>
              <a:t>搜索解空间。搜索前要定义判断标准（约束函数或限界函数），如果选用优先队列式分支限界法，则必须确定优先级。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404813"/>
            <a:ext cx="8540750" cy="1143000"/>
          </a:xfrm>
        </p:spPr>
        <p:txBody>
          <a:bodyPr/>
          <a:lstStyle/>
          <a:p>
            <a:r>
              <a:rPr lang="zh-CN" altLang="en-US" sz="3600" b="1">
                <a:solidFill>
                  <a:schemeClr val="tx1"/>
                </a:solidFill>
              </a:rPr>
              <a:t>示例</a:t>
            </a:r>
            <a:r>
              <a:rPr lang="en-US" altLang="zh-CN" sz="3600" b="1">
                <a:solidFill>
                  <a:schemeClr val="tx1"/>
                </a:solidFill>
              </a:rPr>
              <a:t>1</a:t>
            </a:r>
            <a:r>
              <a:rPr lang="zh-CN" altLang="en-US" sz="3600" b="1">
                <a:solidFill>
                  <a:schemeClr val="tx1"/>
                </a:solidFill>
              </a:rPr>
              <a:t>：</a:t>
            </a:r>
            <a:r>
              <a:rPr lang="en-US" altLang="zh-CN" sz="3600" b="1">
                <a:solidFill>
                  <a:schemeClr val="tx1"/>
                </a:solidFill>
              </a:rPr>
              <a:t>0-1</a:t>
            </a:r>
            <a:r>
              <a:rPr lang="zh-CN" altLang="en-US" sz="3600" b="1">
                <a:solidFill>
                  <a:schemeClr val="tx1"/>
                </a:solidFill>
              </a:rPr>
              <a:t>背包问题</a:t>
            </a:r>
          </a:p>
        </p:txBody>
      </p:sp>
      <p:sp>
        <p:nvSpPr>
          <p:cNvPr id="2969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412875"/>
            <a:ext cx="859155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/>
              <a:t>考虑实例</a:t>
            </a:r>
            <a:r>
              <a:rPr lang="en-US" altLang="zh-CN" b="1"/>
              <a:t>n=4</a:t>
            </a:r>
            <a:r>
              <a:rPr lang="zh-CN" altLang="en-US" b="1"/>
              <a:t>，</a:t>
            </a:r>
            <a:r>
              <a:rPr lang="en-US" altLang="zh-CN" b="1"/>
              <a:t>w=[3,5,2,1]</a:t>
            </a:r>
            <a:r>
              <a:rPr lang="zh-CN" altLang="en-US" b="1"/>
              <a:t>，</a:t>
            </a:r>
            <a:r>
              <a:rPr lang="en-US" altLang="zh-CN" b="1"/>
              <a:t>v=[9,10,7,4]</a:t>
            </a:r>
            <a:r>
              <a:rPr lang="zh-CN" altLang="en-US" b="1"/>
              <a:t>，</a:t>
            </a:r>
            <a:r>
              <a:rPr lang="en-US" altLang="zh-CN" b="1"/>
              <a:t>C=7</a:t>
            </a:r>
            <a:r>
              <a:rPr lang="zh-CN" altLang="en-US" b="1"/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b="1"/>
              <a:t>定义问题的解空间</a:t>
            </a:r>
          </a:p>
          <a:p>
            <a:pPr lvl="1">
              <a:lnSpc>
                <a:spcPct val="90000"/>
              </a:lnSpc>
            </a:pPr>
            <a:r>
              <a:rPr lang="zh-CN" altLang="en-US" b="1"/>
              <a:t>该实例的解空间为（</a:t>
            </a:r>
            <a:r>
              <a:rPr lang="en-US" altLang="zh-CN" b="1"/>
              <a:t>x1,x2,x3,x4</a:t>
            </a:r>
            <a:r>
              <a:rPr lang="zh-CN" altLang="en-US" b="1"/>
              <a:t>），</a:t>
            </a:r>
            <a:r>
              <a:rPr lang="en-US" altLang="zh-CN" b="1"/>
              <a:t>xi=0</a:t>
            </a:r>
            <a:r>
              <a:rPr lang="zh-CN" altLang="en-US" b="1"/>
              <a:t>或</a:t>
            </a:r>
            <a:r>
              <a:rPr lang="en-US" altLang="zh-CN" b="1"/>
              <a:t>1(i=1,2,3,4)</a:t>
            </a:r>
            <a:r>
              <a:rPr lang="zh-CN" altLang="en-US" b="1"/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b="1"/>
              <a:t>确定问题的解空间组织结构</a:t>
            </a:r>
          </a:p>
          <a:p>
            <a:pPr lvl="1">
              <a:lnSpc>
                <a:spcPct val="90000"/>
              </a:lnSpc>
            </a:pPr>
            <a:r>
              <a:rPr lang="zh-CN" altLang="en-US" b="1"/>
              <a:t>该实例的解空间是一棵子集树，深度为</a:t>
            </a:r>
            <a:r>
              <a:rPr lang="en-US" altLang="zh-CN" b="1"/>
              <a:t>4</a:t>
            </a:r>
            <a:r>
              <a:rPr lang="zh-CN" altLang="en-US" b="1"/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b="1"/>
              <a:t>搜索解空间</a:t>
            </a:r>
          </a:p>
          <a:p>
            <a:pPr lvl="1">
              <a:lnSpc>
                <a:spcPct val="90000"/>
              </a:lnSpc>
            </a:pPr>
            <a:r>
              <a:rPr lang="zh-CN" altLang="en-US" b="1"/>
              <a:t>约束条件</a:t>
            </a:r>
          </a:p>
          <a:p>
            <a:pPr lvl="1">
              <a:lnSpc>
                <a:spcPct val="90000"/>
              </a:lnSpc>
            </a:pPr>
            <a:r>
              <a:rPr lang="zh-CN" altLang="en-US" b="1"/>
              <a:t>限界条件   </a:t>
            </a:r>
            <a:r>
              <a:rPr lang="en-US" altLang="zh-CN" b="1"/>
              <a:t>cp+rp&gt;bestp</a:t>
            </a:r>
          </a:p>
        </p:txBody>
      </p:sp>
      <p:sp>
        <p:nvSpPr>
          <p:cNvPr id="296964" name="Rectangle 4"/>
          <p:cNvSpPr>
            <a:spLocks noChangeArrowheads="1"/>
          </p:cNvSpPr>
          <p:nvPr/>
        </p:nvSpPr>
        <p:spPr bwMode="auto">
          <a:xfrm>
            <a:off x="0" y="2765425"/>
            <a:ext cx="9144000" cy="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6965" name="Object 5"/>
          <p:cNvGraphicFramePr>
            <a:graphicFrameLocks noChangeAspect="1"/>
          </p:cNvGraphicFramePr>
          <p:nvPr/>
        </p:nvGraphicFramePr>
        <p:xfrm>
          <a:off x="2843213" y="5097463"/>
          <a:ext cx="1223962" cy="677862"/>
        </p:xfrm>
        <a:graphic>
          <a:graphicData uri="http://schemas.openxmlformats.org/presentationml/2006/ole">
            <p:oleObj spid="_x0000_s296965" name="公式" r:id="rId3" imgW="787400" imgH="43180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2000"/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2000"/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2000"/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2000"/>
                                        <p:tgtEl>
                                          <p:spTgt spid="29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2000"/>
                                        <p:tgtEl>
                                          <p:spTgt spid="29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9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2000"/>
                                        <p:tgtEl>
                                          <p:spTgt spid="29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队列式分支限界法</a:t>
            </a:r>
          </a:p>
        </p:txBody>
      </p:sp>
      <p:sp>
        <p:nvSpPr>
          <p:cNvPr id="29798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/>
              <a:t>cp</a:t>
            </a:r>
            <a:r>
              <a:rPr lang="zh-CN" altLang="en-US" b="1"/>
              <a:t>初始值为</a:t>
            </a:r>
            <a:r>
              <a:rPr lang="en-US" altLang="zh-CN" b="1"/>
              <a:t>0</a:t>
            </a:r>
            <a:r>
              <a:rPr lang="zh-CN" altLang="en-US" b="1"/>
              <a:t>；</a:t>
            </a:r>
            <a:r>
              <a:rPr lang="en-US" altLang="zh-CN" b="1"/>
              <a:t>rp</a:t>
            </a:r>
            <a:r>
              <a:rPr lang="zh-CN" altLang="en-US" b="1"/>
              <a:t>初始值为所有物品的价值之和；</a:t>
            </a:r>
            <a:r>
              <a:rPr lang="en-US" altLang="zh-CN" b="1"/>
              <a:t>bestp</a:t>
            </a:r>
            <a:r>
              <a:rPr lang="zh-CN" altLang="en-US" b="1"/>
              <a:t>表示当前最优解，初始值为</a:t>
            </a:r>
            <a:r>
              <a:rPr lang="en-US" altLang="zh-CN" b="1"/>
              <a:t>0</a:t>
            </a:r>
            <a:r>
              <a:rPr lang="zh-CN" altLang="en-US" b="1"/>
              <a:t>。</a:t>
            </a:r>
          </a:p>
          <a:p>
            <a:r>
              <a:rPr lang="zh-CN" altLang="en-US" b="1"/>
              <a:t>当</a:t>
            </a:r>
            <a:r>
              <a:rPr lang="en-US" altLang="zh-CN" b="1"/>
              <a:t>cp&gt;bestp</a:t>
            </a:r>
            <a:r>
              <a:rPr lang="zh-CN" altLang="en-US" b="1"/>
              <a:t>时，更新</a:t>
            </a:r>
            <a:r>
              <a:rPr lang="en-US" altLang="zh-CN" b="1"/>
              <a:t>bestp</a:t>
            </a:r>
            <a:r>
              <a:rPr lang="zh-CN" altLang="en-US" b="1"/>
              <a:t>为</a:t>
            </a:r>
            <a:r>
              <a:rPr lang="en-US" altLang="zh-CN" b="1"/>
              <a:t>cp</a:t>
            </a:r>
            <a:r>
              <a:rPr lang="zh-CN" altLang="en-US" b="1"/>
              <a:t>。</a:t>
            </a:r>
          </a:p>
        </p:txBody>
      </p:sp>
      <p:graphicFrame>
        <p:nvGraphicFramePr>
          <p:cNvPr id="297988" name="Object 4"/>
          <p:cNvGraphicFramePr>
            <a:graphicFrameLocks noChangeAspect="1"/>
          </p:cNvGraphicFramePr>
          <p:nvPr/>
        </p:nvGraphicFramePr>
        <p:xfrm>
          <a:off x="755650" y="4005263"/>
          <a:ext cx="1152525" cy="884237"/>
        </p:xfrm>
        <a:graphic>
          <a:graphicData uri="http://schemas.openxmlformats.org/presentationml/2006/ole">
            <p:oleObj spid="_x0000_s297988" name="Visio" r:id="rId3" imgW="658774" imgH="500801" progId="">
              <p:embed/>
            </p:oleObj>
          </a:graphicData>
        </a:graphic>
      </p:graphicFrame>
      <p:graphicFrame>
        <p:nvGraphicFramePr>
          <p:cNvPr id="297989" name="Object 5"/>
          <p:cNvGraphicFramePr>
            <a:graphicFrameLocks noChangeAspect="1"/>
          </p:cNvGraphicFramePr>
          <p:nvPr/>
        </p:nvGraphicFramePr>
        <p:xfrm>
          <a:off x="1979613" y="3644900"/>
          <a:ext cx="3384550" cy="1281113"/>
        </p:xfrm>
        <a:graphic>
          <a:graphicData uri="http://schemas.openxmlformats.org/presentationml/2006/ole">
            <p:oleObj spid="_x0000_s297989" name="Visio" r:id="rId4" imgW="2747058" imgH="1046702" progId="">
              <p:embed/>
            </p:oleObj>
          </a:graphicData>
        </a:graphic>
      </p:graphicFrame>
      <p:graphicFrame>
        <p:nvGraphicFramePr>
          <p:cNvPr id="297990" name="Object 6"/>
          <p:cNvGraphicFramePr>
            <a:graphicFrameLocks noChangeAspect="1"/>
          </p:cNvGraphicFramePr>
          <p:nvPr/>
        </p:nvGraphicFramePr>
        <p:xfrm>
          <a:off x="5435600" y="3429000"/>
          <a:ext cx="3097213" cy="1992313"/>
        </p:xfrm>
        <a:graphic>
          <a:graphicData uri="http://schemas.openxmlformats.org/presentationml/2006/ole">
            <p:oleObj spid="_x0000_s297990" name="Visio" r:id="rId5" imgW="2639044" imgH="1706785" progId="">
              <p:embed/>
            </p:oleObj>
          </a:graphicData>
        </a:graphic>
      </p:graphicFrame>
      <p:sp>
        <p:nvSpPr>
          <p:cNvPr id="297991" name="Rectangle 7"/>
          <p:cNvSpPr>
            <a:spLocks noChangeArrowheads="1"/>
          </p:cNvSpPr>
          <p:nvPr/>
        </p:nvSpPr>
        <p:spPr bwMode="auto">
          <a:xfrm>
            <a:off x="0" y="2041525"/>
            <a:ext cx="9144000" cy="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992" name="Rectangle 8"/>
          <p:cNvSpPr>
            <a:spLocks noChangeArrowheads="1"/>
          </p:cNvSpPr>
          <p:nvPr/>
        </p:nvSpPr>
        <p:spPr bwMode="auto">
          <a:xfrm>
            <a:off x="0" y="2451100"/>
            <a:ext cx="279400" cy="2444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kumimoji="1" lang="en-US" altLang="zh-CN" sz="1000" b="1">
                <a:latin typeface="Times New Roman" pitchFamily="18" charset="0"/>
                <a:cs typeface="Times New Roman" pitchFamily="18" charset="0"/>
              </a:rPr>
              <a:t>   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297993" name="Rectangle 9"/>
          <p:cNvSpPr>
            <a:spLocks noChangeArrowheads="1"/>
          </p:cNvSpPr>
          <p:nvPr/>
        </p:nvSpPr>
        <p:spPr bwMode="auto">
          <a:xfrm>
            <a:off x="0" y="3438525"/>
            <a:ext cx="215900" cy="2444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kumimoji="1" lang="en-US" altLang="zh-CN" sz="1000" b="1">
                <a:latin typeface="Times New Roman" pitchFamily="18" charset="0"/>
                <a:cs typeface="Times New Roman" pitchFamily="18" charset="0"/>
              </a:rPr>
              <a:t> </a:t>
            </a:r>
            <a:endParaRPr kumimoji="1" lang="en-US" altLang="zh-CN" sz="2400" b="1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9010" name="Object 2"/>
          <p:cNvGraphicFramePr>
            <a:graphicFrameLocks noChangeAspect="1"/>
          </p:cNvGraphicFramePr>
          <p:nvPr/>
        </p:nvGraphicFramePr>
        <p:xfrm>
          <a:off x="250825" y="620713"/>
          <a:ext cx="4392613" cy="2551112"/>
        </p:xfrm>
        <a:graphic>
          <a:graphicData uri="http://schemas.openxmlformats.org/presentationml/2006/ole">
            <p:oleObj spid="_x0000_s299010" name="Visio" r:id="rId3" imgW="2926652" imgH="1706785" progId="">
              <p:embed/>
            </p:oleObj>
          </a:graphicData>
        </a:graphic>
      </p:graphicFrame>
      <p:graphicFrame>
        <p:nvGraphicFramePr>
          <p:cNvPr id="299011" name="Object 3"/>
          <p:cNvGraphicFramePr>
            <a:graphicFrameLocks noChangeAspect="1"/>
          </p:cNvGraphicFramePr>
          <p:nvPr/>
        </p:nvGraphicFramePr>
        <p:xfrm>
          <a:off x="4643438" y="620713"/>
          <a:ext cx="4176712" cy="2767012"/>
        </p:xfrm>
        <a:graphic>
          <a:graphicData uri="http://schemas.openxmlformats.org/presentationml/2006/ole">
            <p:oleObj spid="_x0000_s299011" name="Visio" r:id="rId4" imgW="3646742" imgH="2399871" progId="">
              <p:embed/>
            </p:oleObj>
          </a:graphicData>
        </a:graphic>
      </p:graphicFrame>
      <p:graphicFrame>
        <p:nvGraphicFramePr>
          <p:cNvPr id="299012" name="Object 4"/>
          <p:cNvGraphicFramePr>
            <a:graphicFrameLocks noChangeAspect="1"/>
          </p:cNvGraphicFramePr>
          <p:nvPr/>
        </p:nvGraphicFramePr>
        <p:xfrm>
          <a:off x="250825" y="3500438"/>
          <a:ext cx="3887788" cy="2911475"/>
        </p:xfrm>
        <a:graphic>
          <a:graphicData uri="http://schemas.openxmlformats.org/presentationml/2006/ole">
            <p:oleObj spid="_x0000_s299012" name="Visio" r:id="rId5" imgW="3080099" imgH="2325291" progId="">
              <p:embed/>
            </p:oleObj>
          </a:graphicData>
        </a:graphic>
      </p:graphicFrame>
      <p:graphicFrame>
        <p:nvGraphicFramePr>
          <p:cNvPr id="299013" name="Object 5"/>
          <p:cNvGraphicFramePr>
            <a:graphicFrameLocks noChangeAspect="1"/>
          </p:cNvGraphicFramePr>
          <p:nvPr/>
        </p:nvGraphicFramePr>
        <p:xfrm>
          <a:off x="4572000" y="3357563"/>
          <a:ext cx="3960813" cy="2976562"/>
        </p:xfrm>
        <a:graphic>
          <a:graphicData uri="http://schemas.openxmlformats.org/presentationml/2006/ole">
            <p:oleObj spid="_x0000_s299013" name="Visio" r:id="rId6" imgW="3178683" imgH="2408872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9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9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0034" name="Object 2"/>
          <p:cNvGraphicFramePr>
            <a:graphicFrameLocks noChangeAspect="1"/>
          </p:cNvGraphicFramePr>
          <p:nvPr/>
        </p:nvGraphicFramePr>
        <p:xfrm>
          <a:off x="250825" y="1700213"/>
          <a:ext cx="3889375" cy="3725862"/>
        </p:xfrm>
        <a:graphic>
          <a:graphicData uri="http://schemas.openxmlformats.org/presentationml/2006/ole">
            <p:oleObj spid="_x0000_s300034" name="Visio" r:id="rId3" imgW="3178683" imgH="3060382" progId="">
              <p:embed/>
            </p:oleObj>
          </a:graphicData>
        </a:graphic>
      </p:graphicFrame>
      <p:graphicFrame>
        <p:nvGraphicFramePr>
          <p:cNvPr id="300035" name="Object 3"/>
          <p:cNvGraphicFramePr>
            <a:graphicFrameLocks noChangeAspect="1"/>
          </p:cNvGraphicFramePr>
          <p:nvPr/>
        </p:nvGraphicFramePr>
        <p:xfrm>
          <a:off x="4572000" y="1557338"/>
          <a:ext cx="4032250" cy="3854450"/>
        </p:xfrm>
        <a:graphic>
          <a:graphicData uri="http://schemas.openxmlformats.org/presentationml/2006/ole">
            <p:oleObj spid="_x0000_s300035" name="Visio" r:id="rId4" imgW="3178683" imgH="3060382" progId="">
              <p:embed/>
            </p:oleObj>
          </a:graphicData>
        </a:graphic>
      </p:graphicFrame>
      <p:sp>
        <p:nvSpPr>
          <p:cNvPr id="300036" name="Rectangle 4"/>
          <p:cNvSpPr>
            <a:spLocks noChangeArrowheads="1"/>
          </p:cNvSpPr>
          <p:nvPr/>
        </p:nvSpPr>
        <p:spPr bwMode="auto">
          <a:xfrm>
            <a:off x="0" y="1401763"/>
            <a:ext cx="9144000" cy="0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0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1796944-DBEB-408E-9C15-7131B5583476}" type="datetime1">
              <a:rPr lang="zh-CN" altLang="en-US" smtClean="0">
                <a:ea typeface="宋体" charset="-122"/>
              </a:rPr>
              <a:pPr/>
              <a:t>2016/5/31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1507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第9章  分支限界法 </a:t>
            </a: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Page </a:t>
            </a:r>
            <a:fld id="{2F93ED6F-7866-4C2C-A214-97844AF23022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1509" name="Text Box 52"/>
          <p:cNvSpPr txBox="1">
            <a:spLocks noChangeArrowheads="1"/>
          </p:cNvSpPr>
          <p:nvPr/>
        </p:nvSpPr>
        <p:spPr bwMode="auto">
          <a:xfrm>
            <a:off x="395288" y="1700213"/>
            <a:ext cx="80772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A50021"/>
                </a:solidFill>
              </a:rPr>
              <a:t>应用分支限界法的关键问题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3600" b="1" dirty="0"/>
              <a:t>（</a:t>
            </a:r>
            <a:r>
              <a:rPr kumimoji="1" lang="en-US" altLang="zh-CN" sz="3600" b="1" dirty="0"/>
              <a:t>1</a:t>
            </a:r>
            <a:r>
              <a:rPr kumimoji="1" lang="zh-CN" altLang="en-US" sz="3600" b="1" dirty="0"/>
              <a:t>）如何确定合适的</a:t>
            </a:r>
            <a:r>
              <a:rPr kumimoji="1" lang="zh-CN" altLang="en-US" sz="3600" b="1" dirty="0">
                <a:solidFill>
                  <a:schemeClr val="tx2"/>
                </a:solidFill>
              </a:rPr>
              <a:t>限界函数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3600" b="1" dirty="0"/>
              <a:t>（</a:t>
            </a:r>
            <a:r>
              <a:rPr kumimoji="1" lang="en-US" altLang="zh-CN" sz="3600" b="1" dirty="0"/>
              <a:t>2</a:t>
            </a:r>
            <a:r>
              <a:rPr kumimoji="1" lang="zh-CN" altLang="en-US" sz="3600" b="1" dirty="0"/>
              <a:t>）如何组织</a:t>
            </a:r>
            <a:r>
              <a:rPr kumimoji="1" lang="zh-CN" altLang="en-US" sz="3600" b="1" dirty="0">
                <a:solidFill>
                  <a:schemeClr val="tx2"/>
                </a:solidFill>
              </a:rPr>
              <a:t>待处理结点表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3600" b="1" dirty="0"/>
              <a:t>（</a:t>
            </a:r>
            <a:r>
              <a:rPr kumimoji="1" lang="en-US" altLang="zh-CN" sz="3600" b="1" dirty="0"/>
              <a:t>3</a:t>
            </a:r>
            <a:r>
              <a:rPr kumimoji="1" lang="zh-CN" altLang="en-US" sz="3600" b="1" dirty="0"/>
              <a:t>）如何确定最优解中的</a:t>
            </a:r>
            <a:r>
              <a:rPr kumimoji="1" lang="zh-CN" altLang="en-US" sz="3600" b="1" dirty="0">
                <a:solidFill>
                  <a:schemeClr val="tx2"/>
                </a:solidFill>
              </a:rPr>
              <a:t>各个分量</a:t>
            </a:r>
            <a:r>
              <a:rPr kumimoji="1" lang="zh-CN" altLang="en-US" sz="3600" b="1" dirty="0">
                <a:latin typeface="宋体" charset="-122"/>
              </a:rPr>
              <a:t>    </a:t>
            </a:r>
            <a:endParaRPr kumimoji="1" lang="zh-CN" altLang="en-US" sz="3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7" name="Rectangle 5"/>
          <p:cNvSpPr>
            <a:spLocks noRot="1" noChangeArrowheads="1"/>
          </p:cNvSpPr>
          <p:nvPr/>
        </p:nvSpPr>
        <p:spPr bwMode="auto">
          <a:xfrm>
            <a:off x="539750" y="476250"/>
            <a:ext cx="76200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3600" b="1"/>
              <a:t>示例</a:t>
            </a:r>
            <a:r>
              <a:rPr lang="en-US" altLang="zh-CN" sz="3600" b="1"/>
              <a:t>2</a:t>
            </a:r>
            <a:r>
              <a:rPr lang="zh-CN" altLang="en-US" sz="3600" b="1"/>
              <a:t>： 旅行售货员问题</a:t>
            </a:r>
          </a:p>
        </p:txBody>
      </p:sp>
      <p:sp>
        <p:nvSpPr>
          <p:cNvPr id="325638" name="Text Box 6"/>
          <p:cNvSpPr txBox="1">
            <a:spLocks noChangeArrowheads="1"/>
          </p:cNvSpPr>
          <p:nvPr/>
        </p:nvSpPr>
        <p:spPr bwMode="auto">
          <a:xfrm>
            <a:off x="611188" y="1341438"/>
            <a:ext cx="5656262" cy="5794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黑体" pitchFamily="2" charset="-122"/>
              </a:rPr>
              <a:t>问题描述</a:t>
            </a:r>
            <a:endParaRPr lang="zh-CN" altLang="en-US" b="1">
              <a:ea typeface="华文行楷" pitchFamily="2" charset="-122"/>
            </a:endParaRPr>
          </a:p>
        </p:txBody>
      </p:sp>
      <p:sp>
        <p:nvSpPr>
          <p:cNvPr id="325639" name="Text Box 7"/>
          <p:cNvSpPr txBox="1">
            <a:spLocks noChangeArrowheads="1"/>
          </p:cNvSpPr>
          <p:nvPr/>
        </p:nvSpPr>
        <p:spPr bwMode="auto">
          <a:xfrm>
            <a:off x="468313" y="1916113"/>
            <a:ext cx="7696200" cy="18002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某售货员要到若干城市去推销商品，已知各城市之间的路程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或旅费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。他要选定一条从驻地出发，经过每个城市一次，最后回到驻地的路线，使总的路程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或总旅费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最小。</a:t>
            </a:r>
          </a:p>
        </p:txBody>
      </p:sp>
      <p:sp>
        <p:nvSpPr>
          <p:cNvPr id="325640" name="Rectangle 8"/>
          <p:cNvSpPr>
            <a:spLocks noChangeArrowheads="1"/>
          </p:cNvSpPr>
          <p:nvPr/>
        </p:nvSpPr>
        <p:spPr bwMode="auto">
          <a:xfrm>
            <a:off x="0" y="2876550"/>
            <a:ext cx="9144000" cy="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5641" name="Object 9"/>
          <p:cNvGraphicFramePr>
            <a:graphicFrameLocks noChangeAspect="1"/>
          </p:cNvGraphicFramePr>
          <p:nvPr/>
        </p:nvGraphicFramePr>
        <p:xfrm>
          <a:off x="2411413" y="4005263"/>
          <a:ext cx="2949575" cy="2136775"/>
        </p:xfrm>
        <a:graphic>
          <a:graphicData uri="http://schemas.openxmlformats.org/presentationml/2006/ole">
            <p:oleObj spid="_x0000_s325641" name="Visio" r:id="rId3" imgW="3997785" imgH="28992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5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5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8" grpId="0" autoUpdateAnimBg="0"/>
      <p:bldP spid="325639" grpId="0" autoUpdateAnimBg="0"/>
    </p:bldLst>
  </p:timing>
</p:sld>
</file>

<file path=ppt/theme/theme1.xml><?xml version="1.0" encoding="utf-8"?>
<a:theme xmlns:a="http://schemas.openxmlformats.org/drawingml/2006/main" name="砖雕艺术">
  <a:themeElements>
    <a:clrScheme name="砖雕艺术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砖雕艺术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CDESIGNJ</Template>
  <TotalTime>1926</TotalTime>
  <Words>1575</Words>
  <Application>Microsoft PowerPoint</Application>
  <PresentationFormat>全屏显示(4:3)</PresentationFormat>
  <Paragraphs>191</Paragraphs>
  <Slides>26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29" baseType="lpstr">
      <vt:lpstr>砖雕艺术</vt:lpstr>
      <vt:lpstr>公式</vt:lpstr>
      <vt:lpstr>Visio</vt:lpstr>
      <vt:lpstr>搜索算法类型</vt:lpstr>
      <vt:lpstr>分支限界法</vt:lpstr>
      <vt:lpstr>幻灯片 3</vt:lpstr>
      <vt:lpstr>示例1：0-1背包问题</vt:lpstr>
      <vt:lpstr>队列式分支限界法</vt:lpstr>
      <vt:lpstr>幻灯片 6</vt:lpstr>
      <vt:lpstr>幻灯片 7</vt:lpstr>
      <vt:lpstr>幻灯片 8</vt:lpstr>
      <vt:lpstr>幻灯片 9</vt:lpstr>
      <vt:lpstr>幻灯片 10</vt:lpstr>
      <vt:lpstr>队列式分支限界法</vt:lpstr>
      <vt:lpstr>幻灯片 12</vt:lpstr>
      <vt:lpstr>幻灯片 13</vt:lpstr>
      <vt:lpstr>幻灯片 14</vt:lpstr>
      <vt:lpstr>算法优化</vt:lpstr>
      <vt:lpstr>示例3： 布线问题</vt:lpstr>
      <vt:lpstr>幻灯片 17</vt:lpstr>
      <vt:lpstr>问题分析</vt:lpstr>
      <vt:lpstr>实例</vt:lpstr>
      <vt:lpstr>幻灯片 20</vt:lpstr>
      <vt:lpstr>幻灯片 21</vt:lpstr>
      <vt:lpstr>幻灯片 22</vt:lpstr>
      <vt:lpstr>幻灯片 23</vt:lpstr>
      <vt:lpstr>幻灯片 24</vt:lpstr>
      <vt:lpstr>分支限界法与回溯法的比较 </vt:lpstr>
      <vt:lpstr>幻灯片 26</vt:lpstr>
    </vt:vector>
  </TitlesOfParts>
  <Company>Computer Science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算法设计与分析</dc:title>
  <dc:creator>wangxd</dc:creator>
  <cp:lastModifiedBy>Lenovo</cp:lastModifiedBy>
  <cp:revision>179</cp:revision>
  <dcterms:created xsi:type="dcterms:W3CDTF">2003-12-16T08:40:21Z</dcterms:created>
  <dcterms:modified xsi:type="dcterms:W3CDTF">2016-05-31T05:41:55Z</dcterms:modified>
</cp:coreProperties>
</file>