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80A8F-8FD5-4D7B-A1AE-B3A2299D37D4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DCE76-37E2-4C7A-BCC8-246BC951B3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938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>
                <a:solidFill>
                  <a:schemeClr val="tx1"/>
                </a:solidFill>
                <a:latin typeface="Century751 No2 BT" panose="02040604050505020204" pitchFamily="18" charset="0"/>
              </a:rPr>
              <a:t>1981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DCE76-37E2-4C7A-BCC8-246BC951B3D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95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5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40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514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113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134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32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137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797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4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82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4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77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97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8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6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07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6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90E8A91-6686-43FA-A6EF-E52202FFCCA3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31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ctrTitle"/>
          </p:nvPr>
        </p:nvSpPr>
        <p:spPr>
          <a:xfrm>
            <a:off x="653791" y="385736"/>
            <a:ext cx="7836417" cy="1662539"/>
          </a:xfrm>
        </p:spPr>
        <p:txBody>
          <a:bodyPr>
            <a:noAutofit/>
          </a:bodyPr>
          <a:lstStyle/>
          <a:p>
            <a:r>
              <a:rPr lang="pt-BR" sz="2800" b="0" dirty="0">
                <a:solidFill>
                  <a:schemeClr val="tx1"/>
                </a:solidFill>
                <a:effectLst/>
                <a:latin typeface="Century751 SeBd BT" pitchFamily="2" charset="0"/>
              </a:rPr>
              <a:t>Fundamentos </a:t>
            </a:r>
            <a:r>
              <a:rPr lang="pt-BR" sz="2800" b="0">
                <a:solidFill>
                  <a:schemeClr val="tx1"/>
                </a:solidFill>
                <a:effectLst/>
                <a:latin typeface="Century751 SeBd BT" pitchFamily="2" charset="0"/>
              </a:rPr>
              <a:t>da </a:t>
            </a:r>
            <a:r>
              <a:rPr lang="pt-BR" sz="2800" b="0" smtClean="0">
                <a:solidFill>
                  <a:schemeClr val="tx1"/>
                </a:solidFill>
                <a:effectLst/>
                <a:latin typeface="Century751 SeBd BT" pitchFamily="2" charset="0"/>
              </a:rPr>
              <a:t>Informática.</a:t>
            </a:r>
            <a:endParaRPr lang="pt-BR" sz="2800" b="0" dirty="0">
              <a:solidFill>
                <a:schemeClr val="tx1"/>
              </a:solidFill>
              <a:effectLst/>
              <a:latin typeface="Century751 SeBd BT" pitchFamily="2" charset="0"/>
            </a:endParaRPr>
          </a:p>
          <a:p>
            <a:r>
              <a:rPr lang="pt-BR" sz="2800" b="0" dirty="0">
                <a:solidFill>
                  <a:schemeClr val="tx1"/>
                </a:solidFill>
                <a:effectLst/>
                <a:latin typeface="Century751 SeBd BT" pitchFamily="2" charset="0"/>
              </a:rPr>
              <a:t>Prof. Diego Rodrigues</a:t>
            </a:r>
          </a:p>
          <a:p>
            <a:r>
              <a:rPr lang="pt-BR" sz="2800" b="0" dirty="0">
                <a:solidFill>
                  <a:schemeClr val="tx1"/>
                </a:solidFill>
                <a:effectLst/>
                <a:latin typeface="Century751 SeBd BT" pitchFamily="2" charset="0"/>
              </a:rPr>
              <a:t>Alunos: Karla </a:t>
            </a:r>
            <a:r>
              <a:rPr lang="pt-BR" sz="2800" b="0" dirty="0" err="1">
                <a:solidFill>
                  <a:schemeClr val="tx1"/>
                </a:solidFill>
                <a:effectLst/>
                <a:latin typeface="Century751 SeBd BT" pitchFamily="2" charset="0"/>
              </a:rPr>
              <a:t>Ficagna</a:t>
            </a:r>
            <a:r>
              <a:rPr lang="pt-BR" sz="2800" b="0" dirty="0">
                <a:solidFill>
                  <a:schemeClr val="tx1"/>
                </a:solidFill>
                <a:effectLst/>
                <a:latin typeface="Century751 SeBd BT" pitchFamily="2" charset="0"/>
              </a:rPr>
              <a:t> dos Santos</a:t>
            </a:r>
            <a:br>
              <a:rPr lang="pt-BR" sz="2800" b="0" dirty="0">
                <a:solidFill>
                  <a:schemeClr val="tx1"/>
                </a:solidFill>
                <a:effectLst/>
                <a:latin typeface="Century751 SeBd BT" pitchFamily="2" charset="0"/>
              </a:rPr>
            </a:br>
            <a:r>
              <a:rPr lang="pt-BR" sz="2800" b="0" dirty="0">
                <a:solidFill>
                  <a:schemeClr val="tx1"/>
                </a:solidFill>
                <a:effectLst/>
                <a:latin typeface="Century751 SeBd BT" pitchFamily="2" charset="0"/>
              </a:rPr>
              <a:t>Castiel </a:t>
            </a:r>
            <a:r>
              <a:rPr lang="pt-BR" sz="2800" dirty="0">
                <a:solidFill>
                  <a:schemeClr val="tx1"/>
                </a:solidFill>
                <a:effectLst/>
                <a:latin typeface="Century751 SeBd BT" pitchFamily="2" charset="0"/>
              </a:rPr>
              <a:t>A</a:t>
            </a:r>
            <a:r>
              <a:rPr lang="pt-BR" sz="2800" b="0" dirty="0">
                <a:solidFill>
                  <a:schemeClr val="tx1"/>
                </a:solidFill>
                <a:effectLst/>
                <a:latin typeface="Century751 SeBd BT" pitchFamily="2" charset="0"/>
              </a:rPr>
              <a:t>zambuja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FE91CB0A-ABBF-4523-9F00-1A73601A1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34" y="2204864"/>
            <a:ext cx="8326931" cy="404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06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>
                <a:effectLst/>
              </a:rPr>
              <a:t>As principais operações matemáticas que usamos nos sistemas binários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6943" y="2104876"/>
            <a:ext cx="8229600" cy="3629000"/>
          </a:xfrm>
        </p:spPr>
        <p:txBody>
          <a:bodyPr/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Soma</a:t>
            </a:r>
            <a:r>
              <a:rPr lang="pt-BR" b="1" dirty="0">
                <a:latin typeface="+mj-lt"/>
              </a:rPr>
              <a:t> </a:t>
            </a:r>
            <a:r>
              <a:rPr lang="pt-BR" dirty="0">
                <a:latin typeface="+mj-lt"/>
              </a:rPr>
              <a:t>é semelhante àquela realizada com números decimais</a:t>
            </a:r>
            <a:r>
              <a:rPr lang="pt-BR" b="1" dirty="0">
                <a:latin typeface="+mj-lt"/>
              </a:rPr>
              <a:t>.</a:t>
            </a:r>
          </a:p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786036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89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>
                <a:effectLst/>
              </a:rPr>
              <a:t>As principais operações matemáticas que usamos nos sistemas binários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Subtração</a:t>
            </a:r>
            <a:r>
              <a:rPr lang="pt-BR" b="1" dirty="0">
                <a:latin typeface="+mj-lt"/>
              </a:rPr>
              <a:t> </a:t>
            </a:r>
            <a:r>
              <a:rPr lang="pt-BR" dirty="0">
                <a:latin typeface="+mj-lt"/>
              </a:rPr>
              <a:t>é semelhante àquela realizada com números decimais</a:t>
            </a:r>
            <a:r>
              <a:rPr lang="pt-BR" b="1" dirty="0">
                <a:latin typeface="+mj-lt"/>
              </a:rPr>
              <a:t>, </a:t>
            </a:r>
            <a:r>
              <a:rPr lang="pt-BR" dirty="0">
                <a:latin typeface="+mj-lt"/>
              </a:rPr>
              <a:t>mas com algumas características especiais. Para facilitar pode-se utilizar a tabela abaixo.</a:t>
            </a: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3140968"/>
            <a:ext cx="2718048" cy="1080120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4021232" y="3140968"/>
            <a:ext cx="4464496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27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>
                <a:effectLst/>
              </a:rPr>
              <a:t>As principais operações matemáticas que usamos nos sistemas binários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Multiplicação</a:t>
            </a:r>
            <a:r>
              <a:rPr lang="pt-BR" b="1" dirty="0"/>
              <a:t> </a:t>
            </a:r>
            <a:r>
              <a:rPr lang="pt-BR" dirty="0">
                <a:latin typeface="+mj-lt"/>
              </a:rPr>
              <a:t>é simples e semelhante àquela realizada com números decimais</a:t>
            </a:r>
            <a:r>
              <a:rPr lang="pt-BR" b="1" dirty="0">
                <a:latin typeface="+mj-lt"/>
              </a:rPr>
              <a:t>.</a:t>
            </a:r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8" y="2780928"/>
            <a:ext cx="7848872" cy="263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91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>
                <a:effectLst/>
              </a:rPr>
              <a:t>As principais operações matemáticas que usamos nos sistemas binários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Divisão</a:t>
            </a:r>
            <a:r>
              <a:rPr lang="pt-BR" b="1" dirty="0">
                <a:latin typeface="+mj-lt"/>
              </a:rPr>
              <a:t> </a:t>
            </a:r>
            <a:r>
              <a:rPr lang="pt-BR" dirty="0">
                <a:latin typeface="+mj-lt"/>
              </a:rPr>
              <a:t>é realizada da mesma forma que o sistema decimal, apenas levando em consideração que as multiplicações e as subtrações devem seguir regras apresentadas para essas operações com números binários.</a:t>
            </a: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35" y="3459077"/>
            <a:ext cx="4896544" cy="248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72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effectLst/>
              </a:rPr>
              <a:t>Local menos previsível que utiliza computadores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3412976"/>
          </a:xfrm>
        </p:spPr>
        <p:txBody>
          <a:bodyPr/>
          <a:lstStyle/>
          <a:p>
            <a:r>
              <a:rPr lang="pt-BR" dirty="0">
                <a:latin typeface="+mj-lt"/>
              </a:rPr>
              <a:t>Relógio (</a:t>
            </a:r>
            <a:r>
              <a:rPr lang="pt-BR" dirty="0" err="1">
                <a:latin typeface="+mj-lt"/>
              </a:rPr>
              <a:t>Smart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watch</a:t>
            </a:r>
            <a:r>
              <a:rPr lang="pt-BR" dirty="0">
                <a:latin typeface="+mj-lt"/>
              </a:rPr>
              <a:t>)</a:t>
            </a:r>
          </a:p>
          <a:p>
            <a:r>
              <a:rPr lang="pt-BR" dirty="0">
                <a:latin typeface="+mj-lt"/>
              </a:rPr>
              <a:t>Aparelho ortodôntico (</a:t>
            </a:r>
            <a:r>
              <a:rPr lang="pt-BR" dirty="0" err="1">
                <a:latin typeface="+mj-lt"/>
              </a:rPr>
              <a:t>invisalign</a:t>
            </a:r>
            <a:r>
              <a:rPr lang="pt-BR" dirty="0">
                <a:latin typeface="+mj-lt"/>
              </a:rPr>
              <a:t>)</a:t>
            </a:r>
          </a:p>
          <a:p>
            <a:r>
              <a:rPr lang="pt-BR" dirty="0">
                <a:latin typeface="+mj-lt"/>
              </a:rPr>
              <a:t>Eletrodomésticos (refrigerador, </a:t>
            </a:r>
            <a:r>
              <a:rPr lang="pt-BR" dirty="0" err="1">
                <a:latin typeface="+mj-lt"/>
              </a:rPr>
              <a:t>microondas</a:t>
            </a:r>
            <a:r>
              <a:rPr lang="pt-BR" dirty="0">
                <a:latin typeface="+mj-lt"/>
              </a:rPr>
              <a:t>, aspirador de pó)</a:t>
            </a:r>
          </a:p>
          <a:p>
            <a:r>
              <a:rPr lang="pt-BR" dirty="0">
                <a:latin typeface="+mj-lt"/>
              </a:rPr>
              <a:t>Tratores e colheitadeiras</a:t>
            </a:r>
          </a:p>
          <a:p>
            <a:r>
              <a:rPr lang="pt-BR" dirty="0">
                <a:latin typeface="+mj-lt"/>
              </a:rPr>
              <a:t>Aparelho de surdez</a:t>
            </a:r>
          </a:p>
          <a:p>
            <a:pPr marL="13716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579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984" y="4941168"/>
            <a:ext cx="1924966" cy="144016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05" y="1724810"/>
            <a:ext cx="1494167" cy="199222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>
                <a:effectLst/>
              </a:rPr>
              <a:t>TimeLine</a:t>
            </a:r>
            <a:r>
              <a:rPr lang="pt-BR" dirty="0">
                <a:effectLst/>
              </a:rPr>
              <a:t> dos Computadores/Notebooks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728929"/>
            <a:ext cx="6869105" cy="4709160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pt-BR" sz="5600" b="1" dirty="0">
                <a:solidFill>
                  <a:srgbClr val="FF0000"/>
                </a:solidFill>
                <a:cs typeface="Lucida Sans Unicode" panose="020B0602030504020204" pitchFamily="34" charset="0"/>
              </a:rPr>
              <a:t>1801</a:t>
            </a:r>
          </a:p>
          <a:p>
            <a:r>
              <a:rPr lang="pt-BR" sz="5600" dirty="0">
                <a:solidFill>
                  <a:schemeClr val="tx1"/>
                </a:solidFill>
                <a:cs typeface="Lucida Sans Unicode" panose="020B0602030504020204" pitchFamily="34" charset="0"/>
              </a:rPr>
              <a:t>Na França, Joseph Marie </a:t>
            </a:r>
            <a:r>
              <a:rPr lang="pt-BR" sz="5600" dirty="0" err="1">
                <a:solidFill>
                  <a:schemeClr val="tx1"/>
                </a:solidFill>
                <a:cs typeface="Lucida Sans Unicode" panose="020B0602030504020204" pitchFamily="34" charset="0"/>
              </a:rPr>
              <a:t>Jacquard</a:t>
            </a:r>
            <a:r>
              <a:rPr lang="pt-BR" sz="5600" dirty="0">
                <a:solidFill>
                  <a:schemeClr val="tx1"/>
                </a:solidFill>
                <a:cs typeface="Lucida Sans Unicode" panose="020B0602030504020204" pitchFamily="34" charset="0"/>
              </a:rPr>
              <a:t> inventa um tear que usa cartões de madeira perfurados para tecer automaticamente desenhos de tecidos. Os primeiros computadores usavam cartões perfurados semelhantes.</a:t>
            </a:r>
          </a:p>
          <a:p>
            <a:pPr lvl="0"/>
            <a:r>
              <a:rPr lang="pt-BR" sz="5600" dirty="0">
                <a:solidFill>
                  <a:srgbClr val="FF0000"/>
                </a:solidFill>
                <a:cs typeface="Lucida Sans Unicode" panose="020B0602030504020204" pitchFamily="34" charset="0"/>
              </a:rPr>
              <a:t>1936</a:t>
            </a:r>
          </a:p>
          <a:p>
            <a:r>
              <a:rPr lang="pt-BR" sz="5600" dirty="0">
                <a:solidFill>
                  <a:schemeClr val="tx1"/>
                </a:solidFill>
                <a:cs typeface="Lucida Sans Unicode" panose="020B0602030504020204" pitchFamily="34" charset="0"/>
              </a:rPr>
              <a:t>Alan Turing apresenta a noção de uma máquina universal, mais tarde chamada de máquina de Turing. Ela era capaz de computar qualquer coisa que seja computável. O conceito central do computador moderno foi baseado em suas ideias.</a:t>
            </a:r>
          </a:p>
          <a:p>
            <a:pPr lvl="0"/>
            <a:r>
              <a:rPr lang="pt-BR" sz="5600" dirty="0">
                <a:solidFill>
                  <a:srgbClr val="FF0000"/>
                </a:solidFill>
                <a:cs typeface="Lucida Sans Unicode" panose="020B0602030504020204" pitchFamily="34" charset="0"/>
              </a:rPr>
              <a:t>1943 – 1944</a:t>
            </a:r>
          </a:p>
          <a:p>
            <a:r>
              <a:rPr lang="pt-BR" sz="5600" dirty="0">
                <a:solidFill>
                  <a:schemeClr val="tx1"/>
                </a:solidFill>
                <a:cs typeface="Lucida Sans Unicode" panose="020B0602030504020204" pitchFamily="34" charset="0"/>
              </a:rPr>
              <a:t>Dois professores da Universidade da Pensilvânia, John </a:t>
            </a:r>
            <a:r>
              <a:rPr lang="pt-BR" sz="5600" dirty="0" err="1">
                <a:solidFill>
                  <a:schemeClr val="tx1"/>
                </a:solidFill>
                <a:cs typeface="Lucida Sans Unicode" panose="020B0602030504020204" pitchFamily="34" charset="0"/>
              </a:rPr>
              <a:t>Mauchly</a:t>
            </a:r>
            <a:r>
              <a:rPr lang="pt-BR" sz="5600" dirty="0">
                <a:solidFill>
                  <a:schemeClr val="tx1"/>
                </a:solidFill>
                <a:cs typeface="Lucida Sans Unicode" panose="020B0602030504020204" pitchFamily="34" charset="0"/>
              </a:rPr>
              <a:t> e J. </a:t>
            </a:r>
            <a:r>
              <a:rPr lang="pt-BR" sz="5600" dirty="0" err="1">
                <a:solidFill>
                  <a:schemeClr val="tx1"/>
                </a:solidFill>
                <a:cs typeface="Lucida Sans Unicode" panose="020B0602030504020204" pitchFamily="34" charset="0"/>
              </a:rPr>
              <a:t>Presper</a:t>
            </a:r>
            <a:r>
              <a:rPr lang="pt-BR" sz="5600" dirty="0">
                <a:solidFill>
                  <a:schemeClr val="tx1"/>
                </a:solidFill>
                <a:cs typeface="Lucida Sans Unicode" panose="020B0602030504020204" pitchFamily="34" charset="0"/>
              </a:rPr>
              <a:t> </a:t>
            </a:r>
            <a:r>
              <a:rPr lang="pt-BR" sz="5600" dirty="0" err="1">
                <a:solidFill>
                  <a:schemeClr val="tx1"/>
                </a:solidFill>
                <a:cs typeface="Lucida Sans Unicode" panose="020B0602030504020204" pitchFamily="34" charset="0"/>
              </a:rPr>
              <a:t>Eckert</a:t>
            </a:r>
            <a:r>
              <a:rPr lang="pt-BR" sz="5600" dirty="0">
                <a:solidFill>
                  <a:schemeClr val="tx1"/>
                </a:solidFill>
                <a:cs typeface="Lucida Sans Unicode" panose="020B0602030504020204" pitchFamily="34" charset="0"/>
              </a:rPr>
              <a:t>, constroem o Integrador Numérico Eletrônico e a Calculadora (ENIAC). Considerado o avô dos computadores digitais, preenchia uma sala inteira e tinha 18.000 tubos de vácuo.</a:t>
            </a:r>
          </a:p>
          <a:p>
            <a:pPr lvl="0"/>
            <a:r>
              <a:rPr lang="pt-BR" sz="5600" dirty="0">
                <a:solidFill>
                  <a:srgbClr val="FF0000"/>
                </a:solidFill>
              </a:rPr>
              <a:t>1974 – 1977</a:t>
            </a:r>
          </a:p>
          <a:p>
            <a:r>
              <a:rPr lang="pt-BR" sz="5600" dirty="0">
                <a:solidFill>
                  <a:schemeClr val="tx1"/>
                </a:solidFill>
              </a:rPr>
              <a:t>Vários computadores pessoais chegaram ao mercado, incluindo o </a:t>
            </a:r>
            <a:r>
              <a:rPr lang="pt-BR" sz="5600" dirty="0" err="1">
                <a:solidFill>
                  <a:schemeClr val="tx1"/>
                </a:solidFill>
              </a:rPr>
              <a:t>Scelbi</a:t>
            </a:r>
            <a:r>
              <a:rPr lang="pt-BR" sz="5600" dirty="0">
                <a:solidFill>
                  <a:schemeClr val="tx1"/>
                </a:solidFill>
              </a:rPr>
              <a:t> &amp; Mark-8 Altair, o IBM 5100, o TRS-80 da Radio </a:t>
            </a:r>
            <a:r>
              <a:rPr lang="pt-BR" sz="5600" dirty="0" err="1">
                <a:solidFill>
                  <a:schemeClr val="tx1"/>
                </a:solidFill>
              </a:rPr>
              <a:t>Shack</a:t>
            </a:r>
            <a:r>
              <a:rPr lang="pt-BR" sz="5600" dirty="0">
                <a:solidFill>
                  <a:schemeClr val="tx1"/>
                </a:solidFill>
              </a:rPr>
              <a:t> – carinhosamente conhecido como “</a:t>
            </a:r>
            <a:r>
              <a:rPr lang="pt-BR" sz="5600" dirty="0" err="1">
                <a:solidFill>
                  <a:schemeClr val="tx1"/>
                </a:solidFill>
              </a:rPr>
              <a:t>Trash</a:t>
            </a:r>
            <a:r>
              <a:rPr lang="pt-BR" sz="5600" dirty="0">
                <a:solidFill>
                  <a:schemeClr val="tx1"/>
                </a:solidFill>
              </a:rPr>
              <a:t> 80” – e o Commodore PET.</a:t>
            </a:r>
          </a:p>
          <a:p>
            <a:pPr lvl="0"/>
            <a:r>
              <a:rPr lang="pt-BR" sz="5600" dirty="0">
                <a:solidFill>
                  <a:srgbClr val="FF0000"/>
                </a:solidFill>
              </a:rPr>
              <a:t>1976</a:t>
            </a:r>
          </a:p>
          <a:p>
            <a:r>
              <a:rPr lang="pt-BR" sz="5600" dirty="0">
                <a:solidFill>
                  <a:schemeClr val="tx1"/>
                </a:solidFill>
              </a:rPr>
              <a:t>Steve Jobs e Steve </a:t>
            </a:r>
            <a:r>
              <a:rPr lang="pt-BR" sz="5600" dirty="0" err="1">
                <a:solidFill>
                  <a:schemeClr val="tx1"/>
                </a:solidFill>
              </a:rPr>
              <a:t>Wozniak</a:t>
            </a:r>
            <a:r>
              <a:rPr lang="pt-BR" sz="5600" dirty="0">
                <a:solidFill>
                  <a:schemeClr val="tx1"/>
                </a:solidFill>
              </a:rPr>
              <a:t> iniciam a Apple </a:t>
            </a:r>
            <a:r>
              <a:rPr lang="pt-BR" sz="5600" dirty="0" err="1">
                <a:solidFill>
                  <a:schemeClr val="tx1"/>
                </a:solidFill>
              </a:rPr>
              <a:t>Computers</a:t>
            </a:r>
            <a:r>
              <a:rPr lang="pt-BR" sz="5600" dirty="0">
                <a:solidFill>
                  <a:schemeClr val="tx1"/>
                </a:solidFill>
              </a:rPr>
              <a:t> e lançam o Apple I, o primeiro computador com placa de circuito único, segundo a Universidade de Stanford.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592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>
                <a:effectLst/>
              </a:rPr>
              <a:t>TimeLine</a:t>
            </a:r>
            <a:r>
              <a:rPr lang="pt-BR" dirty="0">
                <a:effectLst/>
              </a:rPr>
              <a:t> dos Computadores/Notebooks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2560646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pt-BR" sz="5600" dirty="0">
                <a:solidFill>
                  <a:srgbClr val="FF0000"/>
                </a:solidFill>
              </a:rPr>
              <a:t>1981</a:t>
            </a:r>
          </a:p>
          <a:p>
            <a:r>
              <a:rPr lang="pt-BR" sz="5600" dirty="0">
                <a:solidFill>
                  <a:schemeClr val="tx1"/>
                </a:solidFill>
              </a:rPr>
              <a:t>O primeiro computador pessoal da IBM, codinome “</a:t>
            </a:r>
            <a:r>
              <a:rPr lang="pt-BR" sz="5600" dirty="0" err="1">
                <a:solidFill>
                  <a:schemeClr val="tx1"/>
                </a:solidFill>
              </a:rPr>
              <a:t>Acorn</a:t>
            </a:r>
            <a:r>
              <a:rPr lang="pt-BR" sz="5600" dirty="0">
                <a:solidFill>
                  <a:schemeClr val="tx1"/>
                </a:solidFill>
              </a:rPr>
              <a:t>”, é apresentado. Ele usa o sistema operacional MS-DOS da Microsoft. Ele tem um chip Intel, dois disquetes e um monitor colorido opcional.</a:t>
            </a:r>
          </a:p>
          <a:p>
            <a:r>
              <a:rPr lang="pt-BR" sz="5600" dirty="0">
                <a:solidFill>
                  <a:schemeClr val="tx1"/>
                </a:solidFill>
              </a:rPr>
              <a:t>A Sears &amp; </a:t>
            </a:r>
            <a:r>
              <a:rPr lang="pt-BR" sz="5600" dirty="0" err="1">
                <a:solidFill>
                  <a:schemeClr val="tx1"/>
                </a:solidFill>
              </a:rPr>
              <a:t>Roebuck</a:t>
            </a:r>
            <a:r>
              <a:rPr lang="pt-BR" sz="5600" dirty="0">
                <a:solidFill>
                  <a:schemeClr val="tx1"/>
                </a:solidFill>
              </a:rPr>
              <a:t> e a </a:t>
            </a:r>
            <a:r>
              <a:rPr lang="pt-BR" sz="5600" dirty="0" err="1">
                <a:solidFill>
                  <a:schemeClr val="tx1"/>
                </a:solidFill>
              </a:rPr>
              <a:t>Computerland</a:t>
            </a:r>
            <a:r>
              <a:rPr lang="pt-BR" sz="5600" dirty="0">
                <a:solidFill>
                  <a:schemeClr val="tx1"/>
                </a:solidFill>
              </a:rPr>
              <a:t> vendem as máquinas, marcando a primeira vez que um computador está disponível através de distribuidores externos. Também populariza o termo PC.</a:t>
            </a:r>
          </a:p>
          <a:p>
            <a:pPr lvl="0"/>
            <a:r>
              <a:rPr lang="pt-BR" sz="5600" dirty="0">
                <a:solidFill>
                  <a:srgbClr val="FF0000"/>
                </a:solidFill>
              </a:rPr>
              <a:t>1986</a:t>
            </a:r>
          </a:p>
          <a:p>
            <a:r>
              <a:rPr lang="pt-BR" sz="5600" dirty="0">
                <a:solidFill>
                  <a:schemeClr val="tx1"/>
                </a:solidFill>
              </a:rPr>
              <a:t>Compaq traz o </a:t>
            </a:r>
            <a:r>
              <a:rPr lang="pt-BR" sz="5600" dirty="0" err="1">
                <a:solidFill>
                  <a:schemeClr val="tx1"/>
                </a:solidFill>
              </a:rPr>
              <a:t>Deskpro</a:t>
            </a:r>
            <a:r>
              <a:rPr lang="pt-BR" sz="5600" dirty="0">
                <a:solidFill>
                  <a:schemeClr val="tx1"/>
                </a:solidFill>
              </a:rPr>
              <a:t> 386 para o mercado. Sua arquitetura de 32 bits fornece uma velocidade comparável aos mainframes</a:t>
            </a:r>
          </a:p>
          <a:p>
            <a:pPr lvl="0"/>
            <a:r>
              <a:rPr lang="pt-BR" sz="5600" dirty="0">
                <a:solidFill>
                  <a:srgbClr val="FF0000"/>
                </a:solidFill>
              </a:rPr>
              <a:t>2006</a:t>
            </a:r>
          </a:p>
          <a:p>
            <a:r>
              <a:rPr lang="pt-BR" sz="5600" dirty="0">
                <a:solidFill>
                  <a:schemeClr val="tx1"/>
                </a:solidFill>
              </a:rPr>
              <a:t>A Apple apresenta o MacBook Pro, seu primeiro computador móvel de núcleo duplo baseado na Intel, bem como um </a:t>
            </a:r>
            <a:r>
              <a:rPr lang="pt-BR" sz="5600" dirty="0" err="1">
                <a:solidFill>
                  <a:schemeClr val="tx1"/>
                </a:solidFill>
              </a:rPr>
              <a:t>iMac</a:t>
            </a:r>
            <a:r>
              <a:rPr lang="pt-BR" sz="5600" dirty="0">
                <a:solidFill>
                  <a:schemeClr val="tx1"/>
                </a:solidFill>
              </a:rPr>
              <a:t> baseado em Intel.</a:t>
            </a:r>
          </a:p>
          <a:p>
            <a:pPr lvl="0"/>
            <a:r>
              <a:rPr lang="pt-BR" sz="5600" dirty="0">
                <a:solidFill>
                  <a:srgbClr val="FF0000"/>
                </a:solidFill>
              </a:rPr>
              <a:t>2016</a:t>
            </a:r>
          </a:p>
          <a:p>
            <a:r>
              <a:rPr lang="pt-BR" sz="5600" dirty="0">
                <a:solidFill>
                  <a:schemeClr val="tx1"/>
                </a:solidFill>
              </a:rPr>
              <a:t>O primeiro computador quântico reprogramável foi criado. “Até agora, não havia nenhuma plataforma de computação quântica que tivesse a capacidade de programar novos algoritmos em seu sistema.</a:t>
            </a:r>
          </a:p>
          <a:p>
            <a:r>
              <a:rPr lang="pt-BR" sz="5600" dirty="0">
                <a:solidFill>
                  <a:schemeClr val="tx1"/>
                </a:solidFill>
              </a:rPr>
              <a:t>Eles geralmente são adaptados para atacar um algoritmo em particular”, disse o principal autor do estudo, </a:t>
            </a:r>
            <a:r>
              <a:rPr lang="pt-BR" sz="5600" dirty="0" err="1">
                <a:solidFill>
                  <a:schemeClr val="tx1"/>
                </a:solidFill>
              </a:rPr>
              <a:t>Shantanu</a:t>
            </a:r>
            <a:r>
              <a:rPr lang="pt-BR" sz="5600" dirty="0">
                <a:solidFill>
                  <a:schemeClr val="tx1"/>
                </a:solidFill>
              </a:rPr>
              <a:t> </a:t>
            </a:r>
            <a:r>
              <a:rPr lang="pt-BR" sz="5600" dirty="0" err="1">
                <a:solidFill>
                  <a:schemeClr val="tx1"/>
                </a:solidFill>
              </a:rPr>
              <a:t>Debnath</a:t>
            </a:r>
            <a:r>
              <a:rPr lang="pt-BR" sz="5600" dirty="0">
                <a:solidFill>
                  <a:schemeClr val="tx1"/>
                </a:solidFill>
              </a:rPr>
              <a:t>, físico quântico e engenheiro óptico na Universidade de Maryland, </a:t>
            </a:r>
            <a:r>
              <a:rPr lang="pt-BR" sz="5600" dirty="0" err="1">
                <a:solidFill>
                  <a:schemeClr val="tx1"/>
                </a:solidFill>
              </a:rPr>
              <a:t>College</a:t>
            </a:r>
            <a:r>
              <a:rPr lang="pt-BR" sz="5600" dirty="0">
                <a:solidFill>
                  <a:schemeClr val="tx1"/>
                </a:solidFill>
              </a:rPr>
              <a:t> Park.</a:t>
            </a:r>
          </a:p>
          <a:p>
            <a:endParaRPr lang="pt-B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112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>
                <a:effectLst/>
                <a:latin typeface="Century751 No2 BT" panose="02040604050505020204" pitchFamily="18" charset="0"/>
              </a:rPr>
              <a:t>Características dos Computadores</a:t>
            </a:r>
            <a:r>
              <a:rPr lang="pt-BR" dirty="0">
                <a:effectLst/>
              </a:rPr>
              <a:t/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28800"/>
            <a:ext cx="8784976" cy="50405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pt-BR" dirty="0">
                <a:latin typeface="Century751 BT" panose="02040503050505020304" pitchFamily="18" charset="0"/>
              </a:rPr>
              <a:t>O computador possui estas características fundamentais:</a:t>
            </a:r>
          </a:p>
          <a:p>
            <a:pPr lvl="0"/>
            <a:r>
              <a:rPr lang="pt-BR" dirty="0">
                <a:latin typeface="Century751 BT" panose="02040503050505020304" pitchFamily="18" charset="0"/>
              </a:rPr>
              <a:t>Velocidade</a:t>
            </a:r>
          </a:p>
          <a:p>
            <a:pPr lvl="0"/>
            <a:r>
              <a:rPr lang="pt-BR" dirty="0">
                <a:latin typeface="Century751 BT" panose="02040503050505020304" pitchFamily="18" charset="0"/>
              </a:rPr>
              <a:t>Confiabilidade</a:t>
            </a:r>
          </a:p>
          <a:p>
            <a:pPr lvl="0"/>
            <a:r>
              <a:rPr lang="pt-BR" dirty="0">
                <a:latin typeface="Century751 BT" panose="02040503050505020304" pitchFamily="18" charset="0"/>
              </a:rPr>
              <a:t>Capacidade de Armazenamento</a:t>
            </a:r>
            <a:endParaRPr lang="pt-BR" b="1" dirty="0">
              <a:latin typeface="Century751 BT" panose="02040503050505020304" pitchFamily="18" charset="0"/>
            </a:endParaRPr>
          </a:p>
          <a:p>
            <a:pPr marL="137160" indent="0">
              <a:buNone/>
            </a:pPr>
            <a:r>
              <a:rPr lang="pt-BR" dirty="0">
                <a:latin typeface="Century751 BT" panose="02040503050505020304" pitchFamily="18" charset="0"/>
              </a:rPr>
              <a:t>E podem manipular diversos tipos de informação, incluindo:</a:t>
            </a:r>
          </a:p>
          <a:p>
            <a:pPr lvl="0"/>
            <a:r>
              <a:rPr lang="pt-BR" dirty="0">
                <a:latin typeface="Century751 BT" panose="02040503050505020304" pitchFamily="18" charset="0"/>
              </a:rPr>
              <a:t>números</a:t>
            </a:r>
          </a:p>
          <a:p>
            <a:pPr lvl="0"/>
            <a:r>
              <a:rPr lang="pt-BR" dirty="0">
                <a:latin typeface="Century751 BT" panose="02040503050505020304" pitchFamily="18" charset="0"/>
              </a:rPr>
              <a:t>texto (</a:t>
            </a:r>
            <a:r>
              <a:rPr lang="pt-BR" dirty="0" err="1">
                <a:latin typeface="Century751 BT" panose="02040503050505020304" pitchFamily="18" charset="0"/>
              </a:rPr>
              <a:t>ex</a:t>
            </a:r>
            <a:r>
              <a:rPr lang="pt-BR" dirty="0">
                <a:latin typeface="Century751 BT" panose="02040503050505020304" pitchFamily="18" charset="0"/>
              </a:rPr>
              <a:t>: nomes de pessoas, moradas)</a:t>
            </a:r>
          </a:p>
          <a:p>
            <a:pPr lvl="0"/>
            <a:r>
              <a:rPr lang="pt-BR" dirty="0">
                <a:latin typeface="Century751 BT" panose="02040503050505020304" pitchFamily="18" charset="0"/>
              </a:rPr>
              <a:t>imagens (</a:t>
            </a:r>
            <a:r>
              <a:rPr lang="pt-BR" dirty="0" err="1">
                <a:latin typeface="Century751 BT" panose="02040503050505020304" pitchFamily="18" charset="0"/>
              </a:rPr>
              <a:t>ex</a:t>
            </a:r>
            <a:r>
              <a:rPr lang="pt-BR" dirty="0">
                <a:latin typeface="Century751 BT" panose="02040503050505020304" pitchFamily="18" charset="0"/>
              </a:rPr>
              <a:t>: desenhos, gráficos, fotografias)</a:t>
            </a:r>
          </a:p>
          <a:p>
            <a:pPr lvl="0"/>
            <a:r>
              <a:rPr lang="pt-BR" dirty="0">
                <a:latin typeface="Century751 BT" panose="02040503050505020304" pitchFamily="18" charset="0"/>
              </a:rPr>
              <a:t>vídeos (</a:t>
            </a:r>
            <a:r>
              <a:rPr lang="pt-BR" dirty="0" err="1">
                <a:latin typeface="Century751 BT" panose="02040503050505020304" pitchFamily="18" charset="0"/>
              </a:rPr>
              <a:t>ex</a:t>
            </a:r>
            <a:r>
              <a:rPr lang="pt-BR" dirty="0">
                <a:latin typeface="Century751 BT" panose="02040503050505020304" pitchFamily="18" charset="0"/>
              </a:rPr>
              <a:t>: efeitos especiais nos filmes do Star Wars)</a:t>
            </a:r>
          </a:p>
          <a:p>
            <a:pPr lvl="0"/>
            <a:r>
              <a:rPr lang="pt-BR" dirty="0">
                <a:latin typeface="Century751 BT" panose="02040503050505020304" pitchFamily="18" charset="0"/>
              </a:rPr>
              <a:t>som</a:t>
            </a:r>
          </a:p>
          <a:p>
            <a:pPr marL="137160" indent="0">
              <a:buNone/>
            </a:pPr>
            <a:endParaRPr lang="pt-BR" sz="5600" dirty="0">
              <a:latin typeface="+mj-lt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158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</a:rPr>
              <a:t>Principais Sistemas Operacionais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Windows</a:t>
            </a:r>
          </a:p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GNU/Linux </a:t>
            </a:r>
          </a:p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MacOS</a:t>
            </a:r>
            <a:endParaRPr lang="pt-BR" dirty="0">
              <a:latin typeface="+mj-lt"/>
            </a:endParaRP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412776"/>
            <a:ext cx="2281436" cy="127760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852936"/>
            <a:ext cx="2412479" cy="126071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221089"/>
            <a:ext cx="1944216" cy="16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4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9339" y="413305"/>
            <a:ext cx="7765322" cy="970450"/>
          </a:xfrm>
        </p:spPr>
        <p:txBody>
          <a:bodyPr/>
          <a:lstStyle/>
          <a:p>
            <a:r>
              <a:rPr lang="pt-BR" dirty="0">
                <a:effectLst/>
              </a:rPr>
              <a:t>O que são Mainframes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3437641"/>
            <a:ext cx="8229600" cy="3024336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Mainframe é um computador de grande porte dedicado ao processamento de grandes volumes de dados, com alto desempenho, performance, escalabilidade e segurança. Apesar de o título mainframe nos remeter à enorme estrutura centralizada onde eram executados os processamentos dos dados, ao longo dos anos esse servidor vem ocupando cada vez menor espaço físico e agregando maior capacidade computacional.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151" y="1340768"/>
            <a:ext cx="3744416" cy="209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3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effectLst/>
              </a:rPr>
              <a:t>Principais classificações de softwares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3629000"/>
          </a:xfrm>
        </p:spPr>
        <p:txBody>
          <a:bodyPr>
            <a:normAutofit/>
          </a:bodyPr>
          <a:lstStyle/>
          <a:p>
            <a:pPr lvl="0"/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Software de base (ou básico): </a:t>
            </a:r>
            <a:r>
              <a:rPr lang="pt-BR" sz="2400" dirty="0">
                <a:latin typeface="+mj-lt"/>
              </a:rPr>
              <a:t>destinados à operação e programação do computador. </a:t>
            </a:r>
            <a:r>
              <a:rPr lang="pt-BR" sz="2400" b="1" i="1" dirty="0" err="1">
                <a:latin typeface="+mj-lt"/>
              </a:rPr>
              <a:t>Ex</a:t>
            </a:r>
            <a:r>
              <a:rPr lang="pt-BR" sz="2400" b="1" i="1" dirty="0">
                <a:latin typeface="+mj-lt"/>
              </a:rPr>
              <a:t>:</a:t>
            </a:r>
            <a:r>
              <a:rPr lang="pt-BR" sz="2400" dirty="0">
                <a:latin typeface="+mj-lt"/>
              </a:rPr>
              <a:t> sistemas operacionais.</a:t>
            </a:r>
          </a:p>
          <a:p>
            <a:pPr lvl="0"/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Software aplicativo</a:t>
            </a:r>
            <a:r>
              <a:rPr lang="pt-BR" sz="2400" b="1" dirty="0">
                <a:latin typeface="+mj-lt"/>
              </a:rPr>
              <a:t>:</a:t>
            </a:r>
            <a:r>
              <a:rPr lang="pt-BR" sz="2400" dirty="0">
                <a:latin typeface="+mj-lt"/>
              </a:rPr>
              <a:t> programas que têm alguma função específica e permitem a realização de tarefas por usuários finais. Em resumo, todos que não são sistemas operacionais. </a:t>
            </a:r>
            <a:r>
              <a:rPr lang="pt-BR" sz="2400" b="1" i="1" dirty="0" err="1">
                <a:latin typeface="+mj-lt"/>
              </a:rPr>
              <a:t>Ex</a:t>
            </a:r>
            <a:r>
              <a:rPr lang="pt-BR" sz="2400" b="1" i="1" dirty="0">
                <a:latin typeface="+mj-lt"/>
              </a:rPr>
              <a:t>:</a:t>
            </a:r>
            <a:r>
              <a:rPr lang="pt-BR" sz="2400" i="1" dirty="0">
                <a:latin typeface="+mj-lt"/>
              </a:rPr>
              <a:t> </a:t>
            </a:r>
            <a:r>
              <a:rPr lang="pt-BR" sz="2400" dirty="0">
                <a:latin typeface="+mj-lt"/>
              </a:rPr>
              <a:t>editores (de texto, de objetos 3D, de imagens, de vídeo, de áudio </a:t>
            </a:r>
            <a:r>
              <a:rPr lang="pt-BR" sz="2400" dirty="0" err="1">
                <a:latin typeface="+mj-lt"/>
              </a:rPr>
              <a:t>etc</a:t>
            </a:r>
            <a:r>
              <a:rPr lang="pt-BR" sz="2400" dirty="0">
                <a:latin typeface="+mj-lt"/>
              </a:rPr>
              <a:t>), games, aplicativos, SGBD, simuladores, IDE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465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9339" y="404664"/>
            <a:ext cx="7765322" cy="970450"/>
          </a:xfrm>
        </p:spPr>
        <p:txBody>
          <a:bodyPr>
            <a:normAutofit/>
          </a:bodyPr>
          <a:lstStyle/>
          <a:p>
            <a:r>
              <a:rPr lang="pt-BR" sz="2400" dirty="0">
                <a:effectLst/>
              </a:rPr>
              <a:t>Diferença entre: programa, linguagem de programação, compilador e linguagem de máquina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77754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Programa</a:t>
            </a:r>
            <a:r>
              <a:rPr lang="pt-BR" dirty="0">
                <a:latin typeface="+mj-lt"/>
              </a:rPr>
              <a:t> é uma lista de instruções que descrevem uma tarefa a ser realizada pelo computador.</a:t>
            </a:r>
          </a:p>
          <a:p>
            <a:endParaRPr lang="pt-BR" dirty="0">
              <a:latin typeface="+mj-lt"/>
            </a:endParaRP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Linguagem de programação </a:t>
            </a:r>
            <a:r>
              <a:rPr lang="pt-BR" dirty="0">
                <a:latin typeface="+mj-lt"/>
              </a:rPr>
              <a:t>é um método padronizado para expressar instruções para um computador. É um conjunto de regras sintáticas e semânticas usadas para definir um programa de computador.</a:t>
            </a:r>
          </a:p>
          <a:p>
            <a:endParaRPr lang="pt-BR" dirty="0">
              <a:latin typeface="+mj-lt"/>
            </a:endParaRP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Compilador</a:t>
            </a:r>
            <a:r>
              <a:rPr lang="pt-BR" dirty="0">
                <a:latin typeface="+mj-lt"/>
              </a:rPr>
              <a:t> é um programa que traduz um programa escrito (código fonte) em uma determinada linguagem de programação para outra linguagem (linguagem destino).</a:t>
            </a:r>
          </a:p>
          <a:p>
            <a:endParaRPr lang="pt-BR" dirty="0">
              <a:latin typeface="+mj-lt"/>
            </a:endParaRP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Linguagem de Máquina</a:t>
            </a:r>
            <a:r>
              <a:rPr lang="pt-BR" dirty="0">
                <a:latin typeface="+mj-lt"/>
              </a:rPr>
              <a:t> é composta pela combinação dos dígitos 1 (um) e 0 (zero) dispostos em blocos de oito unidades. O nome, linguagem de máquina, deve-se ao fato de ser a única capaz de ser “compreendida” diretamente pelos computadores.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042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effectLst/>
              </a:rPr>
              <a:t>Os sistemas numéricos que utilizamos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3556992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+mj-lt"/>
              </a:rPr>
              <a:t>O sistema de numeração decimal (ou na base 10), que usa dez algarismos é sem duvida o sistema mais utilizado por seres humanos e o sistema binário é o mais frequente  no mundo da computação, apenas são utilizados os valores 0 e 1 (pois facilita a representação de tensões), no entanto, existem outros como o sistema de numeração Octal, Hexadecimal, entre outros.</a:t>
            </a:r>
          </a:p>
        </p:txBody>
      </p:sp>
    </p:spTree>
    <p:extLst>
      <p:ext uri="{BB962C8B-B14F-4D97-AF65-F5344CB8AC3E}">
        <p14:creationId xmlns:p14="http://schemas.microsoft.com/office/powerpoint/2010/main" val="2062247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143</TotalTime>
  <Words>931</Words>
  <Application>Microsoft Office PowerPoint</Application>
  <PresentationFormat>Apresentação na tela (4:3)</PresentationFormat>
  <Paragraphs>77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Ardósia</vt:lpstr>
      <vt:lpstr>Fundamentos da Informática. Prof. Diego Rodrigues Alunos: Karla Ficagna dos Santos Castiel Azambuja</vt:lpstr>
      <vt:lpstr>TimeLine dos Computadores/Notebooks</vt:lpstr>
      <vt:lpstr>TimeLine dos Computadores/Notebooks</vt:lpstr>
      <vt:lpstr>Características dos Computadores </vt:lpstr>
      <vt:lpstr>Principais Sistemas Operacionais</vt:lpstr>
      <vt:lpstr>O que são Mainframes</vt:lpstr>
      <vt:lpstr>Principais classificações de softwares</vt:lpstr>
      <vt:lpstr>Diferença entre: programa, linguagem de programação, compilador e linguagem de máquina</vt:lpstr>
      <vt:lpstr>Os sistemas numéricos que utilizamos</vt:lpstr>
      <vt:lpstr>As principais operações matemáticas que usamos nos sistemas binários</vt:lpstr>
      <vt:lpstr>As principais operações matemáticas que usamos nos sistemas binários</vt:lpstr>
      <vt:lpstr>As principais operações matemáticas que usamos nos sistemas binários</vt:lpstr>
      <vt:lpstr>As principais operações matemáticas que usamos nos sistemas binários</vt:lpstr>
      <vt:lpstr>Local menos previsível que utiliza computadores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da Informática Prof. Diego Rodrigues Aluna: Karla Ficagna dos Santos</dc:title>
  <dc:creator>admin</dc:creator>
  <cp:lastModifiedBy>Tecnico - TI</cp:lastModifiedBy>
  <cp:revision>18</cp:revision>
  <dcterms:created xsi:type="dcterms:W3CDTF">2020-12-26T18:34:24Z</dcterms:created>
  <dcterms:modified xsi:type="dcterms:W3CDTF">2021-01-07T23:57:05Z</dcterms:modified>
</cp:coreProperties>
</file>