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332" r:id="rId2"/>
    <p:sldId id="406" r:id="rId3"/>
    <p:sldId id="405" r:id="rId4"/>
    <p:sldId id="349" r:id="rId5"/>
    <p:sldId id="347" r:id="rId6"/>
    <p:sldId id="350" r:id="rId7"/>
    <p:sldId id="375" r:id="rId8"/>
    <p:sldId id="356" r:id="rId9"/>
    <p:sldId id="357" r:id="rId10"/>
    <p:sldId id="3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4" autoAdjust="0"/>
    <p:restoredTop sz="94092" autoAdjust="0"/>
  </p:normalViewPr>
  <p:slideViewPr>
    <p:cSldViewPr>
      <p:cViewPr varScale="1">
        <p:scale>
          <a:sx n="82" d="100"/>
          <a:sy n="82" d="100"/>
        </p:scale>
        <p:origin x="144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EAF3-A1E0-4D99-9EA4-C73DC97E7E2C}" type="datetimeFigureOut">
              <a:rPr lang="en-CA" smtClean="0"/>
              <a:pPr/>
              <a:t>2017-11-29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D9691-6A3B-44DC-9586-FF54CE6CC0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7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77C824-323D-40A0-8CE6-8CD3565EF1FE}" type="slidenum">
              <a:rPr lang="en-US" altLang="en-US" sz="1200">
                <a:latin typeface="Times New Roman" pitchFamily="18" charset="0"/>
              </a:rPr>
              <a:pPr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223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884B1-86F6-45F3-BD10-8E98FD18EC05}" type="datetime1">
              <a:rPr lang="en-CA" smtClean="0"/>
              <a:t>2017-11-29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8CB4-5889-43F9-9369-795185DE4CE9}" type="datetime1">
              <a:rPr lang="en-CA" smtClean="0"/>
              <a:t>2017-11-29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8AA2-98B3-4388-B035-BEFE52C52367}" type="datetime1">
              <a:rPr lang="en-CA" smtClean="0"/>
              <a:t>2017-11-29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526-B670-4422-825C-3D91921B1BD9}" type="datetime1">
              <a:rPr lang="en-CA" smtClean="0"/>
              <a:t>2017-11-29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0E71-C6E6-4A13-8438-841C4FEED4AB}" type="datetime1">
              <a:rPr lang="en-CA" smtClean="0"/>
              <a:t>2017-11-29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DBDE-2EDB-4D0C-8012-D0EBDF9D95B2}" type="datetime1">
              <a:rPr lang="en-CA" smtClean="0"/>
              <a:t>2017-11-29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52AE-E245-4823-A6E8-C350E4C4A401}" type="datetime1">
              <a:rPr lang="en-CA" smtClean="0"/>
              <a:t>2017-11-29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4D71-9642-4D4E-84C0-F91F962083B0}" type="datetime1">
              <a:rPr lang="en-CA" smtClean="0"/>
              <a:t>2017-11-29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31C8-4F80-480C-B0A9-44DDD064D652}" type="datetime1">
              <a:rPr lang="en-CA" smtClean="0"/>
              <a:t>2017-11-29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F98DE95-D41D-4D81-AB29-2989E203F8A5}" type="datetime1">
              <a:rPr lang="en-CA" smtClean="0"/>
              <a:t>2017-11-29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98B18D-CEF0-44DC-8916-55561FB13D53}" type="datetime1">
              <a:rPr lang="en-CA" smtClean="0"/>
              <a:t>2017-11-29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587759-C7AF-439A-822B-26B53356B7A1}" type="datetime1">
              <a:rPr lang="en-CA" smtClean="0"/>
              <a:t>2017-11-29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(Chapter 12)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Tree of 4-Queens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7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3074" idx="2"/>
          </p:cNvCxnSpPr>
          <p:nvPr/>
        </p:nvCxnSpPr>
        <p:spPr>
          <a:xfrm flipH="1">
            <a:off x="2944699" y="2132856"/>
            <a:ext cx="1164649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074" idx="2"/>
          </p:cNvCxnSpPr>
          <p:nvPr/>
        </p:nvCxnSpPr>
        <p:spPr>
          <a:xfrm>
            <a:off x="4109348" y="2132856"/>
            <a:ext cx="132674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55" y="2564904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2" y="2564904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H="1">
            <a:off x="1403649" y="3284983"/>
            <a:ext cx="1192158" cy="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91681" y="3284983"/>
            <a:ext cx="1080119" cy="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2771800" y="3284983"/>
            <a:ext cx="172899" cy="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2"/>
          </p:cNvCxnSpPr>
          <p:nvPr/>
        </p:nvCxnSpPr>
        <p:spPr>
          <a:xfrm>
            <a:off x="2944699" y="3284983"/>
            <a:ext cx="187141" cy="36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63" y="3653408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99" y="3653408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39"/>
          <p:cNvCxnSpPr>
            <a:stCxn id="35" idx="2"/>
          </p:cNvCxnSpPr>
          <p:nvPr/>
        </p:nvCxnSpPr>
        <p:spPr>
          <a:xfrm flipH="1">
            <a:off x="2123728" y="4373487"/>
            <a:ext cx="472079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2"/>
          </p:cNvCxnSpPr>
          <p:nvPr/>
        </p:nvCxnSpPr>
        <p:spPr>
          <a:xfrm flipH="1">
            <a:off x="2359767" y="4373487"/>
            <a:ext cx="236040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2"/>
          </p:cNvCxnSpPr>
          <p:nvPr/>
        </p:nvCxnSpPr>
        <p:spPr>
          <a:xfrm>
            <a:off x="2595807" y="4373487"/>
            <a:ext cx="46154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2"/>
          </p:cNvCxnSpPr>
          <p:nvPr/>
        </p:nvCxnSpPr>
        <p:spPr>
          <a:xfrm>
            <a:off x="2595807" y="4373487"/>
            <a:ext cx="262442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31840" y="4373487"/>
            <a:ext cx="144017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275857" y="4373487"/>
            <a:ext cx="111343" cy="351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35897" y="4373487"/>
            <a:ext cx="72007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07905" y="4373487"/>
            <a:ext cx="288031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5" y="4711933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/>
        </p:nvCxnSpPr>
        <p:spPr>
          <a:xfrm flipH="1">
            <a:off x="3035543" y="5432012"/>
            <a:ext cx="144017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290903" y="5432012"/>
            <a:ext cx="111343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39600" y="5432012"/>
            <a:ext cx="72007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11608" y="5432012"/>
            <a:ext cx="288031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57228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2" y="4711932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64" y="5639653"/>
            <a:ext cx="802888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74"/>
          <p:cNvCxnSpPr/>
          <p:nvPr/>
        </p:nvCxnSpPr>
        <p:spPr>
          <a:xfrm flipH="1">
            <a:off x="5152367" y="3284983"/>
            <a:ext cx="39653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18941" y="3268696"/>
            <a:ext cx="111344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55771" y="3284983"/>
            <a:ext cx="172659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2" idx="0"/>
          </p:cNvCxnSpPr>
          <p:nvPr/>
        </p:nvCxnSpPr>
        <p:spPr>
          <a:xfrm>
            <a:off x="5728431" y="3284983"/>
            <a:ext cx="685173" cy="47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3" idx="0"/>
          </p:cNvCxnSpPr>
          <p:nvPr/>
        </p:nvCxnSpPr>
        <p:spPr>
          <a:xfrm flipH="1">
            <a:off x="5436096" y="4477307"/>
            <a:ext cx="724384" cy="234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116362" y="5413507"/>
            <a:ext cx="33186" cy="20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18941" y="5432011"/>
            <a:ext cx="52781" cy="1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74" idx="0"/>
          </p:cNvCxnSpPr>
          <p:nvPr/>
        </p:nvCxnSpPr>
        <p:spPr>
          <a:xfrm>
            <a:off x="5569136" y="5413507"/>
            <a:ext cx="877072" cy="22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04296" y="2558101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188369" y="2558101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155770" y="3626423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543255" y="378904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30258" y="3815462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73070" y="5031679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52904" y="3626423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977986" y="467955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61069" y="486916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180658" y="374459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538846" y="389180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2713" y="5031679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72106" y="4694054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569136" y="486191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22546" y="561805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92527" y="5831686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12160" y="5975702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403028" y="6097071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6028532" y="637145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solution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30817" y="361032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418849" y="361032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921531" y="450002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55770" y="450002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525134" y="454875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735442" y="453554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926907" y="446353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619789" y="449515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72932" y="450131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94119" y="56039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124821" y="557666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504261" y="55828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1920" y="56039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987546" y="346919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282939" y="346919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620418" y="3455422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19188" y="56039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217705" y="55828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5620418" y="1359285"/>
            <a:ext cx="3336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any </a:t>
            </a:r>
            <a:r>
              <a:rPr lang="en-US" i="1" dirty="0"/>
              <a:t>n&gt;3</a:t>
            </a:r>
            <a:r>
              <a:rPr lang="en-US" dirty="0"/>
              <a:t>, a solution can be found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118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38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6" grpId="0"/>
      <p:bldP spid="13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Q</a:t>
            </a:r>
            <a:r>
              <a:rPr lang="en-US" dirty="0" smtClean="0"/>
              <a:t>ueen </a:t>
            </a:r>
            <a:r>
              <a:rPr lang="en-US" dirty="0"/>
              <a:t>problem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Backtracking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you have to make a series of </a:t>
            </a:r>
            <a:r>
              <a:rPr lang="en-US" altLang="en-US" i="1" dirty="0"/>
              <a:t>decisions,</a:t>
            </a:r>
            <a:r>
              <a:rPr lang="en-US" altLang="en-US" dirty="0"/>
              <a:t> among various </a:t>
            </a:r>
            <a:r>
              <a:rPr lang="en-US" altLang="en-US" i="1" dirty="0"/>
              <a:t>choices,</a:t>
            </a:r>
            <a:r>
              <a:rPr lang="en-US" altLang="en-US" dirty="0"/>
              <a:t> where</a:t>
            </a:r>
          </a:p>
          <a:p>
            <a:pPr lvl="1"/>
            <a:r>
              <a:rPr lang="en-US" altLang="en-US" dirty="0"/>
              <a:t>You don’t have enough information to know what to choose</a:t>
            </a:r>
          </a:p>
          <a:p>
            <a:pPr lvl="1"/>
            <a:r>
              <a:rPr lang="en-US" altLang="en-US" dirty="0"/>
              <a:t>Each decision leads to a new set of choices</a:t>
            </a:r>
          </a:p>
          <a:p>
            <a:pPr lvl="1"/>
            <a:r>
              <a:rPr lang="en-US" altLang="en-US" dirty="0"/>
              <a:t>Some sequence of choices (possibly more than one) may be a solution to your problem</a:t>
            </a:r>
          </a:p>
          <a:p>
            <a:r>
              <a:rPr lang="en-US" altLang="en-US" dirty="0"/>
              <a:t>Backtracking is a methodical way of trying out various sequences of decisions, until you find one that “works”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23736"/>
          </a:xfrm>
        </p:spPr>
        <p:txBody>
          <a:bodyPr/>
          <a:lstStyle/>
          <a:p>
            <a:r>
              <a:rPr lang="en-US" dirty="0" smtClean="0"/>
              <a:t>Think of the solutions as being organized in a tree</a:t>
            </a:r>
            <a:endParaRPr lang="en-US" i="1" dirty="0" smtClean="0"/>
          </a:p>
          <a:p>
            <a:pPr lvl="1"/>
            <a:r>
              <a:rPr lang="en-US" dirty="0" smtClean="0"/>
              <a:t>The root represents initial state before the search begins</a:t>
            </a:r>
          </a:p>
          <a:p>
            <a:pPr lvl="1"/>
            <a:r>
              <a:rPr lang="en-US" dirty="0" smtClean="0"/>
              <a:t>Nodes at first level represent first choice</a:t>
            </a:r>
          </a:p>
          <a:p>
            <a:pPr lvl="1"/>
            <a:r>
              <a:rPr lang="en-US" dirty="0" smtClean="0"/>
              <a:t>Second… second choice..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pic>
        <p:nvPicPr>
          <p:cNvPr id="1026" name="Picture 2" descr="http://www.cis.upenn.edu/~matuszek/cit594-2012/Pages/backtracking_files/tree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3291187" cy="1728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IDEA:</a:t>
            </a:r>
            <a:endParaRPr lang="en-US" dirty="0" smtClean="0"/>
          </a:p>
          <a:p>
            <a:pPr lvl="1"/>
            <a:r>
              <a:rPr lang="en-US" dirty="0" smtClean="0"/>
              <a:t>Construct solutions one component at a time</a:t>
            </a:r>
          </a:p>
          <a:p>
            <a:pPr lvl="1"/>
            <a:r>
              <a:rPr lang="en-US" dirty="0" smtClean="0"/>
              <a:t>If a partial solution can be developed further without violating constraints:</a:t>
            </a:r>
          </a:p>
          <a:p>
            <a:pPr lvl="2"/>
            <a:r>
              <a:rPr lang="en-US" dirty="0" smtClean="0"/>
              <a:t>Choose first legitimate option for the next component</a:t>
            </a:r>
          </a:p>
          <a:p>
            <a:pPr lvl="1"/>
            <a:r>
              <a:rPr lang="en-US" dirty="0" smtClean="0"/>
              <a:t>If there is </a:t>
            </a:r>
            <a:r>
              <a:rPr lang="en-US" i="1" dirty="0" smtClean="0"/>
              <a:t>no option</a:t>
            </a:r>
            <a:r>
              <a:rPr lang="en-US" dirty="0" smtClean="0"/>
              <a:t> for the next component</a:t>
            </a:r>
          </a:p>
          <a:p>
            <a:pPr lvl="2"/>
            <a:r>
              <a:rPr lang="en-US" dirty="0" smtClean="0"/>
              <a:t>Backtrack to replace the last component of partial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in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70784" cy="4525963"/>
          </a:xfrm>
        </p:spPr>
        <p:txBody>
          <a:bodyPr>
            <a:normAutofit/>
          </a:bodyPr>
          <a:lstStyle/>
          <a:p>
            <a:r>
              <a:rPr lang="en-US" sz="1600" dirty="0"/>
              <a:t>Starting at Root, your options are A and B. You choose A.</a:t>
            </a:r>
          </a:p>
          <a:p>
            <a:r>
              <a:rPr lang="en-US" sz="1600" dirty="0"/>
              <a:t>At A, your options are C and D. You choose C.</a:t>
            </a:r>
          </a:p>
          <a:p>
            <a:r>
              <a:rPr lang="en-US" sz="1600" dirty="0"/>
              <a:t>C is bad. Go back to A.</a:t>
            </a:r>
          </a:p>
          <a:p>
            <a:r>
              <a:rPr lang="en-US" sz="1600" dirty="0"/>
              <a:t>At A, you have already tried C, and it failed. Try D.</a:t>
            </a:r>
          </a:p>
          <a:p>
            <a:r>
              <a:rPr lang="en-US" sz="1600" dirty="0"/>
              <a:t>D is bad. Go back to A.</a:t>
            </a:r>
          </a:p>
          <a:p>
            <a:r>
              <a:rPr lang="en-US" sz="1600" dirty="0"/>
              <a:t>At A, you have no options left to try. Go back to Root.</a:t>
            </a:r>
          </a:p>
          <a:p>
            <a:r>
              <a:rPr lang="en-US" sz="1600" dirty="0"/>
              <a:t>At Root, you have already tried A. Try B.</a:t>
            </a:r>
          </a:p>
          <a:p>
            <a:r>
              <a:rPr lang="en-US" sz="1600" dirty="0"/>
              <a:t>At B, your options are E and F. Try E.</a:t>
            </a:r>
          </a:p>
          <a:p>
            <a:r>
              <a:rPr lang="en-US" sz="1600" dirty="0"/>
              <a:t>E is good. Congratulations!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Backtracking – Abstract Example</a:t>
            </a:r>
            <a:endParaRPr lang="en-US" dirty="0"/>
          </a:p>
        </p:txBody>
      </p:sp>
      <p:pic>
        <p:nvPicPr>
          <p:cNvPr id="5" name="Picture 2" descr="http://www.cis.upenn.edu/~matuszek/cit594-2012/Pages/backtracking_files/tree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3291187" cy="1728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700" dirty="0">
                <a:solidFill>
                  <a:schemeClr val="bg1"/>
                </a:solidFill>
                <a:effectLst/>
              </a:rPr>
              <a:t>Backtracking (animation)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310175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330352"/>
            <a:ext cx="758825" cy="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101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1882552"/>
            <a:ext cx="914400" cy="12192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330352"/>
            <a:ext cx="762000" cy="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165395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1425352"/>
            <a:ext cx="8382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1958752"/>
            <a:ext cx="685800" cy="2286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0349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1967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1577752"/>
            <a:ext cx="8382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111152"/>
            <a:ext cx="762000" cy="2286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187352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101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025552"/>
            <a:ext cx="685800" cy="2286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2873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2492152"/>
            <a:ext cx="1524000" cy="3810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101752"/>
            <a:ext cx="13716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2541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2635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2644552"/>
            <a:ext cx="1524000" cy="3810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254152"/>
            <a:ext cx="12954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177952"/>
            <a:ext cx="685800" cy="2286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3558952"/>
            <a:ext cx="762000" cy="7620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1685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3939952"/>
            <a:ext cx="8382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4473352"/>
            <a:ext cx="762000" cy="3810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47019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</a:rPr>
              <a:t>success!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371135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pitchFamily="18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092352"/>
            <a:ext cx="838200" cy="304800"/>
          </a:xfrm>
          <a:prstGeom prst="line">
            <a:avLst/>
          </a:prstGeom>
          <a:ln>
            <a:headEnd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0" y="53979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tree used to build solutions is </a:t>
            </a:r>
            <a:r>
              <a:rPr lang="en-US" dirty="0" smtClean="0">
                <a:solidFill>
                  <a:schemeClr val="bg1"/>
                </a:solidFill>
              </a:rPr>
              <a:t> called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state-space </a:t>
            </a:r>
            <a:r>
              <a:rPr lang="en-US" i="1" dirty="0" smtClean="0">
                <a:solidFill>
                  <a:schemeClr val="bg1"/>
                </a:solidFill>
              </a:rPr>
              <a:t>tree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nodes are </a:t>
            </a:r>
            <a:r>
              <a:rPr lang="en-US" i="1" dirty="0">
                <a:solidFill>
                  <a:schemeClr val="bg1"/>
                </a:solidFill>
              </a:rPr>
              <a:t>partial </a:t>
            </a:r>
            <a:r>
              <a:rPr lang="en-US" i="1" dirty="0" smtClean="0">
                <a:solidFill>
                  <a:schemeClr val="bg1"/>
                </a:solidFill>
              </a:rPr>
              <a:t>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edges are </a:t>
            </a:r>
            <a:r>
              <a:rPr lang="en-US" i="1" dirty="0">
                <a:solidFill>
                  <a:schemeClr val="bg1"/>
                </a:solidFill>
              </a:rPr>
              <a:t>choices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23736"/>
          </a:xfrm>
        </p:spPr>
        <p:txBody>
          <a:bodyPr>
            <a:normAutofit/>
          </a:bodyPr>
          <a:lstStyle/>
          <a:p>
            <a:r>
              <a:rPr lang="en-US" dirty="0" smtClean="0"/>
              <a:t>Place </a:t>
            </a:r>
            <a:r>
              <a:rPr lang="en-US" i="1" dirty="0" smtClean="0"/>
              <a:t>n</a:t>
            </a:r>
            <a:r>
              <a:rPr lang="en-US" dirty="0" smtClean="0"/>
              <a:t> queens on an </a:t>
            </a:r>
            <a:r>
              <a:rPr lang="en-US" i="1" dirty="0" smtClean="0"/>
              <a:t>n</a:t>
            </a:r>
            <a:r>
              <a:rPr lang="en-US" dirty="0" smtClean="0"/>
              <a:t>-by-</a:t>
            </a:r>
            <a:r>
              <a:rPr lang="en-US" i="1" dirty="0" smtClean="0"/>
              <a:t>n</a:t>
            </a:r>
            <a:r>
              <a:rPr lang="en-US" dirty="0" smtClean="0"/>
              <a:t> chess board so that no pair of them are in the same row, column or diagonal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n-Queens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4467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solve it by backtracking</a:t>
            </a:r>
          </a:p>
          <a:p>
            <a:pPr lvl="1"/>
            <a:r>
              <a:rPr lang="en-US" dirty="0" smtClean="0"/>
              <a:t>Root is empty board</a:t>
            </a:r>
          </a:p>
          <a:p>
            <a:pPr lvl="1"/>
            <a:r>
              <a:rPr lang="en-US" dirty="0" smtClean="0"/>
              <a:t>At level </a:t>
            </a:r>
            <a:r>
              <a:rPr lang="en-US" dirty="0" err="1" smtClean="0"/>
              <a:t>i</a:t>
            </a:r>
            <a:r>
              <a:rPr lang="en-US" dirty="0" smtClean="0"/>
              <a:t>… put a queen in row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4-Queens</a:t>
            </a:r>
            <a:endParaRPr lang="en-US" dirty="0"/>
          </a:p>
        </p:txBody>
      </p:sp>
      <p:pic>
        <p:nvPicPr>
          <p:cNvPr id="5" name="Picture 4" descr="Fig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2060848"/>
            <a:ext cx="4953000" cy="2286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20860</TotalTime>
  <Words>436</Words>
  <Application>Microsoft Office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Backtracking </vt:lpstr>
      <vt:lpstr>Backtracking </vt:lpstr>
      <vt:lpstr>Backtracking</vt:lpstr>
      <vt:lpstr>Backtracking</vt:lpstr>
      <vt:lpstr>Backtracking in words</vt:lpstr>
      <vt:lpstr>Backtracking – Abstract Example</vt:lpstr>
      <vt:lpstr>Backtracking (animation)</vt:lpstr>
      <vt:lpstr>Example: n-Queens Problem</vt:lpstr>
      <vt:lpstr>Example: 4-Queens</vt:lpstr>
      <vt:lpstr>State-Space Tree of 4-Queens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8901</dc:title>
  <dc:creator>Administrator</dc:creator>
  <cp:lastModifiedBy>Farnaz Dargahi</cp:lastModifiedBy>
  <cp:revision>353</cp:revision>
  <dcterms:created xsi:type="dcterms:W3CDTF">2010-08-05T22:10:05Z</dcterms:created>
  <dcterms:modified xsi:type="dcterms:W3CDTF">2017-11-29T18:31:58Z</dcterms:modified>
</cp:coreProperties>
</file>