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Economica"/>
      <p:regular r:id="rId76"/>
      <p:bold r:id="rId77"/>
      <p:italic r:id="rId78"/>
      <p:boldItalic r:id="rId79"/>
    </p:embeddedFont>
    <p:embeddedFont>
      <p:font typeface="Proxima Nova"/>
      <p:regular r:id="rId80"/>
      <p:bold r:id="rId81"/>
      <p:italic r:id="rId82"/>
      <p:boldItalic r:id="rId83"/>
    </p:embeddedFont>
    <p:embeddedFont>
      <p:font typeface="Open Sans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BF272D-2C0A-456B-8DC8-DFC4EBFAD506}">
  <a:tblStyle styleId="{08BF272D-2C0A-456B-8DC8-DFC4EBFAD5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penSans-regular.fntdata"/><Relationship Id="rId83" Type="http://schemas.openxmlformats.org/officeDocument/2006/relationships/font" Target="fonts/ProximaNova-boldItalic.fntdata"/><Relationship Id="rId42" Type="http://schemas.openxmlformats.org/officeDocument/2006/relationships/slide" Target="slides/slide37.xml"/><Relationship Id="rId86" Type="http://schemas.openxmlformats.org/officeDocument/2006/relationships/font" Target="fonts/OpenSans-italic.fntdata"/><Relationship Id="rId41" Type="http://schemas.openxmlformats.org/officeDocument/2006/relationships/slide" Target="slides/slide36.xml"/><Relationship Id="rId85" Type="http://schemas.openxmlformats.org/officeDocument/2006/relationships/font" Target="fonts/OpenSans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OpenSans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ProximaNova-regular.fntdata"/><Relationship Id="rId82" Type="http://schemas.openxmlformats.org/officeDocument/2006/relationships/font" Target="fonts/ProximaNova-italic.fntdata"/><Relationship Id="rId81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Economica-bold.fntdata"/><Relationship Id="rId32" Type="http://schemas.openxmlformats.org/officeDocument/2006/relationships/slide" Target="slides/slide27.xml"/><Relationship Id="rId76" Type="http://schemas.openxmlformats.org/officeDocument/2006/relationships/font" Target="fonts/Economica-regular.fntdata"/><Relationship Id="rId35" Type="http://schemas.openxmlformats.org/officeDocument/2006/relationships/slide" Target="slides/slide30.xml"/><Relationship Id="rId79" Type="http://schemas.openxmlformats.org/officeDocument/2006/relationships/font" Target="fonts/Economica-boldItalic.fntdata"/><Relationship Id="rId34" Type="http://schemas.openxmlformats.org/officeDocument/2006/relationships/slide" Target="slides/slide29.xml"/><Relationship Id="rId78" Type="http://schemas.openxmlformats.org/officeDocument/2006/relationships/font" Target="fonts/Economica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3" name="Shape 13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wo columns 1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garbage.png" id="62" name="Shape 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rain.png" id="69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ok.png" id="7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 1 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garbage.png" id="77" name="Shape 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Shape 8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8" name="Shape 18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9" name="Shape 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 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rain.png" id="29" name="Shape 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ok.png" id="34" name="Shape 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body 1 1 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garbage.png"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wo columns 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rain.png"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two columns 1 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book.png" id="56" name="Shape 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- I/O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&lt;&lt;</a:t>
            </a:r>
            <a:r>
              <a:rPr lang="en"/>
              <a:t> Operator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</a:t>
            </a:r>
            <a:r>
              <a:rPr lang="en"/>
              <a:t> 	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 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 		std::cout &lt;&lt; "hello, world!" &lt;&lt; std::endl;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	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	}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 rot="3760964">
            <a:off x="2180280" y="2506087"/>
            <a:ext cx="1113926" cy="54837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163650" y="3071800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What is this?</a:t>
            </a:r>
          </a:p>
        </p:txBody>
      </p:sp>
      <p:sp>
        <p:nvSpPr>
          <p:cNvPr id="184" name="Shape 184"/>
          <p:cNvSpPr/>
          <p:nvPr/>
        </p:nvSpPr>
        <p:spPr>
          <a:xfrm>
            <a:off x="2271500" y="1940375"/>
            <a:ext cx="348000" cy="278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311700" y="3568225"/>
            <a:ext cx="83043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Like +, - operators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C++ allows us define custom behaviour of operators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will cover this later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Print Everything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Formatting</a:t>
            </a: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Hex Number - printf()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25225"/>
            <a:ext cx="8520600" cy="114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algn="l">
              <a:spcBef>
                <a:spcPts val="0"/>
              </a:spcBef>
              <a:buNone/>
            </a:pPr>
            <a:r>
              <a:rPr lang="en"/>
              <a:t>int number = 10;</a:t>
            </a:r>
            <a:br>
              <a:rPr lang="en"/>
            </a:br>
            <a:r>
              <a:rPr lang="en"/>
              <a:t>	printf(</a:t>
            </a:r>
            <a:r>
              <a:rPr lang="en">
                <a:solidFill>
                  <a:srgbClr val="FF0000"/>
                </a:solidFill>
              </a:rPr>
              <a:t>“%#x\n”</a:t>
            </a:r>
            <a:r>
              <a:rPr lang="en"/>
              <a:t>, number);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/>
              <a:t>Not easy to read</a:t>
            </a:r>
          </a:p>
          <a:p>
            <a:pPr lvl="0" rtl="0" algn="ctr"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205" name="Shape 205"/>
          <p:cNvSpPr txBox="1"/>
          <p:nvPr/>
        </p:nvSpPr>
        <p:spPr>
          <a:xfrm>
            <a:off x="3072000" y="2488550"/>
            <a:ext cx="30000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Is there any Better way?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manipulator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Print Hex Number - Manipulator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buNone/>
            </a:pPr>
            <a:r>
              <a:rPr lang="en"/>
              <a:t>int number = 10;</a:t>
            </a:r>
            <a:br>
              <a:rPr lang="en"/>
            </a:br>
            <a:r>
              <a:rPr lang="en"/>
              <a:t>	</a:t>
            </a:r>
            <a:r>
              <a:rPr lang="en"/>
              <a:t>cout &lt;&lt; </a:t>
            </a:r>
            <a:r>
              <a:rPr b="1" lang="en">
                <a:solidFill>
                  <a:srgbClr val="FF0000"/>
                </a:solidFill>
              </a:rPr>
              <a:t>showbase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&lt;&lt; </a:t>
            </a:r>
            <a:r>
              <a:rPr b="1" lang="en">
                <a:solidFill>
                  <a:srgbClr val="FF0000"/>
                </a:solidFill>
              </a:rPr>
              <a:t>hex </a:t>
            </a:r>
            <a:r>
              <a:rPr lang="en"/>
              <a:t>&lt;&lt; number &lt;&lt; endl;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/>
              <a:t>To improve readability</a:t>
            </a:r>
          </a:p>
        </p:txBody>
      </p:sp>
      <p:pic>
        <p:nvPicPr>
          <p:cNvPr descr="Improve-icon.png"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Manipulators (</a:t>
            </a:r>
            <a:r>
              <a:rPr lang="en"/>
              <a:t>1/5</a:t>
            </a:r>
            <a:r>
              <a:rPr lang="en"/>
              <a:t>)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showpos/noshowpos - </a:t>
            </a:r>
            <a:r>
              <a:rPr lang="en"/>
              <a:t>assuming</a:t>
            </a:r>
            <a:r>
              <a:rPr lang="en"/>
              <a:t> </a:t>
            </a:r>
            <a:r>
              <a:rPr i="1" lang="en"/>
              <a:t>number</a:t>
            </a:r>
            <a:r>
              <a:rPr lang="en"/>
              <a:t> is 123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showpos &lt;&lt; number; 		// +123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</a:t>
            </a:r>
            <a:r>
              <a:rPr lang="en"/>
              <a:t>noshowpos </a:t>
            </a:r>
            <a:r>
              <a:rPr lang="en"/>
              <a:t>&lt;&lt; number; 	// 123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dec/hex/oct</a:t>
            </a:r>
            <a:r>
              <a:rPr lang="en"/>
              <a:t>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dec &lt;&lt; number; 			// 123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hex &lt;&lt; number; 			</a:t>
            </a:r>
            <a:r>
              <a:rPr lang="en"/>
              <a:t>/</a:t>
            </a:r>
            <a:r>
              <a:rPr lang="en"/>
              <a:t>/ 7b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out &lt;&lt; oct &lt;&lt; number; 			// 173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prove-icon.png"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Manipulators (2/5)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uppercase/nouppercase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 &lt;&lt; uppercase &lt;&lt; hex &lt;&lt; number; 				// 7B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cout &lt;&lt; nouppercase &lt;&lt; hex &lt;&lt; number; 			// 7b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showbase/noshowbase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 &lt;&lt; showbase &lt;&lt; hex &lt;&lt; number &lt;&lt; endl; 		// 0x7b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cout &lt;&lt; noshowbase &lt;&lt; hex &lt;&lt; number &lt;&lt; endl; 	// 7b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prove-icon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Manipulators (3/5)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left/internal/right - assuming </a:t>
            </a:r>
            <a:r>
              <a:rPr i="1" lang="en"/>
              <a:t>number</a:t>
            </a:r>
            <a:r>
              <a:rPr lang="en"/>
              <a:t> is -123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cout &lt;&lt; setw(6) &lt;&lt; left &lt;&lt; number; 		// |-123     |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cout &lt;&lt; setw(6) &lt;&lt; internal&lt;&lt; number; 		// |-     123|</a:t>
            </a:r>
          </a:p>
          <a:p>
            <a:pPr indent="-69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cout &lt;&lt; setw(6) &lt;&lt; right&lt;&lt; number; 		// |     -123|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 sz="1800"/>
              <a:t>we will cover setw(6) soon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showpoint/noshowpoint - assuming decimal1 is 100.0, decimal2 is 100.12</a:t>
            </a:r>
            <a:br>
              <a:rPr lang="en"/>
            </a:br>
            <a:r>
              <a:rPr lang="en"/>
              <a:t>cout &lt;&lt; noshowpoint &lt;&lt; decimal1 &lt;&lt; “ “ &lt;&lt; decimal2;		</a:t>
            </a:r>
            <a:r>
              <a:rPr lang="en" sz="1700"/>
              <a:t>// 100 100.12</a:t>
            </a:r>
            <a:br>
              <a:rPr lang="en"/>
            </a:br>
            <a:r>
              <a:rPr lang="en"/>
              <a:t>cout &lt;&lt; showpoint &lt;&lt; decimal1 &lt;&lt; “ “ &lt;&lt; decimal2;	</a:t>
            </a:r>
            <a:r>
              <a:rPr lang="en" sz="1700"/>
              <a:t>// 100.000 100.120</a:t>
            </a: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prove-icon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Manipulators (4/5)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fixed/scientific - assuming </a:t>
            </a:r>
            <a:r>
              <a:rPr i="1" lang="en"/>
              <a:t>number</a:t>
            </a:r>
            <a:r>
              <a:rPr lang="en"/>
              <a:t> is 123.456789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/>
              <a:t>	cout &lt;&lt; fixed &lt;&lt; number; 			// 123.456789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 &lt;&lt; scientific &lt;&lt; number;		// 1.234568E+02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boolalpha/noboolalpha - assuming </a:t>
            </a:r>
            <a:r>
              <a:rPr i="1" lang="en"/>
              <a:t>bReady </a:t>
            </a:r>
            <a:r>
              <a:rPr lang="en"/>
              <a:t>is true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cout &lt;&lt; boolalpha &lt;&lt; bReady; 	// true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cout &lt;&lt; noboolalpha&lt;&lt; bReady; 	// 1</a:t>
            </a:r>
          </a:p>
        </p:txBody>
      </p:sp>
      <p:pic>
        <p:nvPicPr>
          <p:cNvPr descr="Improve-icon.png"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Manipulators with </a:t>
            </a:r>
            <a:r>
              <a:rPr i="1" lang="en">
                <a:solidFill>
                  <a:srgbClr val="85200C"/>
                </a:solidFill>
              </a:rPr>
              <a:t>&lt;iomanip&gt; </a:t>
            </a:r>
            <a:r>
              <a:rPr lang="en"/>
              <a:t>(5/5)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225225"/>
            <a:ext cx="8520600" cy="247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setw() - assuming </a:t>
            </a:r>
            <a:r>
              <a:rPr i="1" lang="en"/>
              <a:t>number</a:t>
            </a:r>
            <a:r>
              <a:rPr lang="en"/>
              <a:t> is 123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 &lt;&lt; setw(5) &lt;&lt; number; 					// |    123|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setfill()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 &lt;&lt; setfill(‘*’) &lt;&lt; setw(5) &lt;&lt; number; 		// **123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setprecision() - assuming </a:t>
            </a:r>
            <a:r>
              <a:rPr i="1" lang="en"/>
              <a:t>number</a:t>
            </a:r>
            <a:r>
              <a:rPr lang="en"/>
              <a:t> is 123.456789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cout &lt;&lt; setprecision(7) &lt;&lt; number; 			// 123.4568</a:t>
            </a: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prove-icon.png"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5" name="Shape 255"/>
          <p:cNvSpPr txBox="1"/>
          <p:nvPr/>
        </p:nvSpPr>
        <p:spPr>
          <a:xfrm>
            <a:off x="3072000" y="3766875"/>
            <a:ext cx="3000000" cy="1124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Reference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Textbook (Chapter 17)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Manipulator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i="1" lang="en"/>
              <a:t>cout</a:t>
            </a:r>
            <a:r>
              <a:rPr lang="en"/>
              <a:t> Member Methods (1/3)</a:t>
            </a:r>
          </a:p>
        </p:txBody>
      </p:sp>
      <p:graphicFrame>
        <p:nvGraphicFramePr>
          <p:cNvPr id="267" name="Shape 267"/>
          <p:cNvGraphicFramePr/>
          <p:nvPr/>
        </p:nvGraphicFramePr>
        <p:xfrm>
          <a:off x="952500" y="13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Manipulator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r>
                        <a:rPr b="1" i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</a:t>
                      </a:r>
                      <a:r>
                        <a:rPr b="1"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Member Method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cout &lt;&lt; showpos &lt;&lt; number;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cout.setf(ios_base::showpos);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cout &lt;&lt; number;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cout &lt;&lt; setw(5) &lt;&lt; number;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cout.width(5);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cout &lt;&lt; number;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cout</a:t>
            </a:r>
            <a:r>
              <a:rPr lang="en"/>
              <a:t> Member Methods (2/3)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Namespace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ios_base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setf(), unsetf()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width(), fill(), precision()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Not really used a lot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6" name="Shape 276"/>
          <p:cNvSpPr txBox="1"/>
          <p:nvPr/>
        </p:nvSpPr>
        <p:spPr>
          <a:xfrm>
            <a:off x="3072000" y="3373500"/>
            <a:ext cx="3000000" cy="110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Textbook (Chapter 17)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Shape 281"/>
          <p:cNvGraphicFramePr/>
          <p:nvPr/>
        </p:nvGraphicFramePr>
        <p:xfrm>
          <a:off x="4335350" y="15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2198775"/>
                <a:gridCol w="2198775"/>
              </a:tblGrid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argument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 argument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basefield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oct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fixed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floatfield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scientific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left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row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adjustfield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right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  <a:tr h="2617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internal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vMerge="1"/>
              </a:tr>
            </a:tbl>
          </a:graphicData>
        </a:graphic>
      </p:graphicFrame>
      <p:graphicFrame>
        <p:nvGraphicFramePr>
          <p:cNvPr id="282" name="Shape 282"/>
          <p:cNvGraphicFramePr/>
          <p:nvPr/>
        </p:nvGraphicFramePr>
        <p:xfrm>
          <a:off x="969900" y="157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14645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Argument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335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boolalpha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showbase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uppercase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showpos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83" name="Shape 28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setf() and unsetf()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34812" y="1159650"/>
            <a:ext cx="3134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setf(flag) / unsetf(flag)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4966775" y="1159650"/>
            <a:ext cx="3134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setf(flag, flag)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Hello World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Namespace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Out stream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&lt;&lt; operator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Output formatting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Input</a:t>
            </a:r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NEW (C++)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cin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" sz="1400"/>
              <a:t>Sorta replaces scanf()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har firstName[20];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in &gt;&gt; firstName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3366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OLD (C)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scanf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Not safe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char firstName[20];</a:t>
            </a:r>
            <a:br>
              <a:rPr lang="en"/>
            </a:br>
            <a:r>
              <a:rPr lang="en"/>
              <a:t>	scanf(“%s”, firstName);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mprove-icon.png"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Reading an Integer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int hours;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cin &gt;&gt; hours;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cout &lt;&lt; “Today I studied for “ &lt;&lt; hours &lt;&lt; “ hours” &lt;&lt; 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mprove-icon.png"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Reading a Floating Point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float price;</a:t>
            </a:r>
          </a:p>
          <a:p>
            <a:pPr indent="38735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cin &gt;&gt; price;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cout &lt;&lt; "The price of this green tea is $" &lt;&lt; price &lt;&lt; "." &lt;&lt; endl;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mprove-icon.png" id="324" name="Shape 3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is </a:t>
            </a:r>
            <a:r>
              <a:rPr i="1" lang="en"/>
              <a:t>scanf()</a:t>
            </a:r>
            <a:r>
              <a:rPr lang="en"/>
              <a:t> Dangerous?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Let’s put “POPE” in a char array,</a:t>
            </a:r>
          </a:p>
        </p:txBody>
      </p:sp>
      <p:graphicFrame>
        <p:nvGraphicFramePr>
          <p:cNvPr id="331" name="Shape 331"/>
          <p:cNvGraphicFramePr/>
          <p:nvPr/>
        </p:nvGraphicFramePr>
        <p:xfrm>
          <a:off x="46101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4610100" y="32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Shape 333"/>
          <p:cNvSpPr txBox="1"/>
          <p:nvPr/>
        </p:nvSpPr>
        <p:spPr>
          <a:xfrm>
            <a:off x="4610050" y="1812775"/>
            <a:ext cx="1914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0      1      2       3      ?!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4610050" y="2910300"/>
            <a:ext cx="1914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0      1      2       3      4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587675" y="1863450"/>
            <a:ext cx="3201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har firstName[4];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scanf(“%s”, firstName);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87675" y="3042375"/>
            <a:ext cx="30882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char firstName[5];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scanf(“%s”, firstName);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118300" y="3989875"/>
            <a:ext cx="49074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There is no boundary check in scanf()!</a:t>
            </a:r>
          </a:p>
        </p:txBody>
      </p:sp>
      <p:graphicFrame>
        <p:nvGraphicFramePr>
          <p:cNvPr id="338" name="Shape 338"/>
          <p:cNvGraphicFramePr/>
          <p:nvPr/>
        </p:nvGraphicFramePr>
        <p:xfrm>
          <a:off x="6141550" y="215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382850"/>
              </a:tblGrid>
              <a:tr h="409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339" name="Shape 3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 World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OLD (C)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hard to use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less readability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0000"/>
                </a:solidFill>
              </a:rPr>
              <a:t>printf</a:t>
            </a:r>
            <a:r>
              <a:rPr lang="en"/>
              <a:t>(“Hello, %s%d\n”, “world”, 123);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30825" y="1225225"/>
            <a:ext cx="45384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/>
              <a:t>NEW (C++)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simple to use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better readability</a:t>
            </a:r>
          </a:p>
          <a:p>
            <a:pPr indent="-69850" lvl="0" mar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std::cout</a:t>
            </a:r>
            <a:r>
              <a:rPr lang="en"/>
              <a:t> &lt;&lt; “Hello, “ &lt;&lt; “world” &lt;&lt; 123 &lt;&lt; </a:t>
            </a:r>
            <a:r>
              <a:rPr lang="en">
                <a:solidFill>
                  <a:srgbClr val="0000FF"/>
                </a:solidFill>
              </a:rPr>
              <a:t>std::endl</a:t>
            </a:r>
            <a:r>
              <a:rPr lang="en"/>
              <a:t>;</a:t>
            </a:r>
          </a:p>
        </p:txBody>
      </p:sp>
      <p:pic>
        <p:nvPicPr>
          <p:cNvPr descr="Improve-icon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Look at </a:t>
            </a:r>
            <a:r>
              <a:rPr i="1" lang="en"/>
              <a:t>cin</a:t>
            </a:r>
            <a:r>
              <a:rPr lang="en"/>
              <a:t> Then...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char firstName[4];</a:t>
            </a:r>
            <a:br>
              <a:rPr lang="en"/>
            </a:br>
            <a:r>
              <a:rPr lang="en"/>
              <a:t>	cin &gt;&gt; firstName;</a:t>
            </a:r>
            <a:br>
              <a:rPr lang="en"/>
            </a:b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Does it have same problem?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Let’s Look at </a:t>
            </a:r>
            <a:r>
              <a:rPr i="1" lang="en"/>
              <a:t>cin</a:t>
            </a:r>
            <a:r>
              <a:rPr lang="en"/>
              <a:t> Then… (Continued)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FF0000"/>
                </a:solidFill>
              </a:rPr>
              <a:t>YES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char[] == char*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cin does not know the length of char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Memory allocation issue = nothing else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"Better" way to fix this later</a:t>
            </a:r>
          </a:p>
        </p:txBody>
      </p:sp>
      <p:graphicFrame>
        <p:nvGraphicFramePr>
          <p:cNvPr id="353" name="Shape 353"/>
          <p:cNvGraphicFramePr/>
          <p:nvPr/>
        </p:nvGraphicFramePr>
        <p:xfrm>
          <a:off x="5965325" y="317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" name="Shape 354"/>
          <p:cNvSpPr txBox="1"/>
          <p:nvPr/>
        </p:nvSpPr>
        <p:spPr>
          <a:xfrm>
            <a:off x="5965275" y="2839100"/>
            <a:ext cx="19143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0      1      2       3      ?!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5679600" y="2047700"/>
            <a:ext cx="3201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char firstName[4];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 &gt;&gt; firstName;</a:t>
            </a:r>
          </a:p>
        </p:txBody>
      </p:sp>
      <p:graphicFrame>
        <p:nvGraphicFramePr>
          <p:cNvPr id="356" name="Shape 356"/>
          <p:cNvGraphicFramePr/>
          <p:nvPr/>
        </p:nvGraphicFramePr>
        <p:xfrm>
          <a:off x="7496775" y="31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382850"/>
              </a:tblGrid>
              <a:tr h="409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0000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Did This in C, Right?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	char line[512];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char temp[512];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char firstName[4];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if (fgets(</a:t>
            </a:r>
            <a:r>
              <a:rPr lang="en"/>
              <a:t>line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/>
              <a:t>512</a:t>
            </a:r>
            <a:r>
              <a:rPr lang="en">
                <a:solidFill>
                  <a:srgbClr val="000000"/>
                </a:solidFill>
              </a:rPr>
              <a:t>, stdin) != NULL)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{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	if (sscanf(</a:t>
            </a:r>
            <a:r>
              <a:rPr lang="en"/>
              <a:t>line</a:t>
            </a:r>
            <a:r>
              <a:rPr lang="en">
                <a:solidFill>
                  <a:srgbClr val="000000"/>
                </a:solidFill>
              </a:rPr>
              <a:t>, “%s”, </a:t>
            </a:r>
            <a:r>
              <a:rPr lang="en"/>
              <a:t>temp</a:t>
            </a:r>
            <a:r>
              <a:rPr lang="en">
                <a:solidFill>
                  <a:srgbClr val="000000"/>
                </a:solidFill>
              </a:rPr>
              <a:t>) == 1 &amp;&amp; strlen(temp)  &lt; 4)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	{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		strcpy(firstName, temp);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	}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Safer Version in C++ - </a:t>
            </a:r>
            <a:r>
              <a:rPr i="1" lang="en"/>
              <a:t>setw()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&lt;iomanip&gt;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char firstName[4];</a:t>
            </a:r>
            <a:br>
              <a:rPr lang="en"/>
            </a:br>
            <a:r>
              <a:rPr lang="en"/>
              <a:t>	cin &gt;&gt; setw(4) &gt;&gt; firstName;</a:t>
            </a:r>
          </a:p>
        </p:txBody>
      </p:sp>
      <p:graphicFrame>
        <p:nvGraphicFramePr>
          <p:cNvPr id="371" name="Shape 371"/>
          <p:cNvGraphicFramePr/>
          <p:nvPr/>
        </p:nvGraphicFramePr>
        <p:xfrm>
          <a:off x="4705900" y="21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\0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2" name="Shape 372"/>
          <p:cNvSpPr txBox="1"/>
          <p:nvPr/>
        </p:nvSpPr>
        <p:spPr>
          <a:xfrm>
            <a:off x="4705850" y="1783300"/>
            <a:ext cx="1653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0      1      2       3    </a:t>
            </a:r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afety-icon.png"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764" y="1186168"/>
            <a:ext cx="1691861" cy="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Values Are In These Variables?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char line[512];</a:t>
            </a:r>
            <a:br>
              <a:rPr lang="en"/>
            </a:br>
            <a:r>
              <a:rPr lang="en"/>
              <a:t>	char firstData[512];</a:t>
            </a:r>
            <a:br>
              <a:rPr lang="en"/>
            </a:br>
            <a:r>
              <a:rPr lang="en"/>
              <a:t>	int secondData;</a:t>
            </a:r>
            <a:br>
              <a:rPr lang="en"/>
            </a:br>
            <a:r>
              <a:rPr lang="en"/>
              <a:t>	if (fgets(line, 512, stdin) != NULL) // “           Hello              123”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sscanf(line, “%s%d”, firstData, &amp;secondData);</a:t>
            </a:r>
            <a:br>
              <a:rPr lang="en"/>
            </a:br>
            <a:r>
              <a:rPr lang="en"/>
              <a:t>	}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Cin Is Same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char firstData[512];</a:t>
            </a:r>
            <a:br>
              <a:rPr lang="en"/>
            </a:br>
            <a:r>
              <a:rPr lang="en"/>
              <a:t>	int secondData;</a:t>
            </a:r>
            <a:br>
              <a:rPr lang="en"/>
            </a:br>
            <a:r>
              <a:rPr lang="en"/>
              <a:t>	cin &gt;&gt; firstData &gt;&gt; secondData; // “           Hello              123”</a:t>
            </a:r>
            <a:br>
              <a:rPr lang="en"/>
            </a:b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States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OLD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if(fgets() != NULL)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//...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395" name="Shape 39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NEW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in &gt;&gt; line;</a:t>
            </a:r>
            <a:br>
              <a:rPr lang="en"/>
            </a:br>
            <a:r>
              <a:rPr lang="en"/>
              <a:t>if(!cin.eof())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//…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396" name="Shape 396"/>
          <p:cNvSpPr/>
          <p:nvPr/>
        </p:nvSpPr>
        <p:spPr>
          <a:xfrm>
            <a:off x="1262025" y="1782425"/>
            <a:ext cx="553200" cy="29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 rot="3761474">
            <a:off x="1390865" y="2260311"/>
            <a:ext cx="857917" cy="54837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311725" y="3393225"/>
            <a:ext cx="399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does NULL mean?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intuitive</a:t>
            </a: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 States (Continued)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</a:t>
            </a:r>
            <a:r>
              <a:rPr lang="en"/>
              <a:t>stream states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</a:t>
            </a:r>
            <a:r>
              <a:rPr lang="en"/>
              <a:t>amespace - ios_base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Bit Flags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goodbit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eofbit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failbit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badbit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Methods to check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good()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eof()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fail()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bad()</a:t>
            </a:r>
          </a:p>
        </p:txBody>
      </p:sp>
      <p:sp>
        <p:nvSpPr>
          <p:cNvPr id="406" name="Shape 4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Examples</a:t>
            </a:r>
          </a:p>
        </p:txBody>
      </p:sp>
      <p:sp>
        <p:nvSpPr>
          <p:cNvPr id="412" name="Shape 412"/>
          <p:cNvSpPr txBox="1"/>
          <p:nvPr>
            <p:ph idx="4294967295" type="body"/>
          </p:nvPr>
        </p:nvSpPr>
        <p:spPr>
          <a:xfrm>
            <a:off x="3134400" y="1147225"/>
            <a:ext cx="2875200" cy="82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 number;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 &gt;&gt; number;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413" name="Shape 413"/>
          <p:cNvGraphicFramePr/>
          <p:nvPr/>
        </p:nvGraphicFramePr>
        <p:xfrm>
          <a:off x="3202462" y="21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841850"/>
                <a:gridCol w="877025"/>
                <a:gridCol w="1020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</a:t>
                      </a: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nput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eofbit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failbit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456abc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unset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unset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(un)set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unset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abc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unset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eof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414" name="Shape 4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Discarding Input (1/2)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clear()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put the stream back into a good state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cin.clear();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ignore()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of these stop on end-of-file if it comes earlier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cin.ignore(); // Throws away 1 character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cin.ignore(10); // Throws away 10 characters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/>
              <a:t>std::cout</a:t>
            </a:r>
            <a:r>
              <a:rPr lang="en"/>
              <a:t> and </a:t>
            </a:r>
            <a:r>
              <a:rPr i="1" lang="en"/>
              <a:t>std::endl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	#include &lt;iostream&gt;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	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 	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 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 		std::cout &lt;&lt; "hello, world!" &lt;&lt; std::endl;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6	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7		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3760964">
            <a:off x="1227205" y="3080887"/>
            <a:ext cx="1113926" cy="54837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2001700" y="3803225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What is this?</a:t>
            </a:r>
          </a:p>
        </p:txBody>
      </p:sp>
      <p:sp>
        <p:nvSpPr>
          <p:cNvPr id="134" name="Shape 134"/>
          <p:cNvSpPr/>
          <p:nvPr/>
        </p:nvSpPr>
        <p:spPr>
          <a:xfrm>
            <a:off x="1305450" y="2584800"/>
            <a:ext cx="487500" cy="278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Discarding Input (2/2)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cin.ignore(10, ‘\n’); //Throws away 10 characters, or until new line is </a:t>
            </a:r>
            <a:br>
              <a:rPr lang="en"/>
            </a:br>
            <a:r>
              <a:rPr lang="en"/>
              <a:t>				  //thrown away (whichever occurs first)</a:t>
            </a:r>
          </a:p>
          <a:p>
            <a:pPr indent="-69850" lvl="0" marL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cin.ignore(LLONG_MAX, ‘\n’); // Throws away max characters, or until new </a:t>
            </a:r>
            <a:br>
              <a:rPr lang="en"/>
            </a:br>
            <a:r>
              <a:rPr lang="en"/>
              <a:t>				                    // line is thrown away (whichever occurs first)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Input</a:t>
            </a: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get characters until it meets newline character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Newline character is remained in the input stream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get(firstName, 100); // To get 99 characters and place them in the char array, firstName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get(firstName, 100, ‘#’) // To get 99 characters until it meets ‘#’ and place them in the char array, firstName</a:t>
            </a:r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Interactive Input (Continued)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getline()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get characters until it meets newline character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Newline character is discarded from the input stream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getline(firstName, 100)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getline(firstName, 100, ‘#’)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Input stream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&gt;&gt; operator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Stream states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Discarding input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449" name="Shape 4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Summing Integers</a:t>
            </a: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Discarding Input / </a:t>
            </a:r>
            <a:r>
              <a:rPr lang="en"/>
              <a:t>Interactive Input</a:t>
            </a:r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Some New </a:t>
            </a:r>
            <a:r>
              <a:rPr lang="en"/>
              <a:t>C++ Features</a:t>
            </a: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features in (old) C++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There are too many...not being used at all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Only a few are </a:t>
            </a:r>
            <a:r>
              <a:rPr lang="en"/>
              <a:t>relevant</a:t>
            </a:r>
            <a:r>
              <a:rPr lang="en"/>
              <a:t> now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b</a:t>
            </a:r>
            <a:r>
              <a:rPr lang="en"/>
              <a:t>ool data type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reference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Object-oriented programming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...</a:t>
            </a:r>
            <a:r>
              <a:rPr lang="en"/>
              <a:t>.</a:t>
            </a: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C++ Features</a:t>
            </a: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lots of new features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Most of them are not used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C++ Standards are driven by too many stakeholders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Standards committee is trying to please everyone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So, you get everything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en"/>
              <a:t>In C++, the real expertise is knowing what NOT to use.</a:t>
            </a:r>
          </a:p>
        </p:txBody>
      </p:sp>
      <p:pic>
        <p:nvPicPr>
          <p:cNvPr descr="new-icon.png"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999" y="1225225"/>
            <a:ext cx="831299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-icon.png"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999" y="1225225"/>
            <a:ext cx="831299" cy="8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Shape 48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bool</a:t>
            </a:r>
            <a:r>
              <a:rPr lang="en"/>
              <a:t> data type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OLD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if(IsStudent() == 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) // if not a student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...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if(IsStudent() </a:t>
            </a:r>
            <a:r>
              <a:rPr lang="en"/>
              <a:t>==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&lt;non-zero&gt;</a:t>
            </a:r>
            <a:r>
              <a:rPr lang="en"/>
              <a:t>) // if a student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…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91" name="Shape 49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NEW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if(IsStudent() == </a:t>
            </a:r>
            <a:r>
              <a:rPr b="1" lang="en">
                <a:solidFill>
                  <a:srgbClr val="0000FF"/>
                </a:solidFill>
              </a:rPr>
              <a:t>false</a:t>
            </a:r>
            <a:r>
              <a:rPr lang="en"/>
              <a:t>) // if not a student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...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br>
              <a:rPr lang="en"/>
            </a:br>
            <a:r>
              <a:rPr lang="en"/>
              <a:t>if(IsStudent() == </a:t>
            </a:r>
            <a:r>
              <a:rPr b="1" lang="en">
                <a:solidFill>
                  <a:srgbClr val="0000FF"/>
                </a:solidFill>
              </a:rPr>
              <a:t>true</a:t>
            </a:r>
            <a:r>
              <a:rPr lang="en"/>
              <a:t>) // if a student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…</a:t>
            </a:r>
            <a:br>
              <a:rPr lang="en"/>
            </a:br>
            <a:r>
              <a:rPr lang="en"/>
              <a:t>}</a:t>
            </a:r>
          </a:p>
        </p:txBody>
      </p:sp>
      <p:pic>
        <p:nvPicPr>
          <p:cNvPr id="492" name="Shape 4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150" y="1188525"/>
            <a:ext cx="3039950" cy="30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namespace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Similar to Java </a:t>
            </a:r>
            <a:r>
              <a:rPr i="1" lang="en"/>
              <a:t>package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 avoid name collision between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Functions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 so on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hello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void PrintHelloWorld();</a:t>
            </a:r>
          </a:p>
          <a:p>
            <a:pPr indent="457200"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pic>
        <p:nvPicPr>
          <p:cNvPr descr="Improve-icon.pn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Safer way to use pointers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But, not as </a:t>
            </a:r>
            <a:r>
              <a:rPr lang="en"/>
              <a:t>restrictive</a:t>
            </a:r>
            <a:r>
              <a:rPr lang="en"/>
              <a:t> as Java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Let’s review these first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call by value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call by reference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pointers</a:t>
            </a:r>
          </a:p>
        </p:txBody>
      </p:sp>
      <p:sp>
        <p:nvSpPr>
          <p:cNvPr id="499" name="Shape 4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afety-icon.png"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764" y="1186168"/>
            <a:ext cx="1691861" cy="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" name="Shape 505"/>
          <p:cNvGraphicFramePr/>
          <p:nvPr/>
        </p:nvGraphicFramePr>
        <p:xfrm>
          <a:off x="749375" y="30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25"/>
                <a:gridCol w="164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6" name="Shape 506"/>
          <p:cNvGraphicFramePr/>
          <p:nvPr/>
        </p:nvGraphicFramePr>
        <p:xfrm>
          <a:off x="749387" y="143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00"/>
                <a:gridCol w="164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07" name="Shape 507"/>
          <p:cNvSpPr txBox="1"/>
          <p:nvPr/>
        </p:nvSpPr>
        <p:spPr>
          <a:xfrm>
            <a:off x="4950200" y="3077050"/>
            <a:ext cx="24189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nt main()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num1 = 10;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num2 = 20;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	swap(num1, num2);</a:t>
            </a:r>
            <a:br>
              <a:rPr lang="en"/>
            </a:br>
            <a:r>
              <a:rPr lang="en"/>
              <a:t>	...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4950200" y="1188550"/>
            <a:ext cx="24189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oid swap(int arg1, int arg2)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temp = arg1;</a:t>
            </a:r>
            <a:br>
              <a:rPr lang="en"/>
            </a:br>
            <a:r>
              <a:rPr lang="en"/>
              <a:t>	arg1 = arg2;</a:t>
            </a:r>
            <a:br>
              <a:rPr lang="en"/>
            </a:br>
            <a:r>
              <a:rPr lang="en"/>
              <a:t>	arg2 = temp;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2255775" y="2235475"/>
            <a:ext cx="493500" cy="288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255775" y="2657525"/>
            <a:ext cx="493500" cy="288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11" name="Shape 5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 by Value (C/Java)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Shape 517"/>
          <p:cNvGraphicFramePr/>
          <p:nvPr/>
        </p:nvGraphicFramePr>
        <p:xfrm>
          <a:off x="749375" y="30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25"/>
                <a:gridCol w="164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8" name="Shape 518"/>
          <p:cNvGraphicFramePr/>
          <p:nvPr/>
        </p:nvGraphicFramePr>
        <p:xfrm>
          <a:off x="749387" y="143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00"/>
                <a:gridCol w="164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</a:rPr>
                        <a:t>4100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19" name="Shape 519"/>
          <p:cNvSpPr txBox="1"/>
          <p:nvPr/>
        </p:nvSpPr>
        <p:spPr>
          <a:xfrm>
            <a:off x="4950200" y="3077050"/>
            <a:ext cx="29058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num1 = 10;</a:t>
            </a:r>
            <a:br>
              <a:rPr lang="en"/>
            </a:br>
            <a:r>
              <a:rPr lang="en"/>
              <a:t>	int num2 = 20;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	swap(&amp;num1, &amp;num2);</a:t>
            </a:r>
            <a:br>
              <a:rPr lang="en"/>
            </a:br>
            <a:r>
              <a:rPr lang="en"/>
              <a:t>	...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4950200" y="1188550"/>
            <a:ext cx="36114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swap(int* arg1, int* arg2)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temp = *arg1;</a:t>
            </a:r>
            <a:br>
              <a:rPr lang="en"/>
            </a:br>
            <a:r>
              <a:rPr lang="en"/>
              <a:t>	*arg1 = *arg2;</a:t>
            </a:r>
            <a:br>
              <a:rPr lang="en"/>
            </a:br>
            <a:r>
              <a:rPr lang="en"/>
              <a:t>	*arg2 = temp;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2255775" y="3454675"/>
            <a:ext cx="493500" cy="28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2255775" y="3876725"/>
            <a:ext cx="493500" cy="28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  <p:sp>
        <p:nvSpPr>
          <p:cNvPr id="523" name="Shape 5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by </a:t>
            </a:r>
            <a:r>
              <a:rPr lang="en"/>
              <a:t>Reference</a:t>
            </a:r>
            <a:r>
              <a:rPr lang="en"/>
              <a:t> (C)</a:t>
            </a: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/>
        </p:nvSpPr>
        <p:spPr>
          <a:xfrm>
            <a:off x="3362550" y="1903325"/>
            <a:ext cx="24189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void swap(int arg1, int arg2)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temp = arg1;</a:t>
            </a:r>
            <a:br>
              <a:rPr lang="en"/>
            </a:br>
            <a:r>
              <a:rPr lang="en"/>
              <a:t>	arg1 = arg2;</a:t>
            </a:r>
            <a:br>
              <a:rPr lang="en"/>
            </a:br>
            <a:r>
              <a:rPr lang="en"/>
              <a:t>	arg2 = temp;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530" name="Shape 5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Java?</a:t>
            </a:r>
          </a:p>
        </p:txBody>
      </p:sp>
      <p:sp>
        <p:nvSpPr>
          <p:cNvPr id="531" name="Shape 531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F0000"/>
                </a:solidFill>
              </a:rPr>
              <a:t>IMPOSSIBLE</a:t>
            </a:r>
          </a:p>
        </p:txBody>
      </p:sp>
      <p:sp>
        <p:nvSpPr>
          <p:cNvPr id="532" name="Shape 5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" name="Shape 537"/>
          <p:cNvGraphicFramePr/>
          <p:nvPr/>
        </p:nvGraphicFramePr>
        <p:xfrm>
          <a:off x="749375" y="271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25"/>
                <a:gridCol w="164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8" name="Shape 538"/>
          <p:cNvGraphicFramePr/>
          <p:nvPr/>
        </p:nvGraphicFramePr>
        <p:xfrm>
          <a:off x="749387" y="15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00"/>
                <a:gridCol w="164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39" name="Shape 539"/>
          <p:cNvSpPr txBox="1"/>
          <p:nvPr/>
        </p:nvSpPr>
        <p:spPr>
          <a:xfrm>
            <a:off x="4029275" y="1188550"/>
            <a:ext cx="4693200" cy="3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truct MyStruct 		// </a:t>
            </a:r>
            <a:r>
              <a:rPr lang="en">
                <a:solidFill>
                  <a:schemeClr val="dk1"/>
                </a:solidFill>
              </a:rPr>
              <a:t>8 bytes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</a:t>
            </a:r>
            <a:r>
              <a:rPr lang="en"/>
              <a:t>i</a:t>
            </a:r>
            <a:r>
              <a:rPr lang="en"/>
              <a:t>nt Number;</a:t>
            </a:r>
            <a:br>
              <a:rPr lang="en"/>
            </a:br>
            <a:r>
              <a:rPr lang="en"/>
              <a:t>		</a:t>
            </a:r>
            <a:r>
              <a:rPr lang="en"/>
              <a:t>i</a:t>
            </a:r>
            <a:r>
              <a:rPr lang="en"/>
              <a:t>nt NotNumber;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};</a:t>
            </a:r>
            <a:br>
              <a:rPr lang="en"/>
            </a:br>
            <a:br>
              <a:rPr lang="en"/>
            </a:br>
            <a:r>
              <a:rPr lang="en"/>
              <a:t>	</a:t>
            </a:r>
            <a:r>
              <a:rPr lang="en"/>
              <a:t>void Increase(MyStruct argument)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chemeClr val="dk1"/>
                </a:solidFill>
              </a:rPr>
              <a:t>argument</a:t>
            </a:r>
            <a:r>
              <a:rPr lang="en"/>
              <a:t>.Number = </a:t>
            </a:r>
            <a:r>
              <a:rPr lang="en">
                <a:solidFill>
                  <a:schemeClr val="dk1"/>
                </a:solidFill>
              </a:rPr>
              <a:t>argument</a:t>
            </a:r>
            <a:r>
              <a:rPr lang="en"/>
              <a:t>.Number + 1;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main()</a:t>
            </a:r>
            <a:br>
              <a:rPr lang="en"/>
            </a:br>
            <a:r>
              <a:rPr lang="en"/>
              <a:t>	{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MyStruct myStruct;</a:t>
            </a:r>
            <a:br>
              <a:rPr lang="en"/>
            </a:br>
            <a:r>
              <a:rPr lang="en"/>
              <a:t>		myStruct.Number = 100;</a:t>
            </a:r>
            <a:br>
              <a:rPr lang="en"/>
            </a:br>
            <a:r>
              <a:rPr lang="en"/>
              <a:t>		Increase(myStruct);</a:t>
            </a:r>
            <a:br>
              <a:rPr lang="en"/>
            </a:br>
            <a:r>
              <a:rPr lang="en"/>
              <a:t>	}</a:t>
            </a:r>
          </a:p>
        </p:txBody>
      </p:sp>
      <p:sp>
        <p:nvSpPr>
          <p:cNvPr id="540" name="Shape 5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Call by Value Works Same for Any Type (in C/C++)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2245600" y="2360800"/>
            <a:ext cx="493500" cy="282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101</a:t>
            </a:r>
          </a:p>
        </p:txBody>
      </p:sp>
      <p:sp>
        <p:nvSpPr>
          <p:cNvPr id="542" name="Shape 5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" name="Shape 547"/>
          <p:cNvGraphicFramePr/>
          <p:nvPr/>
        </p:nvGraphicFramePr>
        <p:xfrm>
          <a:off x="749375" y="271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25"/>
                <a:gridCol w="164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8" name="Shape 548"/>
          <p:cNvGraphicFramePr/>
          <p:nvPr/>
        </p:nvGraphicFramePr>
        <p:xfrm>
          <a:off x="749387" y="15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00"/>
                <a:gridCol w="164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49" name="Shape 549"/>
          <p:cNvSpPr txBox="1"/>
          <p:nvPr/>
        </p:nvSpPr>
        <p:spPr>
          <a:xfrm>
            <a:off x="4072625" y="1188550"/>
            <a:ext cx="47625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/>
              <a:t>void Increase(MyStruct* </a:t>
            </a:r>
            <a:r>
              <a:rPr lang="en">
                <a:solidFill>
                  <a:schemeClr val="dk1"/>
                </a:solidFill>
              </a:rPr>
              <a:t>argument</a:t>
            </a:r>
            <a:r>
              <a:rPr lang="en"/>
              <a:t>)</a:t>
            </a:r>
            <a:br>
              <a:rPr lang="en"/>
            </a:br>
            <a:r>
              <a:rPr lang="en"/>
              <a:t>	{</a:t>
            </a:r>
            <a:br>
              <a:rPr lang="en"/>
            </a:br>
            <a:r>
              <a:rPr lang="en"/>
              <a:t>		</a:t>
            </a:r>
            <a:r>
              <a:rPr lang="en">
                <a:solidFill>
                  <a:schemeClr val="dk1"/>
                </a:solidFill>
              </a:rPr>
              <a:t>argument-</a:t>
            </a:r>
            <a:r>
              <a:rPr lang="en"/>
              <a:t>&gt;Number = </a:t>
            </a:r>
            <a:r>
              <a:rPr lang="en">
                <a:solidFill>
                  <a:schemeClr val="dk1"/>
                </a:solidFill>
              </a:rPr>
              <a:t>argument-</a:t>
            </a:r>
            <a:r>
              <a:rPr lang="en"/>
              <a:t>&gt;Number + 1;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dk1"/>
                </a:solidFill>
              </a:rPr>
              <a:t>int main()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{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MyStruct myStruct;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myStruct.Number = 100;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	Increase(&amp;myStruct);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	}</a:t>
            </a:r>
          </a:p>
        </p:txBody>
      </p:sp>
      <p:sp>
        <p:nvSpPr>
          <p:cNvPr id="550" name="Shape 5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Same for Call by Reference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2245600" y="3580000"/>
            <a:ext cx="493500" cy="28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101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about Java?</a:t>
            </a:r>
          </a:p>
        </p:txBody>
      </p:sp>
      <p:graphicFrame>
        <p:nvGraphicFramePr>
          <p:cNvPr id="558" name="Shape 558"/>
          <p:cNvGraphicFramePr/>
          <p:nvPr/>
        </p:nvGraphicFramePr>
        <p:xfrm>
          <a:off x="3729845" y="256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25"/>
                <a:gridCol w="164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Shape 559"/>
          <p:cNvGraphicFramePr/>
          <p:nvPr/>
        </p:nvGraphicFramePr>
        <p:xfrm>
          <a:off x="3729882" y="137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00"/>
                <a:gridCol w="164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60" name="Shape 560"/>
          <p:cNvSpPr txBox="1"/>
          <p:nvPr/>
        </p:nvSpPr>
        <p:spPr>
          <a:xfrm>
            <a:off x="5220400" y="2218000"/>
            <a:ext cx="493500" cy="282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101</a:t>
            </a:r>
          </a:p>
        </p:txBody>
      </p:sp>
      <p:graphicFrame>
        <p:nvGraphicFramePr>
          <p:cNvPr id="561" name="Shape 561"/>
          <p:cNvGraphicFramePr/>
          <p:nvPr/>
        </p:nvGraphicFramePr>
        <p:xfrm>
          <a:off x="6083375" y="256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25"/>
                <a:gridCol w="16490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2" name="Shape 562"/>
          <p:cNvGraphicFramePr/>
          <p:nvPr/>
        </p:nvGraphicFramePr>
        <p:xfrm>
          <a:off x="6083387" y="137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00"/>
                <a:gridCol w="164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8192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74E13"/>
                          </a:solidFill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63" name="Shape 563"/>
          <p:cNvSpPr txBox="1"/>
          <p:nvPr/>
        </p:nvSpPr>
        <p:spPr>
          <a:xfrm>
            <a:off x="7538650" y="3416250"/>
            <a:ext cx="493500" cy="28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101</a:t>
            </a:r>
          </a:p>
        </p:txBody>
      </p:sp>
      <p:sp>
        <p:nvSpPr>
          <p:cNvPr id="564" name="Shape 564"/>
          <p:cNvSpPr/>
          <p:nvPr/>
        </p:nvSpPr>
        <p:spPr>
          <a:xfrm>
            <a:off x="6427195" y="1290750"/>
            <a:ext cx="2405100" cy="3432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 txBox="1"/>
          <p:nvPr>
            <p:ph idx="4294967295" type="body"/>
          </p:nvPr>
        </p:nvSpPr>
        <p:spPr>
          <a:xfrm>
            <a:off x="311600" y="1923025"/>
            <a:ext cx="3853500" cy="140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p</a:t>
            </a:r>
            <a:r>
              <a:rPr lang="en" sz="1400"/>
              <a:t>ublic void Increase(MyClass argument)</a:t>
            </a:r>
            <a:br>
              <a:rPr lang="en" sz="1400"/>
            </a:br>
            <a:r>
              <a:rPr lang="en" sz="1400"/>
              <a:t>{</a:t>
            </a:r>
            <a:br>
              <a:rPr lang="en" sz="1400"/>
            </a:br>
            <a:r>
              <a:rPr lang="en" sz="1400"/>
              <a:t>	argument.Number = </a:t>
            </a:r>
            <a:br>
              <a:rPr lang="en" sz="1400"/>
            </a:br>
            <a:r>
              <a:rPr lang="en" sz="1400"/>
              <a:t>			argument.Number + 1;</a:t>
            </a:r>
            <a:br>
              <a:rPr lang="en" sz="1400"/>
            </a:br>
            <a:r>
              <a:rPr lang="en" sz="1400"/>
              <a:t>}</a:t>
            </a:r>
          </a:p>
        </p:txBody>
      </p:sp>
      <p:sp>
        <p:nvSpPr>
          <p:cNvPr id="566" name="Shape 5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Why...</a:t>
            </a:r>
          </a:p>
        </p:txBody>
      </p:sp>
      <p:sp>
        <p:nvSpPr>
          <p:cNvPr id="572" name="Shape 572"/>
          <p:cNvSpPr txBox="1"/>
          <p:nvPr>
            <p:ph idx="4294967295" type="body"/>
          </p:nvPr>
        </p:nvSpPr>
        <p:spPr>
          <a:xfrm>
            <a:off x="311700" y="1225225"/>
            <a:ext cx="8520600" cy="110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Any object in Java are passed by reference (address is copied)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pointer operator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Cannot change addresses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73" name="Shape 573"/>
          <p:cNvGraphicFramePr/>
          <p:nvPr/>
        </p:nvGraphicFramePr>
        <p:xfrm>
          <a:off x="4631487" y="25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{08BF272D-2C0A-456B-8DC8-DFC4EBFAD506}</a:tableStyleId>
              </a:tblPr>
              <a:tblGrid>
                <a:gridCol w="902800"/>
                <a:gridCol w="1649000"/>
                <a:gridCol w="16490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4104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...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4096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574" name="Shape 574"/>
          <p:cNvSpPr/>
          <p:nvPr/>
        </p:nvSpPr>
        <p:spPr>
          <a:xfrm>
            <a:off x="7304425" y="3714150"/>
            <a:ext cx="1136700" cy="50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argument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11700" y="2059650"/>
            <a:ext cx="46629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C, 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Increase(MyStruct* argument)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argument = argument + 1;</a:t>
            </a:r>
            <a:b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id="576" name="Shape 576"/>
          <p:cNvSpPr/>
          <p:nvPr/>
        </p:nvSpPr>
        <p:spPr>
          <a:xfrm>
            <a:off x="7326925" y="2915050"/>
            <a:ext cx="1136700" cy="506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274E1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argument</a:t>
            </a:r>
          </a:p>
        </p:txBody>
      </p:sp>
      <p:sp>
        <p:nvSpPr>
          <p:cNvPr id="577" name="Shape 5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Shape 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50" y="2189000"/>
            <a:ext cx="47910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Shape 583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Java is safer for the weak-minded</a:t>
            </a:r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C++ has a better solution</a:t>
            </a:r>
          </a:p>
        </p:txBody>
      </p:sp>
      <p:sp>
        <p:nvSpPr>
          <p:cNvPr id="590" name="Shape 590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591" name="Shape 59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afety-icon.png" id="592" name="Shape 5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764" y="1186168"/>
            <a:ext cx="1691861" cy="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namespace</a:t>
            </a:r>
            <a:r>
              <a:rPr i="1" lang="en"/>
              <a:t> </a:t>
            </a:r>
            <a:r>
              <a:rPr lang="en"/>
              <a:t>- Example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5225"/>
            <a:ext cx="3999900" cy="35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OLD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</a:t>
            </a:r>
            <a:r>
              <a:rPr b="1" lang="en"/>
              <a:t>Hello1.h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oid SayHello();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Hello2.</a:t>
            </a:r>
            <a:r>
              <a:rPr b="1" lang="en"/>
              <a:t>h</a:t>
            </a:r>
            <a:br>
              <a:rPr b="1" lang="en"/>
            </a:br>
            <a:r>
              <a:rPr lang="en"/>
              <a:t>v</a:t>
            </a:r>
            <a:r>
              <a:rPr lang="en"/>
              <a:t>oid SayHello();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// Main.cpp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#include “Hello1.h”</a:t>
            </a:r>
            <a:br>
              <a:rPr lang="en"/>
            </a:br>
            <a:r>
              <a:rPr lang="en"/>
              <a:t>#inlcude “Hello2.h”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SayHello();		</a:t>
            </a:r>
            <a:r>
              <a:rPr lang="en">
                <a:solidFill>
                  <a:srgbClr val="FF0000"/>
                </a:solidFill>
              </a:rPr>
              <a:t>// Compile Error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832400" y="1225225"/>
            <a:ext cx="3999900" cy="35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NEW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n</a:t>
            </a:r>
            <a:r>
              <a:rPr lang="en">
                <a:solidFill>
                  <a:srgbClr val="0000FF"/>
                </a:solidFill>
              </a:rPr>
              <a:t>amespace </a:t>
            </a:r>
            <a:r>
              <a:rPr lang="en"/>
              <a:t>hello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</a:t>
            </a:r>
            <a:r>
              <a:rPr lang="en"/>
              <a:t>v</a:t>
            </a:r>
            <a:r>
              <a:rPr lang="en"/>
              <a:t>oid SayHello();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n</a:t>
            </a:r>
            <a:r>
              <a:rPr lang="en">
                <a:solidFill>
                  <a:srgbClr val="0000FF"/>
                </a:solidFill>
              </a:rPr>
              <a:t>amespace </a:t>
            </a:r>
            <a:r>
              <a:rPr lang="en"/>
              <a:t>hi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void SayHello();</a:t>
            </a:r>
            <a:br>
              <a:rPr lang="en"/>
            </a:br>
            <a:r>
              <a:rPr lang="en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hello::</a:t>
            </a:r>
            <a:r>
              <a:rPr lang="en"/>
              <a:t>SayHello();</a:t>
            </a:r>
            <a:br>
              <a:rPr lang="en"/>
            </a:br>
            <a:r>
              <a:rPr lang="en">
                <a:solidFill>
                  <a:srgbClr val="0000FF"/>
                </a:solidFill>
              </a:rPr>
              <a:t>hi::</a:t>
            </a:r>
            <a:r>
              <a:rPr lang="en"/>
              <a:t>SayHello();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prove-icon.png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300" y="1181525"/>
            <a:ext cx="1070999" cy="5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598" name="Shape 598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/>
              <a:t>nt number = 100;</a:t>
            </a:r>
            <a:br>
              <a:rPr lang="en"/>
            </a:br>
            <a:r>
              <a:rPr lang="en"/>
              <a:t>	int&amp; reference = </a:t>
            </a:r>
            <a:r>
              <a:rPr lang="en"/>
              <a:t>number</a:t>
            </a:r>
            <a:r>
              <a:rPr lang="en"/>
              <a:t>;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 an alias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cannot be null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int&amp; reference = NULL; // error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must be assigned in its initialization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int&amp; reference; // error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afety-icon.png"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764" y="1186168"/>
            <a:ext cx="1691861" cy="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 as Function Parameter</a:t>
            </a:r>
          </a:p>
        </p:txBody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Pointer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oid Swap(int* number1, int* number2)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temp = *number1;</a:t>
            </a:r>
            <a:br>
              <a:rPr lang="en"/>
            </a:br>
            <a:r>
              <a:rPr lang="en"/>
              <a:t>	*number1 = *number2;</a:t>
            </a:r>
            <a:br>
              <a:rPr lang="en"/>
            </a:br>
            <a:r>
              <a:rPr lang="en"/>
              <a:t>	*number2 = temp;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607" name="Shape 60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Reference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oid Swap(int&amp; number1, int&amp; number2)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</a:t>
            </a:r>
            <a:r>
              <a:rPr lang="en"/>
              <a:t>i</a:t>
            </a:r>
            <a:r>
              <a:rPr lang="en"/>
              <a:t>nt temp = number1;</a:t>
            </a:r>
            <a:br>
              <a:rPr lang="en"/>
            </a:br>
            <a:r>
              <a:rPr lang="en"/>
              <a:t>	</a:t>
            </a:r>
            <a:r>
              <a:rPr lang="en"/>
              <a:t>n</a:t>
            </a:r>
            <a:r>
              <a:rPr lang="en"/>
              <a:t>umber1 = number2;</a:t>
            </a:r>
            <a:br>
              <a:rPr lang="en"/>
            </a:br>
            <a:r>
              <a:rPr lang="en"/>
              <a:t>	</a:t>
            </a:r>
            <a:r>
              <a:rPr lang="en"/>
              <a:t>n</a:t>
            </a:r>
            <a:r>
              <a:rPr lang="en"/>
              <a:t>umber2 = temp;</a:t>
            </a:r>
            <a:br>
              <a:rPr lang="en"/>
            </a:br>
            <a:r>
              <a:rPr lang="en"/>
              <a:t>}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311700" y="3522350"/>
            <a:ext cx="81846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number1 and number2 are not nullable</a:t>
            </a:r>
          </a:p>
          <a:p>
            <a:pPr indent="-342900" lvl="0" marL="45720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You can’t point to another memory location you don’t own</a:t>
            </a:r>
          </a:p>
        </p:txBody>
      </p:sp>
      <p:sp>
        <p:nvSpPr>
          <p:cNvPr id="609" name="Shape 6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afety-icon.png" id="610" name="Shape 6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764" y="1186168"/>
            <a:ext cx="1691861" cy="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Does your machine know about reference?</a:t>
            </a:r>
          </a:p>
        </p:txBody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</a:pPr>
            <a:r>
              <a:rPr lang="en"/>
              <a:t>NO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Pointer and reference produce same assembly instructions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Reference is only for human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Compilers translate references into “pointers” for the machine</a:t>
            </a:r>
          </a:p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Rule of thumb</a:t>
            </a:r>
            <a:br>
              <a:rPr lang="en"/>
            </a:br>
            <a:r>
              <a:rPr lang="en"/>
              <a:t>Whatever is not in C is implemented by other engineers</a:t>
            </a:r>
          </a:p>
          <a:p>
            <a:pPr lv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you be one?</a:t>
            </a:r>
          </a:p>
        </p:txBody>
      </p:sp>
      <p:sp>
        <p:nvSpPr>
          <p:cNvPr id="617" name="Shape 6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safety-icon.png" id="618" name="Shape 6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3764" y="1186168"/>
            <a:ext cx="1691861" cy="5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624" name="Shape 624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Let's Talk about Coding Standards</a:t>
            </a:r>
          </a:p>
        </p:txBody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truct Vector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int X;</a:t>
            </a:r>
            <a:br>
              <a:rPr lang="en"/>
            </a:br>
            <a:r>
              <a:rPr lang="en"/>
              <a:t>	int Y;</a:t>
            </a:r>
            <a:br>
              <a:rPr lang="en"/>
            </a:br>
            <a:r>
              <a:rPr lang="en"/>
              <a:t>	int Z;</a:t>
            </a:r>
            <a:br>
              <a:rPr lang="en"/>
            </a:br>
            <a:r>
              <a:rPr lang="en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bool TryDivide(Vector&amp; a, Vector&amp; b, Vector&amp; c);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b="1" lang="en"/>
              <a:t>Which one is an output?</a:t>
            </a:r>
          </a:p>
        </p:txBody>
      </p:sp>
      <p:sp>
        <p:nvSpPr>
          <p:cNvPr id="631" name="Shape 6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Attempt 1</a:t>
            </a:r>
          </a:p>
        </p:txBody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Better parameter naming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bool TryDivide(Vector&amp; result, Vector&amp; a, Vector&amp; b);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But, caller could make a mistake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TryDivide(a, b, result); </a:t>
            </a:r>
          </a:p>
        </p:txBody>
      </p:sp>
      <p:sp>
        <p:nvSpPr>
          <p:cNvPr id="638" name="Shape 6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Attempt 2</a:t>
            </a: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Constant-ify </a:t>
            </a:r>
            <a:r>
              <a:rPr lang="en"/>
              <a:t>read-only parameters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bool TryDivide(Vector&amp; result, const Vector&amp; a, const Vector&amp; b);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onst Vector a;</a:t>
            </a:r>
            <a:br>
              <a:rPr lang="en"/>
            </a:br>
            <a:r>
              <a:rPr lang="en"/>
              <a:t>	</a:t>
            </a:r>
            <a:r>
              <a:rPr lang="en"/>
              <a:t>c</a:t>
            </a:r>
            <a:r>
              <a:rPr lang="en"/>
              <a:t>onst Vector b;</a:t>
            </a:r>
            <a:br>
              <a:rPr lang="en"/>
            </a:br>
            <a:r>
              <a:rPr lang="en"/>
              <a:t>	Vector result;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</a:t>
            </a:r>
            <a:r>
              <a:rPr lang="en"/>
              <a:t>TryDivide(a, b, result); // compiler error</a:t>
            </a:r>
            <a:br>
              <a:rPr lang="en"/>
            </a:br>
            <a:r>
              <a:rPr lang="en"/>
              <a:t> 	TryDivide(result, a, b); // OK</a:t>
            </a:r>
          </a:p>
        </p:txBody>
      </p:sp>
      <p:sp>
        <p:nvSpPr>
          <p:cNvPr id="645" name="Shape 6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Still not </a:t>
            </a:r>
            <a:r>
              <a:rPr lang="en"/>
              <a:t>perfect</a:t>
            </a:r>
          </a:p>
        </p:txBody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Caller still can do this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bool TryDivide(Vector&amp; result, </a:t>
            </a:r>
            <a:r>
              <a:rPr lang="en"/>
              <a:t>const </a:t>
            </a:r>
            <a:r>
              <a:rPr lang="en"/>
              <a:t>Vector&amp; a, const Vector&amp; b);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r>
              <a:rPr lang="en"/>
              <a:t>	Vector a;</a:t>
            </a:r>
            <a:br>
              <a:rPr lang="en"/>
            </a:br>
            <a:r>
              <a:rPr lang="en"/>
              <a:t>	Vector b;</a:t>
            </a:r>
            <a:br>
              <a:rPr lang="en"/>
            </a:br>
            <a:r>
              <a:rPr lang="en"/>
              <a:t>	Vector c;</a:t>
            </a:r>
            <a:br>
              <a:rPr lang="en"/>
            </a:br>
            <a:r>
              <a:rPr lang="en"/>
              <a:t>	TryDivide(a, b, c); // which one is output? </a:t>
            </a:r>
          </a:p>
        </p:txBody>
      </p:sp>
      <p:sp>
        <p:nvSpPr>
          <p:cNvPr id="652" name="Shape 6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Attempt 3</a:t>
            </a:r>
          </a:p>
        </p:txBody>
      </p:sp>
      <p:sp>
        <p:nvSpPr>
          <p:cNvPr id="658" name="Shape 6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Some standards (and mine) say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references for read-only parameters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pointers for output parameters </a:t>
            </a:r>
          </a:p>
          <a:p>
            <a:pPr indent="457200" lvl="0" marL="0" rtl="0">
              <a:lnSpc>
                <a:spcPct val="200000"/>
              </a:lnSpc>
              <a:spcBef>
                <a:spcPts val="1000"/>
              </a:spcBef>
              <a:buNone/>
            </a:pPr>
            <a:r>
              <a:rPr lang="en"/>
              <a:t>TryDivide(&amp;a, b, c);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could be nullable, which makes no sense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Put an assert (another coding standards)</a:t>
            </a:r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C# fixed it better</a:t>
            </a:r>
          </a:p>
        </p:txBody>
      </p:sp>
      <p:sp>
        <p:nvSpPr>
          <p:cNvPr id="665" name="Shape 665"/>
          <p:cNvSpPr txBox="1"/>
          <p:nvPr>
            <p:ph idx="4294967295" type="body"/>
          </p:nvPr>
        </p:nvSpPr>
        <p:spPr>
          <a:xfrm>
            <a:off x="311700" y="1225225"/>
            <a:ext cx="49614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solidFill>
                  <a:srgbClr val="000000"/>
                </a:solidFill>
              </a:rPr>
              <a:t>With </a:t>
            </a:r>
            <a:r>
              <a:rPr i="1" lang="en">
                <a:solidFill>
                  <a:srgbClr val="0000FF"/>
                </a:solidFill>
              </a:rPr>
              <a:t>out </a:t>
            </a:r>
            <a:r>
              <a:rPr lang="en"/>
              <a:t>keyword </a:t>
            </a:r>
            <a:br>
              <a:rPr lang="en"/>
            </a:br>
            <a:br>
              <a:rPr lang="en"/>
            </a:br>
            <a:r>
              <a:rPr lang="en"/>
              <a:t>bool TryDivide(out Vector result, …);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Too bad both C++ and Java are not modern enough to have it → coding standards issue</a:t>
            </a:r>
          </a:p>
        </p:txBody>
      </p:sp>
      <p:pic>
        <p:nvPicPr>
          <p:cNvPr id="666" name="Shape 6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075" y="1359137"/>
            <a:ext cx="2809475" cy="28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Shape 6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using</a:t>
            </a:r>
            <a:r>
              <a:rPr i="1" lang="en"/>
              <a:t> </a:t>
            </a:r>
            <a:r>
              <a:rPr lang="en"/>
              <a:t>Directive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Similar to Java </a:t>
            </a:r>
            <a:r>
              <a:rPr i="1" lang="en"/>
              <a:t>import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Just a way to save typing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bool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Reference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Coding standards for pointer and reference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  <p:sp>
        <p:nvSpPr>
          <p:cNvPr id="674" name="Shape 6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>
                <a:solidFill>
                  <a:srgbClr val="0000FF"/>
                </a:solidFill>
              </a:rPr>
              <a:t>using</a:t>
            </a:r>
            <a:r>
              <a:rPr i="1" lang="en"/>
              <a:t> </a:t>
            </a:r>
            <a:r>
              <a:rPr lang="en"/>
              <a:t>D</a:t>
            </a:r>
            <a:r>
              <a:rPr lang="en"/>
              <a:t>irective - Example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without using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1	#include &lt;iostream&gt;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2	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3 	int main()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4 	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5 		</a:t>
            </a:r>
            <a:r>
              <a:rPr b="1" lang="en" sz="1200">
                <a:solidFill>
                  <a:srgbClr val="FF0000"/>
                </a:solidFill>
              </a:rPr>
              <a:t>std::</a:t>
            </a:r>
            <a:r>
              <a:rPr lang="en" sz="1200"/>
              <a:t>cout &lt;&lt; "hello, world!" &lt;&lt; </a:t>
            </a:r>
            <a:r>
              <a:rPr b="1" lang="en" sz="1200">
                <a:solidFill>
                  <a:srgbClr val="FF0000"/>
                </a:solidFill>
              </a:rPr>
              <a:t>std::</a:t>
            </a:r>
            <a:r>
              <a:rPr lang="en" sz="1200"/>
              <a:t>endl;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6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7		return 0;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8 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Shape 16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with using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1	#include &lt;iostream&gt;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2	</a:t>
            </a:r>
            <a:r>
              <a:rPr b="1" lang="en" sz="1200">
                <a:solidFill>
                  <a:srgbClr val="0000FF"/>
                </a:solidFill>
              </a:rPr>
              <a:t>using namespace std</a:t>
            </a:r>
            <a:r>
              <a:rPr b="1" lang="en" sz="1200"/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3	int main()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4	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5		cout &lt;&lt; "Hello, World!" &lt;&lt; endl;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6		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7		return 0;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8	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Shape 167"/>
          <p:cNvSpPr/>
          <p:nvPr/>
        </p:nvSpPr>
        <p:spPr>
          <a:xfrm>
            <a:off x="5824250" y="3101225"/>
            <a:ext cx="355500" cy="196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7655850" y="3101225"/>
            <a:ext cx="355500" cy="196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Namespace </a:t>
            </a:r>
            <a:r>
              <a:rPr lang="en"/>
              <a:t>/</a:t>
            </a:r>
            <a:r>
              <a:rPr i="1" lang="en"/>
              <a:t> using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