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</p:sldIdLst>
  <p:sldSz cx="9144000" cy="5143500" type="screen16x9"/>
  <p:notesSz cx="6858000" cy="9144000"/>
  <p:embeddedFontLst>
    <p:embeddedFont>
      <p:font typeface="Economica" panose="020B0604020202020204" charset="0"/>
      <p:regular r:id="rId100"/>
      <p:bold r:id="rId101"/>
      <p:italic r:id="rId102"/>
      <p:boldItalic r:id="rId103"/>
    </p:embeddedFont>
    <p:embeddedFont>
      <p:font typeface="Open Sans" panose="020B0604020202020204" charset="0"/>
      <p:regular r:id="rId104"/>
      <p:bold r:id="rId105"/>
      <p:italic r:id="rId106"/>
      <p:boldItalic r:id="rId10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C007210-5985-427E-B501-D06CD9A2A7B0}">
  <a:tblStyle styleId="{6C007210-5985-427E-B501-D06CD9A2A7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9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font" Target="fonts/font8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font" Target="fonts/font3.fntdata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1.fntdata"/><Relationship Id="rId105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font" Target="fonts/font4.fntdata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Shouldnl't this fin &gt;&gt; character?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Shape 7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Shape 7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Shape 7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Shape 8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Shape 8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Shape 8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Shape 8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Shape 8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Shape 8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Shape 882"/>
          <p:cNvSpPr txBox="1">
            <a:spLocks noGrp="1"/>
          </p:cNvSpPr>
          <p:nvPr>
            <p:ph type="body" idx="1"/>
          </p:nvPr>
        </p:nvSpPr>
        <p:spPr>
          <a:xfrm>
            <a:off x="6096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Shape 8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Shape 8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Shape 9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Shape 9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Shape 9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Shape 9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Shape 9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Shape 9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Shape 10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Shape 10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Shape 10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Shape 10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Shape 10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Shape 10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Shape 1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 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2" name="Shape 62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9" name="Shape 69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 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73" name="Shape 73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77" name="Shape 77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0" y="-25"/>
            <a:ext cx="4572000" cy="493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8" name="Shape 18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11700" y="11490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&lt;code/&gt;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303875" y="-25"/>
            <a:ext cx="5840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65500" y="1462675"/>
            <a:ext cx="28200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484500" y="188150"/>
            <a:ext cx="5478900" cy="4824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08" name="Shape 108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4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9" name="Shape 29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4" name="Shape 34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9" name="Shape 39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0" name="Shape 50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6" name="Shape 56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3443850" y="4947300"/>
            <a:ext cx="2256300" cy="19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Copyright © 2017 by Pope Kim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C++ - Lecture 02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Pope Kim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Accessing Each Character in a String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at()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returns the reference to the character at specified position in the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firstName.at(2) = ‘P’;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 a Line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38735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string mailHeader;</a:t>
            </a:r>
            <a:br>
              <a:rPr lang="en"/>
            </a:br>
            <a:r>
              <a:rPr lang="en"/>
              <a:t>	getline(cin, mailHeader); 		// extracts characters from cin</a:t>
            </a:r>
            <a:br>
              <a:rPr lang="en"/>
            </a:br>
            <a:r>
              <a:rPr lang="en"/>
              <a:t>								// and stores them into mailHeader</a:t>
            </a:r>
            <a:br>
              <a:rPr lang="en"/>
            </a:br>
            <a:r>
              <a:rPr lang="en"/>
              <a:t>	getline(cin, mailHeader, ‘@’);	// extracts characters from cin</a:t>
            </a:r>
            <a:br>
              <a:rPr lang="en"/>
            </a:br>
            <a:r>
              <a:rPr lang="en"/>
              <a:t>								// and stores them into mailHeader until ‘@’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Keeps extracting characters from stream, and stores them in str until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end-of-file is encountered/becomes true (sets eofbit)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a character equal to delim is extracted (this character is discarded)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>
                <a:solidFill>
                  <a:srgbClr val="741B47"/>
                </a:solidFill>
              </a:rPr>
              <a:t>&lt;stringstream&gt;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istringstream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similar to cin: using string as input instead of keyboard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similar to sscanf()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ostringstream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similar to cout: using string as output instead of console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similar to sprintf()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cout and cin are also streams!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Anyways, rarely used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TextBook(Chapter 17)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cppreference.com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90" name="Shape 190" descr="boo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I Use C Headers?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YES, a lot of C functions are still used in real world C++ applications</a:t>
            </a:r>
          </a:p>
        </p:txBody>
      </p:sp>
      <p:graphicFrame>
        <p:nvGraphicFramePr>
          <p:cNvPr id="197" name="Shape 197"/>
          <p:cNvGraphicFramePr/>
          <p:nvPr/>
        </p:nvGraphicFramePr>
        <p:xfrm>
          <a:off x="799375" y="1830650"/>
          <a:ext cx="2310925" cy="158484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11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C++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&lt;string.h&gt;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&lt;cstring&gt;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&lt;stdio.h&gt;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&lt;cstdio&gt;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&lt;ctype.h&gt;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&lt;cctype&gt;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String is Better, Right?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96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You don’t need to worry about char array size</a:t>
            </a:r>
          </a:p>
          <a:p>
            <a:pPr lvl="0" algn="ctr" rtl="0">
              <a:spcBef>
                <a:spcPts val="0"/>
              </a:spcBef>
              <a:buNone/>
            </a:pPr>
            <a:endParaRPr sz="4800" b="1"/>
          </a:p>
        </p:txBody>
      </p:sp>
      <p:pic>
        <p:nvPicPr>
          <p:cNvPr id="204" name="Shape 204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2427625"/>
            <a:ext cx="8520600" cy="230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/>
              <a:t>But 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1</a:t>
            </a:r>
          </a:p>
        </p:txBody>
      </p:sp>
      <p:graphicFrame>
        <p:nvGraphicFramePr>
          <p:cNvPr id="211" name="Shape 211"/>
          <p:cNvGraphicFramePr/>
          <p:nvPr/>
        </p:nvGraphicFramePr>
        <p:xfrm>
          <a:off x="831225" y="2109575"/>
          <a:ext cx="695950" cy="118863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9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2" name="Shape 212"/>
          <p:cNvSpPr txBox="1"/>
          <p:nvPr/>
        </p:nvSpPr>
        <p:spPr>
          <a:xfrm>
            <a:off x="-35625" y="2174700"/>
            <a:ext cx="866700" cy="10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ptr</a:t>
            </a:r>
          </a:p>
          <a:p>
            <a:pPr lvl="0" algn="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size</a:t>
            </a:r>
          </a:p>
          <a:p>
            <a:pPr lvl="0" algn="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capacity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11700" y="1258150"/>
            <a:ext cx="85206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string line;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894475" y="3267475"/>
            <a:ext cx="632700" cy="17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line</a:t>
            </a:r>
          </a:p>
        </p:txBody>
      </p:sp>
      <p:graphicFrame>
        <p:nvGraphicFramePr>
          <p:cNvPr id="215" name="Shape 215"/>
          <p:cNvGraphicFramePr/>
          <p:nvPr/>
        </p:nvGraphicFramePr>
        <p:xfrm>
          <a:off x="1636675" y="2109587"/>
          <a:ext cx="7239000" cy="277347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16" name="Shape 216"/>
          <p:cNvCxnSpPr/>
          <p:nvPr/>
        </p:nvCxnSpPr>
        <p:spPr>
          <a:xfrm rot="10800000" flipH="1">
            <a:off x="1177775" y="2318350"/>
            <a:ext cx="738000" cy="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lg" len="lg"/>
            <a:tailEnd type="stealth" w="lg" len="lg"/>
          </a:ln>
        </p:spPr>
      </p:cxnSp>
      <p:sp>
        <p:nvSpPr>
          <p:cNvPr id="217" name="Shape 217"/>
          <p:cNvSpPr txBox="1"/>
          <p:nvPr/>
        </p:nvSpPr>
        <p:spPr>
          <a:xfrm>
            <a:off x="2492300" y="1673700"/>
            <a:ext cx="8667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16btytes</a:t>
            </a:r>
          </a:p>
        </p:txBody>
      </p:sp>
      <p:sp>
        <p:nvSpPr>
          <p:cNvPr id="218" name="Shape 218"/>
          <p:cNvSpPr/>
          <p:nvPr/>
        </p:nvSpPr>
        <p:spPr>
          <a:xfrm rot="5400000">
            <a:off x="2771350" y="833200"/>
            <a:ext cx="141600" cy="2411100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9" name="Shape 219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</a:t>
            </a:r>
          </a:p>
        </p:txBody>
      </p:sp>
      <p:graphicFrame>
        <p:nvGraphicFramePr>
          <p:cNvPr id="225" name="Shape 225"/>
          <p:cNvGraphicFramePr/>
          <p:nvPr/>
        </p:nvGraphicFramePr>
        <p:xfrm>
          <a:off x="831225" y="2033375"/>
          <a:ext cx="695950" cy="118863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9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6" name="Shape 226"/>
          <p:cNvSpPr txBox="1"/>
          <p:nvPr/>
        </p:nvSpPr>
        <p:spPr>
          <a:xfrm>
            <a:off x="-35625" y="2098500"/>
            <a:ext cx="866700" cy="10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ptr</a:t>
            </a:r>
          </a:p>
          <a:p>
            <a:pPr lvl="0" algn="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size</a:t>
            </a:r>
          </a:p>
          <a:p>
            <a:pPr lvl="0" algn="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capacity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11700" y="1177775"/>
            <a:ext cx="85206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line = “POPE”;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894475" y="3191275"/>
            <a:ext cx="632700" cy="17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39550" y="2481425"/>
            <a:ext cx="279300" cy="2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graphicFrame>
        <p:nvGraphicFramePr>
          <p:cNvPr id="230" name="Shape 230"/>
          <p:cNvGraphicFramePr/>
          <p:nvPr/>
        </p:nvGraphicFramePr>
        <p:xfrm>
          <a:off x="1789075" y="2033387"/>
          <a:ext cx="7239000" cy="277347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31" name="Shape 231"/>
          <p:cNvCxnSpPr/>
          <p:nvPr/>
        </p:nvCxnSpPr>
        <p:spPr>
          <a:xfrm rot="10800000" flipH="1">
            <a:off x="1330175" y="2242150"/>
            <a:ext cx="738000" cy="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lg" len="lg"/>
            <a:tailEnd type="stealth" w="lg" len="lg"/>
          </a:ln>
        </p:spPr>
      </p:cxnSp>
      <p:sp>
        <p:nvSpPr>
          <p:cNvPr id="232" name="Shape 232"/>
          <p:cNvSpPr txBox="1"/>
          <p:nvPr/>
        </p:nvSpPr>
        <p:spPr>
          <a:xfrm>
            <a:off x="2644700" y="1597500"/>
            <a:ext cx="8667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16btytes</a:t>
            </a:r>
          </a:p>
        </p:txBody>
      </p:sp>
      <p:sp>
        <p:nvSpPr>
          <p:cNvPr id="233" name="Shape 233"/>
          <p:cNvSpPr/>
          <p:nvPr/>
        </p:nvSpPr>
        <p:spPr>
          <a:xfrm rot="5400000">
            <a:off x="2923750" y="757000"/>
            <a:ext cx="141600" cy="2411100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rot="10800000">
            <a:off x="2488305" y="2526014"/>
            <a:ext cx="424800" cy="549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2913100" y="2624575"/>
            <a:ext cx="1529400" cy="3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memory copy</a:t>
            </a:r>
          </a:p>
        </p:txBody>
      </p:sp>
      <p:pic>
        <p:nvPicPr>
          <p:cNvPr id="236" name="Shape 236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3</a:t>
            </a:r>
          </a:p>
        </p:txBody>
      </p:sp>
      <p:graphicFrame>
        <p:nvGraphicFramePr>
          <p:cNvPr id="242" name="Shape 242"/>
          <p:cNvGraphicFramePr/>
          <p:nvPr/>
        </p:nvGraphicFramePr>
        <p:xfrm>
          <a:off x="1636675" y="2109587"/>
          <a:ext cx="7239000" cy="277347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3" name="Shape 243"/>
          <p:cNvGraphicFramePr/>
          <p:nvPr/>
        </p:nvGraphicFramePr>
        <p:xfrm>
          <a:off x="831225" y="2109575"/>
          <a:ext cx="695950" cy="118863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9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4" name="Shape 244"/>
          <p:cNvSpPr txBox="1"/>
          <p:nvPr/>
        </p:nvSpPr>
        <p:spPr>
          <a:xfrm>
            <a:off x="-35625" y="2174700"/>
            <a:ext cx="866700" cy="10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ptr</a:t>
            </a:r>
          </a:p>
          <a:p>
            <a:pPr lvl="0" algn="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size</a:t>
            </a:r>
          </a:p>
          <a:p>
            <a:pPr lvl="0" algn="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capacity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894475" y="3267475"/>
            <a:ext cx="632700" cy="17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line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11700" y="1230600"/>
            <a:ext cx="42936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 += “C++ is awesome, isn’t?”;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492300" y="1673700"/>
            <a:ext cx="8667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16btytes</a:t>
            </a:r>
          </a:p>
        </p:txBody>
      </p:sp>
      <p:sp>
        <p:nvSpPr>
          <p:cNvPr id="248" name="Shape 248"/>
          <p:cNvSpPr/>
          <p:nvPr/>
        </p:nvSpPr>
        <p:spPr>
          <a:xfrm rot="5400000">
            <a:off x="2771350" y="833200"/>
            <a:ext cx="141600" cy="2411100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9" name="Shape 249"/>
          <p:cNvCxnSpPr/>
          <p:nvPr/>
        </p:nvCxnSpPr>
        <p:spPr>
          <a:xfrm rot="10800000" flipH="1">
            <a:off x="1418000" y="2314425"/>
            <a:ext cx="373500" cy="9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lg" len="lg"/>
            <a:tailEnd type="stealth" w="lg" len="lg"/>
          </a:ln>
        </p:spPr>
      </p:cxnSp>
      <p:graphicFrame>
        <p:nvGraphicFramePr>
          <p:cNvPr id="250" name="Shape 250"/>
          <p:cNvGraphicFramePr/>
          <p:nvPr/>
        </p:nvGraphicFramePr>
        <p:xfrm>
          <a:off x="2843175" y="3697225"/>
          <a:ext cx="4826000" cy="39621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1" name="Shape 251"/>
          <p:cNvSpPr txBox="1"/>
          <p:nvPr/>
        </p:nvSpPr>
        <p:spPr>
          <a:xfrm>
            <a:off x="3293425" y="2726987"/>
            <a:ext cx="1529400" cy="3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memory copy</a:t>
            </a:r>
          </a:p>
        </p:txBody>
      </p:sp>
      <p:sp>
        <p:nvSpPr>
          <p:cNvPr id="252" name="Shape 252"/>
          <p:cNvSpPr/>
          <p:nvPr/>
        </p:nvSpPr>
        <p:spPr>
          <a:xfrm rot="-7745749">
            <a:off x="2324309" y="3935810"/>
            <a:ext cx="424820" cy="5497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2751600" y="4059150"/>
            <a:ext cx="1529400" cy="3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memory copy</a:t>
            </a:r>
          </a:p>
        </p:txBody>
      </p:sp>
      <p:sp>
        <p:nvSpPr>
          <p:cNvPr id="254" name="Shape 254"/>
          <p:cNvSpPr/>
          <p:nvPr/>
        </p:nvSpPr>
        <p:spPr>
          <a:xfrm rot="5400000">
            <a:off x="5187850" y="1189550"/>
            <a:ext cx="141600" cy="4830900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4822825" y="3245812"/>
            <a:ext cx="8667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32btytes</a:t>
            </a:r>
          </a:p>
        </p:txBody>
      </p:sp>
      <p:sp>
        <p:nvSpPr>
          <p:cNvPr id="256" name="Shape 256"/>
          <p:cNvSpPr/>
          <p:nvPr/>
        </p:nvSpPr>
        <p:spPr>
          <a:xfrm rot="-1111470">
            <a:off x="3017859" y="2567634"/>
            <a:ext cx="424915" cy="9118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931975" y="2960425"/>
            <a:ext cx="497400" cy="2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31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30500" y="2557637"/>
            <a:ext cx="497400" cy="2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26</a:t>
            </a:r>
          </a:p>
        </p:txBody>
      </p:sp>
      <p:graphicFrame>
        <p:nvGraphicFramePr>
          <p:cNvPr id="259" name="Shape 259"/>
          <p:cNvGraphicFramePr/>
          <p:nvPr/>
        </p:nvGraphicFramePr>
        <p:xfrm>
          <a:off x="1635650" y="2109575"/>
          <a:ext cx="2413000" cy="39621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0" name="Shape 260"/>
          <p:cNvCxnSpPr/>
          <p:nvPr/>
        </p:nvCxnSpPr>
        <p:spPr>
          <a:xfrm>
            <a:off x="1440175" y="2297425"/>
            <a:ext cx="1563600" cy="1618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lg" len="lg"/>
            <a:tailEnd type="stealth" w="lg" len="lg"/>
          </a:ln>
        </p:spPr>
      </p:cxnSp>
      <p:sp>
        <p:nvSpPr>
          <p:cNvPr id="261" name="Shape 261"/>
          <p:cNvSpPr txBox="1"/>
          <p:nvPr/>
        </p:nvSpPr>
        <p:spPr>
          <a:xfrm>
            <a:off x="931975" y="2960425"/>
            <a:ext cx="497400" cy="2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31</a:t>
            </a:r>
          </a:p>
        </p:txBody>
      </p:sp>
      <p:pic>
        <p:nvPicPr>
          <p:cNvPr id="262" name="Shape 262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 Much Work in There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Heap memory allocation is slow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Memory fragmentation issue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Growing buffer is not thread-safe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Think about the industries where C++ is used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So, still people use char[] with sprintf ALOT</a:t>
            </a:r>
          </a:p>
        </p:txBody>
      </p:sp>
      <p:pic>
        <p:nvPicPr>
          <p:cNvPr id="269" name="Shape 269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Remember c_str()?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18700" y="1147225"/>
            <a:ext cx="4293600" cy="78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string line = “POPE”;</a:t>
            </a:r>
            <a:br>
              <a:rPr lang="en" sz="18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const char* cLine = line.c_str(); </a:t>
            </a:r>
          </a:p>
        </p:txBody>
      </p:sp>
      <p:graphicFrame>
        <p:nvGraphicFramePr>
          <p:cNvPr id="276" name="Shape 276"/>
          <p:cNvGraphicFramePr/>
          <p:nvPr/>
        </p:nvGraphicFramePr>
        <p:xfrm>
          <a:off x="1789075" y="2261987"/>
          <a:ext cx="7239000" cy="277347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7" name="Shape 277"/>
          <p:cNvGraphicFramePr/>
          <p:nvPr/>
        </p:nvGraphicFramePr>
        <p:xfrm>
          <a:off x="983625" y="2261975"/>
          <a:ext cx="695950" cy="118863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9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8" name="Shape 278"/>
          <p:cNvSpPr txBox="1"/>
          <p:nvPr/>
        </p:nvSpPr>
        <p:spPr>
          <a:xfrm>
            <a:off x="116775" y="2327100"/>
            <a:ext cx="866700" cy="10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ptr</a:t>
            </a:r>
          </a:p>
          <a:p>
            <a:pPr lvl="0" algn="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size</a:t>
            </a:r>
          </a:p>
          <a:p>
            <a:pPr lvl="0" algn="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capacity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046875" y="3419875"/>
            <a:ext cx="632700" cy="38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line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084375" y="3112825"/>
            <a:ext cx="497400" cy="2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31</a:t>
            </a:r>
          </a:p>
        </p:txBody>
      </p:sp>
      <p:cxnSp>
        <p:nvCxnSpPr>
          <p:cNvPr id="281" name="Shape 281"/>
          <p:cNvCxnSpPr/>
          <p:nvPr/>
        </p:nvCxnSpPr>
        <p:spPr>
          <a:xfrm rot="10800000" flipH="1">
            <a:off x="2093700" y="2540550"/>
            <a:ext cx="1200" cy="2253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lg" len="lg"/>
            <a:tailEnd type="stealth" w="lg" len="lg"/>
          </a:ln>
        </p:spPr>
      </p:cxnSp>
      <p:sp>
        <p:nvSpPr>
          <p:cNvPr id="282" name="Shape 282"/>
          <p:cNvSpPr txBox="1"/>
          <p:nvPr/>
        </p:nvSpPr>
        <p:spPr>
          <a:xfrm>
            <a:off x="1084375" y="3112825"/>
            <a:ext cx="497400" cy="2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31</a:t>
            </a:r>
          </a:p>
        </p:txBody>
      </p:sp>
      <p:cxnSp>
        <p:nvCxnSpPr>
          <p:cNvPr id="283" name="Shape 283"/>
          <p:cNvCxnSpPr/>
          <p:nvPr/>
        </p:nvCxnSpPr>
        <p:spPr>
          <a:xfrm rot="10800000" flipH="1">
            <a:off x="1570400" y="2466825"/>
            <a:ext cx="373500" cy="9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lg" len="lg"/>
            <a:tailEnd type="stealth" w="lg" len="lg"/>
          </a:ln>
        </p:spPr>
      </p:cxnSp>
      <p:sp>
        <p:nvSpPr>
          <p:cNvPr id="284" name="Shape 284"/>
          <p:cNvSpPr txBox="1"/>
          <p:nvPr/>
        </p:nvSpPr>
        <p:spPr>
          <a:xfrm>
            <a:off x="2644700" y="1749900"/>
            <a:ext cx="8667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16btytes</a:t>
            </a:r>
          </a:p>
        </p:txBody>
      </p:sp>
      <p:sp>
        <p:nvSpPr>
          <p:cNvPr id="285" name="Shape 285"/>
          <p:cNvSpPr/>
          <p:nvPr/>
        </p:nvSpPr>
        <p:spPr>
          <a:xfrm rot="5400000">
            <a:off x="2923750" y="909400"/>
            <a:ext cx="141600" cy="2411100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1115750" y="4648150"/>
            <a:ext cx="632700" cy="38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cLine</a:t>
            </a:r>
          </a:p>
        </p:txBody>
      </p:sp>
      <p:pic>
        <p:nvPicPr>
          <p:cNvPr id="287" name="Shape 287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Mirror String	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I/O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File I/O </a:t>
            </a:r>
            <a:r>
              <a:rPr lang="en" i="1">
                <a:solidFill>
                  <a:srgbClr val="741B47"/>
                </a:solidFill>
              </a:rPr>
              <a:t>&lt;fstream&gt;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Char char="●"/>
            </a:pPr>
            <a:r>
              <a:rPr lang="en"/>
              <a:t>ifstream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Char char="○"/>
            </a:pPr>
            <a:r>
              <a:rPr lang="en"/>
              <a:t>file input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Char char="●"/>
            </a:pPr>
            <a:r>
              <a:rPr lang="en"/>
              <a:t>ofstream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Char char="○"/>
            </a:pPr>
            <a:r>
              <a:rPr lang="en"/>
              <a:t>file output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Char char="●"/>
            </a:pPr>
            <a:r>
              <a:rPr lang="en"/>
              <a:t>fstream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Char char="○"/>
            </a:pPr>
            <a:r>
              <a:rPr lang="en"/>
              <a:t>both file input &amp; output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Char char="●"/>
            </a:pPr>
            <a:r>
              <a:rPr lang="en"/>
              <a:t>We can use &lt;&lt;, &gt;&gt;, manipulators and etc with file streams</a:t>
            </a:r>
          </a:p>
        </p:txBody>
      </p:sp>
      <p:pic>
        <p:nvPicPr>
          <p:cNvPr id="304" name="Shape 304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Opening a File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800" b="1"/>
              <a:t>C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FILE *fp;</a:t>
            </a:r>
            <a:br>
              <a:rPr lang="en"/>
            </a:br>
            <a:r>
              <a:rPr lang="en"/>
              <a:t>// open a file for reading</a:t>
            </a:r>
            <a:br>
              <a:rPr lang="en"/>
            </a:br>
            <a:r>
              <a:rPr lang="en"/>
              <a:t>fp = fopen(“helloWorld.txt”, “r”);</a:t>
            </a:r>
          </a:p>
          <a:p>
            <a:pPr marL="0" lvl="0" indent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// open a file(or create if not exist) for writing</a:t>
            </a:r>
            <a:br>
              <a:rPr lang="en"/>
            </a:br>
            <a:r>
              <a:rPr lang="en"/>
              <a:t>fp = fopen(“helloWorld.txt”, “w+”);</a:t>
            </a:r>
          </a:p>
          <a:p>
            <a:pPr marL="0" lvl="0" indent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// open a file for reading and writing</a:t>
            </a:r>
            <a:br>
              <a:rPr lang="en"/>
            </a:br>
            <a:r>
              <a:rPr lang="en"/>
              <a:t>fp = fopen(“helloWorld.txt”, “r+");</a:t>
            </a:r>
            <a:br>
              <a:rPr lang="en"/>
            </a:br>
            <a:br>
              <a:rPr lang="en"/>
            </a:br>
            <a:endParaRPr lang="en"/>
          </a:p>
        </p:txBody>
      </p:sp>
      <p:sp>
        <p:nvSpPr>
          <p:cNvPr id="311" name="Shape 311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marL="0" lvl="0" indent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// open a file for reading</a:t>
            </a:r>
            <a:br>
              <a:rPr lang="en"/>
            </a:br>
            <a:r>
              <a:rPr lang="en"/>
              <a:t>ifstream fin;</a:t>
            </a:r>
            <a:br>
              <a:rPr lang="en"/>
            </a:br>
            <a:r>
              <a:rPr lang="en"/>
              <a:t>fin.open(“helloWorld.txt”)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// open a file or create it if not exist for writing</a:t>
            </a:r>
            <a:br>
              <a:rPr lang="en"/>
            </a:br>
            <a:r>
              <a:rPr lang="en"/>
              <a:t>ofstream fout;</a:t>
            </a:r>
            <a:br>
              <a:rPr lang="en"/>
            </a:br>
            <a:r>
              <a:rPr lang="en"/>
              <a:t>fout.open(“helloWorld.txt”);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// open a file for reading and writing</a:t>
            </a:r>
            <a:br>
              <a:rPr lang="en"/>
            </a:br>
            <a:r>
              <a:rPr lang="en"/>
              <a:t>fstream fs;</a:t>
            </a:r>
            <a:br>
              <a:rPr lang="en"/>
            </a:br>
            <a:r>
              <a:rPr lang="en"/>
              <a:t>fs.open(“helloWorld.txt”);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12" name="Shape 312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open()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open()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each stream has own open() method</a:t>
            </a:r>
            <a:br>
              <a:rPr lang="en"/>
            </a:br>
            <a:r>
              <a:rPr lang="en"/>
              <a:t>fin.open(“HelloWorld.txt”, ios_base::in | ios_base::binary);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Mode Flags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namespace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■"/>
            </a:pPr>
            <a:r>
              <a:rPr lang="en"/>
              <a:t>ios_base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Not all combinations are valid</a:t>
            </a:r>
          </a:p>
        </p:txBody>
      </p:sp>
      <p:graphicFrame>
        <p:nvGraphicFramePr>
          <p:cNvPr id="319" name="Shape 319"/>
          <p:cNvGraphicFramePr/>
          <p:nvPr/>
        </p:nvGraphicFramePr>
        <p:xfrm>
          <a:off x="4310750" y="2345050"/>
          <a:ext cx="1869300" cy="266679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186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6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 Flags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trunc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binary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File-opening Modes Examples</a:t>
            </a:r>
          </a:p>
        </p:txBody>
      </p:sp>
      <p:graphicFrame>
        <p:nvGraphicFramePr>
          <p:cNvPr id="325" name="Shape 325"/>
          <p:cNvGraphicFramePr/>
          <p:nvPr/>
        </p:nvGraphicFramePr>
        <p:xfrm>
          <a:off x="952500" y="1238250"/>
          <a:ext cx="7239000" cy="304779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C++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“r”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ios_base::in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“w”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ios_base::out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ios_base::out | ios_base::trunc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“a”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ios_base::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out |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ios_base::app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“r+”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ios_base::in | ios_base::out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“w+”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ios_base::in | ios_base::out | ios_base::trunc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Closing a File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800" b="1"/>
              <a:t>C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FILE *fp;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….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fclose(fp);</a:t>
            </a:r>
            <a:br>
              <a:rPr lang="en"/>
            </a:br>
            <a:br>
              <a:rPr lang="en"/>
            </a:br>
            <a:endParaRPr lang="en"/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ifstream fin;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…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fin.close();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34" name="Shape 334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Stream Checking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FILE *fp;</a:t>
            </a:r>
            <a:br>
              <a:rPr lang="en"/>
            </a:br>
            <a:r>
              <a:rPr lang="en"/>
              <a:t>fp = fopen(“helloWorld.txt”, “r+);</a:t>
            </a:r>
            <a:br>
              <a:rPr lang="en"/>
            </a:br>
            <a:br>
              <a:rPr lang="en"/>
            </a:br>
            <a:r>
              <a:rPr lang="en"/>
              <a:t>if (fp != NULL)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…</a:t>
            </a:r>
            <a:br>
              <a:rPr lang="en"/>
            </a:b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fstream fs;</a:t>
            </a:r>
            <a:br>
              <a:rPr lang="en"/>
            </a:br>
            <a:r>
              <a:rPr lang="en"/>
              <a:t>fs.open(“HelloWorld.txt”);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(fs.is_open())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…</a:t>
            </a:r>
            <a:br>
              <a:rPr lang="en"/>
            </a:b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fail(), good(), is_open()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fail()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if (!fs.fail()) { … } 		// succeed to open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good()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if (fs.good()) { … } 	// succeed to open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is_open()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if (fs.is_open()) { … } 	// succeed to open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 from a File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478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FILE* fp;</a:t>
            </a:r>
            <a:br>
              <a:rPr lang="en"/>
            </a:br>
            <a:r>
              <a:rPr lang="en"/>
              <a:t>fp = fopen(“HelloWorld”, “r”);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char character;</a:t>
            </a:r>
            <a:br>
              <a:rPr lang="en"/>
            </a:br>
            <a:r>
              <a:rPr lang="en"/>
              <a:t>do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character = getfc(fp);</a:t>
            </a:r>
            <a:br>
              <a:rPr lang="en"/>
            </a:br>
            <a:r>
              <a:rPr lang="en"/>
              <a:t>	printf(“%c”, character);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while (character != EOF);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fclose(fp);</a:t>
            </a:r>
            <a:br>
              <a:rPr lang="en"/>
            </a:br>
            <a:endParaRPr lang="en"/>
          </a:p>
        </p:txBody>
      </p:sp>
      <p:sp>
        <p:nvSpPr>
          <p:cNvPr id="354" name="Shape 35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ifstream fin;</a:t>
            </a:r>
            <a:br>
              <a:rPr lang="en" sz="1200"/>
            </a:br>
            <a:r>
              <a:rPr lang="en" sz="1200"/>
              <a:t>fin.open(“HelloWorld.txt”);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char character;</a:t>
            </a:r>
            <a:br>
              <a:rPr lang="en" sz="1200"/>
            </a:br>
            <a:r>
              <a:rPr lang="en" sz="1200"/>
              <a:t>while (true)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	fin.get(character);</a:t>
            </a:r>
            <a:br>
              <a:rPr lang="en" sz="1200"/>
            </a:br>
            <a:r>
              <a:rPr lang="en" sz="1200"/>
              <a:t>	if (fin.fail())</a:t>
            </a:r>
            <a:br>
              <a:rPr lang="en" sz="1200"/>
            </a:br>
            <a:r>
              <a:rPr lang="en" sz="1200"/>
              <a:t>	{</a:t>
            </a:r>
            <a:br>
              <a:rPr lang="en" sz="1200"/>
            </a:br>
            <a:r>
              <a:rPr lang="en" sz="1200"/>
              <a:t>		break;</a:t>
            </a:r>
            <a:br>
              <a:rPr lang="en" sz="1200"/>
            </a:br>
            <a:r>
              <a:rPr lang="en" sz="1200"/>
              <a:t>	}</a:t>
            </a:r>
            <a:br>
              <a:rPr lang="en" sz="1200"/>
            </a:br>
            <a:r>
              <a:rPr lang="en" sz="1200"/>
              <a:t>	cout &lt;&lt; character;</a:t>
            </a:r>
            <a:br>
              <a:rPr lang="en" sz="1200"/>
            </a:br>
            <a:r>
              <a:rPr lang="en" sz="1200"/>
              <a:t>}</a:t>
            </a:r>
            <a:br>
              <a:rPr lang="en" sz="1200"/>
            </a:br>
            <a:r>
              <a:rPr lang="en" sz="1200"/>
              <a:t>fin.close();</a:t>
            </a:r>
          </a:p>
        </p:txBody>
      </p:sp>
      <p:pic>
        <p:nvPicPr>
          <p:cNvPr id="355" name="Shape 355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Last Time...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	char line[256];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	cin.getline(line, 256);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Above code can fail in two ways</a:t>
            </a: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did not read anything</a:t>
            </a:r>
          </a:p>
          <a:p>
            <a:pPr marL="0" lvl="0" indent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2. line has 256 or more characters, ie. buffer is not large enough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b="1"/>
              <a:t>Is there any alternative?</a:t>
            </a:r>
          </a:p>
        </p:txBody>
      </p:sp>
      <p:pic>
        <p:nvPicPr>
          <p:cNvPr id="126" name="Shape 126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get(), getline(), &gt;&gt;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works same as any stream. (e.g, cin and istringstream)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fin.get(character);</a:t>
            </a:r>
          </a:p>
          <a:p>
            <a:pPr lvl="0" indent="45720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	fin.getline(firstName, 20); 	// read 20 characters from a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getline(fin, line); 				// read a line from a file</a:t>
            </a:r>
          </a:p>
          <a:p>
            <a:pPr lv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	fin &gt;&gt; word; 					// read a word from a file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Writing to a File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FILE* fp;</a:t>
            </a:r>
            <a:br>
              <a:rPr lang="en"/>
            </a:br>
            <a:r>
              <a:rPr lang="en"/>
              <a:t>fp = fopen(“HelloWorld”, “w”);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char line[512];</a:t>
            </a:r>
            <a:br>
              <a:rPr lang="en"/>
            </a:br>
            <a:r>
              <a:rPr lang="en"/>
              <a:t>if (fgets(line, 512, stdin) != NULL)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fprintf(fp, “%s\n”, line);</a:t>
            </a:r>
            <a:br>
              <a:rPr lang="en"/>
            </a:b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fclose(fp);</a:t>
            </a:r>
            <a:br>
              <a:rPr lang="en"/>
            </a:br>
            <a:endParaRPr lang="en"/>
          </a:p>
        </p:txBody>
      </p:sp>
      <p:sp>
        <p:nvSpPr>
          <p:cNvPr id="368" name="Shape 36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ofstream fout;</a:t>
            </a:r>
            <a:br>
              <a:rPr lang="en"/>
            </a:br>
            <a:r>
              <a:rPr lang="en"/>
              <a:t>fout.open(“HelloWorld.txt”);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string line;</a:t>
            </a:r>
            <a:br>
              <a:rPr lang="en"/>
            </a:br>
            <a:r>
              <a:rPr lang="en"/>
              <a:t>getline(cin, line);</a:t>
            </a:r>
            <a:br>
              <a:rPr lang="en"/>
            </a:br>
            <a:r>
              <a:rPr lang="en"/>
              <a:t>If (!cin.fail())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fout &lt;&lt; line &lt;&lt; endl;</a:t>
            </a:r>
            <a:br>
              <a:rPr lang="en"/>
            </a:b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fin.close();</a:t>
            </a:r>
          </a:p>
        </p:txBody>
      </p:sp>
      <p:pic>
        <p:nvPicPr>
          <p:cNvPr id="369" name="Shape 369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put(), &lt;&lt;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put(): writes only a character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/>
              <a:t>fout.put(character);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&lt;&lt;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	fout &lt;&lt; line &lt;&lt; endl;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 a Binary File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FILE *fp;</a:t>
            </a:r>
            <a:br>
              <a:rPr lang="en"/>
            </a:br>
            <a:r>
              <a:rPr lang="en"/>
              <a:t>fp = fopen(“studentRecords.dat”, “rb”);</a:t>
            </a:r>
            <a:br>
              <a:rPr lang="en"/>
            </a:br>
            <a:br>
              <a:rPr lang="en"/>
            </a:br>
            <a:r>
              <a:rPr lang="en"/>
              <a:t>if (fp != NULL)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// </a:t>
            </a:r>
            <a:r>
              <a:rPr lang="en" i="1"/>
              <a:t>record</a:t>
            </a:r>
            <a:r>
              <a:rPr lang="en"/>
              <a:t> has 2 char[] &amp;1 int variables</a:t>
            </a:r>
            <a:br>
              <a:rPr lang="en"/>
            </a:br>
            <a:r>
              <a:rPr lang="en"/>
              <a:t>	Record record;</a:t>
            </a:r>
            <a:br>
              <a:rPr lang="en"/>
            </a:br>
            <a:r>
              <a:rPr lang="en"/>
              <a:t>	fread(&amp;record, sizeof(Record), 1, fp);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br>
              <a:rPr lang="en"/>
            </a:br>
            <a:r>
              <a:rPr lang="en"/>
              <a:t>fclose(fp);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ifstream fin(“studentRecords.dat”, ios_base::in </a:t>
            </a:r>
            <a:br>
              <a:rPr lang="en"/>
            </a:br>
            <a:r>
              <a:rPr lang="en"/>
              <a:t>			| ios_base::binary);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(fin.is_open())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Record record;</a:t>
            </a:r>
            <a:br>
              <a:rPr lang="en"/>
            </a:br>
            <a:r>
              <a:rPr lang="en"/>
              <a:t>	fin.read((char*)&amp;record, </a:t>
            </a:r>
            <a:br>
              <a:rPr lang="en"/>
            </a:br>
            <a:r>
              <a:rPr lang="en"/>
              <a:t>			sizeof(Record));</a:t>
            </a:r>
            <a:br>
              <a:rPr lang="en"/>
            </a:b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fin.close();</a:t>
            </a:r>
          </a:p>
        </p:txBody>
      </p:sp>
      <p:pic>
        <p:nvPicPr>
          <p:cNvPr id="383" name="Shape 383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</a:t>
            </a:r>
            <a:r>
              <a:rPr lang="en" i="1"/>
              <a:t>(char*)&amp;record</a:t>
            </a:r>
            <a:r>
              <a:rPr lang="en"/>
              <a:t> Work?</a:t>
            </a:r>
          </a:p>
        </p:txBody>
      </p:sp>
      <p:graphicFrame>
        <p:nvGraphicFramePr>
          <p:cNvPr id="389" name="Shape 389"/>
          <p:cNvGraphicFramePr/>
          <p:nvPr/>
        </p:nvGraphicFramePr>
        <p:xfrm>
          <a:off x="853975" y="2099637"/>
          <a:ext cx="7239000" cy="198105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1024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1025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CC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CC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0" name="Shape 390"/>
          <p:cNvSpPr/>
          <p:nvPr/>
        </p:nvSpPr>
        <p:spPr>
          <a:xfrm rot="-5400000">
            <a:off x="4894375" y="-718850"/>
            <a:ext cx="380100" cy="6017100"/>
          </a:xfrm>
          <a:prstGeom prst="rightBracket">
            <a:avLst>
              <a:gd name="adj" fmla="val 833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4317815" y="1770025"/>
            <a:ext cx="18909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record</a:t>
            </a:r>
          </a:p>
        </p:txBody>
      </p:sp>
      <p:graphicFrame>
        <p:nvGraphicFramePr>
          <p:cNvPr id="392" name="Shape 392"/>
          <p:cNvGraphicFramePr/>
          <p:nvPr/>
        </p:nvGraphicFramePr>
        <p:xfrm>
          <a:off x="2064875" y="2095512"/>
          <a:ext cx="603250" cy="39621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3" name="Shape 393"/>
          <p:cNvSpPr/>
          <p:nvPr/>
        </p:nvSpPr>
        <p:spPr>
          <a:xfrm>
            <a:off x="2228650" y="2549375"/>
            <a:ext cx="275700" cy="1476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 txBox="1"/>
          <p:nvPr/>
        </p:nvSpPr>
        <p:spPr>
          <a:xfrm>
            <a:off x="1826050" y="4025375"/>
            <a:ext cx="1080900" cy="28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&amp;record</a:t>
            </a:r>
          </a:p>
        </p:txBody>
      </p:sp>
      <p:pic>
        <p:nvPicPr>
          <p:cNvPr id="395" name="Shape 395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ifstream::read()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read(char*, streamsize)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fin.read(&amp;firstName, 20); // read 20 characters from a file to firstName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02" name="Shape 402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to a Binary File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FILE *fp;</a:t>
            </a:r>
            <a:br>
              <a:rPr lang="en"/>
            </a:br>
            <a:r>
              <a:rPr lang="en"/>
              <a:t>fp = fopen(“studentRecords.dat”, “w”);</a:t>
            </a:r>
            <a:br>
              <a:rPr lang="en"/>
            </a:br>
            <a:br>
              <a:rPr lang="en"/>
            </a:br>
            <a:r>
              <a:rPr lang="en"/>
              <a:t>if (fp != NULL)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char buffer[20] = "Pope Kim";</a:t>
            </a:r>
            <a:br>
              <a:rPr lang="en"/>
            </a:br>
            <a:r>
              <a:rPr lang="en"/>
              <a:t>	fwrite(buffer, 20, 1, fp);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br>
              <a:rPr lang="en"/>
            </a:br>
            <a:r>
              <a:rPr lang="en"/>
              <a:t>fclose(fp);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ofstream fout("studentRecords.dat", ios_base::out | ios_base::binary);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(fout.is_open())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char buffer[20] = “Pope Kim”;</a:t>
            </a:r>
            <a:br>
              <a:rPr lang="en"/>
            </a:br>
            <a:r>
              <a:rPr lang="en"/>
              <a:t>	fout.write(buffer, 20);</a:t>
            </a:r>
            <a:br>
              <a:rPr lang="en"/>
            </a:b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fout.close();</a:t>
            </a:r>
          </a:p>
        </p:txBody>
      </p:sp>
      <p:pic>
        <p:nvPicPr>
          <p:cNvPr id="410" name="Shape 410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ofstream::write()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write(const char*, streamsize)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fout.write(firstName, 20); // write 20 characters of firstName to a file.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17" name="Shape 417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Seeking within a File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FILE *fp;</a:t>
            </a:r>
            <a:br>
              <a:rPr lang="en"/>
            </a:br>
            <a:r>
              <a:rPr lang="en"/>
              <a:t>fp = fopen(“studentRecords.dat”, “w”);</a:t>
            </a:r>
            <a:br>
              <a:rPr lang="en"/>
            </a:br>
            <a:br>
              <a:rPr lang="en"/>
            </a:br>
            <a:r>
              <a:rPr lang="en"/>
              <a:t>if (fp != NULL)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char studentID[10];</a:t>
            </a:r>
            <a:br>
              <a:rPr lang="en"/>
            </a:br>
            <a:r>
              <a:rPr lang="en"/>
              <a:t>	if (fseek(fp, 20, SEEK_SET) == 0)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	// overwriting from 21st position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br>
              <a:rPr lang="en"/>
            </a:br>
            <a:r>
              <a:rPr lang="en"/>
              <a:t>fclose(fp);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fstream fs(“helloWorld.dat”, ios_base::in | ios_base::out | ios_base::binary);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(fs.is_open())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fs.seekp(20, ios_base::beg);</a:t>
            </a:r>
            <a:br>
              <a:rPr lang="en"/>
            </a:br>
            <a:r>
              <a:rPr lang="en"/>
              <a:t>	if (!fs.fail())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	// overwriting from 21st position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fout.close();</a:t>
            </a:r>
          </a:p>
        </p:txBody>
      </p:sp>
      <p:pic>
        <p:nvPicPr>
          <p:cNvPr id="425" name="Shape 425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Seek Types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Absolute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e.g) go to specific position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usually used to go back to a position that we remembered using tellp()/tellg()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Relative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e.g) go to location 5 bytes before the end of the file</a:t>
            </a:r>
          </a:p>
        </p:txBody>
      </p:sp>
      <p:graphicFrame>
        <p:nvGraphicFramePr>
          <p:cNvPr id="432" name="Shape 432"/>
          <p:cNvGraphicFramePr/>
          <p:nvPr/>
        </p:nvGraphicFramePr>
        <p:xfrm>
          <a:off x="548825" y="2944225"/>
          <a:ext cx="2081575" cy="158484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208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seek direction type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ios_base::beg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ios_base::cur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ios_base::end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33" name="Shape 433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std::string Class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 string class, a string can </a:t>
            </a:r>
            <a:r>
              <a:rPr lang="en" b="1"/>
              <a:t>grow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#include &lt;string&gt;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std::string firstName;</a:t>
            </a:r>
            <a:br>
              <a:rPr lang="en"/>
            </a:br>
            <a:r>
              <a:rPr lang="en"/>
              <a:t>std::cin &gt;&gt; firstName;</a:t>
            </a:r>
          </a:p>
        </p:txBody>
      </p:sp>
      <p:pic>
        <p:nvPicPr>
          <p:cNvPr id="133" name="Shape 133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Reading/Moving File Write Position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tellp(): gets the position of write pointer</a:t>
            </a:r>
            <a:br>
              <a:rPr lang="en"/>
            </a:br>
            <a:r>
              <a:rPr lang="en"/>
              <a:t>ios::pos_type pos = fout.tellp();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seekp()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Absolute</a:t>
            </a:r>
            <a:br>
              <a:rPr lang="en"/>
            </a:br>
            <a:br>
              <a:rPr lang="en"/>
            </a:br>
            <a:r>
              <a:rPr lang="en"/>
              <a:t>fout.seekp(0); // go to beginning</a:t>
            </a:r>
            <a:br>
              <a:rPr lang="en"/>
            </a:br>
            <a:endParaRPr lang="en"/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Relative</a:t>
            </a:r>
            <a:br>
              <a:rPr lang="en"/>
            </a:br>
            <a:br>
              <a:rPr lang="en"/>
            </a:br>
            <a:r>
              <a:rPr lang="en"/>
              <a:t>fout.seekp(20, ios_base::cur); // 20 bytes after the current position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440" name="Shape 440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Reading/Moving File Read Position</a:t>
            </a:r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tellg(): gets the position of read pointer</a:t>
            </a:r>
            <a:br>
              <a:rPr lang="en"/>
            </a:br>
            <a:r>
              <a:rPr lang="en"/>
              <a:t>ios::pos_type pos = fin.tellg();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seekg()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Absolute</a:t>
            </a:r>
            <a:br>
              <a:rPr lang="en"/>
            </a:br>
            <a:br>
              <a:rPr lang="en"/>
            </a:br>
            <a:r>
              <a:rPr lang="en"/>
              <a:t>fin.seekg(0); // go to beginning</a:t>
            </a:r>
            <a:br>
              <a:rPr lang="en"/>
            </a:br>
            <a:endParaRPr lang="en"/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Relative</a:t>
            </a:r>
            <a:br>
              <a:rPr lang="en"/>
            </a:br>
            <a:br>
              <a:rPr lang="en"/>
            </a:br>
            <a:r>
              <a:rPr lang="en"/>
              <a:t>fin.seekg(-10, iso_base::end); // 10 bytes before the end of the file</a:t>
            </a:r>
          </a:p>
        </p:txBody>
      </p:sp>
      <p:pic>
        <p:nvPicPr>
          <p:cNvPr id="447" name="Shape 447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Miscellaneous Information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Don't mix &gt;&gt; with getline()</a:t>
            </a:r>
            <a:br>
              <a:rPr lang="en"/>
            </a:br>
            <a:r>
              <a:rPr lang="en"/>
              <a:t>Intput: 	1</a:t>
            </a:r>
            <a:br>
              <a:rPr lang="en"/>
            </a:br>
            <a:r>
              <a:rPr lang="en"/>
              <a:t>		Cheerios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cin &gt;&gt; number;</a:t>
            </a:r>
            <a:br>
              <a:rPr lang="en"/>
            </a:br>
            <a:r>
              <a:rPr lang="en"/>
              <a:t>	getline(cin, line); // enters whitespace from cin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How to fix?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cin &gt;&gt; number;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cin &gt;&gt; ws; // Throws away whitespace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getline(cin, line);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454" name="Shape 454" descr="boo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I/O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</a:pPr>
            <a:r>
              <a:rPr lang="en"/>
              <a:t>std::string class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Memory, memory and memory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String stream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file stream</a:t>
            </a:r>
          </a:p>
        </p:txBody>
      </p:sp>
      <p:pic>
        <p:nvPicPr>
          <p:cNvPr id="466" name="Shape 466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Object-Oriented Programming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265500" y="1462675"/>
            <a:ext cx="2820000" cy="1786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OOP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Java vs C++</a:t>
            </a:r>
          </a:p>
        </p:txBody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3484500" y="188150"/>
            <a:ext cx="2744700" cy="482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Java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Class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Object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Constructor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Function overloading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Creating objects in heap</a:t>
            </a:r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323500" y="188150"/>
            <a:ext cx="2744700" cy="482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C++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Class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Object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Constructor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Function overloading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Creating objects in heap </a:t>
            </a:r>
            <a:br>
              <a:rPr lang="en" sz="1400"/>
            </a:br>
            <a:endParaRPr lang="en" sz="1400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Creating objects on stack 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Copy constructor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Destructor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Operator overloading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Know What OOP Is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From COMP 2526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concept is same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 am NOT going to repeat everything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Instead let’s focus on how to use it PROPERLY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Java is more strict on OOP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C++ allows you to mix OOP and non-OOP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Some unique stuff in C++ since it is unmanaged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485" name="Shape 485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372725" y="2064850"/>
            <a:ext cx="3637800" cy="23256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OOP?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74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“How people see the world” = core concept of OOP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intuitive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93" name="Shape 493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Shape 4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599" y="2206325"/>
            <a:ext cx="2051800" cy="21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Shape 495"/>
          <p:cNvSpPr txBox="1"/>
          <p:nvPr/>
        </p:nvSpPr>
        <p:spPr>
          <a:xfrm>
            <a:off x="1655475" y="4301150"/>
            <a:ext cx="10809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Human</a:t>
            </a:r>
          </a:p>
        </p:txBody>
      </p:sp>
      <p:sp>
        <p:nvSpPr>
          <p:cNvPr id="496" name="Shape 496"/>
          <p:cNvSpPr/>
          <p:nvPr/>
        </p:nvSpPr>
        <p:spPr>
          <a:xfrm>
            <a:off x="477075" y="2370475"/>
            <a:ext cx="1140534" cy="432323"/>
          </a:xfrm>
          <a:prstGeom prst="flowChartTerminator">
            <a:avLst/>
          </a:prstGeom>
          <a:solidFill>
            <a:srgbClr val="F4CCC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Name</a:t>
            </a:r>
          </a:p>
        </p:txBody>
      </p:sp>
      <p:sp>
        <p:nvSpPr>
          <p:cNvPr id="497" name="Shape 497"/>
          <p:cNvSpPr/>
          <p:nvPr/>
        </p:nvSpPr>
        <p:spPr>
          <a:xfrm>
            <a:off x="477075" y="2970150"/>
            <a:ext cx="1140534" cy="432323"/>
          </a:xfrm>
          <a:prstGeom prst="flowChartTerminator">
            <a:avLst/>
          </a:prstGeom>
          <a:solidFill>
            <a:srgbClr val="F4CCC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Sex</a:t>
            </a:r>
          </a:p>
        </p:txBody>
      </p:sp>
      <p:sp>
        <p:nvSpPr>
          <p:cNvPr id="498" name="Shape 498"/>
          <p:cNvSpPr/>
          <p:nvPr/>
        </p:nvSpPr>
        <p:spPr>
          <a:xfrm>
            <a:off x="477075" y="3569825"/>
            <a:ext cx="1140534" cy="432323"/>
          </a:xfrm>
          <a:prstGeom prst="flowChartTerminator">
            <a:avLst/>
          </a:prstGeom>
          <a:solidFill>
            <a:srgbClr val="F4CCC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</p:txBody>
      </p:sp>
      <p:sp>
        <p:nvSpPr>
          <p:cNvPr id="499" name="Shape 499"/>
          <p:cNvSpPr/>
          <p:nvPr/>
        </p:nvSpPr>
        <p:spPr>
          <a:xfrm>
            <a:off x="2749825" y="2355587"/>
            <a:ext cx="1140533" cy="432323"/>
          </a:xfrm>
          <a:prstGeom prst="flowChartTerminator">
            <a:avLst/>
          </a:prstGeom>
          <a:solidFill>
            <a:srgbClr val="B4A7D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Eat</a:t>
            </a:r>
          </a:p>
        </p:txBody>
      </p:sp>
      <p:sp>
        <p:nvSpPr>
          <p:cNvPr id="500" name="Shape 500"/>
          <p:cNvSpPr/>
          <p:nvPr/>
        </p:nvSpPr>
        <p:spPr>
          <a:xfrm>
            <a:off x="2749825" y="2970150"/>
            <a:ext cx="1140533" cy="432323"/>
          </a:xfrm>
          <a:prstGeom prst="flowChartTerminator">
            <a:avLst/>
          </a:prstGeom>
          <a:solidFill>
            <a:srgbClr val="B4A7D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Walk</a:t>
            </a:r>
          </a:p>
        </p:txBody>
      </p:sp>
      <p:sp>
        <p:nvSpPr>
          <p:cNvPr id="501" name="Shape 501"/>
          <p:cNvSpPr/>
          <p:nvPr/>
        </p:nvSpPr>
        <p:spPr>
          <a:xfrm>
            <a:off x="2749825" y="3584712"/>
            <a:ext cx="1140533" cy="432323"/>
          </a:xfrm>
          <a:prstGeom prst="flowChartTerminator">
            <a:avLst/>
          </a:prstGeom>
          <a:solidFill>
            <a:srgbClr val="B4A7D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Talk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5573575" y="1818850"/>
            <a:ext cx="2894700" cy="3056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Java way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public class Human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private string name;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private int sex;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private int age;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45720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public void eat();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public void walk();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public void talk();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Human student = new Human();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Human teacher = new Human();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4412975" y="2832650"/>
            <a:ext cx="785400" cy="74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But, Someone Made OOP Complex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119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Remember Dot-com Bubble?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Monkeys unnecessary complicated these concepts via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Some Object-Oriented Analysis and Design (OOAD)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Some Design Patterns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510" name="Shape 510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1" name="Shape 511"/>
          <p:cNvGrpSpPr/>
          <p:nvPr/>
        </p:nvGrpSpPr>
        <p:grpSpPr>
          <a:xfrm>
            <a:off x="2579548" y="2648150"/>
            <a:ext cx="4216401" cy="2066299"/>
            <a:chOff x="1512748" y="2648150"/>
            <a:chExt cx="4216401" cy="2066299"/>
          </a:xfrm>
        </p:grpSpPr>
        <p:sp>
          <p:nvSpPr>
            <p:cNvPr id="512" name="Shape 512"/>
            <p:cNvSpPr/>
            <p:nvPr/>
          </p:nvSpPr>
          <p:spPr>
            <a:xfrm>
              <a:off x="3313850" y="2765575"/>
              <a:ext cx="2415300" cy="1394100"/>
            </a:xfrm>
            <a:prstGeom prst="wedgeRoundRectCallout">
              <a:avLst>
                <a:gd name="adj1" fmla="val -58932"/>
                <a:gd name="adj2" fmla="val 67101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800">
                  <a:latin typeface="Open Sans"/>
                  <a:ea typeface="Open Sans"/>
                  <a:cs typeface="Open Sans"/>
                  <a:sym typeface="Open Sans"/>
                </a:rPr>
                <a:t>They are good for </a:t>
              </a:r>
              <a:br>
                <a:rPr lang="en" sz="1800"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 sz="1800" b="1">
                  <a:latin typeface="Open Sans"/>
                  <a:ea typeface="Open Sans"/>
                  <a:cs typeface="Open Sans"/>
                  <a:sym typeface="Open Sans"/>
                </a:rPr>
                <a:t>MAINTAINABILITY</a:t>
              </a:r>
              <a:br>
                <a:rPr lang="en" sz="1800"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 sz="1800">
                  <a:latin typeface="Open Sans"/>
                  <a:ea typeface="Open Sans"/>
                  <a:cs typeface="Open Sans"/>
                  <a:sym typeface="Open Sans"/>
                </a:rPr>
                <a:t>and</a:t>
              </a:r>
              <a:br>
                <a:rPr lang="en" sz="1800"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 sz="1800" b="1">
                  <a:latin typeface="Open Sans"/>
                  <a:ea typeface="Open Sans"/>
                  <a:cs typeface="Open Sans"/>
                  <a:sym typeface="Open Sans"/>
                </a:rPr>
                <a:t>READABILITY</a:t>
              </a:r>
            </a:p>
          </p:txBody>
        </p:sp>
        <p:pic>
          <p:nvPicPr>
            <p:cNvPr id="513" name="Shape 5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12748" y="2981749"/>
              <a:ext cx="1256225" cy="173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" name="Shape 5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41162" y="2648150"/>
              <a:ext cx="1199400" cy="1199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5" name="Shape 5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0450" y="1225225"/>
            <a:ext cx="5003100" cy="37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Assignment, Appending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char firstName[20] = “POPE”;</a:t>
            </a:r>
            <a:br>
              <a:rPr lang="en"/>
            </a:br>
            <a:r>
              <a:rPr lang="en"/>
              <a:t>char fullName[20];</a:t>
            </a:r>
            <a:br>
              <a:rPr lang="en"/>
            </a:br>
            <a:br>
              <a:rPr lang="en"/>
            </a:br>
            <a:r>
              <a:rPr lang="en"/>
              <a:t>// Assignment - not safe</a:t>
            </a:r>
            <a:br>
              <a:rPr lang="en"/>
            </a:br>
            <a:r>
              <a:rPr lang="en"/>
              <a:t>strcpy(fullName, firstName);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Appending - not safe</a:t>
            </a:r>
            <a:br>
              <a:rPr lang="en"/>
            </a:br>
            <a:r>
              <a:rPr lang="en"/>
              <a:t>strcat(fullName, “ KIM”);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string firstName = “POPE”;</a:t>
            </a:r>
            <a:br>
              <a:rPr lang="en"/>
            </a:br>
            <a:r>
              <a:rPr lang="en"/>
              <a:t>string fullName;</a:t>
            </a:r>
            <a:br>
              <a:rPr lang="en"/>
            </a:br>
            <a:br>
              <a:rPr lang="en"/>
            </a:br>
            <a:r>
              <a:rPr lang="en"/>
              <a:t>// Assignment</a:t>
            </a:r>
            <a:br>
              <a:rPr lang="en"/>
            </a:br>
            <a:r>
              <a:rPr lang="en"/>
              <a:t>fullName = firstName;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Appending</a:t>
            </a:r>
            <a:br>
              <a:rPr lang="en"/>
            </a:br>
            <a:r>
              <a:rPr lang="en"/>
              <a:t>fullName += “ KIM”;</a:t>
            </a:r>
          </a:p>
        </p:txBody>
      </p:sp>
      <p:pic>
        <p:nvPicPr>
          <p:cNvPr id="141" name="Shape 141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They Keep Their Job</a:t>
            </a:r>
          </a:p>
        </p:txBody>
      </p:sp>
      <p:grpSp>
        <p:nvGrpSpPr>
          <p:cNvPr id="521" name="Shape 521"/>
          <p:cNvGrpSpPr/>
          <p:nvPr/>
        </p:nvGrpSpPr>
        <p:grpSpPr>
          <a:xfrm>
            <a:off x="417450" y="1587775"/>
            <a:ext cx="1796400" cy="1370662"/>
            <a:chOff x="417450" y="1587775"/>
            <a:chExt cx="1796400" cy="1370662"/>
          </a:xfrm>
        </p:grpSpPr>
        <p:sp>
          <p:nvSpPr>
            <p:cNvPr id="522" name="Shape 522"/>
            <p:cNvSpPr/>
            <p:nvPr/>
          </p:nvSpPr>
          <p:spPr>
            <a:xfrm>
              <a:off x="417450" y="1587775"/>
              <a:ext cx="1796400" cy="976500"/>
            </a:xfrm>
            <a:prstGeom prst="roundRect">
              <a:avLst>
                <a:gd name="adj" fmla="val 16667"/>
              </a:avLst>
            </a:prstGeom>
            <a:solidFill>
              <a:srgbClr val="D0E0E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3" name="Shape 523"/>
            <p:cNvSpPr txBox="1"/>
            <p:nvPr/>
          </p:nvSpPr>
          <p:spPr>
            <a:xfrm>
              <a:off x="833350" y="2628737"/>
              <a:ext cx="9009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Object A</a:t>
              </a:r>
            </a:p>
          </p:txBody>
        </p:sp>
      </p:grpSp>
      <p:grpSp>
        <p:nvGrpSpPr>
          <p:cNvPr id="524" name="Shape 524"/>
          <p:cNvGrpSpPr/>
          <p:nvPr/>
        </p:nvGrpSpPr>
        <p:grpSpPr>
          <a:xfrm>
            <a:off x="6417000" y="1505725"/>
            <a:ext cx="2415300" cy="1661425"/>
            <a:chOff x="6417000" y="1505725"/>
            <a:chExt cx="2415300" cy="1661425"/>
          </a:xfrm>
        </p:grpSpPr>
        <p:sp>
          <p:nvSpPr>
            <p:cNvPr id="525" name="Shape 525"/>
            <p:cNvSpPr txBox="1"/>
            <p:nvPr/>
          </p:nvSpPr>
          <p:spPr>
            <a:xfrm>
              <a:off x="7064250" y="2801750"/>
              <a:ext cx="1120800" cy="365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Object B</a:t>
              </a:r>
            </a:p>
          </p:txBody>
        </p:sp>
        <p:grpSp>
          <p:nvGrpSpPr>
            <p:cNvPr id="526" name="Shape 526"/>
            <p:cNvGrpSpPr/>
            <p:nvPr/>
          </p:nvGrpSpPr>
          <p:grpSpPr>
            <a:xfrm>
              <a:off x="6417000" y="1505725"/>
              <a:ext cx="2415300" cy="1227000"/>
              <a:chOff x="5522850" y="1587775"/>
              <a:chExt cx="2415300" cy="1227000"/>
            </a:xfrm>
          </p:grpSpPr>
          <p:sp>
            <p:nvSpPr>
              <p:cNvPr id="527" name="Shape 527"/>
              <p:cNvSpPr/>
              <p:nvPr/>
            </p:nvSpPr>
            <p:spPr>
              <a:xfrm>
                <a:off x="5522850" y="1587775"/>
                <a:ext cx="2415300" cy="1227000"/>
              </a:xfrm>
              <a:prstGeom prst="roundRect">
                <a:avLst>
                  <a:gd name="adj" fmla="val 16667"/>
                </a:avLst>
              </a:prstGeom>
              <a:solidFill>
                <a:srgbClr val="D0E0E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8" name="Shape 528"/>
              <p:cNvSpPr/>
              <p:nvPr/>
            </p:nvSpPr>
            <p:spPr>
              <a:xfrm>
                <a:off x="5591124" y="1751750"/>
                <a:ext cx="886680" cy="432323"/>
              </a:xfrm>
              <a:prstGeom prst="flowChartTerminator">
                <a:avLst/>
              </a:prstGeom>
              <a:solidFill>
                <a:srgbClr val="F4CCCC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Open Sans"/>
                    <a:ea typeface="Open Sans"/>
                    <a:cs typeface="Open Sans"/>
                    <a:sym typeface="Open Sans"/>
                  </a:rPr>
                  <a:t>Number</a:t>
                </a:r>
              </a:p>
            </p:txBody>
          </p:sp>
          <p:sp>
            <p:nvSpPr>
              <p:cNvPr id="529" name="Shape 529"/>
              <p:cNvSpPr/>
              <p:nvPr/>
            </p:nvSpPr>
            <p:spPr>
              <a:xfrm>
                <a:off x="6531750" y="1751750"/>
                <a:ext cx="1316033" cy="432323"/>
              </a:xfrm>
              <a:prstGeom prst="flowChartTerminator">
                <a:avLst/>
              </a:prstGeom>
              <a:solidFill>
                <a:srgbClr val="B4A7D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Increment</a:t>
                </a:r>
              </a:p>
            </p:txBody>
          </p:sp>
          <p:sp>
            <p:nvSpPr>
              <p:cNvPr id="530" name="Shape 530"/>
              <p:cNvSpPr/>
              <p:nvPr/>
            </p:nvSpPr>
            <p:spPr>
              <a:xfrm>
                <a:off x="6554663" y="2255800"/>
                <a:ext cx="1270241" cy="432324"/>
              </a:xfrm>
              <a:prstGeom prst="flowChartTerminator">
                <a:avLst/>
              </a:prstGeom>
              <a:solidFill>
                <a:srgbClr val="B4A7D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Decrement</a:t>
                </a:r>
              </a:p>
            </p:txBody>
          </p:sp>
        </p:grpSp>
      </p:grpSp>
      <p:grpSp>
        <p:nvGrpSpPr>
          <p:cNvPr id="531" name="Shape 531"/>
          <p:cNvGrpSpPr/>
          <p:nvPr/>
        </p:nvGrpSpPr>
        <p:grpSpPr>
          <a:xfrm>
            <a:off x="3170775" y="3642500"/>
            <a:ext cx="2289300" cy="1225950"/>
            <a:chOff x="139150" y="3715025"/>
            <a:chExt cx="2289300" cy="1225950"/>
          </a:xfrm>
        </p:grpSpPr>
        <p:sp>
          <p:nvSpPr>
            <p:cNvPr id="532" name="Shape 532"/>
            <p:cNvSpPr txBox="1"/>
            <p:nvPr/>
          </p:nvSpPr>
          <p:spPr>
            <a:xfrm>
              <a:off x="280650" y="4439975"/>
              <a:ext cx="1933200" cy="50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IncrementCommand</a:t>
              </a:r>
            </a:p>
          </p:txBody>
        </p:sp>
        <p:grpSp>
          <p:nvGrpSpPr>
            <p:cNvPr id="533" name="Shape 533"/>
            <p:cNvGrpSpPr/>
            <p:nvPr/>
          </p:nvGrpSpPr>
          <p:grpSpPr>
            <a:xfrm>
              <a:off x="139150" y="3715025"/>
              <a:ext cx="2289300" cy="708000"/>
              <a:chOff x="139150" y="3715025"/>
              <a:chExt cx="2289300" cy="708000"/>
            </a:xfrm>
          </p:grpSpPr>
          <p:sp>
            <p:nvSpPr>
              <p:cNvPr id="534" name="Shape 534"/>
              <p:cNvSpPr/>
              <p:nvPr/>
            </p:nvSpPr>
            <p:spPr>
              <a:xfrm>
                <a:off x="139150" y="3715025"/>
                <a:ext cx="2289300" cy="708000"/>
              </a:xfrm>
              <a:prstGeom prst="roundRect">
                <a:avLst>
                  <a:gd name="adj" fmla="val 16667"/>
                </a:avLst>
              </a:prstGeom>
              <a:solidFill>
                <a:srgbClr val="D0E0E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5" name="Shape 535"/>
              <p:cNvSpPr/>
              <p:nvPr/>
            </p:nvSpPr>
            <p:spPr>
              <a:xfrm>
                <a:off x="222925" y="3841100"/>
                <a:ext cx="900900" cy="432300"/>
              </a:xfrm>
              <a:prstGeom prst="roundRect">
                <a:avLst>
                  <a:gd name="adj" fmla="val 16667"/>
                </a:avLst>
              </a:prstGeom>
              <a:solidFill>
                <a:srgbClr val="76A5AF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Object B</a:t>
                </a:r>
              </a:p>
            </p:txBody>
          </p:sp>
          <p:sp>
            <p:nvSpPr>
              <p:cNvPr id="536" name="Shape 536"/>
              <p:cNvSpPr/>
              <p:nvPr/>
            </p:nvSpPr>
            <p:spPr>
              <a:xfrm>
                <a:off x="1218425" y="3841087"/>
                <a:ext cx="1083294" cy="432323"/>
              </a:xfrm>
              <a:prstGeom prst="flowChartTerminator">
                <a:avLst/>
              </a:prstGeom>
              <a:solidFill>
                <a:srgbClr val="B4A7D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Execute</a:t>
                </a:r>
              </a:p>
            </p:txBody>
          </p:sp>
        </p:grpSp>
      </p:grpSp>
      <p:grpSp>
        <p:nvGrpSpPr>
          <p:cNvPr id="537" name="Shape 537"/>
          <p:cNvGrpSpPr/>
          <p:nvPr/>
        </p:nvGrpSpPr>
        <p:grpSpPr>
          <a:xfrm>
            <a:off x="2679675" y="1505725"/>
            <a:ext cx="3271500" cy="1556687"/>
            <a:chOff x="2679675" y="1505725"/>
            <a:chExt cx="3271500" cy="1556687"/>
          </a:xfrm>
        </p:grpSpPr>
        <p:sp>
          <p:nvSpPr>
            <p:cNvPr id="538" name="Shape 538"/>
            <p:cNvSpPr/>
            <p:nvPr/>
          </p:nvSpPr>
          <p:spPr>
            <a:xfrm>
              <a:off x="2679675" y="1505725"/>
              <a:ext cx="3271500" cy="1140600"/>
            </a:xfrm>
            <a:prstGeom prst="roundRect">
              <a:avLst>
                <a:gd name="adj" fmla="val 16667"/>
              </a:avLst>
            </a:prstGeom>
            <a:solidFill>
              <a:srgbClr val="D0E0E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4085874" y="1605375"/>
              <a:ext cx="1738475" cy="432323"/>
            </a:xfrm>
            <a:prstGeom prst="flowChartTerminator">
              <a:avLst/>
            </a:prstGeom>
            <a:solidFill>
              <a:srgbClr val="B4A7D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Add Command</a:t>
              </a:r>
            </a:p>
          </p:txBody>
        </p:sp>
        <p:sp>
          <p:nvSpPr>
            <p:cNvPr id="540" name="Shape 540"/>
            <p:cNvSpPr/>
            <p:nvPr/>
          </p:nvSpPr>
          <p:spPr>
            <a:xfrm>
              <a:off x="4085874" y="2122800"/>
              <a:ext cx="1738476" cy="432323"/>
            </a:xfrm>
            <a:prstGeom prst="flowChartTerminator">
              <a:avLst/>
            </a:prstGeom>
            <a:solidFill>
              <a:srgbClr val="B4A7D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Run Command</a:t>
              </a:r>
            </a:p>
          </p:txBody>
        </p:sp>
        <p:sp>
          <p:nvSpPr>
            <p:cNvPr id="541" name="Shape 541"/>
            <p:cNvSpPr txBox="1"/>
            <p:nvPr/>
          </p:nvSpPr>
          <p:spPr>
            <a:xfrm>
              <a:off x="3948800" y="2732712"/>
              <a:ext cx="9009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Invoker</a:t>
              </a:r>
            </a:p>
          </p:txBody>
        </p:sp>
      </p:grpSp>
      <p:sp>
        <p:nvSpPr>
          <p:cNvPr id="542" name="Shape 542"/>
          <p:cNvSpPr/>
          <p:nvPr/>
        </p:nvSpPr>
        <p:spPr>
          <a:xfrm>
            <a:off x="2821200" y="1660225"/>
            <a:ext cx="1001400" cy="432300"/>
          </a:xfrm>
          <a:prstGeom prst="roundRect">
            <a:avLst>
              <a:gd name="adj" fmla="val 16667"/>
            </a:avLst>
          </a:prstGeom>
          <a:solidFill>
            <a:srgbClr val="76A5AF"/>
          </a:solidFill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Command</a:t>
            </a:r>
          </a:p>
        </p:txBody>
      </p:sp>
      <p:sp>
        <p:nvSpPr>
          <p:cNvPr id="543" name="Shape 543"/>
          <p:cNvSpPr/>
          <p:nvPr/>
        </p:nvSpPr>
        <p:spPr>
          <a:xfrm>
            <a:off x="4010324" y="1610125"/>
            <a:ext cx="1861973" cy="432323"/>
          </a:xfrm>
          <a:prstGeom prst="flowChartTerminator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4010324" y="2120275"/>
            <a:ext cx="1861973" cy="432323"/>
          </a:xfrm>
          <a:prstGeom prst="flowChartTerminator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2784050" y="1471700"/>
            <a:ext cx="2415300" cy="1080900"/>
          </a:xfrm>
          <a:prstGeom prst="cloudCallout">
            <a:avLst>
              <a:gd name="adj1" fmla="val -70209"/>
              <a:gd name="adj2" fmla="val 16204"/>
            </a:avLst>
          </a:prstGeom>
          <a:solidFill>
            <a:schemeClr val="lt2"/>
          </a:solidFill>
          <a:ln w="9525" cap="flat" cmpd="sng">
            <a:solidFill>
              <a:srgbClr val="5D4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want to ask B to increase number</a:t>
            </a:r>
          </a:p>
        </p:txBody>
      </p:sp>
      <p:sp>
        <p:nvSpPr>
          <p:cNvPr id="546" name="Shape 546"/>
          <p:cNvSpPr/>
          <p:nvPr/>
        </p:nvSpPr>
        <p:spPr>
          <a:xfrm>
            <a:off x="4222349" y="3778450"/>
            <a:ext cx="1152198" cy="432323"/>
          </a:xfrm>
          <a:prstGeom prst="flowChartTerminator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7408675" y="1664750"/>
            <a:ext cx="1372572" cy="432323"/>
          </a:xfrm>
          <a:prstGeom prst="flowChartTerminator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48" name="Shape 548"/>
          <p:cNvGrpSpPr/>
          <p:nvPr/>
        </p:nvGrpSpPr>
        <p:grpSpPr>
          <a:xfrm>
            <a:off x="1215050" y="1086775"/>
            <a:ext cx="2102300" cy="501004"/>
            <a:chOff x="1215050" y="1086775"/>
            <a:chExt cx="2102300" cy="501004"/>
          </a:xfrm>
        </p:grpSpPr>
        <p:sp>
          <p:nvSpPr>
            <p:cNvPr id="549" name="Shape 549"/>
            <p:cNvSpPr/>
            <p:nvPr/>
          </p:nvSpPr>
          <p:spPr>
            <a:xfrm>
              <a:off x="1215050" y="1355454"/>
              <a:ext cx="1945600" cy="232325"/>
            </a:xfrm>
            <a:custGeom>
              <a:avLst/>
              <a:gdLst/>
              <a:ahLst/>
              <a:cxnLst/>
              <a:rect l="0" t="0" r="0" b="0"/>
              <a:pathLst>
                <a:path w="77824" h="9293" extrusionOk="0">
                  <a:moveTo>
                    <a:pt x="0" y="9293"/>
                  </a:moveTo>
                  <a:cubicBezTo>
                    <a:pt x="198" y="8597"/>
                    <a:pt x="248" y="6311"/>
                    <a:pt x="1193" y="5119"/>
                  </a:cubicBezTo>
                  <a:cubicBezTo>
                    <a:pt x="2137" y="3926"/>
                    <a:pt x="2783" y="2932"/>
                    <a:pt x="5666" y="2137"/>
                  </a:cubicBezTo>
                  <a:cubicBezTo>
                    <a:pt x="8548" y="1341"/>
                    <a:pt x="14113" y="695"/>
                    <a:pt x="18487" y="348"/>
                  </a:cubicBezTo>
                  <a:cubicBezTo>
                    <a:pt x="22860" y="0"/>
                    <a:pt x="27333" y="50"/>
                    <a:pt x="31905" y="50"/>
                  </a:cubicBezTo>
                  <a:cubicBezTo>
                    <a:pt x="36477" y="50"/>
                    <a:pt x="39955" y="199"/>
                    <a:pt x="45919" y="348"/>
                  </a:cubicBezTo>
                  <a:cubicBezTo>
                    <a:pt x="51882" y="497"/>
                    <a:pt x="62368" y="49"/>
                    <a:pt x="67686" y="944"/>
                  </a:cubicBezTo>
                  <a:cubicBezTo>
                    <a:pt x="73003" y="1838"/>
                    <a:pt x="76134" y="4919"/>
                    <a:pt x="77824" y="5715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550" name="Shape 550"/>
            <p:cNvSpPr txBox="1"/>
            <p:nvPr/>
          </p:nvSpPr>
          <p:spPr>
            <a:xfrm>
              <a:off x="1282150" y="1086775"/>
              <a:ext cx="2035200" cy="50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Create Invoker object</a:t>
              </a:r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1885950" y="2579200"/>
            <a:ext cx="3237200" cy="1492750"/>
            <a:chOff x="1885950" y="2579200"/>
            <a:chExt cx="3237200" cy="1492750"/>
          </a:xfrm>
        </p:grpSpPr>
        <p:sp>
          <p:nvSpPr>
            <p:cNvPr id="552" name="Shape 552"/>
            <p:cNvSpPr/>
            <p:nvPr/>
          </p:nvSpPr>
          <p:spPr>
            <a:xfrm>
              <a:off x="1885950" y="2579200"/>
              <a:ext cx="1304500" cy="1492750"/>
            </a:xfrm>
            <a:custGeom>
              <a:avLst/>
              <a:gdLst/>
              <a:ahLst/>
              <a:cxnLst/>
              <a:rect l="0" t="0" r="0" b="0"/>
              <a:pathLst>
                <a:path w="52180" h="59710" extrusionOk="0">
                  <a:moveTo>
                    <a:pt x="0" y="0"/>
                  </a:moveTo>
                  <a:cubicBezTo>
                    <a:pt x="198" y="1689"/>
                    <a:pt x="397" y="6709"/>
                    <a:pt x="1193" y="10138"/>
                  </a:cubicBezTo>
                  <a:cubicBezTo>
                    <a:pt x="1988" y="13567"/>
                    <a:pt x="1540" y="14809"/>
                    <a:pt x="4771" y="20574"/>
                  </a:cubicBezTo>
                  <a:cubicBezTo>
                    <a:pt x="8001" y="26338"/>
                    <a:pt x="16101" y="39309"/>
                    <a:pt x="20574" y="44726"/>
                  </a:cubicBezTo>
                  <a:cubicBezTo>
                    <a:pt x="25046" y="50142"/>
                    <a:pt x="27381" y="50689"/>
                    <a:pt x="31606" y="53075"/>
                  </a:cubicBezTo>
                  <a:cubicBezTo>
                    <a:pt x="35830" y="55460"/>
                    <a:pt x="42490" y="57945"/>
                    <a:pt x="45919" y="59039"/>
                  </a:cubicBezTo>
                  <a:cubicBezTo>
                    <a:pt x="49348" y="60132"/>
                    <a:pt x="51136" y="59535"/>
                    <a:pt x="52180" y="59635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553" name="Shape 553"/>
            <p:cNvSpPr txBox="1"/>
            <p:nvPr/>
          </p:nvSpPr>
          <p:spPr>
            <a:xfrm>
              <a:off x="2198750" y="3246137"/>
              <a:ext cx="2924400" cy="50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Create IncrementCommand object</a:t>
              </a:r>
            </a:p>
          </p:txBody>
        </p:sp>
      </p:grpSp>
      <p:sp>
        <p:nvSpPr>
          <p:cNvPr id="554" name="Shape 554"/>
          <p:cNvSpPr/>
          <p:nvPr/>
        </p:nvSpPr>
        <p:spPr>
          <a:xfrm>
            <a:off x="5232950" y="2333200"/>
            <a:ext cx="815000" cy="1461075"/>
          </a:xfrm>
          <a:custGeom>
            <a:avLst/>
            <a:gdLst/>
            <a:ahLst/>
            <a:cxnLst/>
            <a:rect l="0" t="0" r="0" b="0"/>
            <a:pathLst>
              <a:path w="32600" h="58443" extrusionOk="0">
                <a:moveTo>
                  <a:pt x="25643" y="0"/>
                </a:moveTo>
                <a:cubicBezTo>
                  <a:pt x="26537" y="695"/>
                  <a:pt x="29867" y="1193"/>
                  <a:pt x="31010" y="4175"/>
                </a:cubicBezTo>
                <a:cubicBezTo>
                  <a:pt x="32153" y="7156"/>
                  <a:pt x="32699" y="13716"/>
                  <a:pt x="32501" y="17891"/>
                </a:cubicBezTo>
                <a:cubicBezTo>
                  <a:pt x="32302" y="22065"/>
                  <a:pt x="31506" y="25245"/>
                  <a:pt x="29817" y="29221"/>
                </a:cubicBezTo>
                <a:cubicBezTo>
                  <a:pt x="28127" y="33196"/>
                  <a:pt x="25295" y="38067"/>
                  <a:pt x="22363" y="41745"/>
                </a:cubicBezTo>
                <a:cubicBezTo>
                  <a:pt x="19431" y="45422"/>
                  <a:pt x="15952" y="48503"/>
                  <a:pt x="12225" y="51286"/>
                </a:cubicBezTo>
                <a:cubicBezTo>
                  <a:pt x="8497" y="54069"/>
                  <a:pt x="2037" y="57250"/>
                  <a:pt x="0" y="58443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555" name="Shape 555"/>
          <p:cNvSpPr/>
          <p:nvPr/>
        </p:nvSpPr>
        <p:spPr>
          <a:xfrm>
            <a:off x="5374575" y="2064850"/>
            <a:ext cx="2124500" cy="2005225"/>
          </a:xfrm>
          <a:custGeom>
            <a:avLst/>
            <a:gdLst/>
            <a:ahLst/>
            <a:cxnLst/>
            <a:rect l="0" t="0" r="0" b="0"/>
            <a:pathLst>
              <a:path w="84980" h="80209" extrusionOk="0">
                <a:moveTo>
                  <a:pt x="0" y="80209"/>
                </a:moveTo>
                <a:cubicBezTo>
                  <a:pt x="6212" y="76084"/>
                  <a:pt x="27084" y="63561"/>
                  <a:pt x="37272" y="55461"/>
                </a:cubicBezTo>
                <a:cubicBezTo>
                  <a:pt x="47459" y="47360"/>
                  <a:pt x="53174" y="40850"/>
                  <a:pt x="61126" y="31607"/>
                </a:cubicBezTo>
                <a:cubicBezTo>
                  <a:pt x="69077" y="22363"/>
                  <a:pt x="81004" y="5267"/>
                  <a:pt x="84980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sp>
      <p:pic>
        <p:nvPicPr>
          <p:cNvPr id="556" name="Shape 5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425" y="1767337"/>
            <a:ext cx="3048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Shape 557"/>
          <p:cNvSpPr/>
          <p:nvPr/>
        </p:nvSpPr>
        <p:spPr>
          <a:xfrm>
            <a:off x="547474" y="1725175"/>
            <a:ext cx="886679" cy="432323"/>
          </a:xfrm>
          <a:prstGeom prst="flowChartTerminator">
            <a:avLst/>
          </a:prstGeom>
          <a:solidFill>
            <a:srgbClr val="F4CCC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Invoker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790150" y="3988075"/>
            <a:ext cx="73350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MAINTAINABILITY and READABILITY?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3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Going Back To Intuitive OOP</a:t>
            </a:r>
          </a:p>
        </p:txBody>
      </p:sp>
      <p:grpSp>
        <p:nvGrpSpPr>
          <p:cNvPr id="564" name="Shape 564"/>
          <p:cNvGrpSpPr/>
          <p:nvPr/>
        </p:nvGrpSpPr>
        <p:grpSpPr>
          <a:xfrm>
            <a:off x="2602400" y="1881800"/>
            <a:ext cx="1796400" cy="1370662"/>
            <a:chOff x="417450" y="1587775"/>
            <a:chExt cx="1796400" cy="1370662"/>
          </a:xfrm>
        </p:grpSpPr>
        <p:sp>
          <p:nvSpPr>
            <p:cNvPr id="565" name="Shape 565"/>
            <p:cNvSpPr/>
            <p:nvPr/>
          </p:nvSpPr>
          <p:spPr>
            <a:xfrm>
              <a:off x="417450" y="1587775"/>
              <a:ext cx="1796400" cy="976500"/>
            </a:xfrm>
            <a:prstGeom prst="roundRect">
              <a:avLst>
                <a:gd name="adj" fmla="val 16667"/>
              </a:avLst>
            </a:prstGeom>
            <a:solidFill>
              <a:srgbClr val="D0E0E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6" name="Shape 566"/>
            <p:cNvSpPr txBox="1"/>
            <p:nvPr/>
          </p:nvSpPr>
          <p:spPr>
            <a:xfrm>
              <a:off x="833350" y="2628737"/>
              <a:ext cx="9009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Object A</a:t>
              </a:r>
            </a:p>
          </p:txBody>
        </p:sp>
      </p:grpSp>
      <p:grpSp>
        <p:nvGrpSpPr>
          <p:cNvPr id="567" name="Shape 567"/>
          <p:cNvGrpSpPr/>
          <p:nvPr/>
        </p:nvGrpSpPr>
        <p:grpSpPr>
          <a:xfrm>
            <a:off x="5779100" y="1736425"/>
            <a:ext cx="2415300" cy="1661425"/>
            <a:chOff x="6417000" y="1505725"/>
            <a:chExt cx="2415300" cy="1661425"/>
          </a:xfrm>
        </p:grpSpPr>
        <p:sp>
          <p:nvSpPr>
            <p:cNvPr id="568" name="Shape 568"/>
            <p:cNvSpPr txBox="1"/>
            <p:nvPr/>
          </p:nvSpPr>
          <p:spPr>
            <a:xfrm>
              <a:off x="7064250" y="2801750"/>
              <a:ext cx="1120800" cy="365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Object B</a:t>
              </a:r>
            </a:p>
          </p:txBody>
        </p:sp>
        <p:grpSp>
          <p:nvGrpSpPr>
            <p:cNvPr id="569" name="Shape 569"/>
            <p:cNvGrpSpPr/>
            <p:nvPr/>
          </p:nvGrpSpPr>
          <p:grpSpPr>
            <a:xfrm>
              <a:off x="6417000" y="1505725"/>
              <a:ext cx="2415300" cy="1227000"/>
              <a:chOff x="5522850" y="1587775"/>
              <a:chExt cx="2415300" cy="1227000"/>
            </a:xfrm>
          </p:grpSpPr>
          <p:sp>
            <p:nvSpPr>
              <p:cNvPr id="570" name="Shape 570"/>
              <p:cNvSpPr/>
              <p:nvPr/>
            </p:nvSpPr>
            <p:spPr>
              <a:xfrm>
                <a:off x="5522850" y="1587775"/>
                <a:ext cx="2415300" cy="1227000"/>
              </a:xfrm>
              <a:prstGeom prst="roundRect">
                <a:avLst>
                  <a:gd name="adj" fmla="val 16667"/>
                </a:avLst>
              </a:prstGeom>
              <a:solidFill>
                <a:srgbClr val="D0E0E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1" name="Shape 571"/>
              <p:cNvSpPr/>
              <p:nvPr/>
            </p:nvSpPr>
            <p:spPr>
              <a:xfrm>
                <a:off x="5591124" y="1751750"/>
                <a:ext cx="886680" cy="432323"/>
              </a:xfrm>
              <a:prstGeom prst="flowChartTerminator">
                <a:avLst/>
              </a:prstGeom>
              <a:solidFill>
                <a:srgbClr val="F4CCCC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Open Sans"/>
                    <a:ea typeface="Open Sans"/>
                    <a:cs typeface="Open Sans"/>
                    <a:sym typeface="Open Sans"/>
                  </a:rPr>
                  <a:t>Number</a:t>
                </a:r>
              </a:p>
            </p:txBody>
          </p:sp>
          <p:sp>
            <p:nvSpPr>
              <p:cNvPr id="572" name="Shape 572"/>
              <p:cNvSpPr/>
              <p:nvPr/>
            </p:nvSpPr>
            <p:spPr>
              <a:xfrm>
                <a:off x="6531750" y="1751750"/>
                <a:ext cx="1316033" cy="432323"/>
              </a:xfrm>
              <a:prstGeom prst="flowChartTerminator">
                <a:avLst/>
              </a:prstGeom>
              <a:solidFill>
                <a:srgbClr val="B4A7D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Increment</a:t>
                </a:r>
              </a:p>
            </p:txBody>
          </p:sp>
          <p:sp>
            <p:nvSpPr>
              <p:cNvPr id="573" name="Shape 573"/>
              <p:cNvSpPr/>
              <p:nvPr/>
            </p:nvSpPr>
            <p:spPr>
              <a:xfrm>
                <a:off x="6554663" y="2255800"/>
                <a:ext cx="1270241" cy="432324"/>
              </a:xfrm>
              <a:prstGeom prst="flowChartTerminator">
                <a:avLst/>
              </a:prstGeom>
              <a:solidFill>
                <a:srgbClr val="B4A7D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Decrement</a:t>
                </a:r>
              </a:p>
            </p:txBody>
          </p:sp>
        </p:grpSp>
      </p:grpSp>
      <p:sp>
        <p:nvSpPr>
          <p:cNvPr id="574" name="Shape 574"/>
          <p:cNvSpPr/>
          <p:nvPr/>
        </p:nvSpPr>
        <p:spPr>
          <a:xfrm>
            <a:off x="414375" y="1530812"/>
            <a:ext cx="2158200" cy="1005000"/>
          </a:xfrm>
          <a:prstGeom prst="cloudCallout">
            <a:avLst>
              <a:gd name="adj1" fmla="val 42438"/>
              <a:gd name="adj2" fmla="val 58397"/>
            </a:avLst>
          </a:prstGeom>
          <a:solidFill>
            <a:schemeClr val="lt2"/>
          </a:solidFill>
          <a:ln w="9525" cap="flat" cmpd="sng">
            <a:solidFill>
              <a:srgbClr val="5D4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I want to ask B to increase number</a:t>
            </a:r>
          </a:p>
        </p:txBody>
      </p:sp>
      <p:sp>
        <p:nvSpPr>
          <p:cNvPr id="575" name="Shape 575"/>
          <p:cNvSpPr/>
          <p:nvPr/>
        </p:nvSpPr>
        <p:spPr>
          <a:xfrm>
            <a:off x="6775075" y="1903300"/>
            <a:ext cx="1372572" cy="432323"/>
          </a:xfrm>
          <a:prstGeom prst="flowChartTerminator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76" name="Shape 576"/>
          <p:cNvGrpSpPr/>
          <p:nvPr/>
        </p:nvGrpSpPr>
        <p:grpSpPr>
          <a:xfrm>
            <a:off x="4398800" y="1792775"/>
            <a:ext cx="1380300" cy="577275"/>
            <a:chOff x="4398800" y="1792775"/>
            <a:chExt cx="1380300" cy="577275"/>
          </a:xfrm>
        </p:grpSpPr>
        <p:cxnSp>
          <p:nvCxnSpPr>
            <p:cNvPr id="577" name="Shape 577"/>
            <p:cNvCxnSpPr>
              <a:stCxn id="565" idx="3"/>
              <a:endCxn id="570" idx="1"/>
            </p:cNvCxnSpPr>
            <p:nvPr/>
          </p:nvCxnSpPr>
          <p:spPr>
            <a:xfrm rot="10800000" flipH="1">
              <a:off x="4398800" y="2349950"/>
              <a:ext cx="1380300" cy="20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578" name="Shape 578"/>
            <p:cNvSpPr txBox="1"/>
            <p:nvPr/>
          </p:nvSpPr>
          <p:spPr>
            <a:xfrm>
              <a:off x="4517350" y="1792775"/>
              <a:ext cx="1130700" cy="50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Increase Number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Make Vector Class</a:t>
            </a:r>
          </a:p>
        </p:txBody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Java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public class Vector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int x;</a:t>
            </a:r>
            <a:br>
              <a:rPr lang="en"/>
            </a:br>
            <a:r>
              <a:rPr lang="en"/>
              <a:t>	int y;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class Vector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int mX;</a:t>
            </a:r>
            <a:br>
              <a:rPr lang="en"/>
            </a:br>
            <a:r>
              <a:rPr lang="en"/>
              <a:t>	int mY;</a:t>
            </a:r>
            <a:br>
              <a:rPr lang="en"/>
            </a:br>
            <a:r>
              <a:rPr lang="en"/>
              <a:t>};</a:t>
            </a:r>
            <a:br>
              <a:rPr lang="en"/>
            </a:br>
            <a:br>
              <a:rPr lang="en"/>
            </a:br>
            <a:r>
              <a:rPr lang="en"/>
              <a:t>// This Coding Style is BAD. Don’t do it</a:t>
            </a:r>
          </a:p>
        </p:txBody>
      </p:sp>
      <p:pic>
        <p:nvPicPr>
          <p:cNvPr id="591" name="Shape 591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Member Variable Access Control</a:t>
            </a:r>
          </a:p>
        </p:txBody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 C++, </a:t>
            </a:r>
            <a:r>
              <a:rPr lang="en" i="1"/>
              <a:t>private</a:t>
            </a:r>
            <a:r>
              <a:rPr lang="en"/>
              <a:t> is the default access control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class Vector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	int mX; // private member variable</a:t>
            </a:r>
            <a:br>
              <a:rPr lang="en"/>
            </a:br>
            <a:r>
              <a:rPr lang="en"/>
              <a:t>		int mY; // private member variable</a:t>
            </a:r>
            <a:br>
              <a:rPr lang="en"/>
            </a:br>
            <a:r>
              <a:rPr lang="en"/>
              <a:t>	};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 Java, no-keyword is neither public nor private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That variable can be accessed within its package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598" name="Shape 598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Make Vector Class Better</a:t>
            </a:r>
          </a:p>
        </p:txBody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Java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 class Vector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private int x;</a:t>
            </a:r>
            <a:br>
              <a:rPr lang="en"/>
            </a:br>
            <a:r>
              <a:rPr lang="en"/>
              <a:t>	private int y;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605" name="Shape 60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Vector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private:</a:t>
            </a:r>
            <a:br>
              <a:rPr lang="en"/>
            </a:br>
            <a:r>
              <a:rPr lang="en"/>
              <a:t>	int mX;</a:t>
            </a:r>
            <a:br>
              <a:rPr lang="en"/>
            </a:br>
            <a:r>
              <a:rPr lang="en"/>
              <a:t>	int mY;</a:t>
            </a:r>
            <a:br>
              <a:rPr lang="en"/>
            </a:br>
            <a:r>
              <a:rPr lang="en"/>
              <a:t>};</a:t>
            </a:r>
          </a:p>
        </p:txBody>
      </p:sp>
      <p:pic>
        <p:nvPicPr>
          <p:cNvPr id="606" name="Shape 606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 Modifiers</a:t>
            </a:r>
          </a:p>
        </p:txBody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public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Accessible by everyone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protected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Accessible by children classes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private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Accessible by only this class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13" name="Shape 613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C++ Members are Grouped by Modifiers Usually</a:t>
            </a:r>
          </a:p>
        </p:txBody>
      </p:sp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class SomeClass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</a:t>
            </a:r>
            <a:br>
              <a:rPr lang="en"/>
            </a:br>
            <a:r>
              <a:rPr lang="en"/>
              <a:t>	int PublicMember;</a:t>
            </a:r>
            <a:br>
              <a:rPr lang="en"/>
            </a:br>
            <a:r>
              <a:rPr lang="en"/>
              <a:t>protected:</a:t>
            </a:r>
            <a:br>
              <a:rPr lang="en"/>
            </a:br>
            <a:r>
              <a:rPr lang="en"/>
              <a:t>	int mProtectedMember;</a:t>
            </a:r>
            <a:br>
              <a:rPr lang="en"/>
            </a:br>
            <a:r>
              <a:rPr lang="en"/>
              <a:t>private:</a:t>
            </a:r>
            <a:br>
              <a:rPr lang="en"/>
            </a:br>
            <a:r>
              <a:rPr lang="en"/>
              <a:t>	int mPrivateMember1;</a:t>
            </a:r>
            <a:br>
              <a:rPr lang="en"/>
            </a:br>
            <a:r>
              <a:rPr lang="en"/>
              <a:t>	int mPrivateMember2;</a:t>
            </a:r>
            <a:br>
              <a:rPr lang="en"/>
            </a:br>
            <a:r>
              <a:rPr lang="en"/>
              <a:t>};</a:t>
            </a:r>
          </a:p>
        </p:txBody>
      </p:sp>
      <p:pic>
        <p:nvPicPr>
          <p:cNvPr id="620" name="Shape 620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Class Object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Java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NOT AVAILABLE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// Creating on heap memory (slow)</a:t>
            </a:r>
            <a:br>
              <a:rPr lang="en"/>
            </a:br>
            <a:r>
              <a:rPr lang="en"/>
              <a:t>Vector a = new Vector();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Creating on stack memory (fast)</a:t>
            </a:r>
            <a:br>
              <a:rPr lang="en"/>
            </a:br>
            <a:r>
              <a:rPr lang="en"/>
              <a:t>Vector a;</a:t>
            </a:r>
          </a:p>
          <a:p>
            <a:pPr lv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  <a:r>
              <a:rPr lang="en"/>
              <a:t>// Creating on heap memory (slow)</a:t>
            </a:r>
            <a:br>
              <a:rPr lang="en"/>
            </a:br>
            <a:r>
              <a:rPr lang="en"/>
              <a:t>Vector* b = new Vector();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8" name="Shape 628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Look at </a:t>
            </a:r>
            <a:r>
              <a:rPr lang="en" i="1">
                <a:solidFill>
                  <a:schemeClr val="lt2"/>
                </a:solidFill>
              </a:rPr>
              <a:t>Vector a;</a:t>
            </a:r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79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Memory allocation on stack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4938075" y="4098525"/>
            <a:ext cx="9243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Stack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7032987" y="4098525"/>
            <a:ext cx="9243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Heap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894525" y="2098225"/>
            <a:ext cx="12597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Vector a;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4334075" y="3781550"/>
            <a:ext cx="7308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1024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5707250" y="3809925"/>
            <a:ext cx="3273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640" name="Shape 640"/>
          <p:cNvSpPr/>
          <p:nvPr/>
        </p:nvSpPr>
        <p:spPr>
          <a:xfrm>
            <a:off x="4198787" y="2348750"/>
            <a:ext cx="380100" cy="1841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641" name="Shape 641"/>
          <p:cNvGraphicFramePr/>
          <p:nvPr/>
        </p:nvGraphicFramePr>
        <p:xfrm>
          <a:off x="6424200" y="2239275"/>
          <a:ext cx="2297100" cy="192010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42" name="Shape 642"/>
          <p:cNvGraphicFramePr/>
          <p:nvPr/>
        </p:nvGraphicFramePr>
        <p:xfrm>
          <a:off x="5064875" y="2208800"/>
          <a:ext cx="661775" cy="198105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6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43" name="Shape 643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Concatenation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char firstName[20] = “POPE”;</a:t>
            </a:r>
            <a:br>
              <a:rPr lang="en"/>
            </a:br>
            <a:r>
              <a:rPr lang="en"/>
              <a:t>char lastName[20] = “KIM”;</a:t>
            </a:r>
            <a:br>
              <a:rPr lang="en"/>
            </a:br>
            <a:r>
              <a:rPr lang="en"/>
              <a:t>char fullName[40];</a:t>
            </a:r>
            <a:br>
              <a:rPr lang="en"/>
            </a:br>
            <a:br>
              <a:rPr lang="en"/>
            </a:br>
            <a:r>
              <a:rPr lang="en"/>
              <a:t>snprintf(fullName, 40, “%s %s”, firstName, lastName);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string firstName = “POPE”;</a:t>
            </a:r>
            <a:br>
              <a:rPr lang="en"/>
            </a:br>
            <a:r>
              <a:rPr lang="en"/>
              <a:t>string lastName = “KIM”;</a:t>
            </a:r>
            <a:br>
              <a:rPr lang="en"/>
            </a:br>
            <a:r>
              <a:rPr lang="en"/>
              <a:t>string fullName;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fullName = firstName + “ “ + lastName;</a:t>
            </a:r>
          </a:p>
        </p:txBody>
      </p:sp>
      <p:pic>
        <p:nvPicPr>
          <p:cNvPr id="149" name="Shape 149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Look at </a:t>
            </a:r>
            <a:r>
              <a:rPr lang="en" i="1">
                <a:solidFill>
                  <a:schemeClr val="lt2"/>
                </a:solidFill>
              </a:rPr>
              <a:t>Vector* b = new Vector();</a:t>
            </a:r>
          </a:p>
        </p:txBody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79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Memory allocation on heap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812525" y="2050050"/>
            <a:ext cx="31383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Vector* b = new Vector();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4938075" y="4174725"/>
            <a:ext cx="9243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Stack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7032987" y="4174725"/>
            <a:ext cx="9243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Heap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4334075" y="3781550"/>
            <a:ext cx="7308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1024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x="5707250" y="3809925"/>
            <a:ext cx="3273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655" name="Shape 655"/>
          <p:cNvSpPr/>
          <p:nvPr/>
        </p:nvSpPr>
        <p:spPr>
          <a:xfrm>
            <a:off x="4198787" y="2348750"/>
            <a:ext cx="380100" cy="1841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656" name="Shape 656"/>
          <p:cNvGraphicFramePr/>
          <p:nvPr/>
        </p:nvGraphicFramePr>
        <p:xfrm>
          <a:off x="6424200" y="2239275"/>
          <a:ext cx="2297100" cy="192010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57" name="Shape 657"/>
          <p:cNvGraphicFramePr/>
          <p:nvPr/>
        </p:nvGraphicFramePr>
        <p:xfrm>
          <a:off x="5064875" y="2208800"/>
          <a:ext cx="661775" cy="198105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6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8" name="Shape 658"/>
          <p:cNvSpPr/>
          <p:nvPr/>
        </p:nvSpPr>
        <p:spPr>
          <a:xfrm>
            <a:off x="8080650" y="1945825"/>
            <a:ext cx="167100" cy="585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659" name="Shape 659"/>
          <p:cNvSpPr txBox="1"/>
          <p:nvPr/>
        </p:nvSpPr>
        <p:spPr>
          <a:xfrm>
            <a:off x="7798800" y="1611925"/>
            <a:ext cx="7308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5120</a:t>
            </a:r>
          </a:p>
        </p:txBody>
      </p:sp>
      <p:sp>
        <p:nvSpPr>
          <p:cNvPr id="660" name="Shape 660"/>
          <p:cNvSpPr/>
          <p:nvPr/>
        </p:nvSpPr>
        <p:spPr>
          <a:xfrm>
            <a:off x="7969300" y="2519550"/>
            <a:ext cx="730800" cy="278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61" name="Shape 661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 and Heap</a:t>
            </a:r>
          </a:p>
        </p:txBody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Stack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Reserved local memory space (Small, ~ KBs)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Function calls and returns work in this memory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Simply moving a stack pointer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No need to free/delete the memory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Stack-allocated memory is “gone” when going out of scope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Required sizes for variables and parameters are known </a:t>
            </a:r>
            <a:r>
              <a:rPr lang="en" b="1"/>
              <a:t>during compile time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Heap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Global memory space (Big, ~ GBs)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Have to find an empty continuous memory block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Programmers have to free/delete the memory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if not, memory leaks happen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C++ is an UNMANAGED language</a:t>
            </a:r>
          </a:p>
        </p:txBody>
      </p:sp>
      <p:pic>
        <p:nvPicPr>
          <p:cNvPr id="668" name="Shape 668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Look at Stack Again </a:t>
            </a:r>
          </a:p>
        </p:txBody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1429850" y="1221400"/>
            <a:ext cx="40125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200"/>
              <a:t>Vector AddVector(const Vector&amp; a, const Vector&amp; b)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	Vector result;</a:t>
            </a:r>
            <a:br>
              <a:rPr lang="en" sz="1400"/>
            </a:br>
            <a:r>
              <a:rPr lang="en" sz="1400"/>
              <a:t>	result.mX = a.mX + b.mX;</a:t>
            </a:r>
            <a:br>
              <a:rPr lang="en" sz="1400"/>
            </a:br>
            <a:r>
              <a:rPr lang="en" sz="1400"/>
              <a:t>	result.mY = a.mY + b.mY;</a:t>
            </a:r>
            <a:br>
              <a:rPr lang="en" sz="1400"/>
            </a:br>
            <a:br>
              <a:rPr lang="en" sz="1400"/>
            </a:br>
            <a:r>
              <a:rPr lang="en" sz="1400"/>
              <a:t>	return result;</a:t>
            </a:r>
            <a:br>
              <a:rPr lang="en" sz="1400"/>
            </a:br>
            <a:r>
              <a:rPr lang="en" sz="1400"/>
              <a:t>}</a:t>
            </a:r>
            <a:br>
              <a:rPr lang="en"/>
            </a:br>
            <a:br>
              <a:rPr lang="en" sz="1400"/>
            </a:br>
            <a:r>
              <a:rPr lang="en" sz="1400"/>
              <a:t>void Foo()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	Vector c = AddVector(a, b);</a:t>
            </a:r>
            <a:br>
              <a:rPr lang="en" sz="1400"/>
            </a:br>
            <a:r>
              <a:rPr lang="en" sz="1400"/>
              <a:t>}</a:t>
            </a:r>
          </a:p>
        </p:txBody>
      </p:sp>
      <p:graphicFrame>
        <p:nvGraphicFramePr>
          <p:cNvPr id="675" name="Shape 675"/>
          <p:cNvGraphicFramePr/>
          <p:nvPr/>
        </p:nvGraphicFramePr>
        <p:xfrm>
          <a:off x="5704250" y="1500950"/>
          <a:ext cx="1309075" cy="277347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130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76" name="Shape 676"/>
          <p:cNvGraphicFramePr/>
          <p:nvPr/>
        </p:nvGraphicFramePr>
        <p:xfrm>
          <a:off x="5704250" y="1895287"/>
          <a:ext cx="1309075" cy="158484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130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7" name="Shape 677"/>
          <p:cNvSpPr/>
          <p:nvPr/>
        </p:nvSpPr>
        <p:spPr>
          <a:xfrm rot="-5400000">
            <a:off x="259550" y="1720850"/>
            <a:ext cx="1170300" cy="477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/>
          <p:nvPr/>
        </p:nvSpPr>
        <p:spPr>
          <a:xfrm rot="10800000">
            <a:off x="259550" y="2933375"/>
            <a:ext cx="1170300" cy="477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9" name="Shape 679"/>
          <p:cNvSpPr txBox="1"/>
          <p:nvPr/>
        </p:nvSpPr>
        <p:spPr>
          <a:xfrm>
            <a:off x="5816525" y="4270725"/>
            <a:ext cx="1084500" cy="38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Stack</a:t>
            </a:r>
          </a:p>
        </p:txBody>
      </p:sp>
      <p:sp>
        <p:nvSpPr>
          <p:cNvPr id="680" name="Shape 680"/>
          <p:cNvSpPr/>
          <p:nvPr/>
        </p:nvSpPr>
        <p:spPr>
          <a:xfrm>
            <a:off x="7042975" y="2317700"/>
            <a:ext cx="156900" cy="1114500"/>
          </a:xfrm>
          <a:prstGeom prst="rightBracket">
            <a:avLst>
              <a:gd name="adj" fmla="val 8333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7042975" y="3514850"/>
            <a:ext cx="156900" cy="723900"/>
          </a:xfrm>
          <a:prstGeom prst="rightBracket">
            <a:avLst>
              <a:gd name="adj" fmla="val 833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2" name="Shape 682"/>
          <p:cNvSpPr txBox="1"/>
          <p:nvPr/>
        </p:nvSpPr>
        <p:spPr>
          <a:xfrm>
            <a:off x="7229525" y="3669375"/>
            <a:ext cx="12180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Foo() Area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7199875" y="2606925"/>
            <a:ext cx="15786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AddVector() Area</a:t>
            </a:r>
          </a:p>
        </p:txBody>
      </p:sp>
      <p:sp>
        <p:nvSpPr>
          <p:cNvPr id="684" name="Shape 684"/>
          <p:cNvSpPr/>
          <p:nvPr/>
        </p:nvSpPr>
        <p:spPr>
          <a:xfrm rot="10800000">
            <a:off x="259550" y="3893125"/>
            <a:ext cx="1170300" cy="477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5" name="Shape 685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Look at Heap Again </a:t>
            </a:r>
          </a:p>
        </p:txBody>
      </p:sp>
      <p:sp>
        <p:nvSpPr>
          <p:cNvPr id="691" name="Shape 691"/>
          <p:cNvSpPr txBox="1">
            <a:spLocks noGrp="1"/>
          </p:cNvSpPr>
          <p:nvPr>
            <p:ph type="body" idx="1"/>
          </p:nvPr>
        </p:nvSpPr>
        <p:spPr>
          <a:xfrm>
            <a:off x="946150" y="1221325"/>
            <a:ext cx="3549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100"/>
              <a:t>void PrintVectors(const Vector&amp; a, const Vector&amp; b)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	Vector* result = new Vector;</a:t>
            </a:r>
            <a:br>
              <a:rPr lang="en" sz="1400"/>
            </a:br>
            <a:r>
              <a:rPr lang="en" sz="1400"/>
              <a:t>	result-&gt;mX = a.mX + b.mX;</a:t>
            </a:r>
            <a:br>
              <a:rPr lang="en" sz="1400"/>
            </a:br>
            <a:r>
              <a:rPr lang="en" sz="1400"/>
              <a:t>	result-&gt;mY = a.mY + b.mY;</a:t>
            </a:r>
            <a:br>
              <a:rPr lang="en" sz="1400"/>
            </a:br>
            <a:br>
              <a:rPr lang="en" sz="1400"/>
            </a:br>
            <a:r>
              <a:rPr lang="en" sz="1400"/>
              <a:t>	// print…</a:t>
            </a:r>
            <a:br>
              <a:rPr lang="en" sz="1400"/>
            </a:br>
            <a:r>
              <a:rPr lang="en" sz="1400"/>
              <a:t>}</a:t>
            </a:r>
            <a:br>
              <a:rPr lang="en" sz="1400"/>
            </a:br>
            <a:br>
              <a:rPr lang="en" sz="1400"/>
            </a:br>
            <a:r>
              <a:rPr lang="en" sz="1400"/>
              <a:t>void Foo()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	PrintVectors(a, b);</a:t>
            </a:r>
            <a:br>
              <a:rPr lang="en" sz="1400"/>
            </a:br>
            <a:r>
              <a:rPr lang="en" sz="1400"/>
              <a:t>}</a:t>
            </a:r>
          </a:p>
        </p:txBody>
      </p:sp>
      <p:sp>
        <p:nvSpPr>
          <p:cNvPr id="692" name="Shape 692"/>
          <p:cNvSpPr/>
          <p:nvPr/>
        </p:nvSpPr>
        <p:spPr>
          <a:xfrm rot="-5400000">
            <a:off x="259550" y="1709943"/>
            <a:ext cx="955500" cy="372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3" name="Shape 693"/>
          <p:cNvSpPr/>
          <p:nvPr/>
        </p:nvSpPr>
        <p:spPr>
          <a:xfrm rot="10800000">
            <a:off x="50750" y="3898250"/>
            <a:ext cx="955500" cy="372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694" name="Shape 694"/>
          <p:cNvGraphicFramePr/>
          <p:nvPr/>
        </p:nvGraphicFramePr>
        <p:xfrm>
          <a:off x="6753950" y="1737575"/>
          <a:ext cx="2297100" cy="192010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95" name="Shape 695"/>
          <p:cNvGraphicFramePr/>
          <p:nvPr/>
        </p:nvGraphicFramePr>
        <p:xfrm>
          <a:off x="5912050" y="1707100"/>
          <a:ext cx="661775" cy="198105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6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6" name="Shape 696"/>
          <p:cNvSpPr txBox="1"/>
          <p:nvPr/>
        </p:nvSpPr>
        <p:spPr>
          <a:xfrm>
            <a:off x="5780775" y="3688150"/>
            <a:ext cx="9243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Stack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7440337" y="3688150"/>
            <a:ext cx="9243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Heap</a:t>
            </a:r>
          </a:p>
        </p:txBody>
      </p:sp>
      <p:sp>
        <p:nvSpPr>
          <p:cNvPr id="698" name="Shape 698"/>
          <p:cNvSpPr/>
          <p:nvPr/>
        </p:nvSpPr>
        <p:spPr>
          <a:xfrm rot="10800000">
            <a:off x="5703400" y="1707091"/>
            <a:ext cx="156900" cy="1189500"/>
          </a:xfrm>
          <a:prstGeom prst="rightBracket">
            <a:avLst>
              <a:gd name="adj" fmla="val 8333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9" name="Shape 699"/>
          <p:cNvSpPr txBox="1"/>
          <p:nvPr/>
        </p:nvSpPr>
        <p:spPr>
          <a:xfrm>
            <a:off x="4202175" y="2097712"/>
            <a:ext cx="15786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PrintVectors</a:t>
            </a:r>
            <a:r>
              <a:rPr lang="en"/>
              <a:t>() Area</a:t>
            </a:r>
          </a:p>
        </p:txBody>
      </p:sp>
      <p:sp>
        <p:nvSpPr>
          <p:cNvPr id="700" name="Shape 700"/>
          <p:cNvSpPr/>
          <p:nvPr/>
        </p:nvSpPr>
        <p:spPr>
          <a:xfrm>
            <a:off x="7259000" y="1418350"/>
            <a:ext cx="167100" cy="585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1" name="Shape 701"/>
          <p:cNvSpPr txBox="1"/>
          <p:nvPr/>
        </p:nvSpPr>
        <p:spPr>
          <a:xfrm>
            <a:off x="6748550" y="1103850"/>
            <a:ext cx="7308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5120</a:t>
            </a:r>
          </a:p>
        </p:txBody>
      </p:sp>
      <p:graphicFrame>
        <p:nvGraphicFramePr>
          <p:cNvPr id="702" name="Shape 702"/>
          <p:cNvGraphicFramePr/>
          <p:nvPr/>
        </p:nvGraphicFramePr>
        <p:xfrm>
          <a:off x="5912037" y="1707537"/>
          <a:ext cx="661775" cy="118863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6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3" name="Shape 703"/>
          <p:cNvSpPr/>
          <p:nvPr/>
        </p:nvSpPr>
        <p:spPr>
          <a:xfrm rot="10800000">
            <a:off x="5703400" y="2933398"/>
            <a:ext cx="156900" cy="737400"/>
          </a:xfrm>
          <a:prstGeom prst="rightBracket">
            <a:avLst>
              <a:gd name="adj" fmla="val 833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4" name="Shape 704"/>
          <p:cNvSpPr txBox="1"/>
          <p:nvPr/>
        </p:nvSpPr>
        <p:spPr>
          <a:xfrm>
            <a:off x="4202175" y="3088212"/>
            <a:ext cx="15786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Foo</a:t>
            </a:r>
            <a:r>
              <a:rPr lang="en"/>
              <a:t>() Area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5901974" y="2097725"/>
            <a:ext cx="6720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5120</a:t>
            </a:r>
          </a:p>
        </p:txBody>
      </p:sp>
      <p:graphicFrame>
        <p:nvGraphicFramePr>
          <p:cNvPr id="706" name="Shape 706"/>
          <p:cNvGraphicFramePr/>
          <p:nvPr/>
        </p:nvGraphicFramePr>
        <p:xfrm>
          <a:off x="7137150" y="2008825"/>
          <a:ext cx="765700" cy="27430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7" name="Shape 707"/>
          <p:cNvSpPr/>
          <p:nvPr/>
        </p:nvSpPr>
        <p:spPr>
          <a:xfrm rot="10800000">
            <a:off x="50750" y="2911800"/>
            <a:ext cx="955500" cy="372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7154600" y="2006775"/>
            <a:ext cx="730800" cy="278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9" name="Shape 709"/>
          <p:cNvSpPr txBox="1"/>
          <p:nvPr/>
        </p:nvSpPr>
        <p:spPr>
          <a:xfrm>
            <a:off x="7333841" y="1959816"/>
            <a:ext cx="372300" cy="37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</p:txBody>
      </p:sp>
      <p:pic>
        <p:nvPicPr>
          <p:cNvPr id="710" name="Shape 710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Look at Heap Again </a:t>
            </a:r>
          </a:p>
        </p:txBody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946150" y="1221325"/>
            <a:ext cx="3549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/>
              <a:t>v</a:t>
            </a:r>
            <a:r>
              <a:rPr lang="en" sz="1100"/>
              <a:t>oid PrintVectors(const Vector&amp; a, const Vector&amp; b)</a:t>
            </a:r>
            <a:br>
              <a:rPr lang="en" sz="11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	Vector* result = new Vector;</a:t>
            </a:r>
            <a:br>
              <a:rPr lang="en" sz="1400"/>
            </a:br>
            <a:r>
              <a:rPr lang="en" sz="1400"/>
              <a:t>	result-&gt;mX = a.mX + b.mX;</a:t>
            </a:r>
            <a:br>
              <a:rPr lang="en" sz="1400"/>
            </a:br>
            <a:r>
              <a:rPr lang="en" sz="1400"/>
              <a:t>	result-&gt;mY = a.mY + b.mY;</a:t>
            </a:r>
            <a:br>
              <a:rPr lang="en" sz="1400"/>
            </a:br>
            <a:br>
              <a:rPr lang="en" sz="1400"/>
            </a:br>
            <a:r>
              <a:rPr lang="en" sz="1400"/>
              <a:t>	// print…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1400"/>
              <a:t>delete result;</a:t>
            </a:r>
            <a:br>
              <a:rPr lang="en" sz="1400"/>
            </a:br>
            <a:r>
              <a:rPr lang="en" sz="1400"/>
              <a:t>}</a:t>
            </a:r>
            <a:br>
              <a:rPr lang="en" sz="1400"/>
            </a:br>
            <a:br>
              <a:rPr lang="en" sz="1400"/>
            </a:br>
            <a:r>
              <a:rPr lang="en" sz="1400"/>
              <a:t>void Foo()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	PrintVectors(a, b);</a:t>
            </a:r>
            <a:br>
              <a:rPr lang="en" sz="1400"/>
            </a:br>
            <a:r>
              <a:rPr lang="en" sz="1400"/>
              <a:t>}</a:t>
            </a:r>
          </a:p>
        </p:txBody>
      </p:sp>
      <p:sp>
        <p:nvSpPr>
          <p:cNvPr id="717" name="Shape 717"/>
          <p:cNvSpPr/>
          <p:nvPr/>
        </p:nvSpPr>
        <p:spPr>
          <a:xfrm rot="-5400000">
            <a:off x="259550" y="1709943"/>
            <a:ext cx="955500" cy="372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/>
          <p:nvPr/>
        </p:nvSpPr>
        <p:spPr>
          <a:xfrm rot="10800000">
            <a:off x="50750" y="4431650"/>
            <a:ext cx="955500" cy="372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719" name="Shape 719"/>
          <p:cNvGraphicFramePr/>
          <p:nvPr/>
        </p:nvGraphicFramePr>
        <p:xfrm>
          <a:off x="6753950" y="1737575"/>
          <a:ext cx="2297100" cy="192010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20" name="Shape 720"/>
          <p:cNvGraphicFramePr/>
          <p:nvPr/>
        </p:nvGraphicFramePr>
        <p:xfrm>
          <a:off x="5912050" y="1707100"/>
          <a:ext cx="661775" cy="198105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6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1" name="Shape 721"/>
          <p:cNvSpPr txBox="1"/>
          <p:nvPr/>
        </p:nvSpPr>
        <p:spPr>
          <a:xfrm>
            <a:off x="5780775" y="3688150"/>
            <a:ext cx="9243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Stack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7440337" y="3688150"/>
            <a:ext cx="9243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Heap</a:t>
            </a:r>
          </a:p>
        </p:txBody>
      </p:sp>
      <p:sp>
        <p:nvSpPr>
          <p:cNvPr id="723" name="Shape 723"/>
          <p:cNvSpPr/>
          <p:nvPr/>
        </p:nvSpPr>
        <p:spPr>
          <a:xfrm rot="10800000">
            <a:off x="5703400" y="1707091"/>
            <a:ext cx="156900" cy="1189500"/>
          </a:xfrm>
          <a:prstGeom prst="rightBracket">
            <a:avLst>
              <a:gd name="adj" fmla="val 8333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4" name="Shape 724"/>
          <p:cNvSpPr txBox="1"/>
          <p:nvPr/>
        </p:nvSpPr>
        <p:spPr>
          <a:xfrm>
            <a:off x="4202175" y="2097712"/>
            <a:ext cx="15786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PrintVectors</a:t>
            </a:r>
            <a:r>
              <a:rPr lang="en"/>
              <a:t>() Area</a:t>
            </a:r>
          </a:p>
        </p:txBody>
      </p:sp>
      <p:sp>
        <p:nvSpPr>
          <p:cNvPr id="725" name="Shape 725"/>
          <p:cNvSpPr/>
          <p:nvPr/>
        </p:nvSpPr>
        <p:spPr>
          <a:xfrm>
            <a:off x="7259000" y="1418350"/>
            <a:ext cx="167100" cy="585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 txBox="1"/>
          <p:nvPr/>
        </p:nvSpPr>
        <p:spPr>
          <a:xfrm>
            <a:off x="6748550" y="1103850"/>
            <a:ext cx="7308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5120</a:t>
            </a:r>
          </a:p>
        </p:txBody>
      </p:sp>
      <p:graphicFrame>
        <p:nvGraphicFramePr>
          <p:cNvPr id="727" name="Shape 727"/>
          <p:cNvGraphicFramePr/>
          <p:nvPr/>
        </p:nvGraphicFramePr>
        <p:xfrm>
          <a:off x="5912037" y="1707537"/>
          <a:ext cx="661775" cy="118863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6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8" name="Shape 728"/>
          <p:cNvSpPr/>
          <p:nvPr/>
        </p:nvSpPr>
        <p:spPr>
          <a:xfrm rot="10800000">
            <a:off x="5703400" y="2933398"/>
            <a:ext cx="156900" cy="737400"/>
          </a:xfrm>
          <a:prstGeom prst="rightBracket">
            <a:avLst>
              <a:gd name="adj" fmla="val 833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9" name="Shape 729"/>
          <p:cNvSpPr txBox="1"/>
          <p:nvPr/>
        </p:nvSpPr>
        <p:spPr>
          <a:xfrm>
            <a:off x="4202175" y="3088212"/>
            <a:ext cx="15786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Foo</a:t>
            </a:r>
            <a:r>
              <a:rPr lang="en"/>
              <a:t>() Area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5901974" y="2097725"/>
            <a:ext cx="6720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5120</a:t>
            </a:r>
          </a:p>
        </p:txBody>
      </p:sp>
      <p:graphicFrame>
        <p:nvGraphicFramePr>
          <p:cNvPr id="731" name="Shape 731"/>
          <p:cNvGraphicFramePr/>
          <p:nvPr/>
        </p:nvGraphicFramePr>
        <p:xfrm>
          <a:off x="7137150" y="2008825"/>
          <a:ext cx="765700" cy="27430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2" name="Shape 732"/>
          <p:cNvSpPr/>
          <p:nvPr/>
        </p:nvSpPr>
        <p:spPr>
          <a:xfrm rot="10800000">
            <a:off x="50750" y="3445200"/>
            <a:ext cx="955500" cy="372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7154600" y="2006775"/>
            <a:ext cx="730800" cy="278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34" name="Shape 734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 of Objects</a:t>
            </a:r>
          </a:p>
        </p:txBody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128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Java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Vector[] list = new Vector[10];</a:t>
            </a:r>
            <a:br>
              <a:rPr lang="en"/>
            </a:br>
            <a:br>
              <a:rPr lang="en"/>
            </a:br>
            <a:endParaRPr lang="en"/>
          </a:p>
        </p:txBody>
      </p:sp>
      <p:sp>
        <p:nvSpPr>
          <p:cNvPr id="741" name="Shape 741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128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Vector* list = new Vector[10];</a:t>
            </a:r>
          </a:p>
        </p:txBody>
      </p:sp>
      <p:sp>
        <p:nvSpPr>
          <p:cNvPr id="742" name="Shape 742"/>
          <p:cNvSpPr txBox="1"/>
          <p:nvPr/>
        </p:nvSpPr>
        <p:spPr>
          <a:xfrm>
            <a:off x="2241150" y="2951075"/>
            <a:ext cx="4008900" cy="97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Are they same?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</a:p>
        </p:txBody>
      </p:sp>
      <p:pic>
        <p:nvPicPr>
          <p:cNvPr id="743" name="Shape 7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875" y="2706675"/>
            <a:ext cx="2589149" cy="2306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Shape 744" descr="brai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Array of Objects - Let’s Look at the Memory</a:t>
            </a:r>
          </a:p>
        </p:txBody>
      </p:sp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127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Java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Vector list[] = new Vector[10];</a:t>
            </a:r>
            <a:br>
              <a:rPr lang="en"/>
            </a:br>
            <a:br>
              <a:rPr lang="en"/>
            </a:br>
            <a:endParaRPr lang="en"/>
          </a:p>
        </p:txBody>
      </p:sp>
      <p:sp>
        <p:nvSpPr>
          <p:cNvPr id="751" name="Shape 751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127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Vector* list = new Vector[10];</a:t>
            </a:r>
          </a:p>
        </p:txBody>
      </p:sp>
      <p:graphicFrame>
        <p:nvGraphicFramePr>
          <p:cNvPr id="752" name="Shape 752"/>
          <p:cNvGraphicFramePr/>
          <p:nvPr/>
        </p:nvGraphicFramePr>
        <p:xfrm>
          <a:off x="1500900" y="2628650"/>
          <a:ext cx="2297100" cy="192010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53" name="Shape 753"/>
          <p:cNvGraphicFramePr/>
          <p:nvPr/>
        </p:nvGraphicFramePr>
        <p:xfrm>
          <a:off x="659000" y="2598175"/>
          <a:ext cx="661775" cy="198105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6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54" name="Shape 754"/>
          <p:cNvGraphicFramePr/>
          <p:nvPr/>
        </p:nvGraphicFramePr>
        <p:xfrm>
          <a:off x="6134100" y="2609850"/>
          <a:ext cx="2297100" cy="192010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55" name="Shape 755"/>
          <p:cNvGraphicFramePr/>
          <p:nvPr/>
        </p:nvGraphicFramePr>
        <p:xfrm>
          <a:off x="5292200" y="2579375"/>
          <a:ext cx="661775" cy="198105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6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6" name="Shape 756"/>
          <p:cNvSpPr/>
          <p:nvPr/>
        </p:nvSpPr>
        <p:spPr>
          <a:xfrm>
            <a:off x="6134100" y="2873800"/>
            <a:ext cx="762000" cy="278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57" name="Shape 757"/>
          <p:cNvCxnSpPr/>
          <p:nvPr/>
        </p:nvCxnSpPr>
        <p:spPr>
          <a:xfrm rot="10800000" flipH="1">
            <a:off x="5760800" y="3013000"/>
            <a:ext cx="459300" cy="139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758" name="Shape 758"/>
          <p:cNvSpPr/>
          <p:nvPr/>
        </p:nvSpPr>
        <p:spPr>
          <a:xfrm>
            <a:off x="6431550" y="2436500"/>
            <a:ext cx="167100" cy="408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9" name="Shape 759"/>
          <p:cNvSpPr txBox="1"/>
          <p:nvPr/>
        </p:nvSpPr>
        <p:spPr>
          <a:xfrm>
            <a:off x="6149700" y="2122000"/>
            <a:ext cx="20895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list[0], Vector</a:t>
            </a:r>
          </a:p>
        </p:txBody>
      </p:sp>
      <p:sp>
        <p:nvSpPr>
          <p:cNvPr id="760" name="Shape 760"/>
          <p:cNvSpPr/>
          <p:nvPr/>
        </p:nvSpPr>
        <p:spPr>
          <a:xfrm>
            <a:off x="1504925" y="2907875"/>
            <a:ext cx="386700" cy="278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61" name="Shape 761"/>
          <p:cNvCxnSpPr/>
          <p:nvPr/>
        </p:nvCxnSpPr>
        <p:spPr>
          <a:xfrm rot="10800000" flipH="1">
            <a:off x="1146975" y="3076350"/>
            <a:ext cx="459300" cy="139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762" name="Shape 762"/>
          <p:cNvSpPr/>
          <p:nvPr/>
        </p:nvSpPr>
        <p:spPr>
          <a:xfrm>
            <a:off x="1614725" y="2471675"/>
            <a:ext cx="167100" cy="408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3" name="Shape 763"/>
          <p:cNvSpPr txBox="1"/>
          <p:nvPr/>
        </p:nvSpPr>
        <p:spPr>
          <a:xfrm>
            <a:off x="1332875" y="2122000"/>
            <a:ext cx="24651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list[0], reference to Vector</a:t>
            </a:r>
          </a:p>
        </p:txBody>
      </p:sp>
      <p:sp>
        <p:nvSpPr>
          <p:cNvPr id="764" name="Shape 764"/>
          <p:cNvSpPr txBox="1"/>
          <p:nvPr/>
        </p:nvSpPr>
        <p:spPr>
          <a:xfrm>
            <a:off x="1569125" y="2842925"/>
            <a:ext cx="2583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x="1951600" y="2842925"/>
            <a:ext cx="2583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2331125" y="2842925"/>
            <a:ext cx="2583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767" name="Shape 767"/>
          <p:cNvSpPr txBox="1"/>
          <p:nvPr/>
        </p:nvSpPr>
        <p:spPr>
          <a:xfrm>
            <a:off x="2713600" y="2842925"/>
            <a:ext cx="2583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3093125" y="2842925"/>
            <a:ext cx="2583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3475600" y="2842925"/>
            <a:ext cx="2583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770" name="Shape 770"/>
          <p:cNvSpPr txBox="1"/>
          <p:nvPr/>
        </p:nvSpPr>
        <p:spPr>
          <a:xfrm>
            <a:off x="1569125" y="3147725"/>
            <a:ext cx="2583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771" name="Shape 771"/>
          <p:cNvSpPr txBox="1"/>
          <p:nvPr/>
        </p:nvSpPr>
        <p:spPr>
          <a:xfrm>
            <a:off x="1951600" y="3147725"/>
            <a:ext cx="2583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772" name="Shape 772"/>
          <p:cNvSpPr txBox="1"/>
          <p:nvPr/>
        </p:nvSpPr>
        <p:spPr>
          <a:xfrm>
            <a:off x="2331125" y="3147725"/>
            <a:ext cx="2583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2713600" y="3147725"/>
            <a:ext cx="2583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5160937" y="4529950"/>
            <a:ext cx="9243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Stack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6820487" y="4529950"/>
            <a:ext cx="9243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Heap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512737" y="4606150"/>
            <a:ext cx="9243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Stack</a:t>
            </a:r>
          </a:p>
        </p:txBody>
      </p:sp>
      <p:sp>
        <p:nvSpPr>
          <p:cNvPr id="777" name="Shape 777"/>
          <p:cNvSpPr txBox="1"/>
          <p:nvPr/>
        </p:nvSpPr>
        <p:spPr>
          <a:xfrm>
            <a:off x="2187287" y="4606150"/>
            <a:ext cx="9243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Heap</a:t>
            </a:r>
          </a:p>
        </p:txBody>
      </p:sp>
      <p:sp>
        <p:nvSpPr>
          <p:cNvPr id="778" name="Shape 778"/>
          <p:cNvSpPr txBox="1"/>
          <p:nvPr/>
        </p:nvSpPr>
        <p:spPr>
          <a:xfrm>
            <a:off x="4364712" y="2977862"/>
            <a:ext cx="9243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list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x="-265312" y="2977862"/>
            <a:ext cx="9243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list</a:t>
            </a:r>
          </a:p>
        </p:txBody>
      </p:sp>
      <p:pic>
        <p:nvPicPr>
          <p:cNvPr id="780" name="Shape 780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 of Objects</a:t>
            </a: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Java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NOT AVAILABLE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// Creates 10 “pointers” on heap</a:t>
            </a:r>
            <a:br>
              <a:rPr lang="en"/>
            </a:br>
            <a:r>
              <a:rPr lang="en"/>
              <a:t>Vector[] a = new Vector[10];</a:t>
            </a:r>
            <a:br>
              <a:rPr lang="en"/>
            </a:br>
            <a:endParaRPr lang="en"/>
          </a:p>
        </p:txBody>
      </p:sp>
      <p:sp>
        <p:nvSpPr>
          <p:cNvPr id="787" name="Shape 78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Creates 10 Vector objects on heap</a:t>
            </a:r>
            <a:br>
              <a:rPr lang="en"/>
            </a:br>
            <a:r>
              <a:rPr lang="en"/>
              <a:t>Vector* list = new Vector[10];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// Creates 10 pointers on heap</a:t>
            </a:r>
            <a:br>
              <a:rPr lang="en"/>
            </a:br>
            <a:r>
              <a:rPr lang="en"/>
              <a:t>Vector** list = new Vector*[10];</a:t>
            </a:r>
          </a:p>
        </p:txBody>
      </p:sp>
      <p:pic>
        <p:nvPicPr>
          <p:cNvPr id="788" name="Shape 788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Deleting Class Object</a:t>
            </a:r>
          </a:p>
        </p:txBody>
      </p:sp>
      <p:sp>
        <p:nvSpPr>
          <p:cNvPr id="794" name="Shape 794"/>
          <p:cNvSpPr txBox="1">
            <a:spLocks noGrp="1"/>
          </p:cNvSpPr>
          <p:nvPr>
            <p:ph type="body" idx="2"/>
          </p:nvPr>
        </p:nvSpPr>
        <p:spPr>
          <a:xfrm>
            <a:off x="4530850" y="1180500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Vector* a = new Vector;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Vector * list = new Vector[10];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delete a;		// memory is freed right away</a:t>
            </a:r>
            <a:br>
              <a:rPr lang="en"/>
            </a:br>
            <a:r>
              <a:rPr lang="en"/>
              <a:t>a = NULL;		// optional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delete[] list; 	// </a:t>
            </a:r>
            <a:r>
              <a:rPr lang="en">
                <a:solidFill>
                  <a:srgbClr val="FF0000"/>
                </a:solidFill>
              </a:rPr>
              <a:t>do NOT forget []</a:t>
            </a:r>
            <a:br>
              <a:rPr lang="en"/>
            </a:br>
            <a:r>
              <a:rPr lang="en"/>
              <a:t>list = NULL;	// optional</a:t>
            </a:r>
          </a:p>
        </p:txBody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Java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Vector a = new Vector();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// This does not free memory right away</a:t>
            </a:r>
            <a:br>
              <a:rPr lang="en"/>
            </a:br>
            <a:r>
              <a:rPr lang="en"/>
              <a:t>a = null;</a:t>
            </a:r>
          </a:p>
        </p:txBody>
      </p:sp>
      <p:pic>
        <p:nvPicPr>
          <p:cNvPr id="796" name="Shape 796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Don’t Forget </a:t>
            </a:r>
            <a:r>
              <a:rPr lang="en" i="1">
                <a:solidFill>
                  <a:srgbClr val="0000FF"/>
                </a:solidFill>
              </a:rPr>
              <a:t>delete </a:t>
            </a:r>
            <a:r>
              <a:rPr lang="en">
                <a:solidFill>
                  <a:srgbClr val="000000"/>
                </a:solidFill>
              </a:rPr>
              <a:t>after Using</a:t>
            </a:r>
            <a:r>
              <a:rPr lang="en" i="1">
                <a:solidFill>
                  <a:srgbClr val="0000FF"/>
                </a:solidFill>
              </a:rPr>
              <a:t> new</a:t>
            </a:r>
          </a:p>
        </p:txBody>
      </p:sp>
      <p:sp>
        <p:nvSpPr>
          <p:cNvPr id="802" name="Shape 80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To avoid the memory leak, </a:t>
            </a:r>
            <a:r>
              <a:rPr lang="en" i="1">
                <a:solidFill>
                  <a:srgbClr val="0000FF"/>
                </a:solidFill>
              </a:rPr>
              <a:t>delete</a:t>
            </a:r>
            <a:r>
              <a:rPr lang="en"/>
              <a:t> is mandatory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But what about Java?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MAGICAL garbage collector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Memory </a:t>
            </a:r>
            <a:r>
              <a:rPr lang="en" b="1"/>
              <a:t>might</a:t>
            </a:r>
            <a:r>
              <a:rPr lang="en"/>
              <a:t> be deleted </a:t>
            </a:r>
            <a:r>
              <a:rPr lang="en" b="1"/>
              <a:t>later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Control vs Convenience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Speed vs Safety</a:t>
            </a:r>
          </a:p>
        </p:txBody>
      </p:sp>
      <p:pic>
        <p:nvPicPr>
          <p:cNvPr id="803" name="Shape 8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050" y="2452474"/>
            <a:ext cx="2732375" cy="22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Shape 804" descr="brai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Relational Operators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72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if (strcmp(firstName1, firstName2) == 0)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if (strcmp(firstName1, firstName2) &gt; 0)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6" name="Shape 156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72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&gt;, &lt;, &lt;=, &gt;=, ==, !=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/>
              <a:t>if (firstName1 == firstName2)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	</a:t>
            </a:r>
            <a:br>
              <a:rPr lang="en"/>
            </a:br>
            <a:r>
              <a:rPr lang="en"/>
              <a:t>// lexicographical comparison</a:t>
            </a:r>
            <a:br>
              <a:rPr lang="en"/>
            </a:br>
            <a:r>
              <a:rPr lang="en"/>
              <a:t>if (firstName1 &gt; firstName2) 	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br>
              <a:rPr lang="en"/>
            </a:br>
            <a:endParaRPr lang="en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Values for X and Y?</a:t>
            </a:r>
          </a:p>
        </p:txBody>
      </p:sp>
      <p:sp>
        <p:nvSpPr>
          <p:cNvPr id="810" name="Shape 81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Java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 class Vector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private int x;</a:t>
            </a:r>
            <a:br>
              <a:rPr lang="en"/>
            </a:br>
            <a:r>
              <a:rPr lang="en"/>
              <a:t>	private int y;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Vector a = new Vector();</a:t>
            </a:r>
          </a:p>
        </p:txBody>
      </p:sp>
      <p:sp>
        <p:nvSpPr>
          <p:cNvPr id="811" name="Shape 811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Vector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private:</a:t>
            </a:r>
            <a:br>
              <a:rPr lang="en"/>
            </a:br>
            <a:r>
              <a:rPr lang="en"/>
              <a:t>	int mX;</a:t>
            </a:r>
            <a:br>
              <a:rPr lang="en"/>
            </a:br>
            <a:r>
              <a:rPr lang="en"/>
              <a:t>	int mY;</a:t>
            </a:r>
            <a:br>
              <a:rPr lang="en"/>
            </a:br>
            <a:r>
              <a:rPr lang="en"/>
              <a:t>};</a:t>
            </a:r>
            <a:br>
              <a:rPr lang="en"/>
            </a:br>
            <a:br>
              <a:rPr lang="en"/>
            </a:br>
            <a:r>
              <a:rPr lang="en"/>
              <a:t>Vector a;</a:t>
            </a:r>
            <a:br>
              <a:rPr lang="en"/>
            </a:br>
            <a:r>
              <a:rPr lang="en"/>
              <a:t>Vector* b = new Vector();</a:t>
            </a:r>
            <a:br>
              <a:rPr lang="en"/>
            </a:br>
            <a:endParaRPr lang="en"/>
          </a:p>
        </p:txBody>
      </p:sp>
      <p:pic>
        <p:nvPicPr>
          <p:cNvPr id="812" name="Shape 812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Default Values</a:t>
            </a:r>
          </a:p>
        </p:txBody>
      </p:sp>
      <p:sp>
        <p:nvSpPr>
          <p:cNvPr id="818" name="Shape 8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 Java,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Both x and y are initialized with 0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 C++,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No default initialization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Uses whatever was stored in the memory space before</a:t>
            </a:r>
          </a:p>
        </p:txBody>
      </p:sp>
      <p:pic>
        <p:nvPicPr>
          <p:cNvPr id="819" name="Shape 819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Java Zero-init Them?</a:t>
            </a:r>
          </a:p>
        </p:txBody>
      </p:sp>
      <p:sp>
        <p:nvSpPr>
          <p:cNvPr id="825" name="Shape 8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257900" cy="42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Vector a = new Vector(); </a:t>
            </a:r>
            <a:br>
              <a:rPr lang="en"/>
            </a:br>
            <a:r>
              <a:rPr lang="en"/>
              <a:t>	</a:t>
            </a:r>
          </a:p>
        </p:txBody>
      </p:sp>
      <p:sp>
        <p:nvSpPr>
          <p:cNvPr id="826" name="Shape 826"/>
          <p:cNvSpPr txBox="1"/>
          <p:nvPr/>
        </p:nvSpPr>
        <p:spPr>
          <a:xfrm>
            <a:off x="311650" y="1803950"/>
            <a:ext cx="4257900" cy="295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C pseudocode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void* ptr;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malloc(ptr, sizeof(Vector));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memset(ptr, 0, sizeof(Vector));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= (Vector*) ptr;</a:t>
            </a:r>
          </a:p>
        </p:txBody>
      </p:sp>
      <p:sp>
        <p:nvSpPr>
          <p:cNvPr id="827" name="Shape 827"/>
          <p:cNvSpPr/>
          <p:nvPr/>
        </p:nvSpPr>
        <p:spPr>
          <a:xfrm>
            <a:off x="238550" y="1401425"/>
            <a:ext cx="499500" cy="1058400"/>
          </a:xfrm>
          <a:prstGeom prst="curvedRightArrow">
            <a:avLst>
              <a:gd name="adj1" fmla="val 36443"/>
              <a:gd name="adj2" fmla="val 74953"/>
              <a:gd name="adj3" fmla="val 34339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8" name="Shape 828"/>
          <p:cNvSpPr/>
          <p:nvPr/>
        </p:nvSpPr>
        <p:spPr>
          <a:xfrm>
            <a:off x="842175" y="2843925"/>
            <a:ext cx="3250200" cy="275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29" name="Shape 8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050" y="2452474"/>
            <a:ext cx="2732375" cy="22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Shape 830" descr="brai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How Does Java Zero-init Them?</a:t>
            </a:r>
          </a:p>
        </p:txBody>
      </p:sp>
      <p:sp>
        <p:nvSpPr>
          <p:cNvPr id="836" name="Shape 83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Same for any data type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string str;			// null because bit pattern for null is all 0s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float f;			// 0.0 because bit pattern for 0.0 is all 0s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int i;				// 0 because bit pattern for 0 is all 0s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If you see new things that do not exist in C, but in another language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It is not what machine knows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Some engineers made this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You must try to think like the ones who made it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7" name="Shape 837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</a:rPr>
              <a:t>Food for Thoughts?</a:t>
            </a:r>
          </a:p>
        </p:txBody>
      </p:sp>
      <p:sp>
        <p:nvSpPr>
          <p:cNvPr id="843" name="Shape 8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/>
              <a:t>What are the differences between </a:t>
            </a:r>
            <a:r>
              <a:rPr lang="en" sz="2400">
                <a:solidFill>
                  <a:schemeClr val="accent2"/>
                </a:solidFill>
              </a:rPr>
              <a:t>new/delete</a:t>
            </a:r>
            <a:r>
              <a:rPr lang="en" sz="2400"/>
              <a:t> and </a:t>
            </a:r>
            <a:r>
              <a:rPr lang="en" sz="2400">
                <a:solidFill>
                  <a:schemeClr val="accent2"/>
                </a:solidFill>
              </a:rPr>
              <a:t>malloc()/free()</a:t>
            </a:r>
            <a:r>
              <a:rPr lang="en" sz="2400"/>
              <a:t>?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Constructor</a:t>
            </a:r>
          </a:p>
        </p:txBody>
      </p:sp>
      <p:sp>
        <p:nvSpPr>
          <p:cNvPr id="849" name="Shape 84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86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Java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public class Vector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private int x;</a:t>
            </a:r>
            <a:br>
              <a:rPr lang="en"/>
            </a:br>
            <a:r>
              <a:rPr lang="en"/>
              <a:t>	private int y;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// Parameterless constructor</a:t>
            </a:r>
            <a:br>
              <a:rPr lang="en"/>
            </a:br>
            <a:r>
              <a:rPr lang="en"/>
              <a:t>	// not really needed this case</a:t>
            </a:r>
            <a:br>
              <a:rPr lang="en"/>
            </a:br>
            <a:r>
              <a:rPr lang="en"/>
              <a:t>	public Vector()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	x = 0;</a:t>
            </a:r>
            <a:br>
              <a:rPr lang="en"/>
            </a:br>
            <a:r>
              <a:rPr lang="en"/>
              <a:t>		y = 0;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850" name="Shape 85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86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Vector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</a:t>
            </a:r>
            <a:br>
              <a:rPr lang="en"/>
            </a:br>
            <a:r>
              <a:rPr lang="en"/>
              <a:t>	// Parameterless constructor</a:t>
            </a:r>
            <a:br>
              <a:rPr lang="en"/>
            </a:br>
            <a:r>
              <a:rPr lang="en"/>
              <a:t>	Vector()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	x = 0;</a:t>
            </a:r>
            <a:br>
              <a:rPr lang="en"/>
            </a:br>
            <a:r>
              <a:rPr lang="en"/>
              <a:t>		y = 0;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private:</a:t>
            </a:r>
            <a:br>
              <a:rPr lang="en"/>
            </a:br>
            <a:r>
              <a:rPr lang="en"/>
              <a:t>	int mX;</a:t>
            </a:r>
            <a:br>
              <a:rPr lang="en"/>
            </a:br>
            <a:r>
              <a:rPr lang="en"/>
              <a:t>	int mY;</a:t>
            </a:r>
            <a:br>
              <a:rPr lang="en"/>
            </a:br>
            <a:r>
              <a:rPr lang="en"/>
              <a:t>};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Initializer List</a:t>
            </a:r>
          </a:p>
        </p:txBody>
      </p:sp>
      <p:sp>
        <p:nvSpPr>
          <p:cNvPr id="856" name="Shape 85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64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Assignments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class Vector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		</a:t>
            </a:r>
            <a:br>
              <a:rPr lang="en"/>
            </a:br>
            <a:r>
              <a:rPr lang="en"/>
              <a:t>	Vector()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	mX = 0; </a:t>
            </a:r>
            <a:br>
              <a:rPr lang="en"/>
            </a:br>
            <a:r>
              <a:rPr lang="en"/>
              <a:t>		mY = 0;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private:</a:t>
            </a:r>
            <a:br>
              <a:rPr lang="en"/>
            </a:br>
            <a:r>
              <a:rPr lang="en"/>
              <a:t>	int mX;</a:t>
            </a:r>
            <a:br>
              <a:rPr lang="en"/>
            </a:br>
            <a:r>
              <a:rPr lang="en"/>
              <a:t>	int mY;</a:t>
            </a:r>
            <a:br>
              <a:rPr lang="en"/>
            </a:br>
            <a:r>
              <a:rPr lang="en"/>
              <a:t>};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64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Initializer List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class Vector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		</a:t>
            </a:r>
            <a:br>
              <a:rPr lang="en"/>
            </a:br>
            <a:r>
              <a:rPr lang="en"/>
              <a:t>	Vector()</a:t>
            </a:r>
            <a:br>
              <a:rPr lang="en"/>
            </a:br>
            <a:r>
              <a:rPr lang="en"/>
              <a:t>		: mX(0)</a:t>
            </a:r>
            <a:br>
              <a:rPr lang="en"/>
            </a:br>
            <a:r>
              <a:rPr lang="en"/>
              <a:t>		, mY(0)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private:</a:t>
            </a:r>
            <a:br>
              <a:rPr lang="en"/>
            </a:br>
            <a:r>
              <a:rPr lang="en"/>
              <a:t>	int mX;</a:t>
            </a:r>
            <a:br>
              <a:rPr lang="en"/>
            </a:br>
            <a:r>
              <a:rPr lang="en"/>
              <a:t>	int mY;</a:t>
            </a:r>
            <a:br>
              <a:rPr lang="en"/>
            </a:br>
            <a:r>
              <a:rPr lang="en"/>
              <a:t>};</a:t>
            </a:r>
          </a:p>
        </p:txBody>
      </p:sp>
      <p:pic>
        <p:nvPicPr>
          <p:cNvPr id="858" name="Shape 858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Shape 859"/>
          <p:cNvSpPr txBox="1"/>
          <p:nvPr/>
        </p:nvSpPr>
        <p:spPr>
          <a:xfrm>
            <a:off x="1234475" y="3042050"/>
            <a:ext cx="828900" cy="563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0" name="Shape 860"/>
          <p:cNvSpPr txBox="1"/>
          <p:nvPr/>
        </p:nvSpPr>
        <p:spPr>
          <a:xfrm>
            <a:off x="5808725" y="2832550"/>
            <a:ext cx="697500" cy="49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/>
          <p:nvPr/>
        </p:nvSpPr>
        <p:spPr>
          <a:xfrm>
            <a:off x="1350250" y="3257325"/>
            <a:ext cx="2526600" cy="1280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6" name="Shape 866"/>
          <p:cNvSpPr txBox="1"/>
          <p:nvPr/>
        </p:nvSpPr>
        <p:spPr>
          <a:xfrm>
            <a:off x="4759975" y="3257325"/>
            <a:ext cx="3752100" cy="1280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7" name="Shape 86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Initializer List</a:t>
            </a:r>
          </a:p>
        </p:txBody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70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Initializes member variables without assignment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It can allow to initialize both const and reference variable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x="835175" y="1935025"/>
            <a:ext cx="33408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X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const int mNameSize;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AnotherClass&amp; mAnother;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X(AnotherClass&amp; reference) 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: mNameSize(20)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, mAnother(another)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}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};</a:t>
            </a:r>
          </a:p>
        </p:txBody>
      </p:sp>
      <p:sp>
        <p:nvSpPr>
          <p:cNvPr id="870" name="Shape 870"/>
          <p:cNvSpPr txBox="1"/>
          <p:nvPr/>
        </p:nvSpPr>
        <p:spPr>
          <a:xfrm>
            <a:off x="4323650" y="1935025"/>
            <a:ext cx="42666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X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const int mNameSize;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AnotherClass&amp; mAnother;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X(AnotherClass&amp; another)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mNameSize = 20;		// Error!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mAnother= another;		// Error!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}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};</a:t>
            </a:r>
          </a:p>
        </p:txBody>
      </p:sp>
      <p:pic>
        <p:nvPicPr>
          <p:cNvPr id="871" name="Shape 871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Make Vector Class Better</a:t>
            </a:r>
          </a:p>
        </p:txBody>
      </p:sp>
      <p:sp>
        <p:nvSpPr>
          <p:cNvPr id="877" name="Shape 87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62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000000"/>
                </a:solidFill>
              </a:rPr>
              <a:t>Header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// vector.h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class Vector 		// Class definition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{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public: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Vector();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Vector(int x, int y);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private: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int mX;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int mY;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};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878" name="Shape 87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62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Cpp file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vector.cpp</a:t>
            </a:r>
            <a:br>
              <a:rPr lang="en"/>
            </a:br>
            <a:r>
              <a:rPr lang="en"/>
              <a:t>Vector::Vector() 		// Class implementation</a:t>
            </a:r>
            <a:br>
              <a:rPr lang="en"/>
            </a:br>
            <a:r>
              <a:rPr lang="en"/>
              <a:t>	:mX(0)</a:t>
            </a:r>
            <a:br>
              <a:rPr lang="en"/>
            </a:br>
            <a:r>
              <a:rPr lang="en"/>
              <a:t>	,mY(0)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br>
              <a:rPr lang="en"/>
            </a:br>
            <a:r>
              <a:rPr lang="en"/>
              <a:t>Vector::Vector(int x, int y)</a:t>
            </a:r>
            <a:br>
              <a:rPr lang="en"/>
            </a:br>
            <a:r>
              <a:rPr lang="en"/>
              <a:t>	:mX(x)</a:t>
            </a:r>
            <a:br>
              <a:rPr lang="en"/>
            </a:br>
            <a:r>
              <a:rPr lang="en"/>
              <a:t>	,mY(y)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}</a:t>
            </a:r>
          </a:p>
        </p:txBody>
      </p:sp>
      <p:pic>
        <p:nvPicPr>
          <p:cNvPr id="879" name="Shape 879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Header/Cpp Files For Vector Class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size(), length(), c_str()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size(), length() </a:t>
            </a:r>
          </a:p>
          <a:p>
            <a:pPr marL="914400" lvl="1" indent="-22860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returns the length of a string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cout &lt;&lt; firstName.size() &lt;&lt; endl;</a:t>
            </a:r>
            <a:br>
              <a:rPr lang="en"/>
            </a:br>
            <a:r>
              <a:rPr lang="en"/>
              <a:t>	cout &lt;&lt; firstName.length() &lt;&lt; endl;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c_str()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const char*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returns a pointer to address of  the character array in the string</a:t>
            </a: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line;</a:t>
            </a: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cin &gt;&gt; line;</a:t>
            </a: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char *cLine = line.c_str();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4" name="Shape 164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Default Constructor</a:t>
            </a:r>
          </a:p>
        </p:txBody>
      </p:sp>
      <p:sp>
        <p:nvSpPr>
          <p:cNvPr id="890" name="Shape 89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If there is no constructor in a class, the compiler generates “default constructor” automatically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Default constructor has no parameter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Vector() {}</a:t>
            </a:r>
          </a:p>
        </p:txBody>
      </p:sp>
      <p:pic>
        <p:nvPicPr>
          <p:cNvPr id="891" name="Shape 891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Compiler Doing?</a:t>
            </a:r>
          </a:p>
        </p:txBody>
      </p:sp>
      <p:cxnSp>
        <p:nvCxnSpPr>
          <p:cNvPr id="897" name="Shape 897"/>
          <p:cNvCxnSpPr>
            <a:stCxn id="898" idx="3"/>
          </p:cNvCxnSpPr>
          <p:nvPr/>
        </p:nvCxnSpPr>
        <p:spPr>
          <a:xfrm>
            <a:off x="3124800" y="3283225"/>
            <a:ext cx="27912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98" name="Shape 898"/>
          <p:cNvSpPr txBox="1">
            <a:spLocks noGrp="1"/>
          </p:cNvSpPr>
          <p:nvPr>
            <p:ph type="body" idx="1"/>
          </p:nvPr>
        </p:nvSpPr>
        <p:spPr>
          <a:xfrm>
            <a:off x="387900" y="2361175"/>
            <a:ext cx="2736900" cy="18441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// Vector.h</a:t>
            </a:r>
            <a:br>
              <a:rPr lang="en"/>
            </a:br>
            <a:r>
              <a:rPr lang="en"/>
              <a:t>class Vector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private:</a:t>
            </a:r>
            <a:br>
              <a:rPr lang="en"/>
            </a:br>
            <a:r>
              <a:rPr lang="en"/>
              <a:t>	int mX;</a:t>
            </a:r>
            <a:br>
              <a:rPr lang="en"/>
            </a:br>
            <a:r>
              <a:rPr lang="en"/>
              <a:t>	int mY;</a:t>
            </a:r>
            <a:br>
              <a:rPr lang="en"/>
            </a:br>
            <a:r>
              <a:rPr lang="en"/>
              <a:t>};</a:t>
            </a:r>
          </a:p>
        </p:txBody>
      </p:sp>
      <p:sp>
        <p:nvSpPr>
          <p:cNvPr id="899" name="Shape 899"/>
          <p:cNvSpPr txBox="1">
            <a:spLocks noGrp="1"/>
          </p:cNvSpPr>
          <p:nvPr>
            <p:ph type="body" idx="2"/>
          </p:nvPr>
        </p:nvSpPr>
        <p:spPr>
          <a:xfrm>
            <a:off x="5915750" y="2119225"/>
            <a:ext cx="2736900" cy="23280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// Vector.obj</a:t>
            </a:r>
            <a:br>
              <a:rPr lang="en"/>
            </a:br>
            <a:r>
              <a:rPr lang="en"/>
              <a:t>class Vector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>
                <a:solidFill>
                  <a:srgbClr val="FF0000"/>
                </a:solidFill>
              </a:rPr>
              <a:t>public: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	Vector() {}</a:t>
            </a:r>
            <a:br>
              <a:rPr lang="en"/>
            </a:br>
            <a:r>
              <a:rPr lang="en"/>
              <a:t>private:</a:t>
            </a:r>
            <a:br>
              <a:rPr lang="en"/>
            </a:br>
            <a:r>
              <a:rPr lang="en"/>
              <a:t>	int mX;</a:t>
            </a:r>
            <a:br>
              <a:rPr lang="en"/>
            </a:br>
            <a:r>
              <a:rPr lang="en"/>
              <a:t>	int mY;</a:t>
            </a:r>
            <a:br>
              <a:rPr lang="en"/>
            </a:br>
            <a:r>
              <a:rPr lang="en"/>
              <a:t>};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0" name="Shape 900"/>
          <p:cNvSpPr txBox="1"/>
          <p:nvPr/>
        </p:nvSpPr>
        <p:spPr>
          <a:xfrm>
            <a:off x="3831162" y="2688175"/>
            <a:ext cx="1378200" cy="119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5D4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Compiler</a:t>
            </a:r>
          </a:p>
        </p:txBody>
      </p:sp>
      <p:sp>
        <p:nvSpPr>
          <p:cNvPr id="901" name="Shape 901"/>
          <p:cNvSpPr txBox="1"/>
          <p:nvPr/>
        </p:nvSpPr>
        <p:spPr>
          <a:xfrm>
            <a:off x="375850" y="1273700"/>
            <a:ext cx="8456400" cy="4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Case1 - no constructor in Vector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Compiler Doing?</a:t>
            </a:r>
          </a:p>
        </p:txBody>
      </p:sp>
      <p:cxnSp>
        <p:nvCxnSpPr>
          <p:cNvPr id="907" name="Shape 907"/>
          <p:cNvCxnSpPr>
            <a:stCxn id="908" idx="3"/>
          </p:cNvCxnSpPr>
          <p:nvPr/>
        </p:nvCxnSpPr>
        <p:spPr>
          <a:xfrm>
            <a:off x="3048600" y="3401725"/>
            <a:ext cx="27912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8" name="Shape 908"/>
          <p:cNvSpPr txBox="1">
            <a:spLocks noGrp="1"/>
          </p:cNvSpPr>
          <p:nvPr>
            <p:ph type="body" idx="1"/>
          </p:nvPr>
        </p:nvSpPr>
        <p:spPr>
          <a:xfrm>
            <a:off x="311700" y="1980175"/>
            <a:ext cx="2736900" cy="28431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// Vector.h</a:t>
            </a:r>
            <a:br>
              <a:rPr lang="en"/>
            </a:br>
            <a:r>
              <a:rPr lang="en"/>
              <a:t>class Vector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</a:t>
            </a:r>
            <a:br>
              <a:rPr lang="en"/>
            </a:br>
            <a:r>
              <a:rPr lang="en"/>
              <a:t>	Vector(int x, int y);</a:t>
            </a:r>
            <a:br>
              <a:rPr lang="en"/>
            </a:br>
            <a:r>
              <a:rPr lang="en"/>
              <a:t>private:</a:t>
            </a:r>
            <a:br>
              <a:rPr lang="en"/>
            </a:br>
            <a:r>
              <a:rPr lang="en"/>
              <a:t>	int mX;</a:t>
            </a:r>
            <a:br>
              <a:rPr lang="en"/>
            </a:br>
            <a:r>
              <a:rPr lang="en"/>
              <a:t>	int mY;</a:t>
            </a:r>
            <a:br>
              <a:rPr lang="en"/>
            </a:br>
            <a:r>
              <a:rPr lang="en"/>
              <a:t>};</a:t>
            </a:r>
          </a:p>
        </p:txBody>
      </p:sp>
      <p:sp>
        <p:nvSpPr>
          <p:cNvPr id="909" name="Shape 909"/>
          <p:cNvSpPr txBox="1">
            <a:spLocks noGrp="1"/>
          </p:cNvSpPr>
          <p:nvPr>
            <p:ph type="body" idx="2"/>
          </p:nvPr>
        </p:nvSpPr>
        <p:spPr>
          <a:xfrm>
            <a:off x="5839550" y="1952325"/>
            <a:ext cx="2736900" cy="28431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// Vector.obj</a:t>
            </a:r>
            <a:br>
              <a:rPr lang="en"/>
            </a:br>
            <a:r>
              <a:rPr lang="en"/>
              <a:t>class Vector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</a:t>
            </a:r>
            <a:br>
              <a:rPr lang="en"/>
            </a:br>
            <a:r>
              <a:rPr lang="en"/>
              <a:t>	Vector(int x, int y);</a:t>
            </a:r>
            <a:br>
              <a:rPr lang="en"/>
            </a:br>
            <a:r>
              <a:rPr lang="en"/>
              <a:t>private:</a:t>
            </a:r>
            <a:br>
              <a:rPr lang="en"/>
            </a:br>
            <a:r>
              <a:rPr lang="en"/>
              <a:t>	int mX;</a:t>
            </a:r>
            <a:br>
              <a:rPr lang="en"/>
            </a:br>
            <a:r>
              <a:rPr lang="en"/>
              <a:t>	int mY;</a:t>
            </a:r>
            <a:br>
              <a:rPr lang="en"/>
            </a:br>
            <a:r>
              <a:rPr lang="en"/>
              <a:t>};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10" name="Shape 910"/>
          <p:cNvSpPr txBox="1"/>
          <p:nvPr/>
        </p:nvSpPr>
        <p:spPr>
          <a:xfrm>
            <a:off x="3796712" y="2806675"/>
            <a:ext cx="1378200" cy="119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5D4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Compiler</a:t>
            </a:r>
          </a:p>
        </p:txBody>
      </p:sp>
      <p:sp>
        <p:nvSpPr>
          <p:cNvPr id="911" name="Shape 911"/>
          <p:cNvSpPr txBox="1"/>
          <p:nvPr/>
        </p:nvSpPr>
        <p:spPr>
          <a:xfrm>
            <a:off x="375850" y="1273700"/>
            <a:ext cx="8456400" cy="4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Case2 - a constructor in Vector class</a:t>
            </a:r>
          </a:p>
        </p:txBody>
      </p:sp>
      <p:sp>
        <p:nvSpPr>
          <p:cNvPr id="912" name="Shape 912"/>
          <p:cNvSpPr txBox="1"/>
          <p:nvPr/>
        </p:nvSpPr>
        <p:spPr>
          <a:xfrm>
            <a:off x="6100474" y="4264775"/>
            <a:ext cx="2307299" cy="46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 Default Constructor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Which Ones Do Not Compile?</a:t>
            </a:r>
          </a:p>
        </p:txBody>
      </p:sp>
      <p:sp>
        <p:nvSpPr>
          <p:cNvPr id="918" name="Shape 9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84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Vector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private:</a:t>
            </a:r>
            <a:br>
              <a:rPr lang="en"/>
            </a:br>
            <a:r>
              <a:rPr lang="en"/>
              <a:t>	int mX;</a:t>
            </a:r>
            <a:br>
              <a:rPr lang="en"/>
            </a:br>
            <a:r>
              <a:rPr lang="en"/>
              <a:t>	int mY;</a:t>
            </a:r>
            <a:br>
              <a:rPr lang="en"/>
            </a:br>
            <a:r>
              <a:rPr lang="en"/>
              <a:t>};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void Foo()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Vector a; 		</a:t>
            </a:r>
            <a:br>
              <a:rPr lang="en"/>
            </a:br>
            <a:r>
              <a:rPr lang="en"/>
              <a:t>	Vector b(10, 2); 	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919" name="Shape 919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84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Vector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public:</a:t>
            </a:r>
            <a:br>
              <a:rPr lang="en"/>
            </a:br>
            <a:r>
              <a:rPr lang="en"/>
              <a:t>	Vector(int x, int y);</a:t>
            </a:r>
            <a:br>
              <a:rPr lang="en"/>
            </a:br>
            <a:r>
              <a:rPr lang="en"/>
              <a:t>private:</a:t>
            </a:r>
            <a:br>
              <a:rPr lang="en"/>
            </a:br>
            <a:r>
              <a:rPr lang="en"/>
              <a:t>	int mX;</a:t>
            </a:r>
            <a:br>
              <a:rPr lang="en"/>
            </a:br>
            <a:r>
              <a:rPr lang="en"/>
              <a:t>	int mY;</a:t>
            </a:r>
            <a:br>
              <a:rPr lang="en"/>
            </a:br>
            <a:r>
              <a:rPr lang="en"/>
              <a:t>};</a:t>
            </a:r>
            <a:br>
              <a:rPr lang="en"/>
            </a:br>
            <a:br>
              <a:rPr lang="en"/>
            </a:br>
            <a:r>
              <a:rPr lang="en"/>
              <a:t>void Foo()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Vector a; 		</a:t>
            </a:r>
            <a:br>
              <a:rPr lang="en"/>
            </a:br>
            <a:r>
              <a:rPr lang="en"/>
              <a:t>	Vector b(10, 2); 	</a:t>
            </a:r>
            <a:br>
              <a:rPr lang="en"/>
            </a:br>
            <a:r>
              <a:rPr lang="en"/>
              <a:t>}</a:t>
            </a:r>
          </a:p>
        </p:txBody>
      </p:sp>
      <p:pic>
        <p:nvPicPr>
          <p:cNvPr id="920" name="Shape 920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Shape 921"/>
          <p:cNvSpPr txBox="1"/>
          <p:nvPr/>
        </p:nvSpPr>
        <p:spPr>
          <a:xfrm>
            <a:off x="2150650" y="3954050"/>
            <a:ext cx="1545000" cy="6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OK</a:t>
            </a:r>
            <a:b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Compile Error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6708800" y="3954050"/>
            <a:ext cx="1545000" cy="6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Compile Error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OK</a:t>
            </a:r>
          </a:p>
        </p:txBody>
      </p:sp>
      <p:sp>
        <p:nvSpPr>
          <p:cNvPr id="923" name="Shape 923"/>
          <p:cNvSpPr txBox="1"/>
          <p:nvPr/>
        </p:nvSpPr>
        <p:spPr>
          <a:xfrm>
            <a:off x="2150650" y="3954050"/>
            <a:ext cx="1545000" cy="6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??</a:t>
            </a:r>
            <a:b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??</a:t>
            </a:r>
          </a:p>
        </p:txBody>
      </p:sp>
      <p:sp>
        <p:nvSpPr>
          <p:cNvPr id="924" name="Shape 924"/>
          <p:cNvSpPr txBox="1"/>
          <p:nvPr/>
        </p:nvSpPr>
        <p:spPr>
          <a:xfrm>
            <a:off x="6708800" y="3954050"/>
            <a:ext cx="1545000" cy="6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??</a:t>
            </a:r>
            <a:b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Constructor Overloading</a:t>
            </a:r>
          </a:p>
        </p:txBody>
      </p:sp>
      <p:sp>
        <p:nvSpPr>
          <p:cNvPr id="930" name="Shape 9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You can make multiple constructors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Same name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Different number and types of arguments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Parameterless constructor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/>
              <a:t>Vector() : mX(0), mY(0) {}</a:t>
            </a:r>
          </a:p>
          <a:p>
            <a:pPr marL="457200" lvl="0" indent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Vector a; // Calls parameterless constructor</a:t>
            </a:r>
          </a:p>
        </p:txBody>
      </p:sp>
      <p:pic>
        <p:nvPicPr>
          <p:cNvPr id="931" name="Shape 931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Constructor Overloading</a:t>
            </a:r>
          </a:p>
        </p:txBody>
      </p:sp>
      <p:sp>
        <p:nvSpPr>
          <p:cNvPr id="937" name="Shape 9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Constructor with parameter(s)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/>
              <a:t>// Constructor with 2 parameters</a:t>
            </a:r>
            <a:br>
              <a:rPr lang="en"/>
            </a:br>
            <a:r>
              <a:rPr lang="en"/>
              <a:t>Vector(int x, int y) </a:t>
            </a:r>
            <a:br>
              <a:rPr lang="en"/>
            </a:br>
            <a:r>
              <a:rPr lang="en"/>
              <a:t>	: mX(x)</a:t>
            </a:r>
            <a:br>
              <a:rPr lang="en"/>
            </a:br>
            <a:r>
              <a:rPr lang="en"/>
              <a:t>	, mX(y)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}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/>
              <a:t>Vector a(1, 3); // Calls constructor with matching parameter list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</p:txBody>
      </p:sp>
      <p:pic>
        <p:nvPicPr>
          <p:cNvPr id="938" name="Shape 938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Destructor</a:t>
            </a:r>
          </a:p>
        </p:txBody>
      </p:sp>
      <p:sp>
        <p:nvSpPr>
          <p:cNvPr id="944" name="Shape 94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82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Java</a:t>
            </a:r>
          </a:p>
          <a:p>
            <a:pPr lvl="0" rtl="0">
              <a:spcBef>
                <a:spcPts val="0"/>
              </a:spcBef>
              <a:buNone/>
            </a:pPr>
            <a:br>
              <a:rPr lang="en" sz="1200"/>
            </a:br>
            <a:r>
              <a:rPr lang="en" sz="1200"/>
              <a:t>public class Vector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	private int x;</a:t>
            </a:r>
            <a:br>
              <a:rPr lang="en" sz="1200"/>
            </a:br>
            <a:r>
              <a:rPr lang="en" sz="1200"/>
              <a:t>	private int y;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200"/>
              <a:t>// NOT AVAILABLE	</a:t>
            </a:r>
            <a:br>
              <a:rPr lang="en" sz="1200"/>
            </a:br>
            <a:r>
              <a:rPr lang="en" sz="1200"/>
              <a:t>}</a:t>
            </a:r>
          </a:p>
        </p:txBody>
      </p:sp>
      <p:sp>
        <p:nvSpPr>
          <p:cNvPr id="945" name="Shape 94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82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// vector.h</a:t>
            </a:r>
            <a:br>
              <a:rPr lang="en" sz="1200"/>
            </a:br>
            <a:r>
              <a:rPr lang="en" sz="1200"/>
              <a:t>class Vector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public:</a:t>
            </a:r>
            <a:br>
              <a:rPr lang="en" sz="1200"/>
            </a:br>
            <a:r>
              <a:rPr lang="en" sz="1200"/>
              <a:t>	~Vector();</a:t>
            </a:r>
            <a:br>
              <a:rPr lang="en" sz="1200"/>
            </a:br>
            <a:r>
              <a:rPr lang="en" sz="1200"/>
              <a:t>private:</a:t>
            </a:r>
            <a:br>
              <a:rPr lang="en" sz="1200"/>
            </a:br>
            <a:r>
              <a:rPr lang="en" sz="1200"/>
              <a:t>	int mX;</a:t>
            </a:r>
            <a:br>
              <a:rPr lang="en" sz="1200"/>
            </a:br>
            <a:r>
              <a:rPr lang="en" sz="1200"/>
              <a:t>	int mY;</a:t>
            </a:r>
            <a:br>
              <a:rPr lang="en" sz="1200"/>
            </a:br>
            <a:r>
              <a:rPr lang="en" sz="1200"/>
              <a:t>};</a:t>
            </a:r>
            <a:br>
              <a:rPr lang="en" sz="1200"/>
            </a:br>
            <a:br>
              <a:rPr lang="en" sz="1200"/>
            </a:br>
            <a:r>
              <a:rPr lang="en" sz="1200"/>
              <a:t>// vector.cpp</a:t>
            </a:r>
            <a:br>
              <a:rPr lang="en" sz="1200"/>
            </a:br>
            <a:r>
              <a:rPr lang="en" sz="1200"/>
              <a:t>Vector::~Vector()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}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Destructor</a:t>
            </a:r>
          </a:p>
        </p:txBody>
      </p:sp>
      <p:sp>
        <p:nvSpPr>
          <p:cNvPr id="951" name="Shape 95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is called when an object is deleted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We will cover </a:t>
            </a:r>
            <a:r>
              <a:rPr lang="en" i="1"/>
              <a:t>virtual destructor</a:t>
            </a:r>
            <a:r>
              <a:rPr lang="en"/>
              <a:t> later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 Java,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No destructor because of the auto garbage collection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 C++, however,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A C++ class might dynamically allocate memory in it.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So the memory MUST be manually cleaned up in destructor</a:t>
            </a:r>
          </a:p>
        </p:txBody>
      </p:sp>
      <p:pic>
        <p:nvPicPr>
          <p:cNvPr id="952" name="Shape 952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Dynamic Memory Allocation in a Class</a:t>
            </a:r>
          </a:p>
        </p:txBody>
      </p:sp>
      <p:sp>
        <p:nvSpPr>
          <p:cNvPr id="958" name="Shape 95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60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// MyString.h</a:t>
            </a:r>
            <a:br>
              <a:rPr lang="en" sz="1600" dirty="0"/>
            </a:br>
            <a:r>
              <a:rPr lang="en" sz="1600" dirty="0"/>
              <a:t>class MyString</a:t>
            </a:r>
            <a:br>
              <a:rPr lang="en" sz="1600" dirty="0"/>
            </a:br>
            <a:r>
              <a:rPr lang="en" sz="1600" dirty="0"/>
              <a:t>{</a:t>
            </a:r>
            <a:br>
              <a:rPr lang="en" sz="1600" dirty="0"/>
            </a:br>
            <a:r>
              <a:rPr lang="en" sz="1600" dirty="0"/>
              <a:t>public: </a:t>
            </a:r>
            <a:br>
              <a:rPr lang="en" sz="1600" dirty="0"/>
            </a:br>
            <a:r>
              <a:rPr lang="en" sz="1600" dirty="0"/>
              <a:t>	MyString();</a:t>
            </a:r>
            <a:br>
              <a:rPr lang="en" sz="1600" dirty="0"/>
            </a:br>
            <a:r>
              <a:rPr lang="en" sz="1600" dirty="0"/>
              <a:t>private:</a:t>
            </a:r>
            <a:br>
              <a:rPr lang="en" sz="1600" dirty="0"/>
            </a:br>
            <a:r>
              <a:rPr lang="en" sz="1600" dirty="0"/>
              <a:t>	char* mChars;</a:t>
            </a:r>
            <a:br>
              <a:rPr lang="en" sz="1600" dirty="0"/>
            </a:br>
            <a:r>
              <a:rPr lang="en" sz="1600" dirty="0"/>
              <a:t>	int mLength;</a:t>
            </a:r>
            <a:br>
              <a:rPr lang="en" sz="1600" dirty="0"/>
            </a:br>
            <a:r>
              <a:rPr lang="en" sz="1600" dirty="0"/>
              <a:t>	int mCapacity;</a:t>
            </a:r>
            <a:br>
              <a:rPr lang="en" sz="1600" dirty="0"/>
            </a:br>
            <a:r>
              <a:rPr lang="en" sz="1600" dirty="0"/>
              <a:t>};</a:t>
            </a:r>
          </a:p>
        </p:txBody>
      </p:sp>
      <p:pic>
        <p:nvPicPr>
          <p:cNvPr id="959" name="Shape 959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Shape 960"/>
          <p:cNvSpPr txBox="1">
            <a:spLocks noGrp="1"/>
          </p:cNvSpPr>
          <p:nvPr>
            <p:ph type="body" idx="1"/>
          </p:nvPr>
        </p:nvSpPr>
        <p:spPr>
          <a:xfrm>
            <a:off x="4832400" y="1225225"/>
            <a:ext cx="3999900" cy="360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// MyString.cpp</a:t>
            </a:r>
            <a:br>
              <a:rPr lang="en" sz="1600"/>
            </a:br>
            <a:r>
              <a:rPr lang="en" sz="1600"/>
              <a:t>MyString::MyString()</a:t>
            </a:r>
            <a:br>
              <a:rPr lang="en" sz="1600"/>
            </a:br>
            <a:r>
              <a:rPr lang="en" sz="1600"/>
              <a:t>	: mLength(0)</a:t>
            </a:r>
            <a:br>
              <a:rPr lang="en" sz="1600"/>
            </a:br>
            <a:r>
              <a:rPr lang="en" sz="1600"/>
              <a:t>	, mCapacity(15)</a:t>
            </a:r>
            <a:br>
              <a:rPr lang="en" sz="1600"/>
            </a:br>
            <a:r>
              <a:rPr lang="en" sz="1600"/>
              <a:t>{</a:t>
            </a:r>
            <a:br>
              <a:rPr lang="en" sz="1600"/>
            </a:br>
            <a:r>
              <a:rPr lang="en" sz="1600"/>
              <a:t>	mChars = new char[mCapacity+1];</a:t>
            </a:r>
            <a:br>
              <a:rPr lang="en" sz="1600"/>
            </a:br>
            <a:r>
              <a:rPr lang="en" sz="1600"/>
              <a:t>}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Dynamic Memory Allocation in a Class</a:t>
            </a:r>
          </a:p>
        </p:txBody>
      </p:sp>
      <p:pic>
        <p:nvPicPr>
          <p:cNvPr id="966" name="Shape 966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7" name="Shape 967"/>
          <p:cNvGraphicFramePr/>
          <p:nvPr/>
        </p:nvGraphicFramePr>
        <p:xfrm>
          <a:off x="6525350" y="2651975"/>
          <a:ext cx="2297100" cy="192010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68" name="Shape 968"/>
          <p:cNvGraphicFramePr/>
          <p:nvPr/>
        </p:nvGraphicFramePr>
        <p:xfrm>
          <a:off x="5689787" y="1840500"/>
          <a:ext cx="661775" cy="277347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6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69" name="Shape 969"/>
          <p:cNvSpPr txBox="1"/>
          <p:nvPr/>
        </p:nvSpPr>
        <p:spPr>
          <a:xfrm>
            <a:off x="5558537" y="4594575"/>
            <a:ext cx="9243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Stack</a:t>
            </a:r>
          </a:p>
        </p:txBody>
      </p:sp>
      <p:sp>
        <p:nvSpPr>
          <p:cNvPr id="970" name="Shape 970"/>
          <p:cNvSpPr txBox="1"/>
          <p:nvPr/>
        </p:nvSpPr>
        <p:spPr>
          <a:xfrm>
            <a:off x="7211737" y="4602550"/>
            <a:ext cx="9243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Heap</a:t>
            </a:r>
          </a:p>
        </p:txBody>
      </p:sp>
      <p:sp>
        <p:nvSpPr>
          <p:cNvPr id="971" name="Shape 971"/>
          <p:cNvSpPr/>
          <p:nvPr/>
        </p:nvSpPr>
        <p:spPr>
          <a:xfrm>
            <a:off x="7030400" y="2332750"/>
            <a:ext cx="167100" cy="585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2" name="Shape 972"/>
          <p:cNvSpPr txBox="1"/>
          <p:nvPr/>
        </p:nvSpPr>
        <p:spPr>
          <a:xfrm>
            <a:off x="6519950" y="2018250"/>
            <a:ext cx="7308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5120</a:t>
            </a:r>
          </a:p>
        </p:txBody>
      </p:sp>
      <p:sp>
        <p:nvSpPr>
          <p:cNvPr id="973" name="Shape 973"/>
          <p:cNvSpPr/>
          <p:nvPr/>
        </p:nvSpPr>
        <p:spPr>
          <a:xfrm rot="10800000">
            <a:off x="5474800" y="3794906"/>
            <a:ext cx="156900" cy="831300"/>
          </a:xfrm>
          <a:prstGeom prst="rightBracket">
            <a:avLst>
              <a:gd name="adj" fmla="val 833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4" name="Shape 974"/>
          <p:cNvSpPr txBox="1"/>
          <p:nvPr/>
        </p:nvSpPr>
        <p:spPr>
          <a:xfrm>
            <a:off x="4286450" y="4001975"/>
            <a:ext cx="13206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main() Area</a:t>
            </a:r>
          </a:p>
        </p:txBody>
      </p:sp>
      <p:graphicFrame>
        <p:nvGraphicFramePr>
          <p:cNvPr id="975" name="Shape 975"/>
          <p:cNvGraphicFramePr/>
          <p:nvPr/>
        </p:nvGraphicFramePr>
        <p:xfrm>
          <a:off x="6908550" y="2923225"/>
          <a:ext cx="765700" cy="27430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6" name="Shape 976"/>
          <p:cNvSpPr/>
          <p:nvPr/>
        </p:nvSpPr>
        <p:spPr>
          <a:xfrm>
            <a:off x="6914600" y="2921175"/>
            <a:ext cx="1524300" cy="278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7" name="Shape 977"/>
          <p:cNvSpPr txBox="1">
            <a:spLocks noGrp="1"/>
          </p:cNvSpPr>
          <p:nvPr>
            <p:ph type="body" idx="1"/>
          </p:nvPr>
        </p:nvSpPr>
        <p:spPr>
          <a:xfrm>
            <a:off x="97350" y="1257525"/>
            <a:ext cx="3999900" cy="360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dirty="0"/>
              <a:t>// MyString.cpp</a:t>
            </a:r>
            <a:br>
              <a:rPr lang="en" dirty="0"/>
            </a:br>
            <a:r>
              <a:rPr lang="en" dirty="0"/>
              <a:t>MyString::MyString()</a:t>
            </a:r>
            <a:br>
              <a:rPr lang="en" dirty="0"/>
            </a:br>
            <a:r>
              <a:rPr lang="en" dirty="0"/>
              <a:t>	 : mLength(0)</a:t>
            </a:r>
            <a:br>
              <a:rPr lang="en" dirty="0"/>
            </a:br>
            <a:r>
              <a:rPr lang="en" dirty="0"/>
              <a:t>	, mCapacity(15)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	mChars = new char[mCapacity+1];</a:t>
            </a:r>
            <a:br>
              <a:rPr lang="en" dirty="0"/>
            </a:br>
            <a:r>
              <a:rPr lang="en" dirty="0"/>
              <a:t>}</a:t>
            </a:r>
            <a:br>
              <a:rPr lang="en" dirty="0"/>
            </a:br>
            <a:br>
              <a:rPr lang="en" dirty="0"/>
            </a:br>
            <a:r>
              <a:rPr lang="en" dirty="0"/>
              <a:t>// Main.cpp</a:t>
            </a:r>
            <a:br>
              <a:rPr lang="en" dirty="0"/>
            </a:br>
            <a:r>
              <a:rPr lang="en" dirty="0"/>
              <a:t>void Foo() // assuming that it’s called by main()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	MyString name;</a:t>
            </a:r>
            <a:br>
              <a:rPr lang="en" dirty="0"/>
            </a:br>
            <a:r>
              <a:rPr lang="en" dirty="0"/>
              <a:t>	...</a:t>
            </a:r>
            <a:br>
              <a:rPr lang="en" dirty="0"/>
            </a:br>
            <a:r>
              <a:rPr lang="en" dirty="0"/>
              <a:t>}</a:t>
            </a:r>
          </a:p>
        </p:txBody>
      </p:sp>
      <p:sp>
        <p:nvSpPr>
          <p:cNvPr id="978" name="Shape 978"/>
          <p:cNvSpPr/>
          <p:nvPr/>
        </p:nvSpPr>
        <p:spPr>
          <a:xfrm rot="10800000">
            <a:off x="4915415" y="2247950"/>
            <a:ext cx="661800" cy="1527300"/>
          </a:xfrm>
          <a:prstGeom prst="rightBracket">
            <a:avLst>
              <a:gd name="adj" fmla="val 8333"/>
            </a:avLst>
          </a:prstGeom>
          <a:noFill/>
          <a:ln w="19050" cap="flat" cmpd="sng">
            <a:solidFill>
              <a:srgbClr val="D9D2E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9" name="Shape 979"/>
          <p:cNvSpPr txBox="1"/>
          <p:nvPr/>
        </p:nvSpPr>
        <p:spPr>
          <a:xfrm>
            <a:off x="3770175" y="2807450"/>
            <a:ext cx="13206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Foo() Area</a:t>
            </a:r>
          </a:p>
        </p:txBody>
      </p:sp>
      <p:sp>
        <p:nvSpPr>
          <p:cNvPr id="980" name="Shape 980"/>
          <p:cNvSpPr/>
          <p:nvPr/>
        </p:nvSpPr>
        <p:spPr>
          <a:xfrm rot="10800000">
            <a:off x="5371900" y="2662221"/>
            <a:ext cx="259800" cy="1114800"/>
          </a:xfrm>
          <a:prstGeom prst="rightBracket">
            <a:avLst>
              <a:gd name="adj" fmla="val 8333"/>
            </a:avLst>
          </a:prstGeom>
          <a:noFill/>
          <a:ln w="19050" cap="flat" cmpd="sng">
            <a:solidFill>
              <a:srgbClr val="C27BA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1" name="Shape 981"/>
          <p:cNvSpPr txBox="1"/>
          <p:nvPr/>
        </p:nvSpPr>
        <p:spPr>
          <a:xfrm>
            <a:off x="4710125" y="3246400"/>
            <a:ext cx="6618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</a:p>
        </p:txBody>
      </p:sp>
      <p:sp>
        <p:nvSpPr>
          <p:cNvPr id="982" name="Shape 982"/>
          <p:cNvSpPr txBox="1"/>
          <p:nvPr/>
        </p:nvSpPr>
        <p:spPr>
          <a:xfrm>
            <a:off x="1452250" y="1072175"/>
            <a:ext cx="6139200" cy="92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What will happen after Foo()?</a:t>
            </a:r>
          </a:p>
        </p:txBody>
      </p:sp>
      <p:graphicFrame>
        <p:nvGraphicFramePr>
          <p:cNvPr id="983" name="Shape 983"/>
          <p:cNvGraphicFramePr/>
          <p:nvPr/>
        </p:nvGraphicFramePr>
        <p:xfrm>
          <a:off x="5693287" y="2233950"/>
          <a:ext cx="661775" cy="159470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6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6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6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6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6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Accessing Each Character in a String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Same as 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string firstName = “POKE”;</a:t>
            </a:r>
            <a:br>
              <a:rPr lang="en"/>
            </a:br>
            <a:r>
              <a:rPr lang="en"/>
              <a:t>	firstName[2] = ‘P’;</a:t>
            </a:r>
          </a:p>
        </p:txBody>
      </p:sp>
      <p:pic>
        <p:nvPicPr>
          <p:cNvPr id="171" name="Shape 171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Again, Don’t Forget to Deallocate Memory</a:t>
            </a:r>
          </a:p>
        </p:txBody>
      </p:sp>
      <p:sp>
        <p:nvSpPr>
          <p:cNvPr id="990" name="Shape 99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// MyString.h</a:t>
            </a:r>
            <a:br>
              <a:rPr lang="en" sz="1600"/>
            </a:br>
            <a:r>
              <a:rPr lang="en" sz="1600"/>
              <a:t>class MyString</a:t>
            </a:r>
            <a:br>
              <a:rPr lang="en" sz="1600"/>
            </a:br>
            <a:r>
              <a:rPr lang="en" sz="1600"/>
              <a:t>{</a:t>
            </a:r>
            <a:br>
              <a:rPr lang="en" sz="1600"/>
            </a:br>
            <a:r>
              <a:rPr lang="en" sz="1600"/>
              <a:t>public: </a:t>
            </a:r>
            <a:br>
              <a:rPr lang="en" sz="1600"/>
            </a:br>
            <a:r>
              <a:rPr lang="en" sz="1600"/>
              <a:t>	MyString();</a:t>
            </a:r>
            <a:br>
              <a:rPr lang="en" sz="1600"/>
            </a:br>
            <a:r>
              <a:rPr lang="en" sz="1600"/>
              <a:t>	</a:t>
            </a:r>
            <a:r>
              <a:rPr lang="en" sz="1600">
                <a:solidFill>
                  <a:srgbClr val="FF0000"/>
                </a:solidFill>
              </a:rPr>
              <a:t>~MyString();</a:t>
            </a:r>
            <a:br>
              <a:rPr lang="en" sz="1600"/>
            </a:br>
            <a:r>
              <a:rPr lang="en" sz="1600"/>
              <a:t>private:</a:t>
            </a:r>
            <a:br>
              <a:rPr lang="en" sz="1600"/>
            </a:br>
            <a:r>
              <a:rPr lang="en" sz="1600"/>
              <a:t>	char* mChars;</a:t>
            </a:r>
            <a:br>
              <a:rPr lang="en" sz="1600"/>
            </a:br>
            <a:r>
              <a:rPr lang="en" sz="1600"/>
              <a:t>	int mLength;</a:t>
            </a:r>
            <a:br>
              <a:rPr lang="en" sz="1600"/>
            </a:br>
            <a:r>
              <a:rPr lang="en" sz="1600"/>
              <a:t>	int mCapacity;</a:t>
            </a:r>
            <a:br>
              <a:rPr lang="en" sz="1600"/>
            </a:br>
            <a:r>
              <a:rPr lang="en" sz="1600"/>
              <a:t>};</a:t>
            </a:r>
          </a:p>
        </p:txBody>
      </p:sp>
      <p:pic>
        <p:nvPicPr>
          <p:cNvPr id="991" name="Shape 991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4832400" y="1225225"/>
            <a:ext cx="3999900" cy="386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// MyString.cpp</a:t>
            </a:r>
            <a:br>
              <a:rPr lang="en" sz="1600"/>
            </a:br>
            <a:r>
              <a:rPr lang="en" sz="1600"/>
              <a:t>MyString::MyString() </a:t>
            </a:r>
            <a:br>
              <a:rPr lang="en" sz="1600"/>
            </a:br>
            <a:r>
              <a:rPr lang="en" sz="1600"/>
              <a:t>	: mLength(0)</a:t>
            </a:r>
            <a:br>
              <a:rPr lang="en" sz="1600"/>
            </a:br>
            <a:r>
              <a:rPr lang="en" sz="1600"/>
              <a:t>	, mCapacity(15)</a:t>
            </a:r>
            <a:br>
              <a:rPr lang="en" sz="1600"/>
            </a:br>
            <a:r>
              <a:rPr lang="en" sz="1600"/>
              <a:t>{</a:t>
            </a:r>
            <a:br>
              <a:rPr lang="en" sz="1600"/>
            </a:br>
            <a:r>
              <a:rPr lang="en" sz="1600"/>
              <a:t>	mChars = new char[mCapacity+1];</a:t>
            </a:r>
            <a:br>
              <a:rPr lang="en" sz="1600"/>
            </a:br>
            <a:r>
              <a:rPr lang="en" sz="16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0000"/>
                </a:solidFill>
              </a:rPr>
              <a:t>MyString::~MyString()</a:t>
            </a:r>
            <a:br>
              <a:rPr lang="en" sz="1600">
                <a:solidFill>
                  <a:srgbClr val="FF0000"/>
                </a:solidFill>
              </a:rPr>
            </a:br>
            <a:r>
              <a:rPr lang="en" sz="1600">
                <a:solidFill>
                  <a:srgbClr val="FF0000"/>
                </a:solidFill>
              </a:rPr>
              <a:t>{</a:t>
            </a:r>
            <a:br>
              <a:rPr lang="en" sz="1600">
                <a:solidFill>
                  <a:srgbClr val="FF0000"/>
                </a:solidFill>
              </a:rPr>
            </a:br>
            <a:r>
              <a:rPr lang="en" sz="1600">
                <a:solidFill>
                  <a:srgbClr val="FF0000"/>
                </a:solidFill>
              </a:rPr>
              <a:t>	delete[] mChars;</a:t>
            </a:r>
            <a:br>
              <a:rPr lang="en" sz="1600">
                <a:solidFill>
                  <a:srgbClr val="FF0000"/>
                </a:solidFill>
              </a:rPr>
            </a:br>
            <a:r>
              <a:rPr lang="en" sz="1600">
                <a:solidFill>
                  <a:srgbClr val="FF0000"/>
                </a:solidFill>
              </a:rPr>
              <a:t>	// mCapacity = 0;</a:t>
            </a:r>
            <a:br>
              <a:rPr lang="en" sz="1600">
                <a:solidFill>
                  <a:srgbClr val="FF0000"/>
                </a:solidFill>
              </a:rPr>
            </a:br>
            <a:r>
              <a:rPr lang="en" sz="1600">
                <a:solidFill>
                  <a:srgbClr val="FF0000"/>
                </a:solidFill>
              </a:rPr>
              <a:t>	// mChars = NULL;</a:t>
            </a:r>
            <a:br>
              <a:rPr lang="en" sz="1600">
                <a:solidFill>
                  <a:srgbClr val="FF0000"/>
                </a:solidFill>
              </a:rPr>
            </a:br>
            <a:r>
              <a:rPr lang="en" sz="160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/>
          <p:nvPr/>
        </p:nvSpPr>
        <p:spPr>
          <a:xfrm rot="-5400000">
            <a:off x="-168700" y="2014743"/>
            <a:ext cx="955500" cy="372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8" name="Shape 99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Dynamic Memory Allocation in a Class</a:t>
            </a:r>
          </a:p>
        </p:txBody>
      </p:sp>
      <p:pic>
        <p:nvPicPr>
          <p:cNvPr id="999" name="Shape 999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0" name="Shape 1000"/>
          <p:cNvGraphicFramePr/>
          <p:nvPr/>
        </p:nvGraphicFramePr>
        <p:xfrm>
          <a:off x="6525350" y="2651975"/>
          <a:ext cx="2297100" cy="192010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01" name="Shape 1001"/>
          <p:cNvGraphicFramePr/>
          <p:nvPr/>
        </p:nvGraphicFramePr>
        <p:xfrm>
          <a:off x="5689787" y="1840500"/>
          <a:ext cx="661775" cy="277347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6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0000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3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02" name="Shape 1002"/>
          <p:cNvSpPr txBox="1"/>
          <p:nvPr/>
        </p:nvSpPr>
        <p:spPr>
          <a:xfrm>
            <a:off x="5558537" y="4594575"/>
            <a:ext cx="9243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Stack</a:t>
            </a:r>
          </a:p>
        </p:txBody>
      </p:sp>
      <p:sp>
        <p:nvSpPr>
          <p:cNvPr id="1003" name="Shape 1003"/>
          <p:cNvSpPr txBox="1"/>
          <p:nvPr/>
        </p:nvSpPr>
        <p:spPr>
          <a:xfrm>
            <a:off x="7211737" y="4602550"/>
            <a:ext cx="924300" cy="5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Heap</a:t>
            </a:r>
          </a:p>
        </p:txBody>
      </p:sp>
      <p:sp>
        <p:nvSpPr>
          <p:cNvPr id="1004" name="Shape 1004"/>
          <p:cNvSpPr/>
          <p:nvPr/>
        </p:nvSpPr>
        <p:spPr>
          <a:xfrm rot="10800000">
            <a:off x="5474800" y="3794906"/>
            <a:ext cx="156900" cy="831300"/>
          </a:xfrm>
          <a:prstGeom prst="rightBracket">
            <a:avLst>
              <a:gd name="adj" fmla="val 833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5" name="Shape 1005"/>
          <p:cNvSpPr txBox="1"/>
          <p:nvPr/>
        </p:nvSpPr>
        <p:spPr>
          <a:xfrm>
            <a:off x="4286450" y="4001975"/>
            <a:ext cx="13206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main() Area</a:t>
            </a:r>
          </a:p>
        </p:txBody>
      </p:sp>
      <p:sp>
        <p:nvSpPr>
          <p:cNvPr id="1006" name="Shape 1006"/>
          <p:cNvSpPr txBox="1">
            <a:spLocks noGrp="1"/>
          </p:cNvSpPr>
          <p:nvPr>
            <p:ph type="body" idx="1"/>
          </p:nvPr>
        </p:nvSpPr>
        <p:spPr>
          <a:xfrm>
            <a:off x="540300" y="1179952"/>
            <a:ext cx="3999900" cy="1850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// MyString.cpp</a:t>
            </a:r>
            <a:br>
              <a:rPr lang="en"/>
            </a:br>
            <a:r>
              <a:rPr lang="en"/>
              <a:t>MyString::MyString() </a:t>
            </a:r>
            <a:br>
              <a:rPr lang="en"/>
            </a:br>
            <a:r>
              <a:rPr lang="en"/>
              <a:t>	: mLength(0)</a:t>
            </a:r>
            <a:br>
              <a:rPr lang="en"/>
            </a:br>
            <a:r>
              <a:rPr lang="en"/>
              <a:t>	, mCapacity(15)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mChars = new char[mCapacity+1];</a:t>
            </a:r>
            <a:br>
              <a:rPr lang="en"/>
            </a:br>
            <a:r>
              <a:rPr lang="en"/>
              <a:t>}</a:t>
            </a:r>
          </a:p>
        </p:txBody>
      </p:sp>
      <p:grpSp>
        <p:nvGrpSpPr>
          <p:cNvPr id="1007" name="Shape 1007"/>
          <p:cNvGrpSpPr/>
          <p:nvPr/>
        </p:nvGrpSpPr>
        <p:grpSpPr>
          <a:xfrm>
            <a:off x="3770175" y="2247950"/>
            <a:ext cx="1861525" cy="1529071"/>
            <a:chOff x="3770175" y="2247950"/>
            <a:chExt cx="1861525" cy="1529071"/>
          </a:xfrm>
        </p:grpSpPr>
        <p:sp>
          <p:nvSpPr>
            <p:cNvPr id="1008" name="Shape 1008"/>
            <p:cNvSpPr/>
            <p:nvPr/>
          </p:nvSpPr>
          <p:spPr>
            <a:xfrm rot="10800000">
              <a:off x="4915415" y="2247950"/>
              <a:ext cx="661800" cy="152730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D9D2E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 txBox="1"/>
            <p:nvPr/>
          </p:nvSpPr>
          <p:spPr>
            <a:xfrm>
              <a:off x="3770175" y="2807450"/>
              <a:ext cx="13206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Foo() Area</a:t>
              </a:r>
            </a:p>
          </p:txBody>
        </p:sp>
        <p:sp>
          <p:nvSpPr>
            <p:cNvPr id="1010" name="Shape 1010"/>
            <p:cNvSpPr/>
            <p:nvPr/>
          </p:nvSpPr>
          <p:spPr>
            <a:xfrm rot="10800000">
              <a:off x="5371900" y="2662221"/>
              <a:ext cx="259800" cy="111480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C27B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 txBox="1"/>
            <p:nvPr/>
          </p:nvSpPr>
          <p:spPr>
            <a:xfrm>
              <a:off x="4710125" y="3246400"/>
              <a:ext cx="6618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name</a:t>
              </a:r>
            </a:p>
          </p:txBody>
        </p:sp>
      </p:grpSp>
      <p:graphicFrame>
        <p:nvGraphicFramePr>
          <p:cNvPr id="1012" name="Shape 1012"/>
          <p:cNvGraphicFramePr/>
          <p:nvPr/>
        </p:nvGraphicFramePr>
        <p:xfrm>
          <a:off x="5693287" y="2233950"/>
          <a:ext cx="661775" cy="159470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66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6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6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5120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6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6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13" name="Shape 1013"/>
          <p:cNvSpPr txBox="1"/>
          <p:nvPr/>
        </p:nvSpPr>
        <p:spPr>
          <a:xfrm>
            <a:off x="477350" y="3258825"/>
            <a:ext cx="3770100" cy="14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Main.cpp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Foo() {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MyString name;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...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1014" name="Shape 1014"/>
          <p:cNvSpPr txBox="1"/>
          <p:nvPr/>
        </p:nvSpPr>
        <p:spPr>
          <a:xfrm>
            <a:off x="540300" y="1030025"/>
            <a:ext cx="3244500" cy="19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MyString.cpp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MyString::~MyString()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delete[] mChars;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1015" name="Shape 1015"/>
          <p:cNvSpPr/>
          <p:nvPr/>
        </p:nvSpPr>
        <p:spPr>
          <a:xfrm rot="10800000">
            <a:off x="69050" y="4191275"/>
            <a:ext cx="480000" cy="372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6" name="Shape 1016"/>
          <p:cNvSpPr/>
          <p:nvPr/>
        </p:nvSpPr>
        <p:spPr>
          <a:xfrm rot="10800000">
            <a:off x="69050" y="3654475"/>
            <a:ext cx="480000" cy="372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017" name="Shape 1017"/>
          <p:cNvGraphicFramePr/>
          <p:nvPr/>
        </p:nvGraphicFramePr>
        <p:xfrm>
          <a:off x="6907525" y="2919800"/>
          <a:ext cx="1531400" cy="274300"/>
        </p:xfrm>
        <a:graphic>
          <a:graphicData uri="http://schemas.openxmlformats.org/drawingml/2006/table">
            <a:tbl>
              <a:tblPr>
                <a:noFill/>
                <a:tableStyleId>{6C007210-5985-427E-B501-D06CD9A2A7B0}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5D4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18" name="Shape 1018"/>
          <p:cNvGrpSpPr/>
          <p:nvPr/>
        </p:nvGrpSpPr>
        <p:grpSpPr>
          <a:xfrm>
            <a:off x="6519950" y="2018250"/>
            <a:ext cx="1916100" cy="1177900"/>
            <a:chOff x="6519950" y="2018250"/>
            <a:chExt cx="1916100" cy="1177900"/>
          </a:xfrm>
        </p:grpSpPr>
        <p:sp>
          <p:nvSpPr>
            <p:cNvPr id="1019" name="Shape 1019"/>
            <p:cNvSpPr/>
            <p:nvPr/>
          </p:nvSpPr>
          <p:spPr>
            <a:xfrm>
              <a:off x="7030400" y="2332750"/>
              <a:ext cx="167100" cy="585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 txBox="1"/>
            <p:nvPr/>
          </p:nvSpPr>
          <p:spPr>
            <a:xfrm>
              <a:off x="6519950" y="2018250"/>
              <a:ext cx="7308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0000FF"/>
                  </a:solidFill>
                  <a:latin typeface="Open Sans"/>
                  <a:ea typeface="Open Sans"/>
                  <a:cs typeface="Open Sans"/>
                  <a:sym typeface="Open Sans"/>
                </a:rPr>
                <a:t>5120</a:t>
              </a: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911750" y="2917750"/>
              <a:ext cx="1524300" cy="2784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22" name="Shape 1022"/>
          <p:cNvSpPr/>
          <p:nvPr/>
        </p:nvSpPr>
        <p:spPr>
          <a:xfrm rot="-5400000">
            <a:off x="63350" y="1784671"/>
            <a:ext cx="491400" cy="372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3" name="Shape 1023"/>
          <p:cNvSpPr/>
          <p:nvPr/>
        </p:nvSpPr>
        <p:spPr>
          <a:xfrm rot="10800000">
            <a:off x="69050" y="2187825"/>
            <a:ext cx="480000" cy="372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Member Functions in Vector Class</a:t>
            </a:r>
          </a:p>
        </p:txBody>
      </p:sp>
      <p:sp>
        <p:nvSpPr>
          <p:cNvPr id="1029" name="Shape 10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4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// Vector.h</a:t>
            </a:r>
            <a:br>
              <a:rPr lang="en" sz="1600"/>
            </a:br>
            <a:r>
              <a:rPr lang="en" sz="1600"/>
              <a:t>class Vector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{</a:t>
            </a:r>
            <a:br>
              <a:rPr lang="en" sz="1600"/>
            </a:br>
            <a:r>
              <a:rPr lang="en" sz="1600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	void SetX(int x);</a:t>
            </a:r>
            <a:br>
              <a:rPr lang="en" sz="1600"/>
            </a:br>
            <a:r>
              <a:rPr lang="en" sz="1600"/>
              <a:t>	void SetY(int y);</a:t>
            </a:r>
            <a:br>
              <a:rPr lang="en" sz="1600"/>
            </a:br>
            <a:r>
              <a:rPr lang="en" sz="1600"/>
              <a:t>	int GetX() const;</a:t>
            </a:r>
            <a:br>
              <a:rPr lang="en" sz="1600"/>
            </a:br>
            <a:r>
              <a:rPr lang="en" sz="1600"/>
              <a:t>	int GetY() const;</a:t>
            </a:r>
            <a:br>
              <a:rPr lang="en" sz="1600"/>
            </a:br>
            <a:r>
              <a:rPr lang="en" sz="1600"/>
              <a:t>	void Add(const Vector&amp; other);	</a:t>
            </a:r>
            <a:br>
              <a:rPr lang="en" sz="1600"/>
            </a:br>
            <a:r>
              <a:rPr lang="en" sz="1600"/>
              <a:t>private: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	int mX;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	int mY;	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};</a:t>
            </a:r>
          </a:p>
        </p:txBody>
      </p:sp>
      <p:pic>
        <p:nvPicPr>
          <p:cNvPr id="1030" name="Shape 1030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Shape 1031"/>
          <p:cNvSpPr/>
          <p:nvPr/>
        </p:nvSpPr>
        <p:spPr>
          <a:xfrm>
            <a:off x="1781575" y="2981750"/>
            <a:ext cx="551700" cy="514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</a:t>
            </a:r>
            <a:r>
              <a:rPr lang="en" i="1">
                <a:solidFill>
                  <a:srgbClr val="0000FF"/>
                </a:solidFill>
              </a:rPr>
              <a:t>const</a:t>
            </a:r>
            <a:r>
              <a:rPr lang="en"/>
              <a:t>?</a:t>
            </a:r>
          </a:p>
        </p:txBody>
      </p:sp>
      <p:sp>
        <p:nvSpPr>
          <p:cNvPr id="1037" name="Shape 10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defines that the type is not mutable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// const variable</a:t>
            </a:r>
            <a:br>
              <a:rPr lang="en"/>
            </a:br>
            <a:r>
              <a:rPr lang="en"/>
              <a:t>	const int LINE_SIZE = 20;</a:t>
            </a:r>
            <a:br>
              <a:rPr lang="en"/>
            </a:br>
            <a:r>
              <a:rPr lang="en"/>
              <a:t>	LINE_SIZE = 10; 			// Compile Error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// const method. Does not change anything in the object</a:t>
            </a:r>
            <a:br>
              <a:rPr lang="en"/>
            </a:br>
            <a:r>
              <a:rPr lang="en"/>
              <a:t>	int GetX() const;</a:t>
            </a:r>
            <a:br>
              <a:rPr lang="en"/>
            </a:br>
            <a:endParaRPr lang="en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 Member Function</a:t>
            </a:r>
          </a:p>
        </p:txBody>
      </p:sp>
      <p:sp>
        <p:nvSpPr>
          <p:cNvPr id="1043" name="Shape 104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717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Prevents to change member variables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/>
              <a:t>int GetX() const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	return mX;			// OK</a:t>
            </a:r>
            <a:br>
              <a:rPr lang="en"/>
            </a:br>
            <a:r>
              <a:rPr lang="en"/>
              <a:t>	}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void AddConst(const Vector&amp; other) const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	mX = mX + other.mX;</a:t>
            </a:r>
            <a:br>
              <a:rPr lang="en"/>
            </a:br>
            <a:r>
              <a:rPr lang="en"/>
              <a:t>		mY = mY + other.mY;</a:t>
            </a:r>
            <a:br>
              <a:rPr lang="en"/>
            </a:br>
            <a:r>
              <a:rPr lang="en"/>
              <a:t>	}</a:t>
            </a:r>
          </a:p>
        </p:txBody>
      </p:sp>
      <p:pic>
        <p:nvPicPr>
          <p:cNvPr id="1044" name="Shape 1044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Shape 1045"/>
          <p:cNvSpPr txBox="1"/>
          <p:nvPr/>
        </p:nvSpPr>
        <p:spPr>
          <a:xfrm>
            <a:off x="3496000" y="3840575"/>
            <a:ext cx="2146500" cy="6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Compile Error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Compile Error</a:t>
            </a:r>
          </a:p>
        </p:txBody>
      </p:sp>
      <p:sp>
        <p:nvSpPr>
          <p:cNvPr id="1046" name="Shape 1046"/>
          <p:cNvSpPr txBox="1"/>
          <p:nvPr/>
        </p:nvSpPr>
        <p:spPr>
          <a:xfrm>
            <a:off x="3495998" y="3840575"/>
            <a:ext cx="2146500" cy="6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??</a:t>
            </a:r>
            <a:b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Vector Class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 txBox="1">
            <a:spLocks noGrp="1"/>
          </p:cNvSpPr>
          <p:nvPr>
            <p:ph type="body" idx="1"/>
          </p:nvPr>
        </p:nvSpPr>
        <p:spPr>
          <a:xfrm>
            <a:off x="311700" y="2825425"/>
            <a:ext cx="3999900" cy="20844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struct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struct Vector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int X;		// public member variable</a:t>
            </a:r>
            <a:br>
              <a:rPr lang="en"/>
            </a:br>
            <a:r>
              <a:rPr lang="en"/>
              <a:t>	int Y;		// public member variable </a:t>
            </a:r>
            <a:br>
              <a:rPr lang="en"/>
            </a:br>
            <a:r>
              <a:rPr lang="en"/>
              <a:t>};</a:t>
            </a:r>
          </a:p>
        </p:txBody>
      </p:sp>
      <p:sp>
        <p:nvSpPr>
          <p:cNvPr id="1057" name="Shape 1057"/>
          <p:cNvSpPr txBox="1">
            <a:spLocks noGrp="1"/>
          </p:cNvSpPr>
          <p:nvPr>
            <p:ph type="body" idx="2"/>
          </p:nvPr>
        </p:nvSpPr>
        <p:spPr>
          <a:xfrm>
            <a:off x="4832400" y="2825425"/>
            <a:ext cx="3999900" cy="20844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class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Vector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int mX;	// private member variable</a:t>
            </a:r>
            <a:br>
              <a:rPr lang="en"/>
            </a:br>
            <a:r>
              <a:rPr lang="en"/>
              <a:t>	int mY;	// private member variable</a:t>
            </a:r>
            <a:br>
              <a:rPr lang="en"/>
            </a:br>
            <a:r>
              <a:rPr lang="en"/>
              <a:t>};</a:t>
            </a:r>
            <a:br>
              <a:rPr lang="en"/>
            </a:br>
            <a:r>
              <a:rPr lang="en"/>
              <a:t>// Not good coding styles. Just for example</a:t>
            </a:r>
          </a:p>
        </p:txBody>
      </p:sp>
      <p:sp>
        <p:nvSpPr>
          <p:cNvPr id="1058" name="Shape 105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 vs Class</a:t>
            </a:r>
          </a:p>
        </p:txBody>
      </p:sp>
      <p:sp>
        <p:nvSpPr>
          <p:cNvPr id="1059" name="Shape 1059"/>
          <p:cNvSpPr txBox="1">
            <a:spLocks noGrp="1"/>
          </p:cNvSpPr>
          <p:nvPr>
            <p:ph type="body" idx="1"/>
          </p:nvPr>
        </p:nvSpPr>
        <p:spPr>
          <a:xfrm>
            <a:off x="311700" y="2825425"/>
            <a:ext cx="3999900" cy="20844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struct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struct Vector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int X;	</a:t>
            </a:r>
            <a:br>
              <a:rPr lang="en"/>
            </a:br>
            <a:r>
              <a:rPr lang="en"/>
              <a:t>	int Y;	</a:t>
            </a:r>
            <a:br>
              <a:rPr lang="en"/>
            </a:br>
            <a:r>
              <a:rPr lang="en"/>
              <a:t>};</a:t>
            </a:r>
          </a:p>
        </p:txBody>
      </p:sp>
      <p:pic>
        <p:nvPicPr>
          <p:cNvPr id="1060" name="Shape 1060" descr="b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Shape 1061"/>
          <p:cNvSpPr txBox="1">
            <a:spLocks noGrp="1"/>
          </p:cNvSpPr>
          <p:nvPr>
            <p:ph type="body" idx="2"/>
          </p:nvPr>
        </p:nvSpPr>
        <p:spPr>
          <a:xfrm>
            <a:off x="4832400" y="2825425"/>
            <a:ext cx="3999900" cy="20844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class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class Vector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int mX;	</a:t>
            </a:r>
            <a:br>
              <a:rPr lang="en"/>
            </a:br>
            <a:r>
              <a:rPr lang="en"/>
              <a:t>	int mY;	</a:t>
            </a:r>
            <a:br>
              <a:rPr lang="en"/>
            </a:br>
            <a:r>
              <a:rPr lang="en"/>
              <a:t>};</a:t>
            </a:r>
            <a:br>
              <a:rPr lang="en"/>
            </a:br>
            <a:endParaRPr lang="en"/>
          </a:p>
        </p:txBody>
      </p:sp>
      <p:sp>
        <p:nvSpPr>
          <p:cNvPr id="1062" name="Shape 1062"/>
          <p:cNvSpPr txBox="1"/>
          <p:nvPr/>
        </p:nvSpPr>
        <p:spPr>
          <a:xfrm>
            <a:off x="207350" y="1332675"/>
            <a:ext cx="8574300" cy="14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Default access control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Struct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private</a:t>
            </a:r>
          </a:p>
        </p:txBody>
      </p:sp>
      <p:sp>
        <p:nvSpPr>
          <p:cNvPr id="1063" name="Shape 1063"/>
          <p:cNvSpPr txBox="1"/>
          <p:nvPr/>
        </p:nvSpPr>
        <p:spPr>
          <a:xfrm>
            <a:off x="311700" y="1601375"/>
            <a:ext cx="85743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Are They Different For The Machine?</a:t>
            </a:r>
          </a:p>
        </p:txBody>
      </p:sp>
      <p:sp>
        <p:nvSpPr>
          <p:cNvPr id="1064" name="Shape 1064"/>
          <p:cNvSpPr txBox="1"/>
          <p:nvPr/>
        </p:nvSpPr>
        <p:spPr>
          <a:xfrm>
            <a:off x="311700" y="1601375"/>
            <a:ext cx="85743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What About For the Compiler?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Coding Standards on Struct</a:t>
            </a:r>
          </a:p>
        </p:txBody>
      </p:sp>
      <p:sp>
        <p:nvSpPr>
          <p:cNvPr id="1070" name="Shape 107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 C++, you can almost use struct as class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But, DON’T DO THAT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Just use it like c-style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i="1"/>
              <a:t>struct</a:t>
            </a:r>
            <a:r>
              <a:rPr lang="en"/>
              <a:t> should be just Plain Old Data (POD)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No user-declared constructor, destructor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No private/protected non-static member variables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No virtual functions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Memcopiable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Using memcpy(), you can copy a struct to char [], or vice versa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2181</Words>
  <Application>Microsoft Office PowerPoint</Application>
  <PresentationFormat>On-screen Show (16:9)</PresentationFormat>
  <Paragraphs>704</Paragraphs>
  <Slides>97</Slides>
  <Notes>97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Economica</vt:lpstr>
      <vt:lpstr>Open Sans</vt:lpstr>
      <vt:lpstr>Arial</vt:lpstr>
      <vt:lpstr>Courier New</vt:lpstr>
      <vt:lpstr>Luxe</vt:lpstr>
      <vt:lpstr>C++ - Lecture 02</vt:lpstr>
      <vt:lpstr>String</vt:lpstr>
      <vt:lpstr>Last Time...</vt:lpstr>
      <vt:lpstr>std::string Class</vt:lpstr>
      <vt:lpstr>Assignment, Appending</vt:lpstr>
      <vt:lpstr>Concatenation</vt:lpstr>
      <vt:lpstr>Relational Operators</vt:lpstr>
      <vt:lpstr>size(), length(), c_str()</vt:lpstr>
      <vt:lpstr>Accessing Each Character in a String</vt:lpstr>
      <vt:lpstr>Accessing Each Character in a String</vt:lpstr>
      <vt:lpstr>Reading a Line</vt:lpstr>
      <vt:lpstr>&lt;stringstream&gt;</vt:lpstr>
      <vt:lpstr>Can I Use C Headers?</vt:lpstr>
      <vt:lpstr>So String is Better, Right?</vt:lpstr>
      <vt:lpstr>Step 1</vt:lpstr>
      <vt:lpstr>Step 2</vt:lpstr>
      <vt:lpstr>Step 3</vt:lpstr>
      <vt:lpstr>Too Much Work in There</vt:lpstr>
      <vt:lpstr>Remember c_str()?</vt:lpstr>
      <vt:lpstr>Mirror String  </vt:lpstr>
      <vt:lpstr>File I/O</vt:lpstr>
      <vt:lpstr>File I/O &lt;fstream&gt;</vt:lpstr>
      <vt:lpstr>Opening a File</vt:lpstr>
      <vt:lpstr>open()</vt:lpstr>
      <vt:lpstr>File-opening Modes Examples</vt:lpstr>
      <vt:lpstr>Closing a File</vt:lpstr>
      <vt:lpstr>Stream Checking</vt:lpstr>
      <vt:lpstr>fail(), good(), is_open()</vt:lpstr>
      <vt:lpstr>Reading from a File</vt:lpstr>
      <vt:lpstr>get(), getline(), &gt;&gt;</vt:lpstr>
      <vt:lpstr>Writing to a File</vt:lpstr>
      <vt:lpstr>put(), &lt;&lt;</vt:lpstr>
      <vt:lpstr>Reading a Binary File</vt:lpstr>
      <vt:lpstr>How Does (char*)&amp;record Work?</vt:lpstr>
      <vt:lpstr>ifstream::read()</vt:lpstr>
      <vt:lpstr>Writing to a Binary File</vt:lpstr>
      <vt:lpstr>ofstream::write()</vt:lpstr>
      <vt:lpstr>Seeking within a File</vt:lpstr>
      <vt:lpstr>Seek Types</vt:lpstr>
      <vt:lpstr>Reading/Moving File Write Position</vt:lpstr>
      <vt:lpstr>Reading/Moving File Read Position</vt:lpstr>
      <vt:lpstr>Miscellaneous Information</vt:lpstr>
      <vt:lpstr>File I/O</vt:lpstr>
      <vt:lpstr>Summary</vt:lpstr>
      <vt:lpstr>Object-Oriented Programming</vt:lpstr>
      <vt:lpstr>OOP Java vs C++</vt:lpstr>
      <vt:lpstr>You Know What OOP Is</vt:lpstr>
      <vt:lpstr>What is OOP?</vt:lpstr>
      <vt:lpstr>But, Someone Made OOP Complex</vt:lpstr>
      <vt:lpstr>How They Keep Their Job</vt:lpstr>
      <vt:lpstr>Going Back To Intuitive OOP</vt:lpstr>
      <vt:lpstr>Class</vt:lpstr>
      <vt:lpstr>Let’s Make Vector Class</vt:lpstr>
      <vt:lpstr>Member Variable Access Control</vt:lpstr>
      <vt:lpstr>Let’s Make Vector Class Better</vt:lpstr>
      <vt:lpstr>Access Modifiers</vt:lpstr>
      <vt:lpstr>C++ Members are Grouped by Modifiers Usually</vt:lpstr>
      <vt:lpstr>Creating Class Object</vt:lpstr>
      <vt:lpstr>Let’s Look at Vector a;</vt:lpstr>
      <vt:lpstr>Let’s Look at Vector* b = new Vector();</vt:lpstr>
      <vt:lpstr>Stack and Heap</vt:lpstr>
      <vt:lpstr>Let’s Look at Stack Again </vt:lpstr>
      <vt:lpstr>Let’s Look at Heap Again </vt:lpstr>
      <vt:lpstr>Let’s Look at Heap Again </vt:lpstr>
      <vt:lpstr>Array of Objects</vt:lpstr>
      <vt:lpstr>Array of Objects - Let’s Look at the Memory</vt:lpstr>
      <vt:lpstr>Array of Objects</vt:lpstr>
      <vt:lpstr>Deleting Class Object</vt:lpstr>
      <vt:lpstr>Don’t Forget delete after Using new</vt:lpstr>
      <vt:lpstr>Values for X and Y?</vt:lpstr>
      <vt:lpstr>Default Values</vt:lpstr>
      <vt:lpstr>How Does Java Zero-init Them?</vt:lpstr>
      <vt:lpstr>How Does Java Zero-init Them?</vt:lpstr>
      <vt:lpstr>Food for Thoughts?</vt:lpstr>
      <vt:lpstr>Constructor</vt:lpstr>
      <vt:lpstr>Initializer List</vt:lpstr>
      <vt:lpstr>Initializer List</vt:lpstr>
      <vt:lpstr>Let’s Make Vector Class Better</vt:lpstr>
      <vt:lpstr>Header/Cpp Files For Vector Class</vt:lpstr>
      <vt:lpstr>Default Constructor</vt:lpstr>
      <vt:lpstr>What Is the Compiler Doing?</vt:lpstr>
      <vt:lpstr>What Is the Compiler Doing?</vt:lpstr>
      <vt:lpstr>Which Ones Do Not Compile?</vt:lpstr>
      <vt:lpstr>Constructor Overloading</vt:lpstr>
      <vt:lpstr>Constructor Overloading</vt:lpstr>
      <vt:lpstr>Destructor</vt:lpstr>
      <vt:lpstr>Destructor</vt:lpstr>
      <vt:lpstr>Dynamic Memory Allocation in a Class</vt:lpstr>
      <vt:lpstr>Dynamic Memory Allocation in a Class</vt:lpstr>
      <vt:lpstr>Again, Don’t Forget to Deallocate Memory</vt:lpstr>
      <vt:lpstr>Dynamic Memory Allocation in a Class</vt:lpstr>
      <vt:lpstr>Member Functions in Vector Class</vt:lpstr>
      <vt:lpstr>What is const?</vt:lpstr>
      <vt:lpstr>Const Member Function</vt:lpstr>
      <vt:lpstr>Vector Class</vt:lpstr>
      <vt:lpstr>Struct vs Class</vt:lpstr>
      <vt:lpstr>Coding Standards on Struct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- Lecture 02</dc:title>
  <cp:lastModifiedBy>Castiel Li</cp:lastModifiedBy>
  <cp:revision>2</cp:revision>
  <dcterms:modified xsi:type="dcterms:W3CDTF">2017-09-22T05:51:12Z</dcterms:modified>
</cp:coreProperties>
</file>