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Economica"/>
      <p:regular r:id="rId75"/>
      <p:bold r:id="rId76"/>
      <p:italic r:id="rId77"/>
      <p:boldItalic r:id="rId78"/>
    </p:embeddedFont>
    <p:embeddedFont>
      <p:font typeface="Open Sans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690519-A168-45CE-874F-8DF307DC2E08}">
  <a:tblStyle styleId="{24690519-A168-45CE-874F-8DF307DC2E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penSans-bold.fntdata"/><Relationship Id="rId82" Type="http://schemas.openxmlformats.org/officeDocument/2006/relationships/font" Target="fonts/OpenSans-boldItalic.fntdata"/><Relationship Id="rId8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Economica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Economica-italic.fntdata"/><Relationship Id="rId32" Type="http://schemas.openxmlformats.org/officeDocument/2006/relationships/slide" Target="slides/slide27.xml"/><Relationship Id="rId76" Type="http://schemas.openxmlformats.org/officeDocument/2006/relationships/font" Target="fonts/Economica-bold.fntdata"/><Relationship Id="rId35" Type="http://schemas.openxmlformats.org/officeDocument/2006/relationships/slide" Target="slides/slide30.xml"/><Relationship Id="rId79" Type="http://schemas.openxmlformats.org/officeDocument/2006/relationships/font" Target="fonts/OpenSans-regular.fntdata"/><Relationship Id="rId34" Type="http://schemas.openxmlformats.org/officeDocument/2006/relationships/slide" Target="slides/slide29.xml"/><Relationship Id="rId78" Type="http://schemas.openxmlformats.org/officeDocument/2006/relationships/font" Target="fonts/Economica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wo columns 1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arbage.png"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rain.png"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ok.png"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arbage.png" id="77" name="Shape 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Shape 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view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brain.png" id="108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4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rain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ok.png"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 1 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arbage.png"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wo columns 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rain.png"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wo columns 1 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ok.png" id="56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- Lecture 03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Deep Copy with Pointer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57800" y="1168675"/>
            <a:ext cx="51804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ClassRecord.cpp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ClassRecord::ClassRecord(const ClassRecord &amp; other)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: mCount(other.mCount)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mScores = new int[mCount];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memcpy(mScores, other.mScores, mCount * sizeof(int));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// Assuming that 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scores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has 5 scores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ClassRecord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(scores, count);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ClassRecord*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classRecordCopy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= new ClassRecord(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);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classRecordCopy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1" name="Shape 221"/>
          <p:cNvGraphicFramePr/>
          <p:nvPr/>
        </p:nvGraphicFramePr>
        <p:xfrm>
          <a:off x="674370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5901800" y="24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Shape 223"/>
          <p:cNvGraphicFramePr/>
          <p:nvPr/>
        </p:nvGraphicFramePr>
        <p:xfrm>
          <a:off x="5901800" y="36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/>
        </p:nvGraphicFramePr>
        <p:xfrm>
          <a:off x="5901726" y="3219396"/>
          <a:ext cx="3000000" cy="2999999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pSp>
        <p:nvGrpSpPr>
          <p:cNvPr id="225" name="Shape 225"/>
          <p:cNvGrpSpPr/>
          <p:nvPr/>
        </p:nvGrpSpPr>
        <p:grpSpPr>
          <a:xfrm>
            <a:off x="4826925" y="3615700"/>
            <a:ext cx="1024033" cy="792300"/>
            <a:chOff x="4726700" y="390600"/>
            <a:chExt cx="1024033" cy="792300"/>
          </a:xfrm>
        </p:grpSpPr>
        <p:sp>
          <p:nvSpPr>
            <p:cNvPr id="226" name="Shape 226"/>
            <p:cNvSpPr/>
            <p:nvPr/>
          </p:nvSpPr>
          <p:spPr>
            <a:xfrm>
              <a:off x="5683533" y="390600"/>
              <a:ext cx="67200" cy="7923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4726700" y="614525"/>
              <a:ext cx="9444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classRecord</a:t>
              </a: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4489249" y="3235424"/>
            <a:ext cx="1366575" cy="373500"/>
            <a:chOff x="4390686" y="1696516"/>
            <a:chExt cx="1366575" cy="373500"/>
          </a:xfrm>
        </p:grpSpPr>
        <p:sp>
          <p:nvSpPr>
            <p:cNvPr id="229" name="Shape 229"/>
            <p:cNvSpPr/>
            <p:nvPr/>
          </p:nvSpPr>
          <p:spPr>
            <a:xfrm>
              <a:off x="5690061" y="1696516"/>
              <a:ext cx="67200" cy="3735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390686" y="1696516"/>
              <a:ext cx="12867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classRecordCopy</a:t>
              </a:r>
            </a:p>
          </p:txBody>
        </p:sp>
      </p:grpSp>
      <p:sp>
        <p:nvSpPr>
          <p:cNvPr id="231" name="Shape 231"/>
          <p:cNvSpPr/>
          <p:nvPr/>
        </p:nvSpPr>
        <p:spPr>
          <a:xfrm rot="5400000">
            <a:off x="-342625" y="2225274"/>
            <a:ext cx="12150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3425" y="4553119"/>
            <a:ext cx="4029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3435" y="4794268"/>
            <a:ext cx="4029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5901774" y="2728625"/>
            <a:ext cx="3142239" cy="1678741"/>
            <a:chOff x="5901775" y="2728625"/>
            <a:chExt cx="3142239" cy="1678741"/>
          </a:xfrm>
        </p:grpSpPr>
        <p:sp>
          <p:nvSpPr>
            <p:cNvPr id="235" name="Shape 235"/>
            <p:cNvSpPr/>
            <p:nvPr/>
          </p:nvSpPr>
          <p:spPr>
            <a:xfrm>
              <a:off x="7503225" y="2728625"/>
              <a:ext cx="382800" cy="2742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7899214" y="2728625"/>
              <a:ext cx="382800" cy="2742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20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8280214" y="2728625"/>
              <a:ext cx="382800" cy="2742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30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8661214" y="2728625"/>
              <a:ext cx="382800" cy="2742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40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49254" y="3019504"/>
              <a:ext cx="382800" cy="2742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50</a:t>
              </a:r>
            </a:p>
          </p:txBody>
        </p:sp>
        <p:grpSp>
          <p:nvGrpSpPr>
            <p:cNvPr id="240" name="Shape 240"/>
            <p:cNvGrpSpPr/>
            <p:nvPr/>
          </p:nvGrpSpPr>
          <p:grpSpPr>
            <a:xfrm>
              <a:off x="5901775" y="3616316"/>
              <a:ext cx="661800" cy="791050"/>
              <a:chOff x="5901787" y="3615691"/>
              <a:chExt cx="661800" cy="791050"/>
            </a:xfrm>
          </p:grpSpPr>
          <p:sp>
            <p:nvSpPr>
              <p:cNvPr id="241" name="Shape 241"/>
              <p:cNvSpPr txBox="1"/>
              <p:nvPr/>
            </p:nvSpPr>
            <p:spPr>
              <a:xfrm>
                <a:off x="5901787" y="4004141"/>
                <a:ext cx="6618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  <p:sp>
            <p:nvSpPr>
              <p:cNvPr id="242" name="Shape 242"/>
              <p:cNvSpPr txBox="1"/>
              <p:nvPr/>
            </p:nvSpPr>
            <p:spPr>
              <a:xfrm>
                <a:off x="5901787" y="3615691"/>
                <a:ext cx="6618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rPr lang="e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4096</a:t>
                </a:r>
              </a:p>
            </p:txBody>
          </p:sp>
        </p:grpSp>
        <p:sp>
          <p:nvSpPr>
            <p:cNvPr id="243" name="Shape 243"/>
            <p:cNvSpPr/>
            <p:nvPr/>
          </p:nvSpPr>
          <p:spPr>
            <a:xfrm>
              <a:off x="6494075" y="2875031"/>
              <a:ext cx="1099875" cy="934075"/>
            </a:xfrm>
            <a:custGeom>
              <a:pathLst>
                <a:path extrusionOk="0" h="37363" w="43995">
                  <a:moveTo>
                    <a:pt x="0" y="37363"/>
                  </a:moveTo>
                  <a:cubicBezTo>
                    <a:pt x="1617" y="36770"/>
                    <a:pt x="6146" y="35907"/>
                    <a:pt x="9705" y="33805"/>
                  </a:cubicBezTo>
                  <a:cubicBezTo>
                    <a:pt x="13263" y="31702"/>
                    <a:pt x="17953" y="27766"/>
                    <a:pt x="21350" y="24747"/>
                  </a:cubicBezTo>
                  <a:cubicBezTo>
                    <a:pt x="24746" y="21727"/>
                    <a:pt x="28144" y="18654"/>
                    <a:pt x="30085" y="15689"/>
                  </a:cubicBezTo>
                  <a:cubicBezTo>
                    <a:pt x="32026" y="12723"/>
                    <a:pt x="32187" y="9219"/>
                    <a:pt x="32996" y="6955"/>
                  </a:cubicBezTo>
                  <a:cubicBezTo>
                    <a:pt x="33804" y="4690"/>
                    <a:pt x="33643" y="3235"/>
                    <a:pt x="34937" y="2103"/>
                  </a:cubicBezTo>
                  <a:cubicBezTo>
                    <a:pt x="36231" y="970"/>
                    <a:pt x="39250" y="485"/>
                    <a:pt x="40760" y="162"/>
                  </a:cubicBezTo>
                  <a:cubicBezTo>
                    <a:pt x="42269" y="-161"/>
                    <a:pt x="43455" y="162"/>
                    <a:pt x="43995" y="162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grpSp>
        <p:nvGrpSpPr>
          <p:cNvPr id="244" name="Shape 244"/>
          <p:cNvGrpSpPr/>
          <p:nvPr/>
        </p:nvGrpSpPr>
        <p:grpSpPr>
          <a:xfrm>
            <a:off x="5901712" y="3216191"/>
            <a:ext cx="1984317" cy="622658"/>
            <a:chOff x="5901712" y="3216191"/>
            <a:chExt cx="1984317" cy="622658"/>
          </a:xfrm>
        </p:grpSpPr>
        <p:sp>
          <p:nvSpPr>
            <p:cNvPr id="245" name="Shape 245"/>
            <p:cNvSpPr txBox="1"/>
            <p:nvPr/>
          </p:nvSpPr>
          <p:spPr>
            <a:xfrm>
              <a:off x="5901712" y="3216191"/>
              <a:ext cx="6618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274E13"/>
                  </a:solidFill>
                  <a:latin typeface="Open Sans"/>
                  <a:ea typeface="Open Sans"/>
                  <a:cs typeface="Open Sans"/>
                  <a:sym typeface="Open Sans"/>
                </a:rPr>
                <a:t>2048</a:t>
              </a:r>
            </a:p>
          </p:txBody>
        </p:sp>
        <p:grpSp>
          <p:nvGrpSpPr>
            <p:cNvPr id="246" name="Shape 246"/>
            <p:cNvGrpSpPr/>
            <p:nvPr/>
          </p:nvGrpSpPr>
          <p:grpSpPr>
            <a:xfrm>
              <a:off x="6485975" y="3417884"/>
              <a:ext cx="1400054" cy="420965"/>
              <a:chOff x="6485975" y="3417884"/>
              <a:chExt cx="1400054" cy="420965"/>
            </a:xfrm>
          </p:grpSpPr>
          <p:grpSp>
            <p:nvGrpSpPr>
              <p:cNvPr id="247" name="Shape 247"/>
              <p:cNvGrpSpPr/>
              <p:nvPr/>
            </p:nvGrpSpPr>
            <p:grpSpPr>
              <a:xfrm>
                <a:off x="7132054" y="3554604"/>
                <a:ext cx="753975" cy="274200"/>
                <a:chOff x="7132054" y="3554604"/>
                <a:chExt cx="753975" cy="274200"/>
              </a:xfrm>
            </p:grpSpPr>
            <p:sp>
              <p:nvSpPr>
                <p:cNvPr id="248" name="Shape 248"/>
                <p:cNvSpPr/>
                <p:nvPr/>
              </p:nvSpPr>
              <p:spPr>
                <a:xfrm>
                  <a:off x="7132054" y="3554604"/>
                  <a:ext cx="382800" cy="274200"/>
                </a:xfrm>
                <a:prstGeom prst="rect">
                  <a:avLst/>
                </a:prstGeom>
                <a:solidFill>
                  <a:srgbClr val="D9EAD3"/>
                </a:solidFill>
                <a:ln cap="flat" cmpd="sng" w="28575">
                  <a:solidFill>
                    <a:srgbClr val="0C34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60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7503229" y="3554604"/>
                  <a:ext cx="382800" cy="274200"/>
                </a:xfrm>
                <a:prstGeom prst="rect">
                  <a:avLst/>
                </a:prstGeom>
                <a:solidFill>
                  <a:srgbClr val="D9EAD3"/>
                </a:solidFill>
                <a:ln cap="flat" cmpd="sng" w="28575">
                  <a:solidFill>
                    <a:srgbClr val="0C34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60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250" name="Shape 250"/>
              <p:cNvSpPr/>
              <p:nvPr/>
            </p:nvSpPr>
            <p:spPr>
              <a:xfrm>
                <a:off x="6485975" y="3417884"/>
                <a:ext cx="727875" cy="294175"/>
              </a:xfrm>
              <a:custGeom>
                <a:pathLst>
                  <a:path extrusionOk="0" h="11767" w="29115">
                    <a:moveTo>
                      <a:pt x="0" y="122"/>
                    </a:moveTo>
                    <a:cubicBezTo>
                      <a:pt x="1563" y="175"/>
                      <a:pt x="6794" y="-309"/>
                      <a:pt x="9382" y="445"/>
                    </a:cubicBezTo>
                    <a:cubicBezTo>
                      <a:pt x="11970" y="1199"/>
                      <a:pt x="13695" y="3032"/>
                      <a:pt x="15528" y="4650"/>
                    </a:cubicBezTo>
                    <a:cubicBezTo>
                      <a:pt x="17361" y="6267"/>
                      <a:pt x="19032" y="9017"/>
                      <a:pt x="20380" y="10150"/>
                    </a:cubicBezTo>
                    <a:cubicBezTo>
                      <a:pt x="21727" y="11282"/>
                      <a:pt x="22159" y="11174"/>
                      <a:pt x="23615" y="11444"/>
                    </a:cubicBezTo>
                    <a:cubicBezTo>
                      <a:pt x="25070" y="11713"/>
                      <a:pt x="28198" y="11713"/>
                      <a:pt x="29115" y="11767"/>
                    </a:cubicBezTo>
                  </a:path>
                </a:pathLst>
              </a:custGeom>
              <a:noFill/>
              <a:ln cap="flat" cmpd="sng" w="19050">
                <a:solidFill>
                  <a:srgbClr val="0C343D"/>
                </a:solidFill>
                <a:prstDash val="solid"/>
                <a:round/>
                <a:headEnd len="lg" w="lg" type="none"/>
                <a:tailEnd len="lg" w="lg" type="stealth"/>
              </a:ln>
            </p:spPr>
          </p:sp>
          <p:sp>
            <p:nvSpPr>
              <p:cNvPr id="251" name="Shape 251"/>
              <p:cNvSpPr txBox="1"/>
              <p:nvPr/>
            </p:nvSpPr>
            <p:spPr>
              <a:xfrm>
                <a:off x="7122000" y="3544550"/>
                <a:ext cx="402900" cy="29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134F5C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</p:grpSp>
      <p:grpSp>
        <p:nvGrpSpPr>
          <p:cNvPr id="252" name="Shape 252"/>
          <p:cNvGrpSpPr/>
          <p:nvPr/>
        </p:nvGrpSpPr>
        <p:grpSpPr>
          <a:xfrm>
            <a:off x="6900879" y="3544550"/>
            <a:ext cx="2126074" cy="833422"/>
            <a:chOff x="6900879" y="3544550"/>
            <a:chExt cx="2126074" cy="833422"/>
          </a:xfrm>
        </p:grpSpPr>
        <p:sp>
          <p:nvSpPr>
            <p:cNvPr id="253" name="Shape 253"/>
            <p:cNvSpPr txBox="1"/>
            <p:nvPr/>
          </p:nvSpPr>
          <p:spPr>
            <a:xfrm>
              <a:off x="7505475" y="3544550"/>
              <a:ext cx="4029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700">
                  <a:solidFill>
                    <a:srgbClr val="351C75"/>
                  </a:solidFill>
                  <a:latin typeface="Open Sans"/>
                  <a:ea typeface="Open Sans"/>
                  <a:cs typeface="Open Sans"/>
                  <a:sym typeface="Open Sans"/>
                </a:rPr>
                <a:t>1024</a:t>
              </a:r>
            </a:p>
          </p:txBody>
        </p:sp>
        <p:grpSp>
          <p:nvGrpSpPr>
            <p:cNvPr id="254" name="Shape 254"/>
            <p:cNvGrpSpPr/>
            <p:nvPr/>
          </p:nvGrpSpPr>
          <p:grpSpPr>
            <a:xfrm>
              <a:off x="6900879" y="3776750"/>
              <a:ext cx="2126074" cy="601222"/>
              <a:chOff x="6900879" y="3776750"/>
              <a:chExt cx="2126074" cy="601222"/>
            </a:xfrm>
          </p:grpSpPr>
          <p:grpSp>
            <p:nvGrpSpPr>
              <p:cNvPr id="255" name="Shape 255"/>
              <p:cNvGrpSpPr/>
              <p:nvPr/>
            </p:nvGrpSpPr>
            <p:grpSpPr>
              <a:xfrm>
                <a:off x="7119524" y="4103767"/>
                <a:ext cx="1907429" cy="274205"/>
                <a:chOff x="7510185" y="3019504"/>
                <a:chExt cx="1907429" cy="274205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7510185" y="3019504"/>
                  <a:ext cx="382800" cy="274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28575">
                  <a:solidFill>
                    <a:srgbClr val="674EA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>
                      <a:latin typeface="Open Sans"/>
                      <a:ea typeface="Open Sans"/>
                      <a:cs typeface="Open Sans"/>
                      <a:sym typeface="Open Sans"/>
                    </a:rPr>
                    <a:t>10</a:t>
                  </a: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7906175" y="3019504"/>
                  <a:ext cx="382800" cy="274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28575">
                  <a:solidFill>
                    <a:srgbClr val="674EA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>
                      <a:latin typeface="Open Sans"/>
                      <a:ea typeface="Open Sans"/>
                      <a:cs typeface="Open Sans"/>
                      <a:sym typeface="Open Sans"/>
                    </a:rPr>
                    <a:t>20</a:t>
                  </a:r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8287175" y="3019504"/>
                  <a:ext cx="382800" cy="274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28575">
                  <a:solidFill>
                    <a:srgbClr val="674EA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>
                      <a:latin typeface="Open Sans"/>
                      <a:ea typeface="Open Sans"/>
                      <a:cs typeface="Open Sans"/>
                      <a:sym typeface="Open Sans"/>
                    </a:rPr>
                    <a:t>30</a:t>
                  </a: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8668175" y="3019504"/>
                  <a:ext cx="382800" cy="274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28575">
                  <a:solidFill>
                    <a:srgbClr val="674EA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>
                      <a:latin typeface="Open Sans"/>
                      <a:ea typeface="Open Sans"/>
                      <a:cs typeface="Open Sans"/>
                      <a:sym typeface="Open Sans"/>
                    </a:rPr>
                    <a:t>40</a:t>
                  </a: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9034814" y="3019510"/>
                  <a:ext cx="382800" cy="274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28575">
                  <a:solidFill>
                    <a:srgbClr val="674EA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1200">
                      <a:latin typeface="Open Sans"/>
                      <a:ea typeface="Open Sans"/>
                      <a:cs typeface="Open Sans"/>
                      <a:sym typeface="Open Sans"/>
                    </a:rPr>
                    <a:t>50</a:t>
                  </a:r>
                </a:p>
              </p:txBody>
            </p:sp>
          </p:grpSp>
          <p:sp>
            <p:nvSpPr>
              <p:cNvPr id="261" name="Shape 261"/>
              <p:cNvSpPr/>
              <p:nvPr/>
            </p:nvSpPr>
            <p:spPr>
              <a:xfrm>
                <a:off x="6900879" y="3776750"/>
                <a:ext cx="806300" cy="486575"/>
              </a:xfrm>
              <a:custGeom>
                <a:pathLst>
                  <a:path extrusionOk="0" h="19463" w="32252">
                    <a:moveTo>
                      <a:pt x="32252" y="0"/>
                    </a:moveTo>
                    <a:cubicBezTo>
                      <a:pt x="31928" y="1132"/>
                      <a:pt x="32306" y="5445"/>
                      <a:pt x="30311" y="6793"/>
                    </a:cubicBezTo>
                    <a:cubicBezTo>
                      <a:pt x="28316" y="8140"/>
                      <a:pt x="24271" y="7871"/>
                      <a:pt x="20282" y="8087"/>
                    </a:cubicBezTo>
                    <a:cubicBezTo>
                      <a:pt x="16292" y="8302"/>
                      <a:pt x="9714" y="7008"/>
                      <a:pt x="6372" y="8087"/>
                    </a:cubicBezTo>
                    <a:cubicBezTo>
                      <a:pt x="3029" y="9165"/>
                      <a:pt x="873" y="12723"/>
                      <a:pt x="226" y="14557"/>
                    </a:cubicBezTo>
                    <a:cubicBezTo>
                      <a:pt x="-421" y="16390"/>
                      <a:pt x="495" y="18331"/>
                      <a:pt x="2490" y="19086"/>
                    </a:cubicBezTo>
                    <a:cubicBezTo>
                      <a:pt x="4484" y="19840"/>
                      <a:pt x="10577" y="19086"/>
                      <a:pt x="12195" y="19086"/>
                    </a:cubicBezTo>
                  </a:path>
                </a:pathLst>
              </a:custGeom>
              <a:noFill/>
              <a:ln cap="flat" cmpd="sng" w="19050">
                <a:solidFill>
                  <a:srgbClr val="674EA7"/>
                </a:solidFill>
                <a:prstDash val="solid"/>
                <a:round/>
                <a:headEnd len="lg" w="lg" type="none"/>
                <a:tailEnd len="lg" w="lg" type="stealth"/>
              </a:ln>
            </p:spPr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 Constructor with </a:t>
            </a:r>
            <a:r>
              <a:rPr i="1" lang="en">
                <a:solidFill>
                  <a:srgbClr val="0000FF"/>
                </a:solidFill>
              </a:rPr>
              <a:t>char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Array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</a:t>
            </a:r>
            <a:r>
              <a:rPr lang="en"/>
              <a:t> Overloading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Overloading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225225"/>
            <a:ext cx="4317600" cy="15669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Not available</a:t>
            </a:r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4770775" y="1225225"/>
            <a:ext cx="4061400" cy="3754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 X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void Print(int score);</a:t>
            </a:r>
            <a:br>
              <a:rPr lang="en"/>
            </a:br>
            <a:r>
              <a:rPr lang="en"/>
              <a:t>	void Print(const char* name);</a:t>
            </a:r>
            <a:br>
              <a:rPr lang="en"/>
            </a:br>
            <a:r>
              <a:rPr lang="en"/>
              <a:t>	void Print(float gpa, const char* name);</a:t>
            </a:r>
            <a:br>
              <a:rPr lang="en"/>
            </a:br>
            <a:r>
              <a:rPr lang="en"/>
              <a:t>};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2896525"/>
            <a:ext cx="4317600" cy="20829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 class X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public void Print(int score);</a:t>
            </a:r>
            <a:br>
              <a:rPr lang="en"/>
            </a:br>
            <a:r>
              <a:rPr lang="en"/>
              <a:t>	public void Print(String name);</a:t>
            </a:r>
            <a:br>
              <a:rPr lang="en"/>
            </a:br>
            <a:r>
              <a:rPr lang="en"/>
              <a:t>	public void Print(double gpa, String name);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Overloading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225225"/>
            <a:ext cx="8520600" cy="258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Everything is same except the argument list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Return type does NOT matter</a:t>
            </a:r>
            <a:br>
              <a:rPr lang="en"/>
            </a:br>
            <a:br>
              <a:rPr lang="en"/>
            </a:br>
            <a:r>
              <a:rPr lang="en"/>
              <a:t>void Print(int score);						// OK</a:t>
            </a:r>
            <a:br>
              <a:rPr lang="en"/>
            </a:br>
            <a:r>
              <a:rPr lang="en"/>
              <a:t>void Print(const char* name);				// OK</a:t>
            </a:r>
            <a:br>
              <a:rPr lang="en"/>
            </a:br>
            <a:r>
              <a:rPr lang="en"/>
              <a:t>void Print(float gpa, const char* name);	// OK</a:t>
            </a:r>
            <a:br>
              <a:rPr lang="en"/>
            </a:br>
            <a:r>
              <a:rPr lang="en"/>
              <a:t>int Print(int score);						// </a:t>
            </a:r>
            <a:r>
              <a:rPr lang="en">
                <a:solidFill>
                  <a:srgbClr val="FF0000"/>
                </a:solidFill>
              </a:rPr>
              <a:t>Compile Error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int Print(float gpa);						// OK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Overloading Resolution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Function matching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process of determining which among a set of overloaded function is actually invoked by a particular function call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3 possible outcomes of functions matching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1. </a:t>
            </a:r>
            <a:r>
              <a:rPr lang="en" sz="1400"/>
              <a:t>There are no matches				// Compile error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2. There are matches but no best one	// Compile error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/>
              <a:t>Ambiguous</a:t>
            </a:r>
            <a:r>
              <a:rPr lang="en"/>
              <a:t> call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r>
              <a:rPr lang="en" sz="1400"/>
              <a:t>3. There is a best match				// 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Overload Resolution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void Print(int score);				</a:t>
            </a:r>
            <a:br>
              <a:rPr lang="en"/>
            </a:br>
            <a:r>
              <a:rPr lang="en"/>
              <a:t>	void Print(const char* name);			</a:t>
            </a:r>
            <a:br>
              <a:rPr lang="en"/>
            </a:br>
            <a:r>
              <a:rPr lang="en"/>
              <a:t>	void Print(float gpa, </a:t>
            </a:r>
            <a:r>
              <a:rPr lang="en"/>
              <a:t>const char* name</a:t>
            </a:r>
            <a:r>
              <a:rPr lang="en"/>
              <a:t>);	</a:t>
            </a:r>
            <a:br>
              <a:rPr lang="en"/>
            </a:br>
          </a:p>
        </p:txBody>
      </p:sp>
      <p:sp>
        <p:nvSpPr>
          <p:cNvPr id="298" name="Shape 298"/>
          <p:cNvSpPr txBox="1"/>
          <p:nvPr/>
        </p:nvSpPr>
        <p:spPr>
          <a:xfrm>
            <a:off x="311700" y="2705913"/>
            <a:ext cx="38256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Print(100);	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Print(“Pope”);		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Print(4.0, “Pope”);		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Print(77.5);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Print(“Pope”, 4.0);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356422" y="1267208"/>
            <a:ext cx="500700" cy="1012271"/>
            <a:chOff x="-6680477" y="1505758"/>
            <a:chExt cx="500700" cy="1012271"/>
          </a:xfrm>
        </p:grpSpPr>
        <p:sp>
          <p:nvSpPr>
            <p:cNvPr id="300" name="Shape 300"/>
            <p:cNvSpPr txBox="1"/>
            <p:nvPr/>
          </p:nvSpPr>
          <p:spPr>
            <a:xfrm>
              <a:off x="-6680477" y="1505758"/>
              <a:ext cx="5007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(1)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-6680477" y="1832921"/>
              <a:ext cx="5007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(2)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-6680477" y="2152630"/>
              <a:ext cx="5007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(3)</a:t>
              </a:r>
            </a:p>
          </p:txBody>
        </p:sp>
      </p:grpSp>
      <p:sp>
        <p:nvSpPr>
          <p:cNvPr id="303" name="Shape 303"/>
          <p:cNvSpPr txBox="1"/>
          <p:nvPr/>
        </p:nvSpPr>
        <p:spPr>
          <a:xfrm>
            <a:off x="2779077" y="2729932"/>
            <a:ext cx="832799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779077" y="3095332"/>
            <a:ext cx="832799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779077" y="3415607"/>
            <a:ext cx="832799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779077" y="3736582"/>
            <a:ext cx="832799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818809" y="2723450"/>
            <a:ext cx="832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(1)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820477" y="3093775"/>
            <a:ext cx="832799" cy="36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(2)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820477" y="3414050"/>
            <a:ext cx="832799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(3)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887548" y="3735029"/>
            <a:ext cx="3140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(1)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779077" y="4025332"/>
            <a:ext cx="832799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894201" y="4025354"/>
            <a:ext cx="3140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238779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Max(int, int);</a:t>
            </a:r>
            <a:br>
              <a:rPr lang="en" sz="1400"/>
            </a:br>
            <a:r>
              <a:rPr lang="en" sz="1400"/>
              <a:t>int Max(double, double);</a:t>
            </a:r>
            <a:br>
              <a:rPr lang="en" sz="1400"/>
            </a:br>
            <a:r>
              <a:rPr lang="en" sz="1400"/>
              <a:t>int Max(const int a[], size_t);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Min(int, int);</a:t>
            </a:r>
            <a:br>
              <a:rPr lang="en" sz="1400"/>
            </a:br>
            <a:r>
              <a:rPr lang="en" sz="1400"/>
              <a:t>int Min(double, double);</a:t>
            </a:r>
            <a:br>
              <a:rPr lang="en" sz="1400"/>
            </a:br>
            <a:r>
              <a:rPr lang="en" sz="1400"/>
              <a:t>int Min(const int a[], size_t);</a:t>
            </a:r>
            <a:br>
              <a:rPr lang="en" sz="1400"/>
            </a:br>
            <a:br>
              <a:rPr lang="en" sz="1400"/>
            </a:b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std::cout &lt;&lt; Max(1, 3.14) &lt;&lt; std::endl;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in Function Matching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411650" y="2053250"/>
            <a:ext cx="2195700" cy="431533"/>
            <a:chOff x="259250" y="2053250"/>
            <a:chExt cx="2195700" cy="431533"/>
          </a:xfrm>
        </p:grpSpPr>
        <p:cxnSp>
          <p:nvCxnSpPr>
            <p:cNvPr id="320" name="Shape 320"/>
            <p:cNvCxnSpPr/>
            <p:nvPr/>
          </p:nvCxnSpPr>
          <p:spPr>
            <a:xfrm>
              <a:off x="259250" y="2053250"/>
              <a:ext cx="11256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" name="Shape 321"/>
            <p:cNvCxnSpPr/>
            <p:nvPr/>
          </p:nvCxnSpPr>
          <p:spPr>
            <a:xfrm flipH="1" rot="10800000">
              <a:off x="259250" y="2258675"/>
              <a:ext cx="1994400" cy="14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" name="Shape 322"/>
            <p:cNvCxnSpPr/>
            <p:nvPr/>
          </p:nvCxnSpPr>
          <p:spPr>
            <a:xfrm flipH="1" rot="10800000">
              <a:off x="259250" y="2482383"/>
              <a:ext cx="2195700" cy="2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23" name="Shape 323"/>
          <p:cNvCxnSpPr/>
          <p:nvPr/>
        </p:nvCxnSpPr>
        <p:spPr>
          <a:xfrm flipH="1" rot="10800000">
            <a:off x="410644" y="1844475"/>
            <a:ext cx="2203200" cy="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4" name="Shape 324"/>
          <p:cNvSpPr/>
          <p:nvPr/>
        </p:nvSpPr>
        <p:spPr>
          <a:xfrm>
            <a:off x="1858350" y="3229475"/>
            <a:ext cx="375900" cy="21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239350" y="3229475"/>
            <a:ext cx="635100" cy="215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Max(int, int);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	      Max(1, 3.14);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br>
              <a:rPr lang="en"/>
            </a:b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Max(double, double);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	     Max(1, 3.14);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in Function Matching</a:t>
            </a:r>
          </a:p>
        </p:txBody>
      </p:sp>
      <p:sp>
        <p:nvSpPr>
          <p:cNvPr id="332" name="Shape 332"/>
          <p:cNvSpPr/>
          <p:nvPr/>
        </p:nvSpPr>
        <p:spPr>
          <a:xfrm>
            <a:off x="1683850" y="1345925"/>
            <a:ext cx="372600" cy="231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721125" y="2169225"/>
            <a:ext cx="141600" cy="231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4" name="Shape 334"/>
          <p:cNvCxnSpPr/>
          <p:nvPr/>
        </p:nvCxnSpPr>
        <p:spPr>
          <a:xfrm flipH="1">
            <a:off x="1784545" y="1576925"/>
            <a:ext cx="44700" cy="592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335" name="Shape 335"/>
          <p:cNvSpPr txBox="1"/>
          <p:nvPr/>
        </p:nvSpPr>
        <p:spPr>
          <a:xfrm>
            <a:off x="542500" y="1692953"/>
            <a:ext cx="123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exact match</a:t>
            </a:r>
          </a:p>
        </p:txBody>
      </p:sp>
      <p:sp>
        <p:nvSpPr>
          <p:cNvPr id="336" name="Shape 336"/>
          <p:cNvSpPr/>
          <p:nvPr/>
        </p:nvSpPr>
        <p:spPr>
          <a:xfrm>
            <a:off x="2074100" y="1345925"/>
            <a:ext cx="372600" cy="231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962750" y="2169225"/>
            <a:ext cx="528000" cy="231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8" name="Shape 338"/>
          <p:cNvCxnSpPr>
            <a:endCxn id="337" idx="0"/>
          </p:cNvCxnSpPr>
          <p:nvPr/>
        </p:nvCxnSpPr>
        <p:spPr>
          <a:xfrm flipH="1">
            <a:off x="2226750" y="1577025"/>
            <a:ext cx="33900" cy="592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339" name="Shape 339"/>
          <p:cNvSpPr txBox="1"/>
          <p:nvPr/>
        </p:nvSpPr>
        <p:spPr>
          <a:xfrm>
            <a:off x="2371300" y="1692953"/>
            <a:ext cx="123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standard conversion</a:t>
            </a:r>
          </a:p>
        </p:txBody>
      </p:sp>
      <p:sp>
        <p:nvSpPr>
          <p:cNvPr id="340" name="Shape 340"/>
          <p:cNvSpPr/>
          <p:nvPr/>
        </p:nvSpPr>
        <p:spPr>
          <a:xfrm>
            <a:off x="1683850" y="3007425"/>
            <a:ext cx="775500" cy="231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665805" y="3815807"/>
            <a:ext cx="141600" cy="231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655925" y="3293153"/>
            <a:ext cx="123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standard conversion</a:t>
            </a:r>
          </a:p>
        </p:txBody>
      </p:sp>
      <p:sp>
        <p:nvSpPr>
          <p:cNvPr id="343" name="Shape 343"/>
          <p:cNvSpPr/>
          <p:nvPr/>
        </p:nvSpPr>
        <p:spPr>
          <a:xfrm>
            <a:off x="2534475" y="2999950"/>
            <a:ext cx="834300" cy="231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1938025" y="3823261"/>
            <a:ext cx="476400" cy="231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>
            <a:stCxn id="343" idx="2"/>
            <a:endCxn id="344" idx="0"/>
          </p:cNvCxnSpPr>
          <p:nvPr/>
        </p:nvCxnSpPr>
        <p:spPr>
          <a:xfrm flipH="1">
            <a:off x="2176125" y="3230950"/>
            <a:ext cx="775500" cy="592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346" name="Shape 346"/>
          <p:cNvSpPr txBox="1"/>
          <p:nvPr/>
        </p:nvSpPr>
        <p:spPr>
          <a:xfrm>
            <a:off x="2523700" y="3445553"/>
            <a:ext cx="123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exact match</a:t>
            </a:r>
          </a:p>
        </p:txBody>
      </p:sp>
      <p:cxnSp>
        <p:nvCxnSpPr>
          <p:cNvPr id="347" name="Shape 347"/>
          <p:cNvCxnSpPr>
            <a:stCxn id="340" idx="2"/>
            <a:endCxn id="341" idx="0"/>
          </p:cNvCxnSpPr>
          <p:nvPr/>
        </p:nvCxnSpPr>
        <p:spPr>
          <a:xfrm flipH="1">
            <a:off x="1736500" y="3238425"/>
            <a:ext cx="335100" cy="57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348" name="Shape 348"/>
          <p:cNvSpPr txBox="1"/>
          <p:nvPr/>
        </p:nvSpPr>
        <p:spPr>
          <a:xfrm>
            <a:off x="6124900" y="2452475"/>
            <a:ext cx="2675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Ambiguous call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3737575" y="1357225"/>
            <a:ext cx="2387325" cy="1043100"/>
            <a:chOff x="3737575" y="1357225"/>
            <a:chExt cx="2387325" cy="1043100"/>
          </a:xfrm>
        </p:grpSpPr>
        <p:sp>
          <p:nvSpPr>
            <p:cNvPr id="350" name="Shape 350"/>
            <p:cNvSpPr/>
            <p:nvPr/>
          </p:nvSpPr>
          <p:spPr>
            <a:xfrm>
              <a:off x="3737575" y="1357225"/>
              <a:ext cx="104400" cy="1043100"/>
            </a:xfrm>
            <a:prstGeom prst="rightBracket">
              <a:avLst>
                <a:gd fmla="val 833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3971500" y="1692950"/>
              <a:ext cx="21534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 exact match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 standard conversion</a:t>
              </a:r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3737575" y="3005625"/>
            <a:ext cx="2387325" cy="1043100"/>
            <a:chOff x="3737575" y="1357225"/>
            <a:chExt cx="2387325" cy="1043100"/>
          </a:xfrm>
        </p:grpSpPr>
        <p:sp>
          <p:nvSpPr>
            <p:cNvPr id="353" name="Shape 353"/>
            <p:cNvSpPr/>
            <p:nvPr/>
          </p:nvSpPr>
          <p:spPr>
            <a:xfrm>
              <a:off x="3737575" y="1357225"/>
              <a:ext cx="104400" cy="1043100"/>
            </a:xfrm>
            <a:prstGeom prst="rightBracket">
              <a:avLst>
                <a:gd fmla="val 833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3971500" y="1692950"/>
              <a:ext cx="21534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 exact match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 standard conversion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Information?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</a:t>
            </a:r>
            <a:r>
              <a:rPr lang="en"/>
              <a:t>here are rules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If you want, search it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Are you interested in compiler design?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Then you need to know this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Search for </a:t>
            </a:r>
            <a:r>
              <a:rPr i="1" lang="en"/>
              <a:t>Function Overload Resolution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 Constructor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Vector Class with Function Overloading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 Overloading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Symbols which work like functions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result = num1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num2;</a:t>
            </a:r>
            <a:br>
              <a:rPr lang="en"/>
            </a:br>
            <a:r>
              <a:rPr lang="en"/>
              <a:t>if (num1 </a:t>
            </a:r>
            <a:r>
              <a:rPr b="1" lang="en">
                <a:solidFill>
                  <a:srgbClr val="FF0000"/>
                </a:solidFill>
              </a:rPr>
              <a:t>&lt;</a:t>
            </a:r>
            <a:r>
              <a:rPr lang="en"/>
              <a:t> num2) {}</a:t>
            </a:r>
            <a:br>
              <a:rPr lang="en"/>
            </a:br>
            <a:r>
              <a:rPr lang="en"/>
              <a:t>if (IsNumber() </a:t>
            </a:r>
            <a:r>
              <a:rPr b="1" lang="en">
                <a:solidFill>
                  <a:srgbClr val="FF0000"/>
                </a:solidFill>
              </a:rPr>
              <a:t>||</a:t>
            </a:r>
            <a:r>
              <a:rPr lang="en"/>
              <a:t> IsAlphabet()) {}</a:t>
            </a:r>
            <a:br>
              <a:rPr lang="en"/>
            </a:br>
            <a:r>
              <a:rPr lang="en"/>
              <a:t>num1</a:t>
            </a:r>
            <a:r>
              <a:rPr b="1" lang="en">
                <a:solidFill>
                  <a:srgbClr val="FF0000"/>
                </a:solidFill>
              </a:rPr>
              <a:t>++</a:t>
            </a:r>
            <a:r>
              <a:rPr lang="en"/>
              <a:t>;</a:t>
            </a:r>
            <a:br>
              <a:rPr lang="en"/>
            </a:br>
            <a:r>
              <a:rPr lang="en"/>
              <a:t>num1 </a:t>
            </a:r>
            <a:r>
              <a:rPr b="1" lang="en">
                <a:solidFill>
                  <a:srgbClr val="FF0000"/>
                </a:solidFill>
              </a:rPr>
              <a:t>+=</a:t>
            </a:r>
            <a:r>
              <a:rPr lang="en"/>
              <a:t> 1;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C++ allows you to overload operators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 Types - Unary</a:t>
            </a:r>
          </a:p>
        </p:txBody>
      </p:sp>
      <p:graphicFrame>
        <p:nvGraphicFramePr>
          <p:cNvPr id="382" name="Shape 382"/>
          <p:cNvGraphicFramePr/>
          <p:nvPr/>
        </p:nvGraphicFramePr>
        <p:xfrm>
          <a:off x="770675" y="1316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1129750"/>
                <a:gridCol w="1129750"/>
              </a:tblGrid>
              <a:tr h="396225"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Unary operators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++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Conversion operators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962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and so many more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83" name="Shape 383"/>
          <p:cNvSpPr txBox="1"/>
          <p:nvPr>
            <p:ph idx="4294967295" type="body"/>
          </p:nvPr>
        </p:nvSpPr>
        <p:spPr>
          <a:xfrm>
            <a:off x="3204600" y="1163975"/>
            <a:ext cx="5627700" cy="387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if (</a:t>
            </a:r>
            <a:r>
              <a:rPr b="1" lang="en" sz="1600">
                <a:solidFill>
                  <a:srgbClr val="FF0000"/>
                </a:solidFill>
              </a:rPr>
              <a:t>!</a:t>
            </a:r>
            <a:r>
              <a:rPr lang="en" sz="1600"/>
              <a:t>IsNumber())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Vector</a:t>
            </a:r>
            <a:r>
              <a:rPr b="1" lang="en" sz="1600">
                <a:solidFill>
                  <a:srgbClr val="FF0000"/>
                </a:solidFill>
              </a:rPr>
              <a:t>&amp;</a:t>
            </a:r>
            <a:r>
              <a:rPr lang="en" sz="1600"/>
              <a:t> vRef = vector1;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int hexNum = 0xFF00;</a:t>
            </a:r>
            <a:br>
              <a:rPr lang="en" sz="1600"/>
            </a:br>
            <a:r>
              <a:rPr lang="en" sz="1600"/>
              <a:t>int inversion = </a:t>
            </a:r>
            <a:r>
              <a:rPr b="1" lang="en" sz="1600">
                <a:solidFill>
                  <a:srgbClr val="FF0000"/>
                </a:solidFill>
              </a:rPr>
              <a:t>~</a:t>
            </a:r>
            <a:r>
              <a:rPr lang="en" sz="1600"/>
              <a:t>hexNum; 	// 0x00FF; bitwise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int* number1 = &amp;number; 	// This is NOT unary</a:t>
            </a:r>
            <a:br>
              <a:rPr lang="en" sz="1600"/>
            </a:br>
            <a:r>
              <a:rPr b="1" lang="en" sz="1600">
                <a:solidFill>
                  <a:srgbClr val="FF0000"/>
                </a:solidFill>
              </a:rPr>
              <a:t>*</a:t>
            </a:r>
            <a:r>
              <a:rPr lang="en" sz="1600"/>
              <a:t>number1 = 10;			// This is unary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int number2 = </a:t>
            </a:r>
            <a:r>
              <a:rPr b="1" lang="en" sz="1600">
                <a:solidFill>
                  <a:srgbClr val="FF0000"/>
                </a:solidFill>
              </a:rPr>
              <a:t>+</a:t>
            </a:r>
            <a:r>
              <a:rPr lang="en" sz="1600"/>
              <a:t>10;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int number3 = </a:t>
            </a:r>
            <a:r>
              <a:rPr b="1" lang="en" sz="1600">
                <a:solidFill>
                  <a:srgbClr val="FF0000"/>
                </a:solidFill>
              </a:rPr>
              <a:t>-</a:t>
            </a:r>
            <a:r>
              <a:rPr lang="en" sz="1600"/>
              <a:t>10;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++</a:t>
            </a:r>
            <a:r>
              <a:rPr lang="en" sz="1600"/>
              <a:t>number1; </a:t>
            </a:r>
            <a:r>
              <a:rPr lang="en" sz="1600"/>
              <a:t>number1</a:t>
            </a:r>
            <a:r>
              <a:rPr b="1" lang="en" sz="1600">
                <a:solidFill>
                  <a:srgbClr val="FF0000"/>
                </a:solidFill>
              </a:rPr>
              <a:t>++</a:t>
            </a:r>
            <a:r>
              <a:rPr lang="en" sz="1600"/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--</a:t>
            </a:r>
            <a:r>
              <a:rPr lang="en" sz="1600"/>
              <a:t>number1; </a:t>
            </a:r>
            <a:r>
              <a:rPr lang="en" sz="1600"/>
              <a:t>number1</a:t>
            </a:r>
            <a:r>
              <a:rPr b="1" lang="en" sz="1600">
                <a:solidFill>
                  <a:srgbClr val="FF0000"/>
                </a:solidFill>
              </a:rPr>
              <a:t>--</a:t>
            </a:r>
            <a:r>
              <a:rPr lang="en" sz="1600"/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int number4 =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(</a:t>
            </a:r>
            <a:r>
              <a:rPr lang="en" sz="1600"/>
              <a:t>int</a:t>
            </a:r>
            <a:r>
              <a:rPr b="1" lang="en" sz="1600">
                <a:solidFill>
                  <a:srgbClr val="FF0000"/>
                </a:solidFill>
              </a:rPr>
              <a:t>)</a:t>
            </a:r>
            <a:r>
              <a:rPr lang="en" sz="1600"/>
              <a:t>gpa; // float gpa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 Types - Binary</a:t>
            </a:r>
          </a:p>
        </p:txBody>
      </p:sp>
      <p:graphicFrame>
        <p:nvGraphicFramePr>
          <p:cNvPr id="389" name="Shape 389"/>
          <p:cNvGraphicFramePr/>
          <p:nvPr/>
        </p:nvGraphicFramePr>
        <p:xfrm>
          <a:off x="311700" y="13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1074675"/>
                <a:gridCol w="1074675"/>
                <a:gridCol w="1074675"/>
                <a:gridCol w="1074675"/>
              </a:tblGrid>
              <a:tr h="3962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Binary operators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&amp;&amp;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-&gt;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&lt;&lt;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&lt;&lt;=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^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^=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|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|=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||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, and so may more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90" name="Shape 390"/>
          <p:cNvSpPr txBox="1"/>
          <p:nvPr/>
        </p:nvSpPr>
        <p:spPr>
          <a:xfrm>
            <a:off x="4759875" y="1302150"/>
            <a:ext cx="42483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Max(num1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num2);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mod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10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3;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(flags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&amp;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0x01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0x01) {}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(IsNumber()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&amp;&amp;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IsAlphabet()) {}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vector1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*=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10;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vector1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+=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vector2;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vector1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-&gt;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Add(vector2); // vector1 is Vector* type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num1 = 0x01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&lt;&lt;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1; // 0x02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num1 = 0x04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&gt;&gt;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1; // 0x02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 Types - Others</a:t>
            </a:r>
          </a:p>
        </p:txBody>
      </p:sp>
      <p:sp>
        <p:nvSpPr>
          <p:cNvPr id="396" name="Shape 396"/>
          <p:cNvSpPr txBox="1"/>
          <p:nvPr>
            <p:ph idx="4294967295" type="body"/>
          </p:nvPr>
        </p:nvSpPr>
        <p:spPr>
          <a:xfrm>
            <a:off x="311700" y="1225225"/>
            <a:ext cx="8520600" cy="361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Function-call operator, 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Max</a:t>
            </a:r>
            <a:r>
              <a:rPr b="1" lang="en">
                <a:solidFill>
                  <a:srgbClr val="FF0000"/>
                </a:solidFill>
              </a:rPr>
              <a:t>(</a:t>
            </a:r>
            <a:r>
              <a:rPr lang="en"/>
              <a:t>number1, number2</a:t>
            </a:r>
            <a:r>
              <a:rPr b="1" lang="en">
                <a:solidFill>
                  <a:srgbClr val="FF0000"/>
                </a:solidFill>
              </a:rPr>
              <a:t>)</a:t>
            </a:r>
            <a:r>
              <a:rPr lang="en"/>
              <a:t>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Subscript operator,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score = Scores</a:t>
            </a:r>
            <a:r>
              <a:rPr b="1" lang="en">
                <a:solidFill>
                  <a:srgbClr val="FF0000"/>
                </a:solidFill>
              </a:rPr>
              <a:t>[</a:t>
            </a:r>
            <a:r>
              <a:rPr lang="en"/>
              <a:t>10</a:t>
            </a:r>
            <a:r>
              <a:rPr b="1" lang="en">
                <a:solidFill>
                  <a:srgbClr val="FF0000"/>
                </a:solidFill>
              </a:rPr>
              <a:t>]</a:t>
            </a:r>
            <a:r>
              <a:rPr lang="en"/>
              <a:t>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Vector* vectors = </a:t>
            </a:r>
            <a:r>
              <a:rPr b="1" lang="en">
                <a:solidFill>
                  <a:srgbClr val="FF0000"/>
                </a:solidFill>
              </a:rPr>
              <a:t>new</a:t>
            </a:r>
            <a:r>
              <a:rPr lang="en"/>
              <a:t> Vector[10];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delete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delete</a:t>
            </a:r>
            <a:r>
              <a:rPr lang="en"/>
              <a:t>[] vectors;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</a:t>
            </a:r>
            <a:r>
              <a:rPr lang="en"/>
              <a:t> Overloading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225225"/>
            <a:ext cx="4317600" cy="3754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// Vector.h</a:t>
            </a:r>
            <a:br>
              <a:rPr lang="en" sz="1200"/>
            </a:br>
            <a:r>
              <a:rPr lang="en" sz="1200"/>
              <a:t>class Vector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	</a:t>
            </a:r>
            <a:r>
              <a:rPr b="1" lang="en" sz="1200"/>
              <a:t>Vector operator+(const Vector&amp; rhs) const;</a:t>
            </a:r>
            <a:br>
              <a:rPr b="1"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	int mX;</a:t>
            </a:r>
            <a:br>
              <a:rPr lang="en" sz="1200"/>
            </a:br>
            <a:r>
              <a:rPr lang="en" sz="1200"/>
              <a:t>	int mY;</a:t>
            </a:r>
            <a:br>
              <a:rPr lang="en" sz="1200"/>
            </a:br>
            <a:r>
              <a:rPr lang="en" sz="1200"/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main.cpp</a:t>
            </a:r>
            <a:br>
              <a:rPr lang="en" sz="1200"/>
            </a:br>
            <a:r>
              <a:rPr lang="en" sz="1200"/>
              <a:t>Vector v1(10, 20);</a:t>
            </a:r>
            <a:br>
              <a:rPr lang="en" sz="1200"/>
            </a:br>
            <a:r>
              <a:rPr lang="en" sz="1200"/>
              <a:t>Vector v2(3, 17);</a:t>
            </a:r>
            <a:br>
              <a:rPr lang="en" sz="1200"/>
            </a:br>
            <a:r>
              <a:rPr b="1" lang="en" sz="1200"/>
              <a:t>Vector sum = v1 + v2;</a:t>
            </a:r>
            <a:br>
              <a:rPr lang="en" sz="1200"/>
            </a:br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x="4770775" y="1225225"/>
            <a:ext cx="4061400" cy="3754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// Vector.cpp</a:t>
            </a:r>
            <a:br>
              <a:rPr lang="en" sz="1200"/>
            </a:br>
            <a:r>
              <a:rPr b="1" lang="en" sz="1200"/>
              <a:t>Vector Vector::operator</a:t>
            </a:r>
            <a:r>
              <a:rPr b="1" lang="en" sz="1200"/>
              <a:t>+(const Vector&amp; rhs) const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Vector sum;</a:t>
            </a:r>
            <a:br>
              <a:rPr lang="en" sz="1200"/>
            </a:br>
            <a:r>
              <a:rPr lang="en" sz="1200"/>
              <a:t>	sum.mX = mX + rhs.mX;</a:t>
            </a:r>
            <a:br>
              <a:rPr lang="en" sz="1200"/>
            </a:br>
            <a:r>
              <a:rPr lang="en" sz="1200"/>
              <a:t>	sum.mY = mY + rhs.mY;</a:t>
            </a:r>
            <a:br>
              <a:rPr lang="en" sz="1200"/>
            </a:br>
            <a:br>
              <a:rPr lang="en" sz="1200"/>
            </a:br>
            <a:r>
              <a:rPr lang="en" sz="1200"/>
              <a:t>	return sum;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 Overloading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225225"/>
            <a:ext cx="8520600" cy="366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 and Java do not support operator overloading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Same symbol, but many operations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int1 = int1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int2; 				// Add two int type variables</a:t>
            </a:r>
            <a:br>
              <a:rPr lang="en"/>
            </a:br>
            <a:r>
              <a:rPr lang="en"/>
              <a:t>	float1 = float1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float2; 			// </a:t>
            </a:r>
            <a:r>
              <a:rPr lang="en"/>
              <a:t>Add two float type variables</a:t>
            </a:r>
            <a:br>
              <a:rPr lang="en"/>
            </a:br>
            <a:r>
              <a:rPr lang="en"/>
              <a:t>	name = firstName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lastName; 	// Add two string type variables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Operators can be overloaded by using member or non-member functions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Operator Overloaded as Member Functions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Operators are also methods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Vector sum = v1 + v2;</a:t>
            </a:r>
            <a:br>
              <a:rPr lang="en"/>
            </a:br>
            <a:r>
              <a:rPr lang="en"/>
              <a:t>	Vector sum = v1.operator+(v2);		// same as above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std::cout &lt;&lt; number; 					// int number;</a:t>
            </a:r>
            <a:br>
              <a:rPr lang="en"/>
            </a:br>
            <a:r>
              <a:rPr lang="en"/>
              <a:t>	std::cout.operator&lt;&lt;(number);		// same as above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 operators ONLY can be overloaded by using member functions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400"/>
              <a:t>=, (), [], -&gt;</a:t>
            </a:r>
            <a:br>
              <a:rPr lang="en"/>
            </a:b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Overload </a:t>
            </a:r>
            <a:r>
              <a:rPr i="1" lang="en">
                <a:solidFill>
                  <a:srgbClr val="000000"/>
                </a:solidFill>
              </a:rPr>
              <a:t>operator+()</a:t>
            </a:r>
            <a:r>
              <a:rPr lang="en"/>
              <a:t> for Vector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149025"/>
            <a:ext cx="4254000" cy="121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Our goal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Vector result = vector1 + vector2;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Vector result = vector1.operator+(vector2);</a:t>
            </a:r>
          </a:p>
        </p:txBody>
      </p:sp>
      <p:grpSp>
        <p:nvGrpSpPr>
          <p:cNvPr id="422" name="Shape 422"/>
          <p:cNvGrpSpPr/>
          <p:nvPr/>
        </p:nvGrpSpPr>
        <p:grpSpPr>
          <a:xfrm>
            <a:off x="892850" y="2253125"/>
            <a:ext cx="1033025" cy="706275"/>
            <a:chOff x="892850" y="2253125"/>
            <a:chExt cx="1033025" cy="706275"/>
          </a:xfrm>
        </p:grpSpPr>
        <p:sp>
          <p:nvSpPr>
            <p:cNvPr id="423" name="Shape 423"/>
            <p:cNvSpPr/>
            <p:nvPr/>
          </p:nvSpPr>
          <p:spPr>
            <a:xfrm rot="-5400000">
              <a:off x="1288550" y="1857425"/>
              <a:ext cx="208800" cy="10002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925675" y="2491700"/>
              <a:ext cx="1000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 value</a:t>
              </a:r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2678275" y="2253125"/>
            <a:ext cx="1000200" cy="706275"/>
            <a:chOff x="2678275" y="2253125"/>
            <a:chExt cx="1000200" cy="706275"/>
          </a:xfrm>
        </p:grpSpPr>
        <p:sp>
          <p:nvSpPr>
            <p:cNvPr id="426" name="Shape 426"/>
            <p:cNvSpPr/>
            <p:nvPr/>
          </p:nvSpPr>
          <p:spPr>
            <a:xfrm rot="-5400000">
              <a:off x="3066475" y="1930175"/>
              <a:ext cx="208800" cy="8547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2678275" y="2491700"/>
              <a:ext cx="1000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function name</a:t>
              </a: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3516475" y="2253125"/>
            <a:ext cx="1146900" cy="706275"/>
            <a:chOff x="3516475" y="2253125"/>
            <a:chExt cx="1146900" cy="706275"/>
          </a:xfrm>
        </p:grpSpPr>
        <p:sp>
          <p:nvSpPr>
            <p:cNvPr id="429" name="Shape 429"/>
            <p:cNvSpPr/>
            <p:nvPr/>
          </p:nvSpPr>
          <p:spPr>
            <a:xfrm rot="-5400000">
              <a:off x="3870000" y="2023775"/>
              <a:ext cx="208800" cy="6675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3516475" y="2491700"/>
              <a:ext cx="11469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arguments</a:t>
              </a:r>
            </a:p>
          </p:txBody>
        </p:sp>
      </p:grpSp>
      <p:sp>
        <p:nvSpPr>
          <p:cNvPr id="431" name="Shape 431"/>
          <p:cNvSpPr txBox="1"/>
          <p:nvPr/>
        </p:nvSpPr>
        <p:spPr>
          <a:xfrm>
            <a:off x="250575" y="2989175"/>
            <a:ext cx="4614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Vector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operator+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const Vector&amp; rhs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) const;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726000" y="2114075"/>
            <a:ext cx="4335900" cy="261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Vector.cpp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 Vector::operator+(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Vector&amp; rhs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const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Vector sum;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sum.mX = mX +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rhs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.mX;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sum.mY = mY +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rhs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.mY;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return sum;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Constructor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4317600" cy="18759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Not available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770775" y="1225225"/>
            <a:ext cx="4061400" cy="3754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// Vector.h</a:t>
            </a:r>
            <a:br>
              <a:rPr lang="en" sz="1200"/>
            </a:br>
            <a:r>
              <a:rPr lang="en" sz="1200"/>
              <a:t>class Vector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	</a:t>
            </a:r>
            <a:r>
              <a:rPr lang="en" sz="1200"/>
              <a:t>Vector(const Vector&amp; other);</a:t>
            </a: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	int mX;</a:t>
            </a:r>
            <a:br>
              <a:rPr lang="en" sz="1200"/>
            </a:br>
            <a:r>
              <a:rPr lang="en" sz="1200"/>
              <a:t>	int mY;</a:t>
            </a:r>
            <a:br>
              <a:rPr lang="en" sz="1200"/>
            </a:br>
            <a:r>
              <a:rPr lang="en" sz="1200"/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// Vector.cpp</a:t>
            </a:r>
            <a:br>
              <a:rPr lang="en" sz="1200"/>
            </a:br>
            <a:r>
              <a:rPr lang="en" sz="1200"/>
              <a:t>Vector(const Vector&amp; other)</a:t>
            </a:r>
            <a:br>
              <a:rPr lang="en" sz="1200"/>
            </a:br>
            <a:r>
              <a:rPr lang="en" sz="1200"/>
              <a:t>	: mX(other.mX)</a:t>
            </a:r>
            <a:br>
              <a:rPr lang="en" sz="1200"/>
            </a:br>
            <a:r>
              <a:rPr lang="en" sz="1200"/>
              <a:t>	, mY(other.mY)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}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175625"/>
            <a:ext cx="4317600" cy="18036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Java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// Not available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How to Write </a:t>
            </a:r>
            <a:r>
              <a:rPr lang="en" sz="4000"/>
              <a:t>Member Operator Overloads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i="1" lang="en"/>
              <a:t>&lt;return-type&gt;</a:t>
            </a:r>
            <a:r>
              <a:rPr lang="en"/>
              <a:t> </a:t>
            </a:r>
            <a:r>
              <a:rPr i="1" lang="en"/>
              <a:t>&lt;class-name&gt;</a:t>
            </a:r>
            <a:r>
              <a:rPr lang="en"/>
              <a:t>::operator</a:t>
            </a:r>
            <a:r>
              <a:rPr i="1" lang="en"/>
              <a:t>&lt;operator-symbol&gt;</a:t>
            </a:r>
            <a:r>
              <a:rPr lang="en"/>
              <a:t>(</a:t>
            </a:r>
            <a:r>
              <a:rPr i="1" lang="en"/>
              <a:t>&lt;argument-list&gt;</a:t>
            </a:r>
            <a:r>
              <a:rPr lang="en"/>
              <a:t>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Vector operator-(const Vector&amp; rhs) const;</a:t>
            </a:r>
            <a:br>
              <a:rPr lang="en"/>
            </a:br>
            <a:r>
              <a:rPr lang="en"/>
              <a:t>	Vector operator*(const Vector&amp; rhs) const;</a:t>
            </a:r>
            <a:br>
              <a:rPr lang="en"/>
            </a:br>
            <a:r>
              <a:rPr lang="en"/>
              <a:t>	Vector operator/(const Vector&amp; rhs) const;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Operator Overloading as Non-member Functions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1225225"/>
            <a:ext cx="8520600" cy="13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Can I do this…?</a:t>
            </a:r>
          </a:p>
          <a:p>
            <a:pPr indent="457200"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std::cout &lt;&lt; vector1.mX &lt;&lt; “, “ &lt;&lt; vector1.mY &lt;&lt; std::endl;</a:t>
            </a:r>
            <a:br>
              <a:rPr lang="en"/>
            </a:br>
          </a:p>
        </p:txBody>
      </p:sp>
      <p:pic>
        <p:nvPicPr>
          <p:cNvPr descr="Untitled.png"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802" y="2108900"/>
            <a:ext cx="2627224" cy="283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Shape 446"/>
          <p:cNvGrpSpPr/>
          <p:nvPr/>
        </p:nvGrpSpPr>
        <p:grpSpPr>
          <a:xfrm>
            <a:off x="1900100" y="1969575"/>
            <a:ext cx="2651000" cy="620575"/>
            <a:chOff x="1900100" y="1969575"/>
            <a:chExt cx="2651000" cy="620575"/>
          </a:xfrm>
        </p:grpSpPr>
        <p:grpSp>
          <p:nvGrpSpPr>
            <p:cNvPr id="447" name="Shape 447"/>
            <p:cNvGrpSpPr/>
            <p:nvPr/>
          </p:nvGrpSpPr>
          <p:grpSpPr>
            <a:xfrm>
              <a:off x="1900100" y="1969575"/>
              <a:ext cx="2651000" cy="160200"/>
              <a:chOff x="1900100" y="1969575"/>
              <a:chExt cx="2651000" cy="160200"/>
            </a:xfrm>
          </p:grpSpPr>
          <p:cxnSp>
            <p:nvCxnSpPr>
              <p:cNvPr id="448" name="Shape 448"/>
              <p:cNvCxnSpPr/>
              <p:nvPr/>
            </p:nvCxnSpPr>
            <p:spPr>
              <a:xfrm>
                <a:off x="1900100" y="1969700"/>
                <a:ext cx="911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9" name="Shape 449"/>
              <p:cNvCxnSpPr/>
              <p:nvPr/>
            </p:nvCxnSpPr>
            <p:spPr>
              <a:xfrm>
                <a:off x="3639400" y="1969700"/>
                <a:ext cx="911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450" name="Shape 450"/>
              <p:cNvSpPr/>
              <p:nvPr/>
            </p:nvSpPr>
            <p:spPr>
              <a:xfrm rot="-5400000">
                <a:off x="3142500" y="1172625"/>
                <a:ext cx="160200" cy="17541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Shape 451"/>
            <p:cNvSpPr txBox="1"/>
            <p:nvPr/>
          </p:nvSpPr>
          <p:spPr>
            <a:xfrm>
              <a:off x="1977750" y="2122450"/>
              <a:ext cx="24777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private member variables</a:t>
              </a:r>
            </a:p>
          </p:txBody>
        </p:sp>
      </p:grpSp>
      <p:sp>
        <p:nvSpPr>
          <p:cNvPr id="452" name="Shape 452"/>
          <p:cNvSpPr/>
          <p:nvPr/>
        </p:nvSpPr>
        <p:spPr>
          <a:xfrm>
            <a:off x="2727900" y="1758850"/>
            <a:ext cx="995400" cy="8313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311700" y="2547325"/>
            <a:ext cx="63129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Alternative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std::cout &lt;&lt; vector1.GetX() &lt;&lt; “, “ &lt;&lt; vector1.GetY() &lt;&lt; std::endl;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Operator Overloading as Non-member Functions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225225"/>
            <a:ext cx="8520600" cy="128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don’t we do like this?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Vector vector1(10, 20);</a:t>
            </a:r>
            <a:br>
              <a:rPr lang="en"/>
            </a:br>
            <a:r>
              <a:rPr lang="en"/>
              <a:t>	std::cout &lt;&lt; vector1;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948625" y="1934900"/>
            <a:ext cx="3675000" cy="32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10, 20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11700" y="3209250"/>
            <a:ext cx="3516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cout.operator&lt;&lt;(vector1);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11700" y="2741550"/>
            <a:ext cx="3516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#include &lt;iostream&gt;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570525" y="3244075"/>
            <a:ext cx="421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Where is </a:t>
            </a:r>
            <a:r>
              <a:rPr i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cout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located?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5392500" y="3676975"/>
            <a:ext cx="3786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Can we put this in ostream class?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112850" y="2497800"/>
            <a:ext cx="6918300" cy="9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We need to make a global function instead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11700" y="3676950"/>
            <a:ext cx="53520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cout::operator&lt;&lt;(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 Vector&amp; rhs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 const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	….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467" name="Shape 467"/>
          <p:cNvSpPr/>
          <p:nvPr/>
        </p:nvSpPr>
        <p:spPr>
          <a:xfrm>
            <a:off x="3493975" y="1941950"/>
            <a:ext cx="1176300" cy="31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6929550" y="4037100"/>
            <a:ext cx="642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</a:t>
            </a:r>
            <a:r>
              <a:rPr i="1" lang="en">
                <a:solidFill>
                  <a:srgbClr val="000000"/>
                </a:solidFill>
              </a:rPr>
              <a:t>operator&lt;&lt;()</a:t>
            </a:r>
            <a:r>
              <a:rPr lang="en"/>
              <a:t> for Vector 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311700" y="1225225"/>
            <a:ext cx="8520600" cy="228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void operator&lt;&lt;(std::ostream&amp; os, </a:t>
            </a:r>
            <a:r>
              <a:rPr lang="en"/>
              <a:t>const Vector&amp; rhs</a:t>
            </a:r>
            <a:r>
              <a:rPr lang="en"/>
              <a:t>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os &lt;&lt; rhs.mX &lt;&lt; “, “ &lt;&lt; </a:t>
            </a:r>
            <a:r>
              <a:rPr lang="en"/>
              <a:t>rhs</a:t>
            </a:r>
            <a:r>
              <a:rPr lang="en"/>
              <a:t>.mY;</a:t>
            </a:r>
            <a:br>
              <a:rPr lang="en"/>
            </a:br>
            <a:r>
              <a:rPr lang="en"/>
              <a:t>	}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But, here are some problems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1. 	Where do we put a global function for printing Vector?</a:t>
            </a:r>
            <a:br>
              <a:rPr lang="en" sz="1400"/>
            </a:br>
            <a:r>
              <a:rPr lang="en" sz="1400"/>
              <a:t>2. 	How can a global function access private member variables of Vector class? 	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003700" y="3445300"/>
            <a:ext cx="5136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The answer is </a:t>
            </a:r>
            <a:r>
              <a:rPr b="1" i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friend</a:t>
            </a: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function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friend</a:t>
            </a:r>
            <a:r>
              <a:rPr lang="en"/>
              <a:t> </a:t>
            </a:r>
            <a:r>
              <a:rPr lang="en"/>
              <a:t>Keyword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311700" y="1225225"/>
            <a:ext cx="8520600" cy="87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 a class definition, you can use friend keyword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To allow other classes or functions to access its private or protected members  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11700" y="2335225"/>
            <a:ext cx="2088300" cy="15657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X.h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X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int mPrivateInt;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sp>
        <p:nvSpPr>
          <p:cNvPr id="483" name="Shape 483"/>
          <p:cNvSpPr txBox="1"/>
          <p:nvPr/>
        </p:nvSpPr>
        <p:spPr>
          <a:xfrm>
            <a:off x="5103300" y="2335225"/>
            <a:ext cx="3729000" cy="15657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Y.cpp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void Y::Foo(X&amp; x)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x.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mPrivateInt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+= 10;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2707500" y="2335225"/>
            <a:ext cx="2088300" cy="1565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Y.h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"x.h"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Y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void Foo(X&amp; x);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friend</a:t>
            </a:r>
            <a:r>
              <a:rPr lang="en"/>
              <a:t> Class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11700" y="1344625"/>
            <a:ext cx="2088300" cy="17316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X.h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X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int mPrivateInt;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sp>
        <p:nvSpPr>
          <p:cNvPr id="491" name="Shape 491"/>
          <p:cNvSpPr txBox="1"/>
          <p:nvPr/>
        </p:nvSpPr>
        <p:spPr>
          <a:xfrm>
            <a:off x="5103300" y="1344625"/>
            <a:ext cx="3729000" cy="17316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Y.cpp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vod Y::Foo(X&amp; x)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x.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mPrivateInt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+= 10;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2707500" y="1344625"/>
            <a:ext cx="2088300" cy="173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Y.h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“X.h”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Y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void Foo(X&amp; x);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sp>
        <p:nvSpPr>
          <p:cNvPr id="493" name="Shape 493"/>
          <p:cNvSpPr txBox="1"/>
          <p:nvPr/>
        </p:nvSpPr>
        <p:spPr>
          <a:xfrm>
            <a:off x="764150" y="1969700"/>
            <a:ext cx="1407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friend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class Y;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7245800" y="2017820"/>
            <a:ext cx="1663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252400" y="2017820"/>
            <a:ext cx="1663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OK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friend</a:t>
            </a:r>
            <a:r>
              <a:rPr lang="en"/>
              <a:t> Function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302300" y="1344625"/>
            <a:ext cx="2382000" cy="17316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X.h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X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int mPrivateInt;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sp>
        <p:nvSpPr>
          <p:cNvPr id="502" name="Shape 502"/>
          <p:cNvSpPr txBox="1"/>
          <p:nvPr/>
        </p:nvSpPr>
        <p:spPr>
          <a:xfrm>
            <a:off x="4036500" y="1344625"/>
            <a:ext cx="3729000" cy="17316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GlobalFunction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vod Foo(X&amp; x)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x.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mPrivateInt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+= 10;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747400" y="1983625"/>
            <a:ext cx="2159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friend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Foo(X&amp; x);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179000" y="2031740"/>
            <a:ext cx="1663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185600" y="2031740"/>
            <a:ext cx="1663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OK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friend</a:t>
            </a:r>
            <a:r>
              <a:rPr lang="en"/>
              <a:t> Function for Operator Overloading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friend functions are </a:t>
            </a:r>
            <a:r>
              <a:rPr b="1" lang="en"/>
              <a:t>not member functions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but can access other classes’ private members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class Vector</a:t>
            </a:r>
            <a:br>
              <a:rPr lang="en" sz="1400"/>
            </a:br>
            <a:r>
              <a:rPr lang="en" sz="1400"/>
              <a:t>	{</a:t>
            </a:r>
            <a:br>
              <a:rPr lang="en" sz="1400"/>
            </a:br>
            <a:r>
              <a:rPr lang="en" sz="1400"/>
              <a:t>		</a:t>
            </a:r>
            <a:r>
              <a:rPr i="1" lang="en" sz="1400">
                <a:solidFill>
                  <a:srgbClr val="0000FF"/>
                </a:solidFill>
              </a:rPr>
              <a:t>friend</a:t>
            </a:r>
            <a:r>
              <a:rPr lang="en" sz="1400"/>
              <a:t> void operator&lt;&lt;(std::ostream&amp; os, </a:t>
            </a:r>
            <a:r>
              <a:rPr lang="en" sz="1400"/>
              <a:t>const Vector&amp; rhs</a:t>
            </a:r>
            <a:r>
              <a:rPr lang="en" sz="1400"/>
              <a:t>) const;</a:t>
            </a:r>
            <a:br>
              <a:rPr lang="en" sz="1400"/>
            </a:br>
            <a:r>
              <a:rPr lang="en" sz="1400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void </a:t>
            </a:r>
            <a:r>
              <a:rPr lang="en" sz="1400">
                <a:solidFill>
                  <a:srgbClr val="000000"/>
                </a:solidFill>
              </a:rPr>
              <a:t>operator&lt;&lt;</a:t>
            </a:r>
            <a:r>
              <a:rPr lang="en" sz="1400"/>
              <a:t>(std::ostream&amp; os, const Vector&amp; rhs) const</a:t>
            </a:r>
            <a:br>
              <a:rPr lang="en" sz="1400"/>
            </a:br>
            <a:r>
              <a:rPr lang="en" sz="1400"/>
              <a:t>	{</a:t>
            </a:r>
            <a:br>
              <a:rPr lang="en" sz="1400"/>
            </a:br>
            <a:r>
              <a:rPr lang="en" sz="1400"/>
              <a:t>		os &lt;&lt; rhs.mX &lt;&lt; “, “ &lt;&lt; rhs.mY;</a:t>
            </a:r>
            <a:br>
              <a:rPr lang="en" sz="1400"/>
            </a:br>
            <a:r>
              <a:rPr lang="en" sz="1400"/>
              <a:t>	}</a:t>
            </a:r>
          </a:p>
        </p:txBody>
      </p:sp>
      <p:grpSp>
        <p:nvGrpSpPr>
          <p:cNvPr id="512" name="Shape 512"/>
          <p:cNvGrpSpPr/>
          <p:nvPr/>
        </p:nvGrpSpPr>
        <p:grpSpPr>
          <a:xfrm>
            <a:off x="1238900" y="2650424"/>
            <a:ext cx="6772625" cy="690300"/>
            <a:chOff x="1238900" y="2650424"/>
            <a:chExt cx="6772625" cy="690300"/>
          </a:xfrm>
        </p:grpSpPr>
        <p:sp>
          <p:nvSpPr>
            <p:cNvPr id="513" name="Shape 513"/>
            <p:cNvSpPr/>
            <p:nvPr/>
          </p:nvSpPr>
          <p:spPr>
            <a:xfrm>
              <a:off x="1238900" y="3152925"/>
              <a:ext cx="981300" cy="187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 txBox="1"/>
            <p:nvPr/>
          </p:nvSpPr>
          <p:spPr>
            <a:xfrm>
              <a:off x="5909425" y="2650424"/>
              <a:ext cx="21021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not Vector::operator&lt;&lt;</a:t>
              </a:r>
            </a:p>
          </p:txBody>
        </p:sp>
        <p:cxnSp>
          <p:nvCxnSpPr>
            <p:cNvPr id="515" name="Shape 515"/>
            <p:cNvCxnSpPr/>
            <p:nvPr/>
          </p:nvCxnSpPr>
          <p:spPr>
            <a:xfrm flipH="1">
              <a:off x="1559175" y="2895400"/>
              <a:ext cx="153000" cy="257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16" name="Shape 516"/>
            <p:cNvCxnSpPr/>
            <p:nvPr/>
          </p:nvCxnSpPr>
          <p:spPr>
            <a:xfrm flipH="1" rot="10800000">
              <a:off x="1705225" y="2895325"/>
              <a:ext cx="4266600" cy="1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How to Write Non-Member </a:t>
            </a:r>
            <a:r>
              <a:rPr lang="en" sz="3600"/>
              <a:t>Operator Overloads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// header</a:t>
            </a:r>
            <a:br>
              <a:rPr lang="en"/>
            </a:br>
            <a:r>
              <a:rPr lang="en"/>
              <a:t>	</a:t>
            </a:r>
            <a:r>
              <a:rPr i="1" lang="en">
                <a:solidFill>
                  <a:srgbClr val="0000FF"/>
                </a:solidFill>
              </a:rPr>
              <a:t>friend </a:t>
            </a:r>
            <a:r>
              <a:rPr i="1" lang="en"/>
              <a:t>&lt;return-type&gt;</a:t>
            </a:r>
            <a:r>
              <a:rPr lang="en"/>
              <a:t> operator</a:t>
            </a:r>
            <a:r>
              <a:rPr i="1" lang="en"/>
              <a:t>&lt;operator-symbol&gt;</a:t>
            </a:r>
            <a:r>
              <a:rPr lang="en"/>
              <a:t>(</a:t>
            </a:r>
            <a:r>
              <a:rPr i="1" lang="en"/>
              <a:t>&lt;argument-list&gt;</a:t>
            </a:r>
            <a:r>
              <a:rPr lang="en"/>
              <a:t>);</a:t>
            </a:r>
            <a:br>
              <a:rPr lang="en"/>
            </a:br>
            <a:r>
              <a:rPr lang="en"/>
              <a:t>	// cpp</a:t>
            </a:r>
            <a:br>
              <a:rPr lang="en"/>
            </a:br>
            <a:r>
              <a:rPr lang="en"/>
              <a:t>	</a:t>
            </a:r>
            <a:r>
              <a:rPr i="1" lang="en"/>
              <a:t>&lt;return-type&gt;</a:t>
            </a:r>
            <a:r>
              <a:rPr lang="en"/>
              <a:t> operator</a:t>
            </a:r>
            <a:r>
              <a:rPr i="1" lang="en"/>
              <a:t>&lt;operator-symbol&gt;</a:t>
            </a:r>
            <a:r>
              <a:rPr lang="en"/>
              <a:t>(</a:t>
            </a:r>
            <a:r>
              <a:rPr i="1" lang="en"/>
              <a:t>&lt;argument-list&gt;</a:t>
            </a:r>
            <a:r>
              <a:rPr lang="en"/>
              <a:t>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i="1" lang="en">
                <a:solidFill>
                  <a:srgbClr val="0000FF"/>
                </a:solidFill>
              </a:rPr>
              <a:t>friend</a:t>
            </a:r>
            <a:r>
              <a:rPr lang="en"/>
              <a:t> void operator&lt;&lt;(std::ostream&amp; os, const Vector&amp; rhs) const;</a:t>
            </a:r>
            <a:br>
              <a:rPr lang="en"/>
            </a:br>
            <a:r>
              <a:rPr lang="en"/>
              <a:t>	</a:t>
            </a:r>
            <a:r>
              <a:rPr i="1" lang="en">
                <a:solidFill>
                  <a:srgbClr val="0000FF"/>
                </a:solidFill>
              </a:rPr>
              <a:t>friend</a:t>
            </a:r>
            <a:r>
              <a:rPr lang="en"/>
              <a:t> Vector operator*(const Vector&amp; lhs, int scalar) const;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&lt;&lt; </a:t>
            </a:r>
            <a:r>
              <a:rPr i="1" lang="en"/>
              <a:t>operator</a:t>
            </a:r>
            <a:r>
              <a:rPr lang="en"/>
              <a:t> for Printing Vector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1630650" y="1288225"/>
            <a:ext cx="5882700" cy="3709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// Vector.h</a:t>
            </a:r>
            <a:br>
              <a:rPr lang="en" sz="1200"/>
            </a:br>
            <a:r>
              <a:rPr lang="en" sz="1200"/>
              <a:t>class Vector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friend void operator&lt;&lt;(const std::ostream&amp; os, const Vector&amp; rhs) const;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	...</a:t>
            </a: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	...</a:t>
            </a:r>
            <a:br>
              <a:rPr lang="en" sz="1200"/>
            </a:br>
            <a:r>
              <a:rPr lang="en" sz="1200"/>
              <a:t>};</a:t>
            </a:r>
            <a:br>
              <a:rPr lang="en" sz="1200"/>
            </a:br>
            <a:r>
              <a:rPr b="1" lang="en" sz="1200"/>
              <a:t>// Vector.cpp</a:t>
            </a:r>
            <a:br>
              <a:rPr lang="en" sz="1200"/>
            </a:br>
            <a:r>
              <a:rPr lang="en" sz="1200"/>
              <a:t>void operator&lt;&lt;(const std::ostream&amp; os, const Vector&amp; rhs) const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os &lt;&lt; rhs.mX &lt;&lt; “, “ &lt;&lt; rhs.mY;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b="1" lang="en" sz="1200"/>
              <a:t>// main.cpp</a:t>
            </a:r>
            <a:br>
              <a:rPr lang="en" sz="1200"/>
            </a:br>
            <a:r>
              <a:rPr lang="en" sz="1200"/>
              <a:t>Vector vector1(10, 20);</a:t>
            </a:r>
            <a:br>
              <a:rPr lang="en" sz="1200"/>
            </a:br>
            <a:r>
              <a:rPr lang="en" sz="1200"/>
              <a:t>std::cout &lt;&lt; vector1;</a:t>
            </a:r>
            <a:br>
              <a:rPr lang="en" sz="1200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Constructor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Initializes an object from another object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Same size, same data</a:t>
            </a:r>
          </a:p>
          <a:p>
            <a:pPr indent="387350"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i="1" lang="en"/>
              <a:t>&lt;class-name&gt;</a:t>
            </a:r>
            <a:r>
              <a:rPr lang="en"/>
              <a:t> (const </a:t>
            </a:r>
            <a:r>
              <a:rPr i="1" lang="en"/>
              <a:t>&lt;class-name&gt;</a:t>
            </a:r>
            <a:r>
              <a:rPr lang="en"/>
              <a:t>&amp;);</a:t>
            </a:r>
            <a:br>
              <a:rPr lang="en"/>
            </a:br>
            <a:r>
              <a:rPr lang="en"/>
              <a:t>	Vector(const Vector&amp; other);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Vector a;	// Calls parameterless constructor</a:t>
            </a:r>
            <a:br>
              <a:rPr lang="en"/>
            </a:br>
            <a:r>
              <a:rPr lang="en"/>
              <a:t>	Vector b(a); 	// Calls copy constructor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rain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311700" y="1225225"/>
            <a:ext cx="8520600" cy="153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Is it correct?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std::cout &lt;&lt; vector1 &lt;&lt; std::endl;</a:t>
            </a:r>
          </a:p>
        </p:txBody>
      </p:sp>
      <p:sp>
        <p:nvSpPr>
          <p:cNvPr id="534" name="Shape 5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But, Wait!</a:t>
            </a:r>
          </a:p>
        </p:txBody>
      </p:sp>
      <p:grpSp>
        <p:nvGrpSpPr>
          <p:cNvPr id="535" name="Shape 535"/>
          <p:cNvGrpSpPr/>
          <p:nvPr/>
        </p:nvGrpSpPr>
        <p:grpSpPr>
          <a:xfrm>
            <a:off x="515025" y="2658625"/>
            <a:ext cx="2818800" cy="600100"/>
            <a:chOff x="515025" y="2658625"/>
            <a:chExt cx="2818800" cy="600100"/>
          </a:xfrm>
        </p:grpSpPr>
        <p:sp>
          <p:nvSpPr>
            <p:cNvPr id="536" name="Shape 536"/>
            <p:cNvSpPr/>
            <p:nvPr/>
          </p:nvSpPr>
          <p:spPr>
            <a:xfrm rot="-5400000">
              <a:off x="1875675" y="1653025"/>
              <a:ext cx="97500" cy="21087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515025" y="2791025"/>
              <a:ext cx="28188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operator&lt;&lt;(std::cout, vector1);</a:t>
              </a:r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1927950" y="3081625"/>
            <a:ext cx="1815600" cy="987000"/>
            <a:chOff x="1927950" y="3081625"/>
            <a:chExt cx="1815600" cy="987000"/>
          </a:xfrm>
        </p:grpSpPr>
        <p:cxnSp>
          <p:nvCxnSpPr>
            <p:cNvPr id="539" name="Shape 539"/>
            <p:cNvCxnSpPr>
              <a:stCxn id="540" idx="2"/>
            </p:cNvCxnSpPr>
            <p:nvPr/>
          </p:nvCxnSpPr>
          <p:spPr>
            <a:xfrm rot="10800000">
              <a:off x="3743550" y="3081625"/>
              <a:ext cx="0" cy="499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540" name="Shape 540"/>
            <p:cNvSpPr/>
            <p:nvPr/>
          </p:nvSpPr>
          <p:spPr>
            <a:xfrm rot="-5400000">
              <a:off x="2787000" y="2722375"/>
              <a:ext cx="97500" cy="18156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2637450" y="3678925"/>
              <a:ext cx="396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  <p:sp>
        <p:nvSpPr>
          <p:cNvPr id="542" name="Shape 542"/>
          <p:cNvSpPr txBox="1"/>
          <p:nvPr/>
        </p:nvSpPr>
        <p:spPr>
          <a:xfrm>
            <a:off x="779900" y="1719225"/>
            <a:ext cx="6771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operator&lt;&lt;(std::ostream&amp; os,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Vector&amp; rhs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const;</a:t>
            </a:r>
          </a:p>
        </p:txBody>
      </p:sp>
      <p:grpSp>
        <p:nvGrpSpPr>
          <p:cNvPr id="543" name="Shape 543"/>
          <p:cNvGrpSpPr/>
          <p:nvPr/>
        </p:nvGrpSpPr>
        <p:grpSpPr>
          <a:xfrm>
            <a:off x="403691" y="1809625"/>
            <a:ext cx="2164533" cy="1869300"/>
            <a:chOff x="403691" y="1809625"/>
            <a:chExt cx="2164533" cy="1869300"/>
          </a:xfrm>
        </p:grpSpPr>
        <p:sp>
          <p:nvSpPr>
            <p:cNvPr id="544" name="Shape 544"/>
            <p:cNvSpPr txBox="1"/>
            <p:nvPr/>
          </p:nvSpPr>
          <p:spPr>
            <a:xfrm>
              <a:off x="1280625" y="3211225"/>
              <a:ext cx="12876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NO RETURN</a:t>
              </a:r>
            </a:p>
          </p:txBody>
        </p:sp>
        <p:grpSp>
          <p:nvGrpSpPr>
            <p:cNvPr id="545" name="Shape 545"/>
            <p:cNvGrpSpPr/>
            <p:nvPr/>
          </p:nvGrpSpPr>
          <p:grpSpPr>
            <a:xfrm>
              <a:off x="403691" y="1809625"/>
              <a:ext cx="967383" cy="1649525"/>
              <a:chOff x="403691" y="1809625"/>
              <a:chExt cx="967383" cy="1649525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807375" y="1809625"/>
                <a:ext cx="563700" cy="3195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403691" y="1976675"/>
                <a:ext cx="925675" cy="1482475"/>
              </a:xfrm>
              <a:custGeom>
                <a:pathLst>
                  <a:path extrusionOk="0" h="59299" w="37027">
                    <a:moveTo>
                      <a:pt x="16425" y="0"/>
                    </a:moveTo>
                    <a:cubicBezTo>
                      <a:pt x="15079" y="371"/>
                      <a:pt x="10763" y="835"/>
                      <a:pt x="8351" y="2227"/>
                    </a:cubicBezTo>
                    <a:cubicBezTo>
                      <a:pt x="5938" y="3619"/>
                      <a:pt x="3293" y="4872"/>
                      <a:pt x="1948" y="8352"/>
                    </a:cubicBezTo>
                    <a:cubicBezTo>
                      <a:pt x="602" y="11832"/>
                      <a:pt x="556" y="18281"/>
                      <a:pt x="278" y="23107"/>
                    </a:cubicBezTo>
                    <a:cubicBezTo>
                      <a:pt x="0" y="27932"/>
                      <a:pt x="231" y="33083"/>
                      <a:pt x="278" y="37306"/>
                    </a:cubicBezTo>
                    <a:cubicBezTo>
                      <a:pt x="324" y="41528"/>
                      <a:pt x="-464" y="45472"/>
                      <a:pt x="556" y="48442"/>
                    </a:cubicBezTo>
                    <a:cubicBezTo>
                      <a:pt x="1576" y="51411"/>
                      <a:pt x="3804" y="53406"/>
                      <a:pt x="6403" y="55123"/>
                    </a:cubicBezTo>
                    <a:cubicBezTo>
                      <a:pt x="9001" y="56839"/>
                      <a:pt x="11043" y="58047"/>
                      <a:pt x="16147" y="58743"/>
                    </a:cubicBezTo>
                    <a:cubicBezTo>
                      <a:pt x="21251" y="59439"/>
                      <a:pt x="33547" y="59206"/>
                      <a:pt x="37027" y="59299"/>
                    </a:cubicBezTo>
                  </a:path>
                </a:pathLst>
              </a:cu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lg" w="lg" type="none"/>
                <a:tailEnd len="lg" w="lg" type="stealth"/>
              </a:ln>
            </p:spPr>
          </p:sp>
        </p:grpSp>
      </p:grpSp>
      <p:sp>
        <p:nvSpPr>
          <p:cNvPr id="548" name="Shape 548"/>
          <p:cNvSpPr txBox="1"/>
          <p:nvPr/>
        </p:nvSpPr>
        <p:spPr>
          <a:xfrm>
            <a:off x="4373700" y="2300100"/>
            <a:ext cx="161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Modify </a:t>
            </a:r>
            <a:r>
              <a:rPr i="1" lang="en"/>
              <a:t>operator&lt;&lt;()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311700" y="1225225"/>
            <a:ext cx="8520600" cy="44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operator&lt;&lt;(std::ostream&amp; os, const Vector&amp; rhs) 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2212175" y="1716250"/>
            <a:ext cx="6189000" cy="44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operator&lt;&lt;(std::ostream&amp; os, const Vector&amp; rhs) 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11700" y="1716250"/>
            <a:ext cx="2187600" cy="44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std::ostream&amp; os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2378900"/>
            <a:ext cx="8520600" cy="16788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std::ostream&amp; os </a:t>
            </a:r>
            <a:r>
              <a:rPr lang="en"/>
              <a:t>operator&lt;&lt;(std::ostream&amp; os, const Vector&amp; rhs) const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os &lt;&lt; rhs.mX &lt;&lt; “, “ &lt;&lt; rhs.mY;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return os;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890900" y="1322425"/>
            <a:ext cx="5964900" cy="528900"/>
            <a:chOff x="890900" y="1322425"/>
            <a:chExt cx="5964900" cy="528900"/>
          </a:xfrm>
        </p:grpSpPr>
        <p:sp>
          <p:nvSpPr>
            <p:cNvPr id="559" name="Shape 559"/>
            <p:cNvSpPr/>
            <p:nvPr/>
          </p:nvSpPr>
          <p:spPr>
            <a:xfrm>
              <a:off x="890900" y="1322425"/>
              <a:ext cx="5964900" cy="3063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60" name="Shape 560"/>
            <p:cNvCxnSpPr/>
            <p:nvPr/>
          </p:nvCxnSpPr>
          <p:spPr>
            <a:xfrm>
              <a:off x="3466125" y="1628725"/>
              <a:ext cx="139200" cy="222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 Modified </a:t>
            </a:r>
            <a:r>
              <a:rPr i="1" lang="en"/>
              <a:t>operator&lt;&lt;()</a:t>
            </a:r>
          </a:p>
        </p:txBody>
      </p:sp>
      <p:sp>
        <p:nvSpPr>
          <p:cNvPr id="566" name="Shape 566"/>
          <p:cNvSpPr txBox="1"/>
          <p:nvPr>
            <p:ph idx="4294967295" type="body"/>
          </p:nvPr>
        </p:nvSpPr>
        <p:spPr>
          <a:xfrm>
            <a:off x="1231200" y="1147225"/>
            <a:ext cx="6681600" cy="38901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// Vector.h</a:t>
            </a:r>
            <a:br>
              <a:rPr lang="en" sz="1200"/>
            </a:br>
            <a:r>
              <a:rPr lang="en" sz="1200"/>
              <a:t>class Vector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friend std::ostream&amp; operator&lt;&lt;(const std::ostream&amp; os, const Vector&amp; rhs) const;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	...</a:t>
            </a: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	...</a:t>
            </a:r>
            <a:br>
              <a:rPr lang="en" sz="1200"/>
            </a:br>
            <a:r>
              <a:rPr lang="en" sz="1200"/>
              <a:t>};</a:t>
            </a:r>
            <a:br>
              <a:rPr lang="en" sz="1200"/>
            </a:br>
            <a:r>
              <a:rPr b="1" lang="en" sz="1200"/>
              <a:t>// Vector.cpp</a:t>
            </a:r>
            <a:br>
              <a:rPr lang="en" sz="1200"/>
            </a:br>
            <a:r>
              <a:rPr lang="en" sz="1200"/>
              <a:t>std::ostream&amp;</a:t>
            </a:r>
            <a:r>
              <a:rPr lang="en" sz="1200"/>
              <a:t> operator&lt;&lt;(const std::ostream&amp; os, const Vector&amp; rhs) const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os &lt;&lt; rhs.mX &lt;&lt; “, “ &lt;&lt; rhs.mY;</a:t>
            </a:r>
            <a:br>
              <a:rPr lang="en" sz="1200"/>
            </a:br>
            <a:r>
              <a:rPr lang="en" sz="1200"/>
              <a:t>	return os;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b="1" lang="en" sz="1200"/>
              <a:t>// main.cpp</a:t>
            </a:r>
            <a:br>
              <a:rPr lang="en" sz="1200"/>
            </a:br>
            <a:r>
              <a:rPr lang="en" sz="1200"/>
              <a:t>Vector vector1(10, 20);</a:t>
            </a:r>
            <a:br>
              <a:rPr lang="en" sz="1200"/>
            </a:br>
            <a:r>
              <a:rPr lang="en" sz="1200"/>
              <a:t>std::cout &lt;&lt; vector1 &lt;&lt; std::endl;</a:t>
            </a:r>
            <a:br>
              <a:rPr lang="en" sz="1200"/>
            </a:b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const</a:t>
            </a:r>
            <a:r>
              <a:rPr lang="en">
                <a:solidFill>
                  <a:srgbClr val="000000"/>
                </a:solidFill>
              </a:rPr>
              <a:t> for Operator Overloading</a:t>
            </a: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311700" y="1225225"/>
            <a:ext cx="8520600" cy="367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operator+(</a:t>
            </a:r>
            <a:r>
              <a:rPr lang="en">
                <a:solidFill>
                  <a:srgbClr val="000000"/>
                </a:solidFill>
              </a:rPr>
              <a:t>const</a:t>
            </a:r>
            <a:r>
              <a:rPr lang="en"/>
              <a:t> Vector</a:t>
            </a:r>
            <a:r>
              <a:rPr lang="en">
                <a:solidFill>
                  <a:srgbClr val="000000"/>
                </a:solidFill>
              </a:rPr>
              <a:t>&amp;</a:t>
            </a:r>
            <a:r>
              <a:rPr lang="en"/>
              <a:t> rhs) </a:t>
            </a:r>
            <a:r>
              <a:rPr b="1" lang="en">
                <a:solidFill>
                  <a:srgbClr val="0000FF"/>
                </a:solidFill>
              </a:rPr>
              <a:t>const</a:t>
            </a:r>
            <a:r>
              <a:rPr lang="en"/>
              <a:t>;</a:t>
            </a:r>
            <a:br>
              <a:rPr lang="en"/>
            </a:br>
            <a:r>
              <a:rPr lang="en"/>
              <a:t>std::ostream&amp; operator&lt;&lt;(</a:t>
            </a:r>
            <a:r>
              <a:rPr lang="en">
                <a:solidFill>
                  <a:srgbClr val="000000"/>
                </a:solidFill>
              </a:rPr>
              <a:t>const</a:t>
            </a:r>
            <a:r>
              <a:rPr lang="en"/>
              <a:t> std::ostream</a:t>
            </a:r>
            <a:r>
              <a:rPr lang="en">
                <a:solidFill>
                  <a:srgbClr val="000000"/>
                </a:solidFill>
              </a:rPr>
              <a:t>&amp;</a:t>
            </a:r>
            <a:r>
              <a:rPr lang="en"/>
              <a:t> os, const Vector&amp; rhs) </a:t>
            </a:r>
            <a:r>
              <a:rPr b="1" lang="en">
                <a:solidFill>
                  <a:srgbClr val="0000FF"/>
                </a:solidFill>
              </a:rPr>
              <a:t>const</a:t>
            </a:r>
            <a:r>
              <a:rPr lang="en"/>
              <a:t>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do we use </a:t>
            </a:r>
            <a:r>
              <a:rPr b="1" i="1" lang="en">
                <a:solidFill>
                  <a:srgbClr val="0000FF"/>
                </a:solidFill>
              </a:rPr>
              <a:t>const</a:t>
            </a:r>
            <a:r>
              <a:rPr lang="en"/>
              <a:t>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To prevent member variables being modified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const</a:t>
            </a:r>
            <a:r>
              <a:rPr lang="en">
                <a:solidFill>
                  <a:srgbClr val="000000"/>
                </a:solidFill>
              </a:rPr>
              <a:t> for Operator Overloading</a:t>
            </a:r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311700" y="1225225"/>
            <a:ext cx="8520600" cy="367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operator+(</a:t>
            </a:r>
            <a:r>
              <a:rPr b="1" lang="en">
                <a:solidFill>
                  <a:srgbClr val="9900FF"/>
                </a:solidFill>
              </a:rPr>
              <a:t>const</a:t>
            </a:r>
            <a:r>
              <a:rPr lang="en"/>
              <a:t> Vector</a:t>
            </a:r>
            <a:r>
              <a:rPr b="1" lang="en">
                <a:solidFill>
                  <a:srgbClr val="9900FF"/>
                </a:solidFill>
              </a:rPr>
              <a:t>&amp;</a:t>
            </a:r>
            <a:r>
              <a:rPr lang="en"/>
              <a:t> rhs) </a:t>
            </a:r>
            <a:r>
              <a:rPr lang="en">
                <a:solidFill>
                  <a:srgbClr val="000000"/>
                </a:solidFill>
              </a:rPr>
              <a:t>const</a:t>
            </a:r>
            <a:r>
              <a:rPr lang="en"/>
              <a:t>;</a:t>
            </a:r>
            <a:br>
              <a:rPr lang="en"/>
            </a:br>
            <a:r>
              <a:rPr lang="en"/>
              <a:t>std::ostream&amp; operator&lt;&lt;(</a:t>
            </a:r>
            <a:r>
              <a:rPr b="1" lang="en">
                <a:solidFill>
                  <a:srgbClr val="9900FF"/>
                </a:solidFill>
              </a:rPr>
              <a:t>const</a:t>
            </a:r>
            <a:r>
              <a:rPr lang="en"/>
              <a:t> std::ostream</a:t>
            </a:r>
            <a:r>
              <a:rPr b="1" lang="en">
                <a:solidFill>
                  <a:srgbClr val="9900FF"/>
                </a:solidFill>
              </a:rPr>
              <a:t>&amp;</a:t>
            </a:r>
            <a:r>
              <a:rPr lang="en"/>
              <a:t> os, const Vector&amp; rhs) </a:t>
            </a:r>
            <a:r>
              <a:rPr lang="en">
                <a:solidFill>
                  <a:srgbClr val="000000"/>
                </a:solidFill>
              </a:rPr>
              <a:t>const</a:t>
            </a:r>
            <a:r>
              <a:rPr lang="en"/>
              <a:t>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do we use </a:t>
            </a:r>
            <a:r>
              <a:rPr b="1" i="1" lang="en">
                <a:solidFill>
                  <a:srgbClr val="9900FF"/>
                </a:solidFill>
              </a:rPr>
              <a:t>const &amp;</a:t>
            </a:r>
            <a:r>
              <a:rPr lang="en"/>
              <a:t>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To prevent unnecessary object copy and member variable modification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572150" y="3472375"/>
            <a:ext cx="5999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When do we not use </a:t>
            </a:r>
            <a:r>
              <a:rPr b="1" i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non-const </a:t>
            </a:r>
            <a:r>
              <a:rPr lang="en"/>
              <a:t>for Operator Overloading</a:t>
            </a:r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264525" y="1223187"/>
            <a:ext cx="44754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vector1 += vector2;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vector1 = vector1.operator+=(vector2);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226845" y="2130360"/>
            <a:ext cx="1000200" cy="676499"/>
            <a:chOff x="747050" y="2253125"/>
            <a:chExt cx="1000200" cy="676499"/>
          </a:xfrm>
        </p:grpSpPr>
        <p:sp>
          <p:nvSpPr>
            <p:cNvPr id="587" name="Shape 587"/>
            <p:cNvSpPr/>
            <p:nvPr/>
          </p:nvSpPr>
          <p:spPr>
            <a:xfrm rot="-5400000">
              <a:off x="1142750" y="2003225"/>
              <a:ext cx="208800" cy="7086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747050" y="2461925"/>
              <a:ext cx="1000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 value</a:t>
              </a: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299520" y="2130360"/>
            <a:ext cx="1106400" cy="676499"/>
            <a:chOff x="2743525" y="2253125"/>
            <a:chExt cx="1106400" cy="676499"/>
          </a:xfrm>
        </p:grpSpPr>
        <p:sp>
          <p:nvSpPr>
            <p:cNvPr id="590" name="Shape 590"/>
            <p:cNvSpPr/>
            <p:nvPr/>
          </p:nvSpPr>
          <p:spPr>
            <a:xfrm rot="-5400000">
              <a:off x="3192325" y="1804325"/>
              <a:ext cx="208800" cy="11064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2796625" y="2461925"/>
              <a:ext cx="1000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function name</a:t>
              </a: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3453470" y="2130360"/>
            <a:ext cx="1146900" cy="676499"/>
            <a:chOff x="3516475" y="2253125"/>
            <a:chExt cx="1146900" cy="676499"/>
          </a:xfrm>
        </p:grpSpPr>
        <p:sp>
          <p:nvSpPr>
            <p:cNvPr id="593" name="Shape 593"/>
            <p:cNvSpPr/>
            <p:nvPr/>
          </p:nvSpPr>
          <p:spPr>
            <a:xfrm rot="-5400000">
              <a:off x="3879650" y="1974725"/>
              <a:ext cx="208800" cy="7656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00FF"/>
                </a:solidFill>
              </a:endParaRP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3516475" y="2461925"/>
              <a:ext cx="11469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9900FF"/>
                  </a:solidFill>
                  <a:latin typeface="Open Sans"/>
                  <a:ea typeface="Open Sans"/>
                  <a:cs typeface="Open Sans"/>
                  <a:sym typeface="Open Sans"/>
                </a:rPr>
                <a:t>arguments</a:t>
              </a:r>
            </a:p>
          </p:txBody>
        </p:sp>
      </p:grpSp>
      <p:sp>
        <p:nvSpPr>
          <p:cNvPr id="595" name="Shape 595"/>
          <p:cNvSpPr/>
          <p:nvPr/>
        </p:nvSpPr>
        <p:spPr>
          <a:xfrm>
            <a:off x="327674" y="1826075"/>
            <a:ext cx="8232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1385049" y="1826075"/>
            <a:ext cx="8232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308775" y="2940400"/>
            <a:ext cx="551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operator+=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const Vector&amp; rhs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               ;</a:t>
            </a:r>
          </a:p>
        </p:txBody>
      </p:sp>
      <p:sp>
        <p:nvSpPr>
          <p:cNvPr id="598" name="Shape 598"/>
          <p:cNvSpPr/>
          <p:nvPr/>
        </p:nvSpPr>
        <p:spPr>
          <a:xfrm>
            <a:off x="3655500" y="3015214"/>
            <a:ext cx="647400" cy="276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/>
        </p:nvSpPr>
        <p:spPr>
          <a:xfrm>
            <a:off x="4647925" y="1789250"/>
            <a:ext cx="4335900" cy="219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Vector.cpp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Vector&amp; Vector::operator+=(const Vector&amp; rhs)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mX += rhs.mX;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mY += rhs.mY;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return *this;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sp>
        <p:nvSpPr>
          <p:cNvPr id="600" name="Shape 600"/>
          <p:cNvSpPr txBox="1"/>
          <p:nvPr/>
        </p:nvSpPr>
        <p:spPr>
          <a:xfrm>
            <a:off x="317023" y="2956989"/>
            <a:ext cx="823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Vector</a:t>
            </a:r>
          </a:p>
        </p:txBody>
      </p:sp>
      <p:sp>
        <p:nvSpPr>
          <p:cNvPr id="601" name="Shape 601"/>
          <p:cNvSpPr/>
          <p:nvPr/>
        </p:nvSpPr>
        <p:spPr>
          <a:xfrm>
            <a:off x="320714" y="3015219"/>
            <a:ext cx="8232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169934" y="3331900"/>
            <a:ext cx="1257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Is this best?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219012" y="2956984"/>
            <a:ext cx="1000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Vector&amp;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Restrictions</a:t>
            </a: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Overloaded operators must have at least one user-defined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Vector operator+(const Vector&amp; rhs) const;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Overloaded operators musk keep same number of operands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Vector vector1;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+</a:t>
            </a:r>
            <a:r>
              <a:rPr lang="en"/>
              <a:t>v</a:t>
            </a:r>
            <a:r>
              <a:rPr lang="en"/>
              <a:t>ector1;  // Impossible. + operator must have two operands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Restrictions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311700" y="1246100"/>
            <a:ext cx="8520600" cy="341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	</a:t>
            </a:r>
            <a:r>
              <a:rPr lang="en"/>
              <a:t>You cannot create new operator symbols</a:t>
            </a:r>
            <a:br>
              <a:rPr lang="en"/>
            </a:br>
            <a:r>
              <a:rPr lang="en"/>
              <a:t>	Vector operator</a:t>
            </a:r>
            <a:r>
              <a:rPr lang="en">
                <a:solidFill>
                  <a:srgbClr val="FF0000"/>
                </a:solidFill>
              </a:rPr>
              <a:t>@</a:t>
            </a:r>
            <a:r>
              <a:rPr lang="en"/>
              <a:t>(const Vector&amp; rhs) const; // Impossible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4.	Some operators are not overloadable</a:t>
            </a:r>
            <a:br>
              <a:rPr lang="en"/>
            </a:br>
            <a:r>
              <a:rPr lang="en"/>
              <a:t>	</a:t>
            </a:r>
          </a:p>
        </p:txBody>
      </p:sp>
      <p:graphicFrame>
        <p:nvGraphicFramePr>
          <p:cNvPr id="616" name="Shape 616"/>
          <p:cNvGraphicFramePr/>
          <p:nvPr/>
        </p:nvGraphicFramePr>
        <p:xfrm>
          <a:off x="952500" y="25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1737075"/>
              </a:tblGrid>
              <a:tr h="315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and many more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17" name="Shape 617"/>
          <p:cNvSpPr txBox="1"/>
          <p:nvPr/>
        </p:nvSpPr>
        <p:spPr>
          <a:xfrm>
            <a:off x="4881175" y="2514200"/>
            <a:ext cx="3000000" cy="22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TextBook(Chapter 11)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Vector Class with Operator Overloading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Overuse Operator Overload</a:t>
            </a:r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311700" y="1225225"/>
            <a:ext cx="3999900" cy="52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 vector = vector1 </a:t>
            </a:r>
            <a:r>
              <a:rPr b="1" lang="en">
                <a:solidFill>
                  <a:srgbClr val="FF0000"/>
                </a:solidFill>
              </a:rPr>
              <a:t>&lt;&lt;</a:t>
            </a:r>
            <a:r>
              <a:rPr lang="en"/>
              <a:t> vector2;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>
            <p:ph idx="2" type="body"/>
          </p:nvPr>
        </p:nvSpPr>
        <p:spPr>
          <a:xfrm>
            <a:off x="4410575" y="1225225"/>
            <a:ext cx="44217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Vector Vector::operator&lt;&lt;(const Vector&amp; rhs) const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Vector cross;</a:t>
            </a:r>
            <a:br>
              <a:rPr lang="en"/>
            </a:br>
            <a:r>
              <a:rPr lang="en"/>
              <a:t>	cross.mX = mY * rhs.mZ - mZ * rhs.mY;</a:t>
            </a:r>
            <a:br>
              <a:rPr lang="en"/>
            </a:br>
            <a:r>
              <a:rPr lang="en"/>
              <a:t>	cross.mY = mZ * rhs.mX - mX * rhs.mZ;</a:t>
            </a:r>
            <a:br>
              <a:rPr lang="en"/>
            </a:br>
            <a:r>
              <a:rPr lang="en"/>
              <a:t>	cross.mZ = mX * rhs.mY - mY * rhs.mX;</a:t>
            </a:r>
            <a:br>
              <a:rPr lang="en"/>
            </a:br>
            <a:br>
              <a:rPr lang="en"/>
            </a:br>
            <a:r>
              <a:rPr lang="en"/>
              <a:t>	return cross;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3" y="2017995"/>
            <a:ext cx="3999900" cy="256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Copy Constructor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There is no copy constructor, the compiler generates default copy constructor automatically</a:t>
            </a:r>
          </a:p>
        </p:txBody>
      </p:sp>
      <p:pic>
        <p:nvPicPr>
          <p:cNvPr descr="brain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43" idx="3"/>
          </p:cNvCxnSpPr>
          <p:nvPr/>
        </p:nvCxnSpPr>
        <p:spPr>
          <a:xfrm flipH="1" rot="10800000">
            <a:off x="2896200" y="3450175"/>
            <a:ext cx="2376600" cy="10800"/>
          </a:xfrm>
          <a:prstGeom prst="straightConnector1">
            <a:avLst/>
          </a:prstGeom>
          <a:noFill/>
          <a:ln cap="flat" cmpd="sng" w="38100">
            <a:solidFill>
              <a:srgbClr val="5D403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159300" y="2515525"/>
            <a:ext cx="2736900" cy="18909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Vector.h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Vector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mX;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mY;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272800" y="2012125"/>
            <a:ext cx="3660300" cy="2897700"/>
          </a:xfrm>
          <a:prstGeom prst="rect">
            <a:avLst/>
          </a:prstGeom>
          <a:noFill/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Vector.obj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Vector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Vector() {}	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Vector(const Vector&amp; other) </a:t>
            </a:r>
            <a:b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	: mX(other.mX)</a:t>
            </a:r>
            <a:b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	, mY(other.mY)</a:t>
            </a:r>
            <a:b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{</a:t>
            </a:r>
            <a:b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...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395387" y="2865925"/>
            <a:ext cx="1378200" cy="11901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5D4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Compiler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Overuse Operator Overload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Vector vector = vector1 </a:t>
            </a:r>
            <a:r>
              <a:rPr b="1" lang="en">
                <a:solidFill>
                  <a:srgbClr val="FF0000"/>
                </a:solidFill>
              </a:rPr>
              <a:t>*</a:t>
            </a:r>
            <a:r>
              <a:rPr lang="en"/>
              <a:t> vector2;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 txBox="1"/>
          <p:nvPr>
            <p:ph idx="2" type="body"/>
          </p:nvPr>
        </p:nvSpPr>
        <p:spPr>
          <a:xfrm>
            <a:off x="4439900" y="1225225"/>
            <a:ext cx="43923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Vector::operator*(const Vector&amp; rhs) const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Vector cross;</a:t>
            </a:r>
            <a:br>
              <a:rPr lang="en"/>
            </a:br>
            <a:r>
              <a:rPr lang="en"/>
              <a:t>	cross.mX = mY * rhs.mZ - mZ * rhs.mY;</a:t>
            </a:r>
            <a:br>
              <a:rPr lang="en"/>
            </a:br>
            <a:r>
              <a:rPr lang="en"/>
              <a:t>	cross.mY = mZ * rhs.mX - mX * rhs.mZ;</a:t>
            </a:r>
            <a:br>
              <a:rPr lang="en"/>
            </a:br>
            <a:r>
              <a:rPr lang="en"/>
              <a:t>	cross.mZ = mX * rhs.mY - mY * rhs.mX;</a:t>
            </a:r>
            <a:br>
              <a:rPr lang="en"/>
            </a:br>
            <a:br>
              <a:rPr lang="en"/>
            </a:br>
            <a:r>
              <a:rPr lang="en"/>
              <a:t>	return cross;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12" y="1531049"/>
            <a:ext cx="2053875" cy="356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Then, What Should You Do?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80875" y="1835800"/>
            <a:ext cx="4230600" cy="27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Vector Vector::</a:t>
            </a:r>
            <a:r>
              <a:rPr b="1" lang="en" sz="1200"/>
              <a:t>CrossProduct</a:t>
            </a:r>
            <a:r>
              <a:rPr lang="en" sz="1200"/>
              <a:t>(const Vector&amp; other) const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</a:t>
            </a:r>
            <a:r>
              <a:rPr lang="en" sz="1200"/>
              <a:t>Vector cross;</a:t>
            </a:r>
            <a:br>
              <a:rPr lang="en" sz="1200"/>
            </a:br>
            <a:r>
              <a:rPr lang="en" sz="1200"/>
              <a:t>	cross.mX = mY * other.mZ - mZ * other.mY;</a:t>
            </a:r>
            <a:br>
              <a:rPr lang="en" sz="1200"/>
            </a:br>
            <a:r>
              <a:rPr lang="en" sz="1200"/>
              <a:t>	cross.mY = mZ * other.mX - mX * other.mZ;</a:t>
            </a:r>
            <a:br>
              <a:rPr lang="en" sz="1200"/>
            </a:br>
            <a:r>
              <a:rPr lang="en" sz="1200"/>
              <a:t>	cross.mZ = mX * other.mY - mY * other.mX;</a:t>
            </a:r>
            <a:br>
              <a:rPr lang="en" sz="1200"/>
            </a:br>
            <a:br>
              <a:rPr lang="en" sz="1200"/>
            </a:br>
            <a:r>
              <a:rPr lang="en" sz="1200"/>
              <a:t>	return cross;</a:t>
            </a:r>
            <a:br>
              <a:rPr lang="en" sz="1200"/>
            </a:br>
            <a:r>
              <a:rPr lang="en" sz="1200"/>
              <a:t>}</a:t>
            </a:r>
          </a:p>
        </p:txBody>
      </p:sp>
      <p:sp>
        <p:nvSpPr>
          <p:cNvPr id="645" name="Shape 645"/>
          <p:cNvSpPr txBox="1"/>
          <p:nvPr>
            <p:ph idx="2" type="body"/>
          </p:nvPr>
        </p:nvSpPr>
        <p:spPr>
          <a:xfrm>
            <a:off x="4480350" y="1835800"/>
            <a:ext cx="4625700" cy="27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Vector Vector::</a:t>
            </a:r>
            <a:r>
              <a:rPr b="1" lang="en" sz="1100"/>
              <a:t>ComponentWiseMultiply</a:t>
            </a:r>
            <a:r>
              <a:rPr lang="en" sz="1100"/>
              <a:t>(const Vector&amp; other) const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Vector hadamard;</a:t>
            </a:r>
            <a:br>
              <a:rPr lang="en" sz="1200"/>
            </a:br>
            <a:r>
              <a:rPr lang="en" sz="1200"/>
              <a:t>	hadamard.mX = mX * other.mX;</a:t>
            </a:r>
            <a:br>
              <a:rPr lang="en" sz="1200"/>
            </a:br>
            <a:r>
              <a:rPr lang="en" sz="1200"/>
              <a:t>	hadamard.mY = mY * other.mY;</a:t>
            </a:r>
            <a:br>
              <a:rPr lang="en" sz="1200"/>
            </a:br>
            <a:r>
              <a:rPr lang="en" sz="1200"/>
              <a:t>	hadamard.mZ = mZ * other.mZ;</a:t>
            </a:r>
            <a:br>
              <a:rPr lang="en" sz="1200"/>
            </a:br>
            <a:br>
              <a:rPr lang="en" sz="1200"/>
            </a:br>
            <a:r>
              <a:rPr lang="en" sz="1200"/>
              <a:t>	return hadamard;</a:t>
            </a:r>
            <a:br>
              <a:rPr lang="en" sz="1200"/>
            </a:b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646" name="Shape 646"/>
          <p:cNvSpPr txBox="1"/>
          <p:nvPr/>
        </p:nvSpPr>
        <p:spPr>
          <a:xfrm>
            <a:off x="444800" y="1107950"/>
            <a:ext cx="8387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Just create new functions instead</a:t>
            </a:r>
          </a:p>
        </p:txBody>
      </p:sp>
      <p:pic>
        <p:nvPicPr>
          <p:cNvPr id="647" name="Shape 6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50" y="1901575"/>
            <a:ext cx="3917875" cy="26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 vs C++</a:t>
            </a: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3484500" y="188150"/>
            <a:ext cx="2744700" cy="482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Java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Class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Object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Constructor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Function overloading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Creating objects in heap</a:t>
            </a: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323500" y="188150"/>
            <a:ext cx="2744700" cy="482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C++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Class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Object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Constructor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Function overloading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Creating objects in heap 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Creating </a:t>
            </a:r>
            <a:r>
              <a:rPr lang="en" sz="1400"/>
              <a:t>objects on s</a:t>
            </a:r>
            <a:r>
              <a:rPr lang="en" sz="1400"/>
              <a:t>tack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Copy constructor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Destructor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Operator overloading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Inheritance</a:t>
            </a:r>
          </a:p>
        </p:txBody>
      </p:sp>
      <p:sp>
        <p:nvSpPr>
          <p:cNvPr id="665" name="Shape 665"/>
          <p:cNvSpPr txBox="1"/>
          <p:nvPr>
            <p:ph idx="2" type="body"/>
          </p:nvPr>
        </p:nvSpPr>
        <p:spPr>
          <a:xfrm>
            <a:off x="4832400" y="1225225"/>
            <a:ext cx="3999900" cy="37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lvl="0" rtl="0">
              <a:spcBef>
                <a:spcPts val="0"/>
              </a:spcBef>
              <a:buNone/>
            </a:pPr>
            <a:br>
              <a:rPr lang="en" sz="1300"/>
            </a:br>
            <a:br>
              <a:rPr lang="en" sz="1300"/>
            </a:br>
            <a:br>
              <a:rPr lang="en" sz="1300"/>
            </a:br>
            <a:br>
              <a:rPr lang="en" sz="1300"/>
            </a:br>
            <a:br>
              <a:rPr lang="en" sz="1300"/>
            </a:br>
            <a:br>
              <a:rPr lang="en" sz="1300"/>
            </a:br>
            <a:r>
              <a:rPr lang="en" sz="1300"/>
              <a:t>// Cat.cpp</a:t>
            </a:r>
            <a:br>
              <a:rPr lang="en" sz="1300"/>
            </a:br>
            <a:r>
              <a:rPr lang="en" sz="1300"/>
              <a:t>Cat::Cat(int age, const char* name)</a:t>
            </a:r>
            <a:br>
              <a:rPr lang="en" sz="1300"/>
            </a:br>
            <a:r>
              <a:rPr lang="en" sz="1300"/>
              <a:t>	: Animal(age)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	size_t size = strlen(name) + 1;</a:t>
            </a:r>
            <a:br>
              <a:rPr lang="en" sz="1300"/>
            </a:br>
            <a:r>
              <a:rPr lang="en" sz="1300"/>
              <a:t>	mName = new char[size];</a:t>
            </a:r>
            <a:br>
              <a:rPr lang="en" sz="1300"/>
            </a:br>
            <a:r>
              <a:rPr lang="en" sz="1300"/>
              <a:t>	strcpy(mName, name);</a:t>
            </a:r>
            <a:br>
              <a:rPr lang="en" sz="1300"/>
            </a:br>
            <a:r>
              <a:rPr lang="en" sz="13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311700" y="1225225"/>
            <a:ext cx="3999900" cy="37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// Animal.h</a:t>
            </a:r>
            <a:br>
              <a:rPr lang="en" sz="1300"/>
            </a:br>
            <a:r>
              <a:rPr lang="en" sz="1300"/>
              <a:t>class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Animal(int age);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int mAge;</a:t>
            </a:r>
            <a:br>
              <a:rPr lang="en" sz="1300"/>
            </a:br>
            <a:r>
              <a:rPr lang="en" sz="1300"/>
              <a:t>};</a:t>
            </a:r>
            <a:br>
              <a:rPr lang="en" sz="1300"/>
            </a:br>
            <a:r>
              <a:rPr lang="en" sz="1300"/>
              <a:t>// Cat.h</a:t>
            </a:r>
            <a:br>
              <a:rPr lang="en" sz="1300"/>
            </a:br>
            <a:r>
              <a:rPr lang="en" sz="1300"/>
              <a:t>class Cat : public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Cat(int age, const char* name);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char* mName;</a:t>
            </a:r>
            <a:br>
              <a:rPr lang="en" sz="1300"/>
            </a:br>
            <a:r>
              <a:rPr lang="en" sz="1300"/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Inheritance?</a:t>
            </a: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311699" y="1225225"/>
            <a:ext cx="62067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class can receive another class’ characteristics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base class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original or parent class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derived</a:t>
            </a:r>
            <a:r>
              <a:rPr lang="en"/>
              <a:t> class 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inheriting or child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derived class object has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member variables of its base class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member methods of its base class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its own constructor and destructor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derived class can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add member variables or methods</a:t>
            </a:r>
          </a:p>
        </p:txBody>
      </p:sp>
      <p:grpSp>
        <p:nvGrpSpPr>
          <p:cNvPr id="673" name="Shape 673"/>
          <p:cNvGrpSpPr/>
          <p:nvPr/>
        </p:nvGrpSpPr>
        <p:grpSpPr>
          <a:xfrm>
            <a:off x="5475025" y="1666012"/>
            <a:ext cx="3571832" cy="3308308"/>
            <a:chOff x="4844300" y="1288037"/>
            <a:chExt cx="4202649" cy="3686137"/>
          </a:xfrm>
        </p:grpSpPr>
        <p:pic>
          <p:nvPicPr>
            <p:cNvPr id="674" name="Shape 6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4710" y="1288037"/>
              <a:ext cx="1496073" cy="1496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Shape 6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4300" y="3542407"/>
              <a:ext cx="1969299" cy="1069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Shape 6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64375" y="3285750"/>
              <a:ext cx="1582575" cy="1582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7" name="Shape 677"/>
            <p:cNvGrpSpPr/>
            <p:nvPr/>
          </p:nvGrpSpPr>
          <p:grpSpPr>
            <a:xfrm>
              <a:off x="5644900" y="3060640"/>
              <a:ext cx="2555700" cy="595315"/>
              <a:chOff x="5644899" y="2855250"/>
              <a:chExt cx="2555700" cy="582900"/>
            </a:xfrm>
          </p:grpSpPr>
          <p:sp>
            <p:nvSpPr>
              <p:cNvPr id="678" name="Shape 678"/>
              <p:cNvSpPr/>
              <p:nvPr/>
            </p:nvSpPr>
            <p:spPr>
              <a:xfrm rot="-5400000">
                <a:off x="6769149" y="2006700"/>
                <a:ext cx="307200" cy="2555700"/>
              </a:xfrm>
              <a:prstGeom prst="rightBracket">
                <a:avLst>
                  <a:gd fmla="val 8333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9" name="Shape 679"/>
              <p:cNvCxnSpPr>
                <a:stCxn id="678" idx="2"/>
                <a:endCxn id="680" idx="2"/>
              </p:cNvCxnSpPr>
              <p:nvPr/>
            </p:nvCxnSpPr>
            <p:spPr>
              <a:xfrm rot="10800000">
                <a:off x="6922749" y="2855250"/>
                <a:ext cx="0" cy="275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680" name="Shape 680"/>
            <p:cNvSpPr txBox="1"/>
            <p:nvPr/>
          </p:nvSpPr>
          <p:spPr>
            <a:xfrm>
              <a:off x="6356637" y="2665900"/>
              <a:ext cx="11322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Base class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5262837" y="4579375"/>
              <a:ext cx="11322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Derived </a:t>
              </a: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class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7689562" y="4579375"/>
              <a:ext cx="11322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Derived class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between Java and C++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11700" y="1225225"/>
            <a:ext cx="3999900" cy="37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Java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 class Cat </a:t>
            </a:r>
            <a:r>
              <a:rPr b="1" lang="en">
                <a:solidFill>
                  <a:srgbClr val="FF0000"/>
                </a:solidFill>
              </a:rPr>
              <a:t>extends</a:t>
            </a:r>
            <a:r>
              <a:rPr lang="en"/>
              <a:t>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private String Name;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public Cat(int age, String name)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000000"/>
                </a:solidFill>
              </a:rPr>
              <a:t>super(age);</a:t>
            </a:r>
            <a:r>
              <a:rPr lang="en"/>
              <a:t> // Call Animal(int age)</a:t>
            </a:r>
            <a:br>
              <a:rPr lang="en"/>
            </a:br>
            <a:r>
              <a:rPr lang="en"/>
              <a:t>		Name = name;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89" name="Shape 689"/>
          <p:cNvSpPr txBox="1"/>
          <p:nvPr>
            <p:ph idx="2" type="body"/>
          </p:nvPr>
        </p:nvSpPr>
        <p:spPr>
          <a:xfrm>
            <a:off x="4832400" y="1225225"/>
            <a:ext cx="3999900" cy="37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class Cat </a:t>
            </a:r>
            <a:r>
              <a:rPr b="1" lang="en" sz="1300">
                <a:solidFill>
                  <a:srgbClr val="FF0000"/>
                </a:solidFill>
              </a:rPr>
              <a:t>:</a:t>
            </a:r>
            <a:r>
              <a:rPr lang="en" sz="1300"/>
              <a:t> </a:t>
            </a:r>
            <a:r>
              <a:rPr b="1" lang="en" sz="1300">
                <a:solidFill>
                  <a:srgbClr val="FF0000"/>
                </a:solidFill>
              </a:rPr>
              <a:t>public</a:t>
            </a:r>
            <a:r>
              <a:rPr lang="en" sz="1300"/>
              <a:t>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Cat(int age, const char* name);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char* mName;</a:t>
            </a:r>
            <a:br>
              <a:rPr lang="en" sz="1300"/>
            </a:br>
            <a:r>
              <a:rPr lang="en" sz="13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Cat::Cat(int age, const char* name)</a:t>
            </a:r>
            <a:br>
              <a:rPr lang="en" sz="1300"/>
            </a:br>
            <a:r>
              <a:rPr lang="en" sz="1300"/>
              <a:t>	: Animal(age)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	size_t size = strlen(name) + 1;</a:t>
            </a:r>
            <a:br>
              <a:rPr lang="en" sz="1300"/>
            </a:br>
            <a:r>
              <a:rPr lang="en" sz="1300"/>
              <a:t>	mName = new char[size];</a:t>
            </a:r>
            <a:br>
              <a:rPr lang="en" sz="1300"/>
            </a:br>
            <a:r>
              <a:rPr lang="en" sz="1300"/>
              <a:t>	strcpy(mName, name);</a:t>
            </a:r>
            <a:br>
              <a:rPr lang="en" sz="1300"/>
            </a:br>
            <a:r>
              <a:rPr lang="en" sz="1300"/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Define a Derived Class?</a:t>
            </a: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</a:t>
            </a:r>
            <a:r>
              <a:rPr i="1" lang="en">
                <a:solidFill>
                  <a:srgbClr val="FF0000"/>
                </a:solidFill>
              </a:rPr>
              <a:t>&lt;derived class name&gt;</a:t>
            </a:r>
            <a:r>
              <a:rPr lang="en"/>
              <a:t> : </a:t>
            </a:r>
            <a:r>
              <a:rPr i="1" lang="en">
                <a:solidFill>
                  <a:srgbClr val="0000FF"/>
                </a:solidFill>
              </a:rPr>
              <a:t>&lt;access-modifier&gt;</a:t>
            </a:r>
            <a:r>
              <a:rPr lang="en"/>
              <a:t> </a:t>
            </a:r>
            <a:r>
              <a:rPr i="1" lang="en">
                <a:solidFill>
                  <a:srgbClr val="38761D"/>
                </a:solidFill>
              </a:rPr>
              <a:t>&lt;base class name&gt;</a:t>
            </a:r>
            <a:r>
              <a:rPr lang="en">
                <a:solidFill>
                  <a:srgbClr val="000000"/>
                </a:solidFill>
              </a:rPr>
              <a:t>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class </a:t>
            </a:r>
            <a:r>
              <a:rPr lang="en">
                <a:solidFill>
                  <a:srgbClr val="FF0000"/>
                </a:solidFill>
              </a:rPr>
              <a:t>Cat</a:t>
            </a:r>
            <a:r>
              <a:rPr lang="en"/>
              <a:t> : </a:t>
            </a:r>
            <a:r>
              <a:rPr lang="en">
                <a:solidFill>
                  <a:srgbClr val="0000FF"/>
                </a:solidFill>
              </a:rPr>
              <a:t>public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Animal</a:t>
            </a:r>
            <a:r>
              <a:rPr lang="en"/>
              <a:t>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class </a:t>
            </a:r>
            <a:r>
              <a:rPr lang="en">
                <a:solidFill>
                  <a:srgbClr val="FF0000"/>
                </a:solidFill>
              </a:rPr>
              <a:t>Honda</a:t>
            </a:r>
            <a:r>
              <a:rPr lang="en"/>
              <a:t> : </a:t>
            </a:r>
            <a:r>
              <a:rPr lang="en">
                <a:solidFill>
                  <a:srgbClr val="0000FF"/>
                </a:solidFill>
              </a:rPr>
              <a:t>private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Car</a:t>
            </a:r>
            <a:r>
              <a:rPr lang="en"/>
              <a:t>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class </a:t>
            </a:r>
            <a:r>
              <a:rPr lang="en">
                <a:solidFill>
                  <a:srgbClr val="FF0000"/>
                </a:solidFill>
              </a:rPr>
              <a:t>AnroidPhone</a:t>
            </a:r>
            <a:r>
              <a:rPr lang="en"/>
              <a:t> : </a:t>
            </a:r>
            <a:r>
              <a:rPr lang="en">
                <a:solidFill>
                  <a:srgbClr val="0000FF"/>
                </a:solidFill>
              </a:rPr>
              <a:t>protected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Phone</a:t>
            </a:r>
            <a:r>
              <a:rPr lang="en"/>
              <a:t> {}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Modifier for Derived Classes</a:t>
            </a:r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Unlike Java, you can control the </a:t>
            </a:r>
            <a:r>
              <a:rPr lang="en"/>
              <a:t>level of </a:t>
            </a:r>
            <a:r>
              <a:rPr lang="en"/>
              <a:t>access to base classes’ members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i="1" lang="en"/>
              <a:t>public</a:t>
            </a:r>
            <a:r>
              <a:rPr lang="en"/>
              <a:t> derivation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i="1" lang="en"/>
              <a:t>private</a:t>
            </a:r>
            <a:r>
              <a:rPr lang="en"/>
              <a:t> derivation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i="1" lang="en"/>
              <a:t>protected</a:t>
            </a:r>
            <a:r>
              <a:rPr lang="en"/>
              <a:t> derivation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02" name="Shape 702"/>
          <p:cNvGraphicFramePr/>
          <p:nvPr/>
        </p:nvGraphicFramePr>
        <p:xfrm>
          <a:off x="984850" y="253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2" row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 member access type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3810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public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Derivation access type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public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public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Public and Private Derivation Example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11700" y="11490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// Animal.h</a:t>
            </a:r>
            <a:br>
              <a:rPr lang="en" sz="1300"/>
            </a:br>
            <a:r>
              <a:rPr lang="en" sz="1300"/>
              <a:t>class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Animal(int age);</a:t>
            </a:r>
            <a:br>
              <a:rPr lang="en" sz="1300"/>
            </a:br>
            <a:r>
              <a:rPr lang="en" sz="1300"/>
              <a:t>	void Move();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int mAge;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r>
              <a:rPr lang="en" sz="1300"/>
              <a:t>// Cat.h</a:t>
            </a:r>
            <a:br>
              <a:rPr lang="en" sz="1300"/>
            </a:br>
            <a:r>
              <a:rPr lang="en" sz="1300"/>
              <a:t>class Cat : </a:t>
            </a:r>
            <a:r>
              <a:rPr b="1" lang="en" sz="1300">
                <a:solidFill>
                  <a:srgbClr val="FF0000"/>
                </a:solidFill>
              </a:rPr>
              <a:t>public</a:t>
            </a:r>
            <a:r>
              <a:rPr lang="en" sz="1300"/>
              <a:t>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Cat(int age, const char* name);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char* mName;</a:t>
            </a:r>
            <a:br>
              <a:rPr lang="en" sz="1300"/>
            </a:br>
            <a:r>
              <a:rPr lang="en" sz="1300"/>
              <a:t>}</a:t>
            </a:r>
          </a:p>
        </p:txBody>
      </p:sp>
      <p:sp>
        <p:nvSpPr>
          <p:cNvPr id="709" name="Shape 709"/>
          <p:cNvSpPr txBox="1"/>
          <p:nvPr>
            <p:ph idx="4294967295" type="body"/>
          </p:nvPr>
        </p:nvSpPr>
        <p:spPr>
          <a:xfrm>
            <a:off x="4832400" y="1149025"/>
            <a:ext cx="3999900" cy="399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// Animal.h</a:t>
            </a:r>
            <a:br>
              <a:rPr lang="en" sz="1300"/>
            </a:br>
            <a:r>
              <a:rPr lang="en" sz="1300"/>
              <a:t>class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Animal(int age);</a:t>
            </a:r>
            <a:br>
              <a:rPr lang="en" sz="1300"/>
            </a:br>
            <a:r>
              <a:rPr lang="en" sz="1300"/>
              <a:t>	void Move();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int mAge;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r>
              <a:rPr lang="en" sz="1300"/>
              <a:t>// Cat.h</a:t>
            </a:r>
            <a:br>
              <a:rPr lang="en" sz="1300"/>
            </a:br>
            <a:r>
              <a:rPr lang="en" sz="1300"/>
              <a:t>class Cat : </a:t>
            </a:r>
            <a:r>
              <a:rPr b="1" lang="en" sz="1300">
                <a:solidFill>
                  <a:srgbClr val="0000FF"/>
                </a:solidFill>
              </a:rPr>
              <a:t>private</a:t>
            </a:r>
            <a:r>
              <a:rPr lang="en" sz="1300">
                <a:solidFill>
                  <a:srgbClr val="0000FF"/>
                </a:solidFill>
              </a:rPr>
              <a:t> </a:t>
            </a:r>
            <a:r>
              <a:rPr lang="en" sz="1300"/>
              <a:t>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Cat(int age, const char* name);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char* mName;</a:t>
            </a:r>
            <a:br>
              <a:rPr lang="en" sz="1300"/>
            </a:br>
            <a:r>
              <a:rPr lang="en" sz="1300"/>
              <a:t>}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3081225" y="2759875"/>
            <a:ext cx="2594700" cy="69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Cat myCat;</a:t>
            </a:r>
            <a:br>
              <a:rPr b="1" lang="en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myCat.Move();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1756200" y="2321674"/>
            <a:ext cx="30000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myCat.Move(); is OK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6256115" y="2362111"/>
            <a:ext cx="3000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// myCat.Move(); is NOT OK</a:t>
            </a:r>
          </a:p>
        </p:txBody>
      </p:sp>
      <p:sp>
        <p:nvSpPr>
          <p:cNvPr id="713" name="Shape 713"/>
          <p:cNvSpPr/>
          <p:nvPr/>
        </p:nvSpPr>
        <p:spPr>
          <a:xfrm>
            <a:off x="372025" y="1940950"/>
            <a:ext cx="622800" cy="22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883475" y="1940950"/>
            <a:ext cx="622800" cy="226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1195675" y="3524800"/>
            <a:ext cx="1125300" cy="22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675925" y="3531625"/>
            <a:ext cx="1280400" cy="226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Copy Constructor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600" cy="88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Default copy </a:t>
            </a:r>
            <a:r>
              <a:rPr lang="en"/>
              <a:t>constructor</a:t>
            </a:r>
            <a:r>
              <a:rPr lang="en"/>
              <a:t> is </a:t>
            </a:r>
            <a:r>
              <a:rPr i="1" lang="en">
                <a:solidFill>
                  <a:srgbClr val="FF0000"/>
                </a:solidFill>
              </a:rPr>
              <a:t>shallow copy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Member-by-member copy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Each member is copied by value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64700" y="2212275"/>
            <a:ext cx="48153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Vector(const Vector&amp; other) 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: mX(other.mX)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, mY(other.mY)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236150" y="2070450"/>
            <a:ext cx="6671700" cy="10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if there are</a:t>
            </a:r>
            <a:r>
              <a:rPr b="1" lang="en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pointer type member variables in a class?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Differences between Java and C++</a:t>
            </a:r>
          </a:p>
        </p:txBody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311700" y="1225225"/>
            <a:ext cx="3999900" cy="37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 class Cat </a:t>
            </a:r>
            <a:r>
              <a:rPr lang="en">
                <a:solidFill>
                  <a:srgbClr val="000000"/>
                </a:solidFill>
              </a:rPr>
              <a:t>extends </a:t>
            </a:r>
            <a:r>
              <a:rPr lang="en"/>
              <a:t>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private String Name;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public Cat(int age, String name)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</a:t>
            </a:r>
            <a:r>
              <a:rPr b="1" lang="en">
                <a:solidFill>
                  <a:srgbClr val="FF0000"/>
                </a:solidFill>
              </a:rPr>
              <a:t>super(age);</a:t>
            </a:r>
            <a:r>
              <a:rPr lang="en"/>
              <a:t> // Call Animal(int age)</a:t>
            </a:r>
            <a:br>
              <a:rPr lang="en"/>
            </a:br>
            <a:r>
              <a:rPr lang="en"/>
              <a:t>		Name = name;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723" name="Shape 723"/>
          <p:cNvSpPr txBox="1"/>
          <p:nvPr>
            <p:ph idx="2" type="body"/>
          </p:nvPr>
        </p:nvSpPr>
        <p:spPr>
          <a:xfrm>
            <a:off x="4832400" y="1225225"/>
            <a:ext cx="3999900" cy="37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class Cat </a:t>
            </a:r>
            <a:r>
              <a:rPr lang="en" sz="1300">
                <a:solidFill>
                  <a:srgbClr val="000000"/>
                </a:solidFill>
              </a:rPr>
              <a:t>: public</a:t>
            </a:r>
            <a:r>
              <a:rPr lang="en" sz="1300"/>
              <a:t>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	Cat(int age, const char* name);</a:t>
            </a:r>
            <a:br>
              <a:rPr lang="en" sz="1300"/>
            </a:br>
            <a:r>
              <a:rPr lang="en" sz="1300"/>
              <a:t>private:</a:t>
            </a:r>
            <a:br>
              <a:rPr lang="en" sz="1300"/>
            </a:br>
            <a:r>
              <a:rPr lang="en" sz="1300"/>
              <a:t>	char</a:t>
            </a:r>
            <a:r>
              <a:rPr lang="en" sz="1300"/>
              <a:t>* mName;</a:t>
            </a:r>
            <a:br>
              <a:rPr lang="en" sz="1300"/>
            </a:br>
            <a:r>
              <a:rPr lang="en" sz="13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Cat::Cat(int age, const char* name)</a:t>
            </a:r>
            <a:br>
              <a:rPr lang="en" sz="1300"/>
            </a:br>
            <a:r>
              <a:rPr lang="en" sz="1300"/>
              <a:t>	: </a:t>
            </a:r>
            <a:r>
              <a:rPr b="1" lang="en" sz="1300">
                <a:solidFill>
                  <a:srgbClr val="FF0000"/>
                </a:solidFill>
              </a:rPr>
              <a:t>Animal(age)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	size_t size = strlen(name) + 1;</a:t>
            </a:r>
            <a:br>
              <a:rPr lang="en" sz="1300"/>
            </a:br>
            <a:r>
              <a:rPr lang="en" sz="1300"/>
              <a:t>	mName = new char[size];</a:t>
            </a:r>
            <a:br>
              <a:rPr lang="en" sz="1300"/>
            </a:br>
            <a:r>
              <a:rPr lang="en" sz="1300"/>
              <a:t>	strcpy(mName, name);</a:t>
            </a:r>
            <a:br>
              <a:rPr lang="en"/>
            </a:br>
            <a:r>
              <a:rPr lang="en" sz="13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24" name="Shape 724"/>
          <p:cNvGrpSpPr/>
          <p:nvPr/>
        </p:nvGrpSpPr>
        <p:grpSpPr>
          <a:xfrm>
            <a:off x="2159300" y="2086487"/>
            <a:ext cx="6437350" cy="1091812"/>
            <a:chOff x="2159300" y="2086487"/>
            <a:chExt cx="6437350" cy="1091812"/>
          </a:xfrm>
        </p:grpSpPr>
        <p:sp>
          <p:nvSpPr>
            <p:cNvPr id="725" name="Shape 725"/>
            <p:cNvSpPr txBox="1"/>
            <p:nvPr/>
          </p:nvSpPr>
          <p:spPr>
            <a:xfrm>
              <a:off x="3898050" y="2086487"/>
              <a:ext cx="4698600" cy="970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342900" lvl="0" marL="457200">
                <a:spcBef>
                  <a:spcPts val="0"/>
                </a:spcBef>
                <a:buSzPct val="100000"/>
                <a:buFont typeface="Open Sans"/>
                <a:buChar char="●"/>
              </a:pP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Java way is simpler</a:t>
              </a:r>
            </a:p>
            <a:p>
              <a:pPr indent="-342900" lvl="0" marL="457200" rtl="0">
                <a:spcBef>
                  <a:spcPts val="0"/>
                </a:spcBef>
                <a:buSzPct val="100000"/>
                <a:buFont typeface="Open Sans"/>
                <a:buChar char="●"/>
              </a:pP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Why C++ requires parent class name?</a:t>
              </a:r>
            </a:p>
            <a:p>
              <a:pPr indent="-342900" lvl="0" marL="457200">
                <a:spcBef>
                  <a:spcPts val="0"/>
                </a:spcBef>
                <a:buSzPct val="100000"/>
                <a:buFont typeface="Open Sans"/>
                <a:buChar char="●"/>
              </a:pP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We will talk about it later :)</a:t>
              </a:r>
            </a:p>
          </p:txBody>
        </p:sp>
        <p:sp>
          <p:nvSpPr>
            <p:cNvPr id="726" name="Shape 726"/>
            <p:cNvSpPr/>
            <p:nvPr/>
          </p:nvSpPr>
          <p:spPr>
            <a:xfrm>
              <a:off x="2159300" y="2571750"/>
              <a:ext cx="1738750" cy="606550"/>
            </a:xfrm>
            <a:custGeom>
              <a:pathLst>
                <a:path extrusionOk="0" h="24262" w="69550">
                  <a:moveTo>
                    <a:pt x="69550" y="0"/>
                  </a:moveTo>
                  <a:cubicBezTo>
                    <a:pt x="65021" y="377"/>
                    <a:pt x="52297" y="700"/>
                    <a:pt x="42377" y="2264"/>
                  </a:cubicBezTo>
                  <a:cubicBezTo>
                    <a:pt x="32456" y="3827"/>
                    <a:pt x="17090" y="5714"/>
                    <a:pt x="10028" y="9381"/>
                  </a:cubicBezTo>
                  <a:cubicBezTo>
                    <a:pt x="2965" y="13047"/>
                    <a:pt x="1671" y="21781"/>
                    <a:pt x="0" y="24262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" name="Shape 731"/>
          <p:cNvGraphicFramePr/>
          <p:nvPr/>
        </p:nvGraphicFramePr>
        <p:xfrm>
          <a:off x="58293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534525"/>
                <a:gridCol w="534525"/>
                <a:gridCol w="534525"/>
                <a:gridCol w="534525"/>
                <a:gridCol w="534525"/>
                <a:gridCol w="534525"/>
              </a:tblGrid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2" name="Shape 732"/>
          <p:cNvGraphicFramePr/>
          <p:nvPr/>
        </p:nvGraphicFramePr>
        <p:xfrm>
          <a:off x="4987400" y="22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733" name="Shape 7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It Work on Memory?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655050" y="1075612"/>
            <a:ext cx="3639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Animal.cpp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Animal::Animal(int age)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: mAge(age)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Cat.cpp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Cat::Cat(int age, const string&amp; name)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: Animal(age)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size_t size = strlen(name) + 1;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mName = new char[size];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strcpy(mName, name);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Cat* myCat = new Cat(2, “Mew”);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4987387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736" name="Shape 736"/>
          <p:cNvSpPr/>
          <p:nvPr/>
        </p:nvSpPr>
        <p:spPr>
          <a:xfrm>
            <a:off x="88950" y="4369550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8950" y="2534225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4803775" y="4264240"/>
            <a:ext cx="96900" cy="375078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3975575" y="4369557"/>
            <a:ext cx="803400" cy="164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myCat</a:t>
            </a:r>
          </a:p>
        </p:txBody>
      </p:sp>
      <p:sp>
        <p:nvSpPr>
          <p:cNvPr id="740" name="Shape 740"/>
          <p:cNvSpPr/>
          <p:nvPr/>
        </p:nvSpPr>
        <p:spPr>
          <a:xfrm rot="5400000">
            <a:off x="-27600" y="1731525"/>
            <a:ext cx="7992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 rot="5400000">
            <a:off x="27600" y="3517152"/>
            <a:ext cx="6888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 txBox="1"/>
          <p:nvPr/>
        </p:nvSpPr>
        <p:spPr>
          <a:xfrm>
            <a:off x="7101975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grpSp>
        <p:nvGrpSpPr>
          <p:cNvPr id="743" name="Shape 743"/>
          <p:cNvGrpSpPr/>
          <p:nvPr/>
        </p:nvGrpSpPr>
        <p:grpSpPr>
          <a:xfrm>
            <a:off x="5006730" y="1300350"/>
            <a:ext cx="1899813" cy="3344912"/>
            <a:chOff x="5006730" y="1452750"/>
            <a:chExt cx="1899813" cy="3344912"/>
          </a:xfrm>
        </p:grpSpPr>
        <p:grpSp>
          <p:nvGrpSpPr>
            <p:cNvPr id="744" name="Shape 744"/>
            <p:cNvGrpSpPr/>
            <p:nvPr/>
          </p:nvGrpSpPr>
          <p:grpSpPr>
            <a:xfrm rot="5400000">
              <a:off x="5835584" y="1612152"/>
              <a:ext cx="462399" cy="869921"/>
              <a:chOff x="5546287" y="3915950"/>
              <a:chExt cx="462399" cy="803400"/>
            </a:xfrm>
          </p:grpSpPr>
          <p:sp>
            <p:nvSpPr>
              <p:cNvPr id="745" name="Shape 745"/>
              <p:cNvSpPr/>
              <p:nvPr/>
            </p:nvSpPr>
            <p:spPr>
              <a:xfrm>
                <a:off x="5911787" y="4059791"/>
                <a:ext cx="96900" cy="4653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6" name="Shape 746"/>
              <p:cNvSpPr txBox="1"/>
              <p:nvPr/>
            </p:nvSpPr>
            <p:spPr>
              <a:xfrm rot="-5400000">
                <a:off x="5318437" y="4143800"/>
                <a:ext cx="803400" cy="347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B45F0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Animal</a:t>
                </a:r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 rot="5400000">
              <a:off x="6183019" y="1108575"/>
              <a:ext cx="379350" cy="1067699"/>
              <a:chOff x="5629349" y="3684193"/>
              <a:chExt cx="379350" cy="1067700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5911799" y="3684193"/>
                <a:ext cx="96900" cy="10677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9" name="Shape 749"/>
              <p:cNvSpPr txBox="1"/>
              <p:nvPr/>
            </p:nvSpPr>
            <p:spPr>
              <a:xfrm rot="-5400000">
                <a:off x="5455499" y="4136400"/>
                <a:ext cx="5661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38761D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Cat</a:t>
                </a:r>
              </a:p>
            </p:txBody>
          </p:sp>
        </p:grpSp>
        <p:sp>
          <p:nvSpPr>
            <p:cNvPr id="750" name="Shape 750"/>
            <p:cNvSpPr/>
            <p:nvPr/>
          </p:nvSpPr>
          <p:spPr>
            <a:xfrm>
              <a:off x="5827611" y="2310162"/>
              <a:ext cx="535500" cy="3477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5006730" y="4408262"/>
              <a:ext cx="623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B45F06"/>
                  </a:solidFill>
                  <a:latin typeface="Open Sans"/>
                  <a:ea typeface="Open Sans"/>
                  <a:cs typeface="Open Sans"/>
                  <a:sym typeface="Open Sans"/>
                </a:rPr>
                <a:t>4096</a:t>
              </a:r>
            </a:p>
          </p:txBody>
        </p:sp>
        <p:sp>
          <p:nvSpPr>
            <p:cNvPr id="752" name="Shape 752"/>
            <p:cNvSpPr/>
            <p:nvPr/>
          </p:nvSpPr>
          <p:spPr>
            <a:xfrm>
              <a:off x="6368199" y="2308899"/>
              <a:ext cx="535500" cy="3477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580200" y="2441700"/>
              <a:ext cx="315425" cy="2164501"/>
            </a:xfrm>
            <a:custGeom>
              <a:pathLst>
                <a:path extrusionOk="0" h="76667" w="12617">
                  <a:moveTo>
                    <a:pt x="0" y="76667"/>
                  </a:moveTo>
                  <a:cubicBezTo>
                    <a:pt x="1024" y="76235"/>
                    <a:pt x="5014" y="77044"/>
                    <a:pt x="6147" y="74079"/>
                  </a:cubicBezTo>
                  <a:cubicBezTo>
                    <a:pt x="7279" y="71113"/>
                    <a:pt x="6686" y="65183"/>
                    <a:pt x="6794" y="58875"/>
                  </a:cubicBezTo>
                  <a:cubicBezTo>
                    <a:pt x="6901" y="52566"/>
                    <a:pt x="6794" y="43346"/>
                    <a:pt x="6794" y="36230"/>
                  </a:cubicBezTo>
                  <a:cubicBezTo>
                    <a:pt x="6794" y="29113"/>
                    <a:pt x="6740" y="21349"/>
                    <a:pt x="6794" y="16174"/>
                  </a:cubicBezTo>
                  <a:cubicBezTo>
                    <a:pt x="6847" y="10998"/>
                    <a:pt x="6146" y="7870"/>
                    <a:pt x="7117" y="5175"/>
                  </a:cubicBezTo>
                  <a:cubicBezTo>
                    <a:pt x="8087" y="2479"/>
                    <a:pt x="11700" y="862"/>
                    <a:pt x="12617" y="0"/>
                  </a:cubicBezTo>
                </a:path>
              </a:pathLst>
            </a:custGeom>
            <a:noFill/>
            <a:ln cap="flat" cmpd="sng" w="28575">
              <a:solidFill>
                <a:srgbClr val="E69138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sp>
        <p:nvSpPr>
          <p:cNvPr id="754" name="Shape 754"/>
          <p:cNvSpPr txBox="1"/>
          <p:nvPr/>
        </p:nvSpPr>
        <p:spPr>
          <a:xfrm>
            <a:off x="5885949" y="2152662"/>
            <a:ext cx="435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grpSp>
        <p:nvGrpSpPr>
          <p:cNvPr id="755" name="Shape 755"/>
          <p:cNvGrpSpPr/>
          <p:nvPr/>
        </p:nvGrpSpPr>
        <p:grpSpPr>
          <a:xfrm>
            <a:off x="6146269" y="2152650"/>
            <a:ext cx="2353775" cy="2123160"/>
            <a:chOff x="6146269" y="2152650"/>
            <a:chExt cx="2353775" cy="2123160"/>
          </a:xfrm>
        </p:grpSpPr>
        <p:grpSp>
          <p:nvGrpSpPr>
            <p:cNvPr id="756" name="Shape 756"/>
            <p:cNvGrpSpPr/>
            <p:nvPr/>
          </p:nvGrpSpPr>
          <p:grpSpPr>
            <a:xfrm>
              <a:off x="6293273" y="2152650"/>
              <a:ext cx="2206771" cy="2123160"/>
              <a:chOff x="6293273" y="2152650"/>
              <a:chExt cx="2206771" cy="2123160"/>
            </a:xfrm>
          </p:grpSpPr>
          <p:grpSp>
            <p:nvGrpSpPr>
              <p:cNvPr id="757" name="Shape 757"/>
              <p:cNvGrpSpPr/>
              <p:nvPr/>
            </p:nvGrpSpPr>
            <p:grpSpPr>
              <a:xfrm>
                <a:off x="6370737" y="3929542"/>
                <a:ext cx="2129307" cy="346268"/>
                <a:chOff x="2777701" y="3564314"/>
                <a:chExt cx="1535300" cy="275100"/>
              </a:xfrm>
            </p:grpSpPr>
            <p:sp>
              <p:nvSpPr>
                <p:cNvPr id="758" name="Shape 758"/>
                <p:cNvSpPr/>
                <p:nvPr/>
              </p:nvSpPr>
              <p:spPr>
                <a:xfrm>
                  <a:off x="2777701" y="3564314"/>
                  <a:ext cx="377400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M</a:t>
                  </a:r>
                </a:p>
              </p:txBody>
            </p:sp>
            <p:sp>
              <p:nvSpPr>
                <p:cNvPr id="759" name="Shape 759"/>
                <p:cNvSpPr/>
                <p:nvPr/>
              </p:nvSpPr>
              <p:spPr>
                <a:xfrm>
                  <a:off x="3164638" y="3564314"/>
                  <a:ext cx="377399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e</a:t>
                  </a:r>
                </a:p>
              </p:txBody>
            </p:sp>
            <p:sp>
              <p:nvSpPr>
                <p:cNvPr id="760" name="Shape 760"/>
                <p:cNvSpPr/>
                <p:nvPr/>
              </p:nvSpPr>
              <p:spPr>
                <a:xfrm>
                  <a:off x="3550126" y="3564314"/>
                  <a:ext cx="377400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w</a:t>
                  </a:r>
                </a:p>
              </p:txBody>
            </p:sp>
            <p:sp>
              <p:nvSpPr>
                <p:cNvPr id="761" name="Shape 761"/>
                <p:cNvSpPr/>
                <p:nvPr/>
              </p:nvSpPr>
              <p:spPr>
                <a:xfrm>
                  <a:off x="3935601" y="3564314"/>
                  <a:ext cx="377400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\0</a:t>
                  </a:r>
                </a:p>
              </p:txBody>
            </p:sp>
          </p:grpSp>
          <p:sp>
            <p:nvSpPr>
              <p:cNvPr id="762" name="Shape 762"/>
              <p:cNvSpPr txBox="1"/>
              <p:nvPr/>
            </p:nvSpPr>
            <p:spPr>
              <a:xfrm>
                <a:off x="6293273" y="2152650"/>
                <a:ext cx="661800" cy="38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07376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1028</a:t>
                </a:r>
              </a:p>
            </p:txBody>
          </p:sp>
        </p:grpSp>
        <p:sp>
          <p:nvSpPr>
            <p:cNvPr id="763" name="Shape 763"/>
            <p:cNvSpPr/>
            <p:nvPr/>
          </p:nvSpPr>
          <p:spPr>
            <a:xfrm>
              <a:off x="6146269" y="2327496"/>
              <a:ext cx="931850" cy="1841000"/>
            </a:xfrm>
            <a:custGeom>
              <a:pathLst>
                <a:path extrusionOk="0" h="73640" w="37274">
                  <a:moveTo>
                    <a:pt x="28469" y="389"/>
                  </a:moveTo>
                  <a:cubicBezTo>
                    <a:pt x="29601" y="496"/>
                    <a:pt x="33806" y="-904"/>
                    <a:pt x="35262" y="1036"/>
                  </a:cubicBezTo>
                  <a:cubicBezTo>
                    <a:pt x="36717" y="2976"/>
                    <a:pt x="37526" y="8206"/>
                    <a:pt x="37203" y="12034"/>
                  </a:cubicBezTo>
                  <a:cubicBezTo>
                    <a:pt x="36879" y="15862"/>
                    <a:pt x="35154" y="20661"/>
                    <a:pt x="33321" y="24004"/>
                  </a:cubicBezTo>
                  <a:cubicBezTo>
                    <a:pt x="31488" y="27346"/>
                    <a:pt x="29655" y="29341"/>
                    <a:pt x="26205" y="32091"/>
                  </a:cubicBezTo>
                  <a:cubicBezTo>
                    <a:pt x="22754" y="34840"/>
                    <a:pt x="16607" y="37159"/>
                    <a:pt x="12618" y="40502"/>
                  </a:cubicBezTo>
                  <a:cubicBezTo>
                    <a:pt x="8628" y="43844"/>
                    <a:pt x="4314" y="48480"/>
                    <a:pt x="2266" y="52147"/>
                  </a:cubicBezTo>
                  <a:cubicBezTo>
                    <a:pt x="217" y="55813"/>
                    <a:pt x="432" y="59102"/>
                    <a:pt x="325" y="62499"/>
                  </a:cubicBezTo>
                  <a:cubicBezTo>
                    <a:pt x="217" y="65895"/>
                    <a:pt x="-861" y="70693"/>
                    <a:pt x="1619" y="72527"/>
                  </a:cubicBezTo>
                  <a:cubicBezTo>
                    <a:pt x="4099" y="74360"/>
                    <a:pt x="12941" y="73336"/>
                    <a:pt x="15206" y="73498"/>
                  </a:cubicBezTo>
                </a:path>
              </a:pathLst>
            </a:custGeom>
            <a:noFill/>
            <a:ln cap="flat" cmpd="sng" w="19050">
              <a:solidFill>
                <a:srgbClr val="073763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Constructor Order</a:t>
            </a:r>
          </a:p>
        </p:txBody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311700" y="1225225"/>
            <a:ext cx="8520600" cy="361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base class’ constructor should be called first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either explicitly or implicitly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Followed by derived class’ constructor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You must use an </a:t>
            </a:r>
            <a:r>
              <a:rPr i="1" lang="en"/>
              <a:t>initializer list</a:t>
            </a:r>
            <a:r>
              <a:rPr lang="en"/>
              <a:t> when calling a particular parent constructor</a:t>
            </a:r>
            <a:br>
              <a:rPr lang="en"/>
            </a:br>
            <a:br>
              <a:rPr lang="en"/>
            </a:br>
            <a:r>
              <a:rPr lang="en" sz="1400"/>
              <a:t>Cat::Cat(int legs, int age, const string&amp; callingName)</a:t>
            </a:r>
            <a:br>
              <a:rPr lang="en" sz="1400"/>
            </a:br>
            <a:r>
              <a:rPr lang="en" sz="1400"/>
              <a:t>	: </a:t>
            </a:r>
            <a:r>
              <a:rPr b="1" lang="en" sz="1400">
                <a:solidFill>
                  <a:srgbClr val="FF0000"/>
                </a:solidFill>
              </a:rPr>
              <a:t>Animal(legs, age)</a:t>
            </a:r>
            <a:r>
              <a:rPr lang="en" sz="1400">
                <a:solidFill>
                  <a:srgbClr val="000000"/>
                </a:solidFill>
              </a:rPr>
              <a:t>		// explicit</a:t>
            </a:r>
            <a:br>
              <a:rPr lang="en" sz="1400"/>
            </a:br>
            <a:r>
              <a:rPr lang="en" sz="1400"/>
              <a:t>	, mCallingName(callingName)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}</a:t>
            </a:r>
            <a:br>
              <a:rPr lang="en" sz="1400"/>
            </a:b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Calling a Parent Constructor Implicitly</a:t>
            </a: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59300" y="1225225"/>
            <a:ext cx="3999900" cy="3354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1 - Base class </a:t>
            </a:r>
            <a:br>
              <a:rPr b="1" lang="en"/>
            </a:br>
            <a:r>
              <a:rPr b="1" lang="en"/>
              <a:t>with parentless constructor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// Animal.h</a:t>
            </a:r>
            <a:br>
              <a:rPr lang="en"/>
            </a:br>
            <a:r>
              <a:rPr lang="en"/>
              <a:t>class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</a:t>
            </a:r>
            <a:r>
              <a:rPr b="1" lang="en">
                <a:solidFill>
                  <a:srgbClr val="FF0000"/>
                </a:solidFill>
              </a:rPr>
              <a:t>Animal();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mAge;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</a:p>
        </p:txBody>
      </p:sp>
      <p:sp>
        <p:nvSpPr>
          <p:cNvPr id="776" name="Shape 776"/>
          <p:cNvSpPr txBox="1"/>
          <p:nvPr>
            <p:ph idx="2" type="body"/>
          </p:nvPr>
        </p:nvSpPr>
        <p:spPr>
          <a:xfrm>
            <a:off x="4536949" y="1225225"/>
            <a:ext cx="4465200" cy="3354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2 - Base class </a:t>
            </a:r>
            <a:br>
              <a:rPr b="1" lang="en"/>
            </a:br>
            <a:r>
              <a:rPr b="1" lang="en"/>
              <a:t>without parentless constructor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// Animal.h</a:t>
            </a:r>
            <a:br>
              <a:rPr lang="en"/>
            </a:br>
            <a:r>
              <a:rPr lang="en"/>
              <a:t>class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</a:t>
            </a:r>
            <a:r>
              <a:rPr b="1" lang="en">
                <a:solidFill>
                  <a:srgbClr val="FF0000"/>
                </a:solidFill>
              </a:rPr>
              <a:t>Animal(int age);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mAge;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1" name="Shape 781"/>
          <p:cNvGraphicFramePr/>
          <p:nvPr/>
        </p:nvGraphicFramePr>
        <p:xfrm>
          <a:off x="58293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534525"/>
                <a:gridCol w="534525"/>
                <a:gridCol w="534525"/>
                <a:gridCol w="534525"/>
                <a:gridCol w="534525"/>
                <a:gridCol w="534525"/>
              </a:tblGrid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2" name="Shape 782"/>
          <p:cNvGraphicFramePr/>
          <p:nvPr/>
        </p:nvGraphicFramePr>
        <p:xfrm>
          <a:off x="4987400" y="22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783" name="Shape 7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Case 1: A Base Class </a:t>
            </a:r>
            <a:r>
              <a:rPr b="1" lang="en" sz="3000">
                <a:solidFill>
                  <a:srgbClr val="FF0000"/>
                </a:solidFill>
              </a:rPr>
              <a:t>with</a:t>
            </a:r>
            <a:r>
              <a:rPr lang="en" sz="3000"/>
              <a:t> Parameterless Constructor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655050" y="1075612"/>
            <a:ext cx="3639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Animal.cpp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Animal::Animal()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: mAge(0)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Cat.cpp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Cat::Cat(int age, const string&amp; name)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size_t size = strlen(name) + 1;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mName = new char[size];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strcpy(mName, name);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Cat* myCat = new Cat(2, “Mew”);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4987387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786" name="Shape 786"/>
          <p:cNvSpPr/>
          <p:nvPr/>
        </p:nvSpPr>
        <p:spPr>
          <a:xfrm>
            <a:off x="88950" y="4369550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88950" y="2534225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4803775" y="4264240"/>
            <a:ext cx="96900" cy="375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3975575" y="4369557"/>
            <a:ext cx="8034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myCat</a:t>
            </a:r>
          </a:p>
        </p:txBody>
      </p:sp>
      <p:sp>
        <p:nvSpPr>
          <p:cNvPr id="790" name="Shape 790"/>
          <p:cNvSpPr/>
          <p:nvPr/>
        </p:nvSpPr>
        <p:spPr>
          <a:xfrm rot="5400000">
            <a:off x="-27600" y="1731525"/>
            <a:ext cx="7992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 rot="5400000">
            <a:off x="27600" y="3517152"/>
            <a:ext cx="6888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7101975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grpSp>
        <p:nvGrpSpPr>
          <p:cNvPr id="793" name="Shape 793"/>
          <p:cNvGrpSpPr/>
          <p:nvPr/>
        </p:nvGrpSpPr>
        <p:grpSpPr>
          <a:xfrm>
            <a:off x="5006730" y="1300350"/>
            <a:ext cx="1899813" cy="3344912"/>
            <a:chOff x="5006730" y="1452750"/>
            <a:chExt cx="1899813" cy="3344912"/>
          </a:xfrm>
        </p:grpSpPr>
        <p:grpSp>
          <p:nvGrpSpPr>
            <p:cNvPr id="794" name="Shape 794"/>
            <p:cNvGrpSpPr/>
            <p:nvPr/>
          </p:nvGrpSpPr>
          <p:grpSpPr>
            <a:xfrm rot="5400000">
              <a:off x="5835584" y="1612152"/>
              <a:ext cx="462399" cy="869921"/>
              <a:chOff x="5546287" y="3915950"/>
              <a:chExt cx="462399" cy="803400"/>
            </a:xfrm>
          </p:grpSpPr>
          <p:sp>
            <p:nvSpPr>
              <p:cNvPr id="795" name="Shape 795"/>
              <p:cNvSpPr/>
              <p:nvPr/>
            </p:nvSpPr>
            <p:spPr>
              <a:xfrm>
                <a:off x="5911787" y="4059791"/>
                <a:ext cx="96900" cy="4653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6" name="Shape 796"/>
              <p:cNvSpPr txBox="1"/>
              <p:nvPr/>
            </p:nvSpPr>
            <p:spPr>
              <a:xfrm rot="-5400000">
                <a:off x="5318437" y="4143800"/>
                <a:ext cx="803400" cy="347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B45F0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Animal</a:t>
                </a:r>
              </a:p>
            </p:txBody>
          </p:sp>
        </p:grpSp>
        <p:grpSp>
          <p:nvGrpSpPr>
            <p:cNvPr id="797" name="Shape 797"/>
            <p:cNvGrpSpPr/>
            <p:nvPr/>
          </p:nvGrpSpPr>
          <p:grpSpPr>
            <a:xfrm rot="5400000">
              <a:off x="6183019" y="1108575"/>
              <a:ext cx="379350" cy="1067699"/>
              <a:chOff x="5629349" y="3684193"/>
              <a:chExt cx="379350" cy="1067700"/>
            </a:xfrm>
          </p:grpSpPr>
          <p:sp>
            <p:nvSpPr>
              <p:cNvPr id="798" name="Shape 798"/>
              <p:cNvSpPr/>
              <p:nvPr/>
            </p:nvSpPr>
            <p:spPr>
              <a:xfrm>
                <a:off x="5911799" y="3684193"/>
                <a:ext cx="96900" cy="10677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9" name="Shape 799"/>
              <p:cNvSpPr txBox="1"/>
              <p:nvPr/>
            </p:nvSpPr>
            <p:spPr>
              <a:xfrm rot="-5400000">
                <a:off x="5455499" y="4136400"/>
                <a:ext cx="5661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38761D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Cat</a:t>
                </a:r>
              </a:p>
            </p:txBody>
          </p:sp>
        </p:grpSp>
        <p:sp>
          <p:nvSpPr>
            <p:cNvPr id="800" name="Shape 800"/>
            <p:cNvSpPr/>
            <p:nvPr/>
          </p:nvSpPr>
          <p:spPr>
            <a:xfrm>
              <a:off x="5827611" y="2310162"/>
              <a:ext cx="535500" cy="3477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006730" y="4408262"/>
              <a:ext cx="623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B45F06"/>
                  </a:solidFill>
                  <a:latin typeface="Open Sans"/>
                  <a:ea typeface="Open Sans"/>
                  <a:cs typeface="Open Sans"/>
                  <a:sym typeface="Open Sans"/>
                </a:rPr>
                <a:t>4096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8199" y="2308899"/>
              <a:ext cx="535500" cy="3477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5580200" y="2441700"/>
              <a:ext cx="315425" cy="2164501"/>
            </a:xfrm>
            <a:custGeom>
              <a:pathLst>
                <a:path extrusionOk="0" h="76667" w="12617">
                  <a:moveTo>
                    <a:pt x="0" y="76667"/>
                  </a:moveTo>
                  <a:cubicBezTo>
                    <a:pt x="1024" y="76235"/>
                    <a:pt x="5014" y="77044"/>
                    <a:pt x="6147" y="74079"/>
                  </a:cubicBezTo>
                  <a:cubicBezTo>
                    <a:pt x="7279" y="71113"/>
                    <a:pt x="6686" y="65183"/>
                    <a:pt x="6794" y="58875"/>
                  </a:cubicBezTo>
                  <a:cubicBezTo>
                    <a:pt x="6901" y="52566"/>
                    <a:pt x="6794" y="43346"/>
                    <a:pt x="6794" y="36230"/>
                  </a:cubicBezTo>
                  <a:cubicBezTo>
                    <a:pt x="6794" y="29113"/>
                    <a:pt x="6740" y="21349"/>
                    <a:pt x="6794" y="16174"/>
                  </a:cubicBezTo>
                  <a:cubicBezTo>
                    <a:pt x="6847" y="10998"/>
                    <a:pt x="6146" y="7870"/>
                    <a:pt x="7117" y="5175"/>
                  </a:cubicBezTo>
                  <a:cubicBezTo>
                    <a:pt x="8087" y="2479"/>
                    <a:pt x="11700" y="862"/>
                    <a:pt x="12617" y="0"/>
                  </a:cubicBezTo>
                </a:path>
              </a:pathLst>
            </a:custGeom>
            <a:noFill/>
            <a:ln cap="flat" cmpd="sng" w="28575">
              <a:solidFill>
                <a:srgbClr val="E69138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sp>
        <p:nvSpPr>
          <p:cNvPr id="804" name="Shape 804"/>
          <p:cNvSpPr txBox="1"/>
          <p:nvPr/>
        </p:nvSpPr>
        <p:spPr>
          <a:xfrm>
            <a:off x="5885949" y="2152662"/>
            <a:ext cx="435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grpSp>
        <p:nvGrpSpPr>
          <p:cNvPr id="805" name="Shape 805"/>
          <p:cNvGrpSpPr/>
          <p:nvPr/>
        </p:nvGrpSpPr>
        <p:grpSpPr>
          <a:xfrm>
            <a:off x="6146269" y="2152650"/>
            <a:ext cx="2353775" cy="2123160"/>
            <a:chOff x="6146269" y="2152650"/>
            <a:chExt cx="2353775" cy="2123160"/>
          </a:xfrm>
        </p:grpSpPr>
        <p:grpSp>
          <p:nvGrpSpPr>
            <p:cNvPr id="806" name="Shape 806"/>
            <p:cNvGrpSpPr/>
            <p:nvPr/>
          </p:nvGrpSpPr>
          <p:grpSpPr>
            <a:xfrm>
              <a:off x="6293273" y="2152650"/>
              <a:ext cx="2206771" cy="2123160"/>
              <a:chOff x="6293273" y="2152650"/>
              <a:chExt cx="2206771" cy="2123160"/>
            </a:xfrm>
          </p:grpSpPr>
          <p:grpSp>
            <p:nvGrpSpPr>
              <p:cNvPr id="807" name="Shape 807"/>
              <p:cNvGrpSpPr/>
              <p:nvPr/>
            </p:nvGrpSpPr>
            <p:grpSpPr>
              <a:xfrm>
                <a:off x="6370737" y="3929542"/>
                <a:ext cx="2129307" cy="346268"/>
                <a:chOff x="2777701" y="3564314"/>
                <a:chExt cx="1535300" cy="275100"/>
              </a:xfrm>
            </p:grpSpPr>
            <p:sp>
              <p:nvSpPr>
                <p:cNvPr id="808" name="Shape 808"/>
                <p:cNvSpPr/>
                <p:nvPr/>
              </p:nvSpPr>
              <p:spPr>
                <a:xfrm>
                  <a:off x="2777701" y="3564314"/>
                  <a:ext cx="377400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M</a:t>
                  </a: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3164638" y="3564314"/>
                  <a:ext cx="377399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e</a:t>
                  </a: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3550126" y="3564314"/>
                  <a:ext cx="377400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w</a:t>
                  </a: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3935601" y="3564314"/>
                  <a:ext cx="377400" cy="2751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0000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\0</a:t>
                  </a:r>
                </a:p>
              </p:txBody>
            </p:sp>
          </p:grpSp>
          <p:sp>
            <p:nvSpPr>
              <p:cNvPr id="812" name="Shape 812"/>
              <p:cNvSpPr txBox="1"/>
              <p:nvPr/>
            </p:nvSpPr>
            <p:spPr>
              <a:xfrm>
                <a:off x="6293273" y="2152650"/>
                <a:ext cx="661800" cy="38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07376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1028</a:t>
                </a:r>
              </a:p>
            </p:txBody>
          </p:sp>
        </p:grpSp>
        <p:sp>
          <p:nvSpPr>
            <p:cNvPr id="813" name="Shape 813"/>
            <p:cNvSpPr/>
            <p:nvPr/>
          </p:nvSpPr>
          <p:spPr>
            <a:xfrm>
              <a:off x="6146269" y="2327496"/>
              <a:ext cx="931850" cy="1841000"/>
            </a:xfrm>
            <a:custGeom>
              <a:pathLst>
                <a:path extrusionOk="0" h="73640" w="37274">
                  <a:moveTo>
                    <a:pt x="28469" y="389"/>
                  </a:moveTo>
                  <a:cubicBezTo>
                    <a:pt x="29601" y="496"/>
                    <a:pt x="33806" y="-904"/>
                    <a:pt x="35262" y="1036"/>
                  </a:cubicBezTo>
                  <a:cubicBezTo>
                    <a:pt x="36717" y="2976"/>
                    <a:pt x="37526" y="8206"/>
                    <a:pt x="37203" y="12034"/>
                  </a:cubicBezTo>
                  <a:cubicBezTo>
                    <a:pt x="36879" y="15862"/>
                    <a:pt x="35154" y="20661"/>
                    <a:pt x="33321" y="24004"/>
                  </a:cubicBezTo>
                  <a:cubicBezTo>
                    <a:pt x="31488" y="27346"/>
                    <a:pt x="29655" y="29341"/>
                    <a:pt x="26205" y="32091"/>
                  </a:cubicBezTo>
                  <a:cubicBezTo>
                    <a:pt x="22754" y="34840"/>
                    <a:pt x="16607" y="37159"/>
                    <a:pt x="12618" y="40502"/>
                  </a:cubicBezTo>
                  <a:cubicBezTo>
                    <a:pt x="8628" y="43844"/>
                    <a:pt x="4314" y="48480"/>
                    <a:pt x="2266" y="52147"/>
                  </a:cubicBezTo>
                  <a:cubicBezTo>
                    <a:pt x="217" y="55813"/>
                    <a:pt x="432" y="59102"/>
                    <a:pt x="325" y="62499"/>
                  </a:cubicBezTo>
                  <a:cubicBezTo>
                    <a:pt x="217" y="65895"/>
                    <a:pt x="-861" y="70693"/>
                    <a:pt x="1619" y="72527"/>
                  </a:cubicBezTo>
                  <a:cubicBezTo>
                    <a:pt x="4099" y="74360"/>
                    <a:pt x="12941" y="73336"/>
                    <a:pt x="15206" y="73498"/>
                  </a:cubicBezTo>
                </a:path>
              </a:pathLst>
            </a:custGeom>
            <a:noFill/>
            <a:ln cap="flat" cmpd="sng" w="19050">
              <a:solidFill>
                <a:srgbClr val="073763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sp>
        <p:nvSpPr>
          <p:cNvPr id="814" name="Shape 814"/>
          <p:cNvSpPr/>
          <p:nvPr/>
        </p:nvSpPr>
        <p:spPr>
          <a:xfrm>
            <a:off x="88950" y="2801100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 txBox="1"/>
          <p:nvPr/>
        </p:nvSpPr>
        <p:spPr>
          <a:xfrm>
            <a:off x="819349" y="2803200"/>
            <a:ext cx="2709300" cy="21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Calls Animal() implicitly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Shape 820"/>
          <p:cNvGraphicFramePr/>
          <p:nvPr/>
        </p:nvGraphicFramePr>
        <p:xfrm>
          <a:off x="58293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534525"/>
                <a:gridCol w="534525"/>
                <a:gridCol w="534525"/>
                <a:gridCol w="534525"/>
                <a:gridCol w="534525"/>
                <a:gridCol w="534525"/>
              </a:tblGrid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1" name="Shape 821"/>
          <p:cNvGraphicFramePr/>
          <p:nvPr/>
        </p:nvGraphicFramePr>
        <p:xfrm>
          <a:off x="4987400" y="22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22" name="Shape 8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Case 2: A Base Class </a:t>
            </a:r>
            <a:r>
              <a:rPr b="1" lang="en" sz="3000">
                <a:solidFill>
                  <a:srgbClr val="FF0000"/>
                </a:solidFill>
              </a:rPr>
              <a:t>without</a:t>
            </a:r>
            <a:r>
              <a:rPr lang="en" sz="3000"/>
              <a:t> Parameterless Constructor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655050" y="1075612"/>
            <a:ext cx="3639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Animal.cpp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Animal::Animal(int age)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: mAge(age)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Cat.cpp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Cat::Cat(int age, const string&amp; name)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size_t size = strlen(name) + 1;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mName = new char[size];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strcpy(mName, name);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Cat* myCat = new Cat(2, “Mew”);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4987387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7101975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819350" y="2803200"/>
            <a:ext cx="2329200" cy="21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Call Animal() implicitly</a:t>
            </a:r>
          </a:p>
        </p:txBody>
      </p:sp>
      <p:grpSp>
        <p:nvGrpSpPr>
          <p:cNvPr id="827" name="Shape 827"/>
          <p:cNvGrpSpPr/>
          <p:nvPr/>
        </p:nvGrpSpPr>
        <p:grpSpPr>
          <a:xfrm>
            <a:off x="3065075" y="1447625"/>
            <a:ext cx="2927575" cy="705000"/>
            <a:chOff x="3065075" y="1447625"/>
            <a:chExt cx="2927575" cy="705000"/>
          </a:xfrm>
        </p:grpSpPr>
        <p:sp>
          <p:nvSpPr>
            <p:cNvPr id="828" name="Shape 828"/>
            <p:cNvSpPr/>
            <p:nvPr/>
          </p:nvSpPr>
          <p:spPr>
            <a:xfrm>
              <a:off x="3065075" y="1447625"/>
              <a:ext cx="218400" cy="7050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3342750" y="1528325"/>
              <a:ext cx="26499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Only constructor Animal has</a:t>
              </a:r>
            </a:p>
          </p:txBody>
        </p:sp>
      </p:grpSp>
      <p:sp>
        <p:nvSpPr>
          <p:cNvPr id="830" name="Shape 830"/>
          <p:cNvSpPr/>
          <p:nvPr/>
        </p:nvSpPr>
        <p:spPr>
          <a:xfrm>
            <a:off x="1423350" y="1366750"/>
            <a:ext cx="1277700" cy="21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3203850" y="1188850"/>
            <a:ext cx="2736300" cy="26364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Compile Error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" name="Shape 836"/>
          <p:cNvGraphicFramePr/>
          <p:nvPr/>
        </p:nvGraphicFramePr>
        <p:xfrm>
          <a:off x="58293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534525"/>
                <a:gridCol w="534525"/>
                <a:gridCol w="534525"/>
                <a:gridCol w="534525"/>
                <a:gridCol w="534525"/>
                <a:gridCol w="534525"/>
              </a:tblGrid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7" name="Shape 837"/>
          <p:cNvGraphicFramePr/>
          <p:nvPr/>
        </p:nvGraphicFramePr>
        <p:xfrm>
          <a:off x="4987400" y="22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38" name="Shape 8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Destroy a Derived Class Object?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655050" y="1075612"/>
            <a:ext cx="3639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Animal.cpp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Animal::~Animal()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Cat.cpp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Cat::~Cat()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delete mName;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// Call ~Animal()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delete myNeighboursCat;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4987387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841" name="Shape 841"/>
          <p:cNvSpPr/>
          <p:nvPr/>
        </p:nvSpPr>
        <p:spPr>
          <a:xfrm>
            <a:off x="88950" y="3724399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rot="5400000">
            <a:off x="40500" y="2632300"/>
            <a:ext cx="6630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rot="5400000">
            <a:off x="109950" y="1593975"/>
            <a:ext cx="524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 txBox="1"/>
          <p:nvPr/>
        </p:nvSpPr>
        <p:spPr>
          <a:xfrm>
            <a:off x="7101975" y="4651825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grpSp>
        <p:nvGrpSpPr>
          <p:cNvPr id="845" name="Shape 845"/>
          <p:cNvGrpSpPr/>
          <p:nvPr/>
        </p:nvGrpSpPr>
        <p:grpSpPr>
          <a:xfrm>
            <a:off x="3089325" y="4260700"/>
            <a:ext cx="2559900" cy="389400"/>
            <a:chOff x="3089325" y="4260700"/>
            <a:chExt cx="2559900" cy="389400"/>
          </a:xfrm>
        </p:grpSpPr>
        <p:sp>
          <p:nvSpPr>
            <p:cNvPr id="846" name="Shape 846"/>
            <p:cNvSpPr/>
            <p:nvPr/>
          </p:nvSpPr>
          <p:spPr>
            <a:xfrm>
              <a:off x="4803775" y="4264240"/>
              <a:ext cx="96900" cy="3750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47" name="Shape 847"/>
            <p:cNvGrpSpPr/>
            <p:nvPr/>
          </p:nvGrpSpPr>
          <p:grpSpPr>
            <a:xfrm>
              <a:off x="3089325" y="4260700"/>
              <a:ext cx="2559900" cy="389400"/>
              <a:chOff x="3089325" y="4260700"/>
              <a:chExt cx="2559900" cy="389400"/>
            </a:xfrm>
          </p:grpSpPr>
          <p:sp>
            <p:nvSpPr>
              <p:cNvPr id="848" name="Shape 848"/>
              <p:cNvSpPr/>
              <p:nvPr/>
            </p:nvSpPr>
            <p:spPr>
              <a:xfrm>
                <a:off x="4987425" y="4260700"/>
                <a:ext cx="661800" cy="3894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351C75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9" name="Shape 849"/>
              <p:cNvSpPr txBox="1"/>
              <p:nvPr/>
            </p:nvSpPr>
            <p:spPr>
              <a:xfrm>
                <a:off x="3089325" y="4369550"/>
                <a:ext cx="1689900" cy="16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0000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myNeighboursCat</a:t>
                </a:r>
              </a:p>
            </p:txBody>
          </p:sp>
        </p:grpSp>
      </p:grpSp>
      <p:grpSp>
        <p:nvGrpSpPr>
          <p:cNvPr id="850" name="Shape 850"/>
          <p:cNvGrpSpPr/>
          <p:nvPr/>
        </p:nvGrpSpPr>
        <p:grpSpPr>
          <a:xfrm>
            <a:off x="5014470" y="1296812"/>
            <a:ext cx="1899813" cy="3344912"/>
            <a:chOff x="5006730" y="1452750"/>
            <a:chExt cx="1899813" cy="3344912"/>
          </a:xfrm>
        </p:grpSpPr>
        <p:grpSp>
          <p:nvGrpSpPr>
            <p:cNvPr id="851" name="Shape 851"/>
            <p:cNvGrpSpPr/>
            <p:nvPr/>
          </p:nvGrpSpPr>
          <p:grpSpPr>
            <a:xfrm rot="5400000">
              <a:off x="5835584" y="1612152"/>
              <a:ext cx="462399" cy="869921"/>
              <a:chOff x="5546287" y="3915950"/>
              <a:chExt cx="462399" cy="803400"/>
            </a:xfrm>
          </p:grpSpPr>
          <p:sp>
            <p:nvSpPr>
              <p:cNvPr id="852" name="Shape 852"/>
              <p:cNvSpPr/>
              <p:nvPr/>
            </p:nvSpPr>
            <p:spPr>
              <a:xfrm>
                <a:off x="5911787" y="4059791"/>
                <a:ext cx="96900" cy="4653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3" name="Shape 853"/>
              <p:cNvSpPr txBox="1"/>
              <p:nvPr/>
            </p:nvSpPr>
            <p:spPr>
              <a:xfrm rot="-5400000">
                <a:off x="5318437" y="4143800"/>
                <a:ext cx="803400" cy="347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B45F0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Animal</a:t>
                </a:r>
              </a:p>
            </p:txBody>
          </p:sp>
        </p:grpSp>
        <p:grpSp>
          <p:nvGrpSpPr>
            <p:cNvPr id="854" name="Shape 854"/>
            <p:cNvGrpSpPr/>
            <p:nvPr/>
          </p:nvGrpSpPr>
          <p:grpSpPr>
            <a:xfrm rot="5400000">
              <a:off x="6183019" y="1108575"/>
              <a:ext cx="379350" cy="1067699"/>
              <a:chOff x="5629349" y="3684193"/>
              <a:chExt cx="379350" cy="1067700"/>
            </a:xfrm>
          </p:grpSpPr>
          <p:sp>
            <p:nvSpPr>
              <p:cNvPr id="855" name="Shape 855"/>
              <p:cNvSpPr/>
              <p:nvPr/>
            </p:nvSpPr>
            <p:spPr>
              <a:xfrm>
                <a:off x="5911799" y="3684193"/>
                <a:ext cx="96900" cy="10677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6" name="Shape 856"/>
              <p:cNvSpPr txBox="1"/>
              <p:nvPr/>
            </p:nvSpPr>
            <p:spPr>
              <a:xfrm rot="-5400000">
                <a:off x="5455499" y="4136400"/>
                <a:ext cx="5661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38761D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Cat</a:t>
                </a:r>
              </a:p>
            </p:txBody>
          </p:sp>
        </p:grpSp>
        <p:sp>
          <p:nvSpPr>
            <p:cNvPr id="857" name="Shape 857"/>
            <p:cNvSpPr/>
            <p:nvPr/>
          </p:nvSpPr>
          <p:spPr>
            <a:xfrm>
              <a:off x="5827611" y="2310162"/>
              <a:ext cx="535500" cy="3477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8" name="Shape 858"/>
            <p:cNvSpPr txBox="1"/>
            <p:nvPr/>
          </p:nvSpPr>
          <p:spPr>
            <a:xfrm>
              <a:off x="5006730" y="4408262"/>
              <a:ext cx="623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B45F06"/>
                  </a:solidFill>
                  <a:latin typeface="Open Sans"/>
                  <a:ea typeface="Open Sans"/>
                  <a:cs typeface="Open Sans"/>
                  <a:sym typeface="Open Sans"/>
                </a:rPr>
                <a:t>1024</a:t>
              </a:r>
            </a:p>
          </p:txBody>
        </p:sp>
        <p:sp>
          <p:nvSpPr>
            <p:cNvPr id="859" name="Shape 859"/>
            <p:cNvSpPr/>
            <p:nvPr/>
          </p:nvSpPr>
          <p:spPr>
            <a:xfrm>
              <a:off x="6368199" y="2308899"/>
              <a:ext cx="535500" cy="3477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580200" y="2441700"/>
              <a:ext cx="315425" cy="2164501"/>
            </a:xfrm>
            <a:custGeom>
              <a:pathLst>
                <a:path extrusionOk="0" h="76667" w="12617">
                  <a:moveTo>
                    <a:pt x="0" y="76667"/>
                  </a:moveTo>
                  <a:cubicBezTo>
                    <a:pt x="1024" y="76235"/>
                    <a:pt x="5014" y="77044"/>
                    <a:pt x="6147" y="74079"/>
                  </a:cubicBezTo>
                  <a:cubicBezTo>
                    <a:pt x="7279" y="71113"/>
                    <a:pt x="6686" y="65183"/>
                    <a:pt x="6794" y="58875"/>
                  </a:cubicBezTo>
                  <a:cubicBezTo>
                    <a:pt x="6901" y="52566"/>
                    <a:pt x="6794" y="43346"/>
                    <a:pt x="6794" y="36230"/>
                  </a:cubicBezTo>
                  <a:cubicBezTo>
                    <a:pt x="6794" y="29113"/>
                    <a:pt x="6740" y="21349"/>
                    <a:pt x="6794" y="16174"/>
                  </a:cubicBezTo>
                  <a:cubicBezTo>
                    <a:pt x="6847" y="10998"/>
                    <a:pt x="6146" y="7870"/>
                    <a:pt x="7117" y="5175"/>
                  </a:cubicBezTo>
                  <a:cubicBezTo>
                    <a:pt x="8087" y="2479"/>
                    <a:pt x="11700" y="862"/>
                    <a:pt x="12617" y="0"/>
                  </a:cubicBezTo>
                </a:path>
              </a:pathLst>
            </a:custGeom>
            <a:noFill/>
            <a:ln cap="flat" cmpd="sng" w="28575">
              <a:solidFill>
                <a:srgbClr val="E69138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sp>
        <p:nvSpPr>
          <p:cNvPr id="861" name="Shape 861"/>
          <p:cNvSpPr txBox="1"/>
          <p:nvPr/>
        </p:nvSpPr>
        <p:spPr>
          <a:xfrm>
            <a:off x="5885949" y="2152662"/>
            <a:ext cx="435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grpSp>
        <p:nvGrpSpPr>
          <p:cNvPr id="862" name="Shape 862"/>
          <p:cNvGrpSpPr/>
          <p:nvPr/>
        </p:nvGrpSpPr>
        <p:grpSpPr>
          <a:xfrm>
            <a:off x="6293273" y="1971277"/>
            <a:ext cx="2740171" cy="570772"/>
            <a:chOff x="6293273" y="1971277"/>
            <a:chExt cx="2740171" cy="570772"/>
          </a:xfrm>
        </p:grpSpPr>
        <p:grpSp>
          <p:nvGrpSpPr>
            <p:cNvPr id="863" name="Shape 863"/>
            <p:cNvGrpSpPr/>
            <p:nvPr/>
          </p:nvGrpSpPr>
          <p:grpSpPr>
            <a:xfrm>
              <a:off x="6904137" y="2152680"/>
              <a:ext cx="2129307" cy="346268"/>
              <a:chOff x="3162300" y="2152650"/>
              <a:chExt cx="1535300" cy="275100"/>
            </a:xfrm>
          </p:grpSpPr>
          <p:sp>
            <p:nvSpPr>
              <p:cNvPr id="864" name="Shape 864"/>
              <p:cNvSpPr/>
              <p:nvPr/>
            </p:nvSpPr>
            <p:spPr>
              <a:xfrm>
                <a:off x="3162300" y="2152650"/>
                <a:ext cx="377400" cy="2751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351C75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3549237" y="2152650"/>
                <a:ext cx="377400" cy="2751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351C75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3934725" y="2152650"/>
                <a:ext cx="377400" cy="2751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351C75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7" name="Shape 867"/>
              <p:cNvSpPr/>
              <p:nvPr/>
            </p:nvSpPr>
            <p:spPr>
              <a:xfrm>
                <a:off x="4320200" y="2152650"/>
                <a:ext cx="377400" cy="2751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351C75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68" name="Shape 868"/>
            <p:cNvSpPr txBox="1"/>
            <p:nvPr/>
          </p:nvSpPr>
          <p:spPr>
            <a:xfrm>
              <a:off x="6293273" y="2152650"/>
              <a:ext cx="6618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073763"/>
                  </a:solidFill>
                  <a:latin typeface="Open Sans"/>
                  <a:ea typeface="Open Sans"/>
                  <a:cs typeface="Open Sans"/>
                  <a:sym typeface="Open Sans"/>
                </a:rPr>
                <a:t>1032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6704350" y="1971277"/>
              <a:ext cx="485225" cy="301250"/>
            </a:xfrm>
            <a:custGeom>
              <a:pathLst>
                <a:path extrusionOk="0" h="12050" w="19409">
                  <a:moveTo>
                    <a:pt x="0" y="8815"/>
                  </a:moveTo>
                  <a:cubicBezTo>
                    <a:pt x="431" y="7790"/>
                    <a:pt x="1024" y="4124"/>
                    <a:pt x="2588" y="2669"/>
                  </a:cubicBezTo>
                  <a:cubicBezTo>
                    <a:pt x="4151" y="1213"/>
                    <a:pt x="7278" y="242"/>
                    <a:pt x="9381" y="81"/>
                  </a:cubicBezTo>
                  <a:cubicBezTo>
                    <a:pt x="11483" y="-80"/>
                    <a:pt x="13802" y="673"/>
                    <a:pt x="15204" y="1698"/>
                  </a:cubicBezTo>
                  <a:cubicBezTo>
                    <a:pt x="16605" y="2722"/>
                    <a:pt x="17091" y="4501"/>
                    <a:pt x="17792" y="6227"/>
                  </a:cubicBezTo>
                  <a:cubicBezTo>
                    <a:pt x="18492" y="7952"/>
                    <a:pt x="19139" y="11079"/>
                    <a:pt x="19409" y="12050"/>
                  </a:cubicBezTo>
                </a:path>
              </a:pathLst>
            </a:custGeom>
            <a:noFill/>
            <a:ln cap="flat" cmpd="sng" w="28575">
              <a:solidFill>
                <a:srgbClr val="073763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sp>
        <p:nvSpPr>
          <p:cNvPr id="870" name="Shape 870"/>
          <p:cNvSpPr/>
          <p:nvPr/>
        </p:nvSpPr>
        <p:spPr>
          <a:xfrm>
            <a:off x="88950" y="3194475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88950" y="3942799"/>
            <a:ext cx="566100" cy="2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Destructor Order</a:t>
            </a:r>
          </a:p>
        </p:txBody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sequence is exactly opposite of the constructor’s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At the end of a derived class destructor, a base class destructor is called </a:t>
            </a:r>
            <a:r>
              <a:rPr b="1" lang="en"/>
              <a:t>automatically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1145300" y="2576650"/>
            <a:ext cx="6671700" cy="10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Why Automatic This Time?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Animal, Cat &amp; Dog 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/>
              <a:t>Inheritance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Memory layout of base and derived classes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Constructor order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Destructor order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Base class and its parameterless constructor</a:t>
            </a:r>
          </a:p>
        </p:txBody>
      </p:sp>
      <p:pic>
        <p:nvPicPr>
          <p:cNvPr descr="brain.png" id="890" name="Shape 8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ClassRecord Class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ClassRecord.h</a:t>
            </a:r>
            <a:br>
              <a:rPr lang="en"/>
            </a:br>
            <a:r>
              <a:rPr lang="en"/>
              <a:t>class ClassRecord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ClassRecord(const int* scores, int count);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~ClassRecord();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private: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int mCount;</a:t>
            </a:r>
            <a:br>
              <a:rPr lang="en"/>
            </a:br>
            <a:r>
              <a:rPr lang="en"/>
              <a:t>    int* mScores;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// The compiler will generate default copy constructor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311600" y="1225225"/>
            <a:ext cx="4671000" cy="368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ClassRecord.cpp</a:t>
            </a:r>
            <a:br>
              <a:rPr lang="en"/>
            </a:br>
            <a:r>
              <a:rPr lang="en"/>
              <a:t>ClassRecord::ClassRecord(const int * scores, int count)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: mCount(count)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mScores = new int[mCount];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memcpy(mScores, scores, mCount * sizeof(int));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ClassRecord::~ClassRecord()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delete[] mScores;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Shallow Copy</a:t>
            </a:r>
            <a:r>
              <a:rPr lang="en"/>
              <a:t> with Pointer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57800" y="1168675"/>
            <a:ext cx="4911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ClassRecord.cpp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ClassRecord::ClassRecord(const int * scores, int count)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: mCount(count)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mScores = new int[mCount];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memcpy(mScores, scores, mCount * sizeof(int));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Default copy constructor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ClassRecord::ClassRecord(const ClassRecord&amp; other)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: mCount(other.mCount)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, mScores(other.mScores)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ClassRecord classRecord(scores, 5);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ClassRecord* classRecordCopy= new ClassRecord(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);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delete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classRecordCopy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Shape 167"/>
          <p:cNvGraphicFramePr/>
          <p:nvPr/>
        </p:nvGraphicFramePr>
        <p:xfrm>
          <a:off x="674370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5901800" y="24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5901800" y="36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Shape 170"/>
          <p:cNvGraphicFramePr/>
          <p:nvPr/>
        </p:nvGraphicFramePr>
        <p:xfrm>
          <a:off x="5901776" y="3219496"/>
          <a:ext cx="3000000" cy="2999999"/>
        </p:xfrm>
        <a:graphic>
          <a:graphicData uri="http://schemas.openxmlformats.org/drawingml/2006/table">
            <a:tbl>
              <a:tblPr>
                <a:noFill/>
                <a:tableStyleId>{24690519-A168-45CE-874F-8DF307DC2E08}</a:tableStyleId>
              </a:tblPr>
              <a:tblGrid>
                <a:gridCol w="6617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5D403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pSp>
        <p:nvGrpSpPr>
          <p:cNvPr id="171" name="Shape 171"/>
          <p:cNvGrpSpPr/>
          <p:nvPr/>
        </p:nvGrpSpPr>
        <p:grpSpPr>
          <a:xfrm>
            <a:off x="4826925" y="3615700"/>
            <a:ext cx="1024033" cy="792300"/>
            <a:chOff x="4726700" y="390600"/>
            <a:chExt cx="1024033" cy="792300"/>
          </a:xfrm>
        </p:grpSpPr>
        <p:sp>
          <p:nvSpPr>
            <p:cNvPr id="172" name="Shape 172"/>
            <p:cNvSpPr/>
            <p:nvPr/>
          </p:nvSpPr>
          <p:spPr>
            <a:xfrm>
              <a:off x="5683533" y="390600"/>
              <a:ext cx="67200" cy="7923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4726700" y="614525"/>
              <a:ext cx="9444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classRecord</a:t>
              </a: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4489249" y="3212829"/>
            <a:ext cx="1366575" cy="396299"/>
            <a:chOff x="4390686" y="1673820"/>
            <a:chExt cx="1366575" cy="396300"/>
          </a:xfrm>
        </p:grpSpPr>
        <p:sp>
          <p:nvSpPr>
            <p:cNvPr id="175" name="Shape 175"/>
            <p:cNvSpPr/>
            <p:nvPr/>
          </p:nvSpPr>
          <p:spPr>
            <a:xfrm>
              <a:off x="5690061" y="1673820"/>
              <a:ext cx="67200" cy="3963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4390686" y="1706391"/>
              <a:ext cx="12867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classRecordCopy</a:t>
              </a:r>
            </a:p>
          </p:txBody>
        </p:sp>
      </p:grpSp>
      <p:sp>
        <p:nvSpPr>
          <p:cNvPr id="177" name="Shape 177"/>
          <p:cNvSpPr/>
          <p:nvPr/>
        </p:nvSpPr>
        <p:spPr>
          <a:xfrm>
            <a:off x="63425" y="4387144"/>
            <a:ext cx="4029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5400000">
            <a:off x="-288375" y="1987171"/>
            <a:ext cx="11763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5400000">
            <a:off x="-168975" y="3367175"/>
            <a:ext cx="9375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3425" y="4595944"/>
            <a:ext cx="4029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5901800" y="3209666"/>
            <a:ext cx="661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1024</a:t>
            </a:r>
          </a:p>
        </p:txBody>
      </p:sp>
      <p:sp>
        <p:nvSpPr>
          <p:cNvPr id="182" name="Shape 182"/>
          <p:cNvSpPr/>
          <p:nvPr/>
        </p:nvSpPr>
        <p:spPr>
          <a:xfrm>
            <a:off x="63425" y="4803664"/>
            <a:ext cx="4029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3" name="Shape 183"/>
          <p:cNvGrpSpPr/>
          <p:nvPr/>
        </p:nvGrpSpPr>
        <p:grpSpPr>
          <a:xfrm>
            <a:off x="5901787" y="2728625"/>
            <a:ext cx="3142227" cy="1678116"/>
            <a:chOff x="5901787" y="2728625"/>
            <a:chExt cx="3142227" cy="1678116"/>
          </a:xfrm>
        </p:grpSpPr>
        <p:sp>
          <p:nvSpPr>
            <p:cNvPr id="184" name="Shape 184"/>
            <p:cNvSpPr txBox="1"/>
            <p:nvPr/>
          </p:nvSpPr>
          <p:spPr>
            <a:xfrm>
              <a:off x="5901787" y="4004141"/>
              <a:ext cx="6618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5901787" y="3615691"/>
              <a:ext cx="6618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2048</a:t>
              </a:r>
            </a:p>
          </p:txBody>
        </p:sp>
        <p:grpSp>
          <p:nvGrpSpPr>
            <p:cNvPr id="186" name="Shape 186"/>
            <p:cNvGrpSpPr/>
            <p:nvPr/>
          </p:nvGrpSpPr>
          <p:grpSpPr>
            <a:xfrm>
              <a:off x="6531824" y="2728625"/>
              <a:ext cx="2512189" cy="1100069"/>
              <a:chOff x="6531825" y="2728625"/>
              <a:chExt cx="2512189" cy="1100069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7899214" y="2728625"/>
                <a:ext cx="382800" cy="274200"/>
              </a:xfrm>
              <a:prstGeom prst="rect">
                <a:avLst/>
              </a:prstGeom>
              <a:solidFill>
                <a:srgbClr val="F4CCCC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20</a:t>
                </a: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8280214" y="2728625"/>
                <a:ext cx="382800" cy="274200"/>
              </a:xfrm>
              <a:prstGeom prst="rect">
                <a:avLst/>
              </a:prstGeom>
              <a:solidFill>
                <a:srgbClr val="F4CCCC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30</a:t>
                </a: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7503225" y="2728625"/>
                <a:ext cx="382800" cy="274200"/>
              </a:xfrm>
              <a:prstGeom prst="rect">
                <a:avLst/>
              </a:prstGeom>
              <a:solidFill>
                <a:srgbClr val="F4CCCC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10</a:t>
                </a: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8661214" y="2728625"/>
                <a:ext cx="382800" cy="274200"/>
              </a:xfrm>
              <a:prstGeom prst="rect">
                <a:avLst/>
              </a:prstGeom>
              <a:solidFill>
                <a:srgbClr val="F4CCCC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40</a:t>
                </a: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6749254" y="3019504"/>
                <a:ext cx="382800" cy="274200"/>
              </a:xfrm>
              <a:prstGeom prst="rect">
                <a:avLst/>
              </a:prstGeom>
              <a:solidFill>
                <a:srgbClr val="F4CCCC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50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6531825" y="2891201"/>
                <a:ext cx="1045981" cy="937492"/>
              </a:xfrm>
              <a:custGeom>
                <a:pathLst>
                  <a:path extrusionOk="0" h="52891" w="43995">
                    <a:moveTo>
                      <a:pt x="0" y="52891"/>
                    </a:moveTo>
                    <a:cubicBezTo>
                      <a:pt x="2857" y="51219"/>
                      <a:pt x="12616" y="46744"/>
                      <a:pt x="17145" y="42862"/>
                    </a:cubicBezTo>
                    <a:cubicBezTo>
                      <a:pt x="21673" y="38980"/>
                      <a:pt x="25016" y="33858"/>
                      <a:pt x="27173" y="29599"/>
                    </a:cubicBezTo>
                    <a:cubicBezTo>
                      <a:pt x="29329" y="25339"/>
                      <a:pt x="29168" y="21296"/>
                      <a:pt x="30085" y="17307"/>
                    </a:cubicBezTo>
                    <a:cubicBezTo>
                      <a:pt x="31001" y="13317"/>
                      <a:pt x="32186" y="8195"/>
                      <a:pt x="32672" y="5661"/>
                    </a:cubicBezTo>
                    <a:cubicBezTo>
                      <a:pt x="33157" y="3127"/>
                      <a:pt x="32402" y="3019"/>
                      <a:pt x="32996" y="2103"/>
                    </a:cubicBezTo>
                    <a:cubicBezTo>
                      <a:pt x="33589" y="1186"/>
                      <a:pt x="34397" y="485"/>
                      <a:pt x="36231" y="162"/>
                    </a:cubicBezTo>
                    <a:cubicBezTo>
                      <a:pt x="38064" y="-161"/>
                      <a:pt x="42701" y="162"/>
                      <a:pt x="43995" y="162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stealth"/>
              </a:ln>
            </p:spPr>
          </p:sp>
        </p:grpSp>
      </p:grpSp>
      <p:grpSp>
        <p:nvGrpSpPr>
          <p:cNvPr id="193" name="Shape 193"/>
          <p:cNvGrpSpPr/>
          <p:nvPr/>
        </p:nvGrpSpPr>
        <p:grpSpPr>
          <a:xfrm>
            <a:off x="6747892" y="2728625"/>
            <a:ext cx="2296132" cy="555360"/>
            <a:chOff x="6747892" y="2728625"/>
            <a:chExt cx="2296132" cy="555360"/>
          </a:xfrm>
        </p:grpSpPr>
        <p:grpSp>
          <p:nvGrpSpPr>
            <p:cNvPr id="194" name="Shape 194"/>
            <p:cNvGrpSpPr/>
            <p:nvPr/>
          </p:nvGrpSpPr>
          <p:grpSpPr>
            <a:xfrm>
              <a:off x="7512825" y="2728625"/>
              <a:ext cx="1531200" cy="274200"/>
              <a:chOff x="5623275" y="1287150"/>
              <a:chExt cx="1531200" cy="274200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5623275" y="1287150"/>
                <a:ext cx="3828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#$</a:t>
                </a: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6006075" y="1287150"/>
                <a:ext cx="3828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Clr>
                    <a:schemeClr val="dk1"/>
                  </a:buClr>
                  <a:buSzPct val="91666"/>
                  <a:buFont typeface="Arial"/>
                  <a:buNone/>
                </a:pPr>
                <a:r>
                  <a:rPr b="1" lang="en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#$</a:t>
                </a: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6388875" y="1287150"/>
                <a:ext cx="3828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Clr>
                    <a:schemeClr val="dk1"/>
                  </a:buClr>
                  <a:buSzPct val="91666"/>
                  <a:buFont typeface="Arial"/>
                  <a:buNone/>
                </a:pPr>
                <a:r>
                  <a:rPr b="1" lang="en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#$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6771675" y="1287150"/>
                <a:ext cx="3828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Clr>
                    <a:schemeClr val="dk1"/>
                  </a:buClr>
                  <a:buSzPct val="91666"/>
                  <a:buFont typeface="Arial"/>
                  <a:buNone/>
                </a:pPr>
                <a:r>
                  <a:rPr b="1" lang="en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#$</a:t>
                </a:r>
              </a:p>
            </p:txBody>
          </p:sp>
        </p:grpSp>
        <p:sp>
          <p:nvSpPr>
            <p:cNvPr id="199" name="Shape 199"/>
            <p:cNvSpPr/>
            <p:nvPr/>
          </p:nvSpPr>
          <p:spPr>
            <a:xfrm>
              <a:off x="6747892" y="3009785"/>
              <a:ext cx="382800" cy="2742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#$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6485975" y="2910671"/>
            <a:ext cx="1815625" cy="1201460"/>
            <a:chOff x="6485975" y="2910671"/>
            <a:chExt cx="1815625" cy="1201460"/>
          </a:xfrm>
        </p:grpSpPr>
        <p:grpSp>
          <p:nvGrpSpPr>
            <p:cNvPr id="201" name="Shape 201"/>
            <p:cNvGrpSpPr/>
            <p:nvPr/>
          </p:nvGrpSpPr>
          <p:grpSpPr>
            <a:xfrm>
              <a:off x="7502500" y="2910671"/>
              <a:ext cx="799100" cy="1201460"/>
              <a:chOff x="7502500" y="2910671"/>
              <a:chExt cx="799100" cy="120146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7512560" y="3842236"/>
                <a:ext cx="382800" cy="269895"/>
              </a:xfrm>
              <a:prstGeom prst="rect">
                <a:avLst/>
              </a:prstGeom>
              <a:solidFill>
                <a:srgbClr val="D9EAD3"/>
              </a:solidFill>
              <a:ln cap="flat" cmpd="sng" w="28575">
                <a:solidFill>
                  <a:srgbClr val="0C343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7908760" y="3842236"/>
                <a:ext cx="382800" cy="269895"/>
              </a:xfrm>
              <a:prstGeom prst="rect">
                <a:avLst/>
              </a:prstGeom>
              <a:solidFill>
                <a:srgbClr val="D9EAD3"/>
              </a:solidFill>
              <a:ln cap="flat" cmpd="sng" w="28575">
                <a:solidFill>
                  <a:srgbClr val="0C343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7898700" y="3841272"/>
                <a:ext cx="402900" cy="2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7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2048</a:t>
                </a: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7502500" y="3841289"/>
                <a:ext cx="402900" cy="2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7666730" y="2910671"/>
                <a:ext cx="446574" cy="994424"/>
              </a:xfrm>
              <a:custGeom>
                <a:pathLst>
                  <a:path extrusionOk="0" h="37201" w="323">
                    <a:moveTo>
                      <a:pt x="0" y="37201"/>
                    </a:moveTo>
                    <a:cubicBezTo>
                      <a:pt x="53" y="31000"/>
                      <a:pt x="269" y="6200"/>
                      <a:pt x="323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stealth"/>
              </a:ln>
            </p:spPr>
          </p:sp>
        </p:grpSp>
        <p:sp>
          <p:nvSpPr>
            <p:cNvPr id="207" name="Shape 207"/>
            <p:cNvSpPr/>
            <p:nvPr/>
          </p:nvSpPr>
          <p:spPr>
            <a:xfrm>
              <a:off x="6485975" y="3412825"/>
              <a:ext cx="1099875" cy="582300"/>
            </a:xfrm>
            <a:custGeom>
              <a:pathLst>
                <a:path extrusionOk="0" h="23292" w="43995">
                  <a:moveTo>
                    <a:pt x="0" y="0"/>
                  </a:moveTo>
                  <a:cubicBezTo>
                    <a:pt x="2426" y="269"/>
                    <a:pt x="10891" y="215"/>
                    <a:pt x="14558" y="1617"/>
                  </a:cubicBezTo>
                  <a:cubicBezTo>
                    <a:pt x="18224" y="3018"/>
                    <a:pt x="19464" y="5499"/>
                    <a:pt x="21998" y="8411"/>
                  </a:cubicBezTo>
                  <a:cubicBezTo>
                    <a:pt x="24532" y="11322"/>
                    <a:pt x="27335" y="16659"/>
                    <a:pt x="29762" y="19086"/>
                  </a:cubicBezTo>
                  <a:cubicBezTo>
                    <a:pt x="32188" y="21512"/>
                    <a:pt x="34182" y="22321"/>
                    <a:pt x="36555" y="22968"/>
                  </a:cubicBezTo>
                  <a:cubicBezTo>
                    <a:pt x="38927" y="23615"/>
                    <a:pt x="42755" y="22968"/>
                    <a:pt x="43995" y="22968"/>
                  </a:cubicBezTo>
                </a:path>
              </a:pathLst>
            </a:custGeom>
            <a:noFill/>
            <a:ln cap="flat" cmpd="sng" w="19050">
              <a:solidFill>
                <a:srgbClr val="0C343D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User-defined Copy Constructor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</a:t>
            </a:r>
            <a:r>
              <a:rPr lang="en"/>
              <a:t>dynamic memory allocation in your class, </a:t>
            </a:r>
            <a:r>
              <a:rPr i="1" lang="en">
                <a:solidFill>
                  <a:srgbClr val="000000"/>
                </a:solidFill>
              </a:rPr>
              <a:t>s</a:t>
            </a:r>
            <a:r>
              <a:rPr i="1" lang="en">
                <a:solidFill>
                  <a:srgbClr val="000000"/>
                </a:solidFill>
              </a:rPr>
              <a:t>hallow copy</a:t>
            </a:r>
            <a:r>
              <a:rPr lang="en"/>
              <a:t> is not proper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user-defined copy constructor for </a:t>
            </a:r>
            <a:r>
              <a:rPr i="1" lang="en">
                <a:solidFill>
                  <a:srgbClr val="FF0000"/>
                </a:solidFill>
              </a:rPr>
              <a:t>deep copy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Copies everything including what pointers are pointing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ClassRecord(const ClassRecord&amp; other)</a:t>
            </a:r>
            <a:br>
              <a:rPr lang="en"/>
            </a:br>
            <a:r>
              <a:rPr lang="en"/>
              <a:t>		: mCount(other.mCount)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mScores = new int[mCount];</a:t>
            </a:r>
            <a:br>
              <a:rPr lang="en"/>
            </a:br>
            <a:r>
              <a:rPr lang="en"/>
              <a:t>		memcpy(mScores, other.mScores, mCount * sizeof(int));</a:t>
            </a:r>
            <a:br>
              <a:rPr lang="en"/>
            </a:br>
            <a:r>
              <a:rPr lang="en"/>
              <a:t>	}</a:t>
            </a:r>
          </a:p>
        </p:txBody>
      </p:sp>
      <p:pic>
        <p:nvPicPr>
          <p:cNvPr descr="brain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