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Economica" panose="020B0604020202020204" charset="0"/>
      <p:regular r:id="rId53"/>
      <p:bold r:id="rId54"/>
      <p:italic r:id="rId55"/>
      <p:boldItalic r:id="rId56"/>
    </p:embeddedFont>
    <p:embeddedFont>
      <p:font typeface="Open Sans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F435C77-350E-44A7-89AA-D350A296236D}">
  <a:tblStyle styleId="{DF435C77-350E-44A7-89AA-D350A2962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8" autoAdjust="0"/>
  </p:normalViewPr>
  <p:slideViewPr>
    <p:cSldViewPr snapToGrid="0">
      <p:cViewPr varScale="1">
        <p:scale>
          <a:sx n="85" d="100"/>
          <a:sy n="85" d="100"/>
        </p:scale>
        <p:origin x="73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Virtual is going to make the program slow because the extra layer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In java, everything is virtual. 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In C++, everything is not virtual(</a:t>
            </a:r>
            <a:r>
              <a:rPr lang="en-CA" dirty="0" err="1"/>
              <a:t>Polymriphc</a:t>
            </a:r>
            <a:r>
              <a:rPr lang="en-CA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Why Dynamic? Because you don’t know until runtime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Virtual Table: Link between function and class, per class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M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Doesn’t work because computer think you are Animal and call the </a:t>
            </a:r>
            <a:r>
              <a:rPr lang="en" dirty="0"/>
              <a:t>Destructor</a:t>
            </a:r>
            <a:r>
              <a:rPr lang="en-CA" dirty="0"/>
              <a:t>  for animal which does not kill your cat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Same interface, different behaviour 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-CA" dirty="0"/>
              <a:t>g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-CA" dirty="0"/>
              <a:t>Password doesn’t became more secure how many special chars, its about how long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Same function in the two parent class 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Complier would give an error if you don’t decide which class to call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If animal have var called age, then Tiger and Lion have Age as well, if we inheritance both of them, we have two ages. 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If you put virtual on both parents, it will resolve the duplicated methods etc. Never use this shit </a:t>
            </a:r>
            <a:r>
              <a:rPr lang="en-CA" dirty="0" err="1"/>
              <a:t>tho</a:t>
            </a:r>
            <a:r>
              <a:rPr lang="en-CA" dirty="0"/>
              <a:t>, may have some stupid company ask for it but fuck them, Don’t work with them EVER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C++ doesn’t have an interface, we have to make our own interface.</a:t>
            </a: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In the class, there’s something doesn’t have implementation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Use function = 0 to make sure there’s no implementation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Must to have virtual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We have to implement it somewhere in the child class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Every time you think of interface, think about something you can do with it. Use ~able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4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- Lecture 04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Binding - Member Variables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61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Animal*</a:t>
            </a:r>
            <a:r>
              <a:rPr lang="en"/>
              <a:t> yourCat = new Cat(5, “Poppy”);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4014400" y="2697100"/>
          <a:ext cx="3207150" cy="14172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C343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\0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527775" y="2931587"/>
          <a:ext cx="661775" cy="118863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2527750" y="4116400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287075" y="4116400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graphicFrame>
        <p:nvGraphicFramePr>
          <p:cNvPr id="244" name="Shape 244"/>
          <p:cNvGraphicFramePr/>
          <p:nvPr/>
        </p:nvGraphicFramePr>
        <p:xfrm>
          <a:off x="4014400" y="2697104"/>
          <a:ext cx="534525" cy="3543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" name="Shape 245"/>
          <p:cNvSpPr txBox="1"/>
          <p:nvPr/>
        </p:nvSpPr>
        <p:spPr>
          <a:xfrm>
            <a:off x="1615150" y="3727000"/>
            <a:ext cx="9126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yourCat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4014400" y="2697104"/>
          <a:ext cx="3207150" cy="10629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rgbClr val="0C343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7" name="Shape 247"/>
          <p:cNvGrpSpPr/>
          <p:nvPr/>
        </p:nvGrpSpPr>
        <p:grpSpPr>
          <a:xfrm>
            <a:off x="3145950" y="2836825"/>
            <a:ext cx="2245877" cy="1088658"/>
            <a:chOff x="3145950" y="2836825"/>
            <a:chExt cx="2245877" cy="1088658"/>
          </a:xfrm>
        </p:grpSpPr>
        <p:sp>
          <p:nvSpPr>
            <p:cNvPr id="248" name="Shape 248"/>
            <p:cNvSpPr/>
            <p:nvPr/>
          </p:nvSpPr>
          <p:spPr>
            <a:xfrm>
              <a:off x="3145950" y="2914533"/>
              <a:ext cx="1002250" cy="1010950"/>
            </a:xfrm>
            <a:custGeom>
              <a:avLst/>
              <a:gdLst/>
              <a:ahLst/>
              <a:cxnLst/>
              <a:rect l="0" t="0" r="0" b="0"/>
              <a:pathLst>
                <a:path w="40090" h="40438" extrusionOk="0">
                  <a:moveTo>
                    <a:pt x="0" y="40438"/>
                  </a:moveTo>
                  <a:cubicBezTo>
                    <a:pt x="1067" y="39417"/>
                    <a:pt x="4826" y="37376"/>
                    <a:pt x="6404" y="34314"/>
                  </a:cubicBezTo>
                  <a:cubicBezTo>
                    <a:pt x="7981" y="31251"/>
                    <a:pt x="8630" y="26704"/>
                    <a:pt x="9466" y="22064"/>
                  </a:cubicBezTo>
                  <a:cubicBezTo>
                    <a:pt x="10301" y="17423"/>
                    <a:pt x="9976" y="9953"/>
                    <a:pt x="11415" y="6473"/>
                  </a:cubicBezTo>
                  <a:cubicBezTo>
                    <a:pt x="12853" y="2993"/>
                    <a:pt x="14523" y="2251"/>
                    <a:pt x="18096" y="1184"/>
                  </a:cubicBezTo>
                  <a:cubicBezTo>
                    <a:pt x="21668" y="116"/>
                    <a:pt x="29186" y="209"/>
                    <a:pt x="32852" y="70"/>
                  </a:cubicBezTo>
                  <a:cubicBezTo>
                    <a:pt x="36517" y="-69"/>
                    <a:pt x="38883" y="301"/>
                    <a:pt x="40090" y="348"/>
                  </a:cubicBezTo>
                </a:path>
              </a:pathLst>
            </a:custGeom>
            <a:noFill/>
            <a:ln w="9525" cap="flat" cmpd="sng">
              <a:solidFill>
                <a:srgbClr val="274E1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49" name="Shape 249"/>
            <p:cNvSpPr/>
            <p:nvPr/>
          </p:nvSpPr>
          <p:spPr>
            <a:xfrm>
              <a:off x="3781852" y="2836825"/>
              <a:ext cx="1609975" cy="754575"/>
            </a:xfrm>
            <a:custGeom>
              <a:avLst/>
              <a:gdLst/>
              <a:ahLst/>
              <a:cxnLst/>
              <a:rect l="0" t="0" r="0" b="0"/>
              <a:pathLst>
                <a:path w="64399" h="30183" extrusionOk="0">
                  <a:moveTo>
                    <a:pt x="49733" y="394"/>
                  </a:moveTo>
                  <a:cubicBezTo>
                    <a:pt x="50985" y="347"/>
                    <a:pt x="55208" y="-116"/>
                    <a:pt x="57250" y="116"/>
                  </a:cubicBezTo>
                  <a:cubicBezTo>
                    <a:pt x="59291" y="348"/>
                    <a:pt x="60915" y="22"/>
                    <a:pt x="61983" y="1786"/>
                  </a:cubicBezTo>
                  <a:cubicBezTo>
                    <a:pt x="63050" y="3549"/>
                    <a:pt x="63467" y="8607"/>
                    <a:pt x="63653" y="10695"/>
                  </a:cubicBezTo>
                  <a:cubicBezTo>
                    <a:pt x="63838" y="12783"/>
                    <a:pt x="65463" y="13571"/>
                    <a:pt x="63097" y="14314"/>
                  </a:cubicBezTo>
                  <a:cubicBezTo>
                    <a:pt x="60730" y="15056"/>
                    <a:pt x="54698" y="15009"/>
                    <a:pt x="49455" y="15149"/>
                  </a:cubicBezTo>
                  <a:cubicBezTo>
                    <a:pt x="44211" y="15288"/>
                    <a:pt x="38829" y="15149"/>
                    <a:pt x="31637" y="15149"/>
                  </a:cubicBezTo>
                  <a:cubicBezTo>
                    <a:pt x="24444" y="15149"/>
                    <a:pt x="11545" y="14128"/>
                    <a:pt x="6302" y="15149"/>
                  </a:cubicBezTo>
                  <a:cubicBezTo>
                    <a:pt x="1058" y="16169"/>
                    <a:pt x="733" y="19139"/>
                    <a:pt x="177" y="21274"/>
                  </a:cubicBezTo>
                  <a:cubicBezTo>
                    <a:pt x="-379" y="23408"/>
                    <a:pt x="687" y="26471"/>
                    <a:pt x="2961" y="27956"/>
                  </a:cubicBezTo>
                  <a:cubicBezTo>
                    <a:pt x="5234" y="29440"/>
                    <a:pt x="12009" y="29811"/>
                    <a:pt x="13819" y="30183"/>
                  </a:cubicBezTo>
                </a:path>
              </a:pathLst>
            </a:custGeom>
            <a:noFill/>
            <a:ln w="9525" cap="flat" cmpd="sng">
              <a:solidFill>
                <a:srgbClr val="274E13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50" name="Shape 250"/>
          <p:cNvGrpSpPr/>
          <p:nvPr/>
        </p:nvGrpSpPr>
        <p:grpSpPr>
          <a:xfrm>
            <a:off x="4795500" y="1988550"/>
            <a:ext cx="4196950" cy="1414936"/>
            <a:chOff x="4795500" y="1988550"/>
            <a:chExt cx="4196950" cy="1414936"/>
          </a:xfrm>
        </p:grpSpPr>
        <p:sp>
          <p:nvSpPr>
            <p:cNvPr id="251" name="Shape 251"/>
            <p:cNvSpPr/>
            <p:nvPr/>
          </p:nvSpPr>
          <p:spPr>
            <a:xfrm>
              <a:off x="4795500" y="2377961"/>
              <a:ext cx="1968325" cy="1025524"/>
            </a:xfrm>
            <a:custGeom>
              <a:avLst/>
              <a:gdLst/>
              <a:ahLst/>
              <a:cxnLst/>
              <a:rect l="0" t="0" r="0" b="0"/>
              <a:pathLst>
                <a:path w="78733" h="41021" extrusionOk="0">
                  <a:moveTo>
                    <a:pt x="0" y="12346"/>
                  </a:moveTo>
                  <a:cubicBezTo>
                    <a:pt x="3851" y="10768"/>
                    <a:pt x="14430" y="4828"/>
                    <a:pt x="23107" y="2880"/>
                  </a:cubicBezTo>
                  <a:cubicBezTo>
                    <a:pt x="31783" y="931"/>
                    <a:pt x="43012" y="-1017"/>
                    <a:pt x="52061" y="653"/>
                  </a:cubicBezTo>
                  <a:cubicBezTo>
                    <a:pt x="61109" y="2323"/>
                    <a:pt x="73730" y="7658"/>
                    <a:pt x="77396" y="12902"/>
                  </a:cubicBezTo>
                  <a:cubicBezTo>
                    <a:pt x="81061" y="18145"/>
                    <a:pt x="76189" y="27425"/>
                    <a:pt x="74055" y="32112"/>
                  </a:cubicBezTo>
                  <a:cubicBezTo>
                    <a:pt x="71920" y="36798"/>
                    <a:pt x="66166" y="39536"/>
                    <a:pt x="64589" y="41021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2" name="Shape 252"/>
            <p:cNvSpPr/>
            <p:nvPr/>
          </p:nvSpPr>
          <p:spPr>
            <a:xfrm>
              <a:off x="6319750" y="2164575"/>
              <a:ext cx="626400" cy="285375"/>
            </a:xfrm>
            <a:custGeom>
              <a:avLst/>
              <a:gdLst/>
              <a:ahLst/>
              <a:cxnLst/>
              <a:rect l="0" t="0" r="0" b="0"/>
              <a:pathLst>
                <a:path w="25056" h="11415" extrusionOk="0">
                  <a:moveTo>
                    <a:pt x="0" y="11415"/>
                  </a:moveTo>
                  <a:cubicBezTo>
                    <a:pt x="1531" y="10301"/>
                    <a:pt x="6495" y="6264"/>
                    <a:pt x="9187" y="4733"/>
                  </a:cubicBezTo>
                  <a:cubicBezTo>
                    <a:pt x="11878" y="3201"/>
                    <a:pt x="13503" y="3016"/>
                    <a:pt x="16148" y="2228"/>
                  </a:cubicBezTo>
                  <a:cubicBezTo>
                    <a:pt x="18792" y="1439"/>
                    <a:pt x="23571" y="371"/>
                    <a:pt x="25056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53" name="Shape 253"/>
            <p:cNvSpPr txBox="1"/>
            <p:nvPr/>
          </p:nvSpPr>
          <p:spPr>
            <a:xfrm>
              <a:off x="6946150" y="1988550"/>
              <a:ext cx="20463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Cat class range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5545925" y="1587675"/>
            <a:ext cx="2753100" cy="293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Binding - Member Functions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336725" y="4524675"/>
            <a:ext cx="11715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 Segment</a:t>
            </a:r>
          </a:p>
        </p:txBody>
      </p:sp>
      <p:grpSp>
        <p:nvGrpSpPr>
          <p:cNvPr id="261" name="Shape 261"/>
          <p:cNvGrpSpPr/>
          <p:nvPr/>
        </p:nvGrpSpPr>
        <p:grpSpPr>
          <a:xfrm>
            <a:off x="5545925" y="1571625"/>
            <a:ext cx="3709975" cy="1114500"/>
            <a:chOff x="6079325" y="1307325"/>
            <a:chExt cx="3709975" cy="1114500"/>
          </a:xfrm>
        </p:grpSpPr>
        <p:sp>
          <p:nvSpPr>
            <p:cNvPr id="262" name="Shape 262"/>
            <p:cNvSpPr txBox="1"/>
            <p:nvPr/>
          </p:nvSpPr>
          <p:spPr>
            <a:xfrm>
              <a:off x="6079325" y="1307325"/>
              <a:ext cx="2753100" cy="111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void Speak(</a:t>
              </a:r>
              <a:r>
                <a:rPr lang="en" sz="1200" i="1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Animal* ptr</a:t>
              </a: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) const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...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}</a:t>
              </a:r>
            </a:p>
          </p:txBody>
        </p:sp>
        <p:sp>
          <p:nvSpPr>
            <p:cNvPr id="263" name="Shape 263"/>
            <p:cNvSpPr/>
            <p:nvPr/>
          </p:nvSpPr>
          <p:spPr>
            <a:xfrm rot="10800000">
              <a:off x="8892300" y="1323856"/>
              <a:ext cx="66000" cy="10641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8803500" y="1649250"/>
              <a:ext cx="9858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class</a:t>
              </a:r>
              <a:br>
                <a:rPr lang="en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Animal</a:t>
              </a: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5545925" y="2637687"/>
            <a:ext cx="3709975" cy="1114500"/>
            <a:chOff x="6079325" y="2700225"/>
            <a:chExt cx="3709975" cy="1114500"/>
          </a:xfrm>
        </p:grpSpPr>
        <p:sp>
          <p:nvSpPr>
            <p:cNvPr id="266" name="Shape 266"/>
            <p:cNvSpPr txBox="1"/>
            <p:nvPr/>
          </p:nvSpPr>
          <p:spPr>
            <a:xfrm>
              <a:off x="6079325" y="2700225"/>
              <a:ext cx="2753100" cy="11145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void Speak(</a:t>
              </a:r>
              <a:r>
                <a:rPr lang="en" sz="1200" i="1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Cat* ptr</a:t>
              </a: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) const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...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}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8803500" y="3036425"/>
              <a:ext cx="9858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class</a:t>
              </a:r>
              <a:br>
                <a:rPr lang="en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Cat</a:t>
              </a:r>
            </a:p>
          </p:txBody>
        </p:sp>
        <p:sp>
          <p:nvSpPr>
            <p:cNvPr id="268" name="Shape 268"/>
            <p:cNvSpPr/>
            <p:nvPr/>
          </p:nvSpPr>
          <p:spPr>
            <a:xfrm rot="10800000">
              <a:off x="8879675" y="2701024"/>
              <a:ext cx="78600" cy="10944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311700" y="1471550"/>
            <a:ext cx="3781800" cy="207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main.cpp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Cat* myCat = new Cat();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myCat-&gt;Speak();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Animal* yourCat = new Cat();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yourCat-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&gt;Speak();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23725" y="1023950"/>
            <a:ext cx="4207800" cy="44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42900" y="2261050"/>
            <a:ext cx="49578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ecx,dword ptr [myCat] 	// saves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myCat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address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        Cat::Speak (0AA16C2h)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42900" y="3345025"/>
            <a:ext cx="49578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ecx,dword ptr [yourCat] 	// saves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youtCat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address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        Animal::Speak (0AA16BDh)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508925" y="1571625"/>
            <a:ext cx="10596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0x0AA16BD</a:t>
            </a:r>
          </a:p>
        </p:txBody>
      </p:sp>
      <p:sp>
        <p:nvSpPr>
          <p:cNvPr id="274" name="Shape 274"/>
          <p:cNvSpPr/>
          <p:nvPr/>
        </p:nvSpPr>
        <p:spPr>
          <a:xfrm>
            <a:off x="359575" y="1981200"/>
            <a:ext cx="1514400" cy="23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59575" y="3040287"/>
            <a:ext cx="1612200" cy="2394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4552425" y="2637700"/>
            <a:ext cx="9726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0x0AA16C2</a:t>
            </a:r>
          </a:p>
        </p:txBody>
      </p:sp>
      <p:sp>
        <p:nvSpPr>
          <p:cNvPr id="277" name="Shape 277"/>
          <p:cNvSpPr/>
          <p:nvPr/>
        </p:nvSpPr>
        <p:spPr>
          <a:xfrm>
            <a:off x="3086100" y="2637691"/>
            <a:ext cx="1650200" cy="134675"/>
          </a:xfrm>
          <a:custGeom>
            <a:avLst/>
            <a:gdLst/>
            <a:ahLst/>
            <a:cxnLst/>
            <a:rect l="0" t="0" r="0" b="0"/>
            <a:pathLst>
              <a:path w="66008" h="5387" extrusionOk="0">
                <a:moveTo>
                  <a:pt x="0" y="791"/>
                </a:moveTo>
                <a:cubicBezTo>
                  <a:pt x="4667" y="791"/>
                  <a:pt x="21479" y="886"/>
                  <a:pt x="28004" y="791"/>
                </a:cubicBezTo>
                <a:cubicBezTo>
                  <a:pt x="34528" y="695"/>
                  <a:pt x="35433" y="-446"/>
                  <a:pt x="39148" y="220"/>
                </a:cubicBezTo>
                <a:cubicBezTo>
                  <a:pt x="42862" y="886"/>
                  <a:pt x="45815" y="3934"/>
                  <a:pt x="50292" y="4792"/>
                </a:cubicBezTo>
                <a:cubicBezTo>
                  <a:pt x="54768" y="5649"/>
                  <a:pt x="63388" y="5267"/>
                  <a:pt x="66008" y="5363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78" name="Shape 278"/>
          <p:cNvSpPr/>
          <p:nvPr/>
        </p:nvSpPr>
        <p:spPr>
          <a:xfrm>
            <a:off x="3457575" y="1640231"/>
            <a:ext cx="1275275" cy="2154625"/>
          </a:xfrm>
          <a:custGeom>
            <a:avLst/>
            <a:gdLst/>
            <a:ahLst/>
            <a:cxnLst/>
            <a:rect l="0" t="0" r="0" b="0"/>
            <a:pathLst>
              <a:path w="51011" h="86185" extrusionOk="0">
                <a:moveTo>
                  <a:pt x="0" y="85267"/>
                </a:moveTo>
                <a:cubicBezTo>
                  <a:pt x="3524" y="85362"/>
                  <a:pt x="16812" y="86839"/>
                  <a:pt x="21146" y="85839"/>
                </a:cubicBezTo>
                <a:cubicBezTo>
                  <a:pt x="25479" y="84838"/>
                  <a:pt x="24955" y="83457"/>
                  <a:pt x="26003" y="79266"/>
                </a:cubicBezTo>
                <a:cubicBezTo>
                  <a:pt x="27050" y="75075"/>
                  <a:pt x="27336" y="68217"/>
                  <a:pt x="27432" y="60693"/>
                </a:cubicBezTo>
                <a:cubicBezTo>
                  <a:pt x="27527" y="53168"/>
                  <a:pt x="26357" y="43753"/>
                  <a:pt x="26575" y="34118"/>
                </a:cubicBezTo>
                <a:cubicBezTo>
                  <a:pt x="26792" y="24482"/>
                  <a:pt x="24666" y="8363"/>
                  <a:pt x="28739" y="2878"/>
                </a:cubicBezTo>
                <a:cubicBezTo>
                  <a:pt x="32811" y="-2607"/>
                  <a:pt x="47299" y="1486"/>
                  <a:pt x="51011" y="1208"/>
                </a:cubicBezTo>
              </a:path>
            </a:pathLst>
          </a:custGeom>
          <a:noFill/>
          <a:ln w="9525" cap="flat" cmpd="sng">
            <a:solidFill>
              <a:srgbClr val="9900FF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Function (Core of Polymorphism)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18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// Animal.h</a:t>
            </a:r>
            <a:br>
              <a:rPr lang="en" sz="1200"/>
            </a:br>
            <a:r>
              <a:rPr lang="en" sz="1200"/>
              <a:t>class Animal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    </a:t>
            </a:r>
            <a:r>
              <a:rPr lang="en" sz="1200" b="1">
                <a:solidFill>
                  <a:srgbClr val="FF0000"/>
                </a:solidFill>
              </a:rPr>
              <a:t>virtual</a:t>
            </a:r>
            <a:r>
              <a:rPr lang="en" sz="1200"/>
              <a:t> void Move();</a:t>
            </a:r>
            <a:br>
              <a:rPr lang="en" sz="1200"/>
            </a:br>
            <a:r>
              <a:rPr lang="en" sz="1200"/>
              <a:t>    </a:t>
            </a:r>
            <a:r>
              <a:rPr lang="en" sz="1200" b="1">
                <a:solidFill>
                  <a:srgbClr val="FF0000"/>
                </a:solidFill>
              </a:rPr>
              <a:t>virtual</a:t>
            </a:r>
            <a:r>
              <a:rPr lang="en" sz="1200"/>
              <a:t> void Speak();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br>
              <a:rPr lang="en" sz="1200"/>
            </a:br>
            <a:r>
              <a:rPr lang="en" sz="1200"/>
              <a:t>// Animal.cpp</a:t>
            </a:r>
            <a:br>
              <a:rPr lang="en" sz="1200"/>
            </a:br>
            <a:r>
              <a:rPr lang="en" sz="1200"/>
              <a:t>void Animal::Move() 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void Animal::Speak()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    std::cout &lt;&lt; “An animal is speaking” &lt;&lt; std::endl;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endParaRPr lang="en" sz="1200"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411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// Cat.h</a:t>
            </a:r>
            <a:br>
              <a:rPr lang="en" sz="1200"/>
            </a:br>
            <a:r>
              <a:rPr lang="en" sz="1200"/>
              <a:t>class Cat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    void Speak();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lang="en" sz="1200"/>
              <a:t>// Cat.cpp</a:t>
            </a:r>
            <a:br>
              <a:rPr lang="en" sz="1200"/>
            </a:br>
            <a:r>
              <a:rPr lang="en" sz="1200"/>
              <a:t>void Cat::Speak()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    std::cout &lt;&lt; “Meow” &lt;&lt; std::endl;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832400" y="3714325"/>
            <a:ext cx="3999900" cy="132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Cat* myCat = new Cat(2, “Lulu”);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myCat-&gt;Speak();					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Animal* yourCat= new Cat(5, “Poppy”);		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yourCat-&gt;Speak(); 			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6192014" y="4116122"/>
            <a:ext cx="3179672" cy="961631"/>
            <a:chOff x="3414712" y="4114800"/>
            <a:chExt cx="633300" cy="961631"/>
          </a:xfrm>
        </p:grpSpPr>
        <p:sp>
          <p:nvSpPr>
            <p:cNvPr id="288" name="Shape 288"/>
            <p:cNvSpPr txBox="1"/>
            <p:nvPr/>
          </p:nvSpPr>
          <p:spPr>
            <a:xfrm>
              <a:off x="3414712" y="4114800"/>
              <a:ext cx="633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// Meow??</a:t>
              </a: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3414712" y="4745831"/>
              <a:ext cx="633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// Meow??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&amp; C++ Inheritance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3999900" cy="38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Java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300"/>
              <a:t>public 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    // Print “An animal is speaking”</a:t>
            </a:r>
            <a:br>
              <a:rPr lang="en" sz="1300"/>
            </a:br>
            <a:r>
              <a:rPr lang="en" sz="1300"/>
              <a:t>    public void Speak() {}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r>
              <a:rPr lang="en" sz="1300"/>
              <a:t>public class Cat extends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    // Print “Meow”</a:t>
            </a:r>
            <a:br>
              <a:rPr lang="en" sz="1300"/>
            </a:br>
            <a:r>
              <a:rPr lang="en" sz="1300"/>
              <a:t>    public void Speak() {}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br>
              <a:rPr lang="en" sz="1300"/>
            </a:br>
            <a:r>
              <a:rPr lang="en" sz="1300"/>
              <a:t>Cat myCat = new Cat(2, “Lulu”);</a:t>
            </a:r>
            <a:br>
              <a:rPr lang="en" sz="1300"/>
            </a:br>
            <a:r>
              <a:rPr lang="en" sz="1300"/>
              <a:t>myCat.Speak();</a:t>
            </a:r>
            <a:br>
              <a:rPr lang="en" sz="1300"/>
            </a:br>
            <a:r>
              <a:rPr lang="en" sz="1300"/>
              <a:t>Animal yourCat = new Cat(5, “Poppy”);</a:t>
            </a:r>
            <a:br>
              <a:rPr lang="en" sz="1300"/>
            </a:br>
            <a:r>
              <a:rPr lang="en" sz="1300"/>
              <a:t>youtCat.Speak();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4832400" y="1147225"/>
            <a:ext cx="3999900" cy="38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    </a:t>
            </a:r>
            <a:r>
              <a:rPr lang="en" sz="1300" b="1">
                <a:solidFill>
                  <a:srgbClr val="FF0000"/>
                </a:solidFill>
              </a:rPr>
              <a:t>virtual </a:t>
            </a:r>
            <a:r>
              <a:rPr lang="en" sz="1300"/>
              <a:t>void Speak(); 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r>
              <a:rPr lang="en" sz="1300"/>
              <a:t>class Cat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    void Speak();</a:t>
            </a:r>
            <a:br>
              <a:rPr lang="en" sz="1300"/>
            </a:b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Cat* myCat = new Cat();</a:t>
            </a:r>
            <a:br>
              <a:rPr lang="en" sz="1300"/>
            </a:br>
            <a:r>
              <a:rPr lang="en" sz="1300"/>
              <a:t>myCat-&gt;Speak();					</a:t>
            </a:r>
            <a:br>
              <a:rPr lang="en" sz="1300"/>
            </a:br>
            <a:r>
              <a:rPr lang="en" sz="1300"/>
              <a:t>Animal* yourCat= new Cat();		</a:t>
            </a:r>
            <a:br>
              <a:rPr lang="en" sz="1300"/>
            </a:br>
            <a:r>
              <a:rPr lang="en" sz="1300"/>
              <a:t>yourCat-&gt;Speak(); </a:t>
            </a:r>
            <a:r>
              <a:rPr lang="en" sz="1200"/>
              <a:t>	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614922" y="4244075"/>
            <a:ext cx="9525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614927" y="4702150"/>
            <a:ext cx="952499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235822" y="4244075"/>
            <a:ext cx="9525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235828" y="4685100"/>
            <a:ext cx="25584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7" y="338137"/>
            <a:ext cx="44672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Java Everything is Virtual by Default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Java programmers can use final keyword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(forgetting it will be always slower than non virtual)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 b="1"/>
              <a:t>In C++, omitting virtual sometimes results in bad s*#t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(we will see it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Function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0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Even if parent’s pointer or reference is used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It calls a member function of a child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Dynamic binding / late binding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Determines actual function location during runtime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Slower than static binding, duh~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this, a </a:t>
            </a:r>
            <a:r>
              <a:rPr lang="en" b="1">
                <a:solidFill>
                  <a:srgbClr val="FF0000"/>
                </a:solidFill>
              </a:rPr>
              <a:t>virtual table</a:t>
            </a:r>
            <a:r>
              <a:rPr lang="en"/>
              <a:t> is created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Has all address of class’ member functions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11700" y="3229825"/>
            <a:ext cx="8520600" cy="10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</a:pP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Q: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it per class vs per object?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</a:pP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A: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 class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you create an object, the address of virtual table of that class is saved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Table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225212"/>
            <a:ext cx="4762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311650" y="1691300"/>
            <a:ext cx="8520600" cy="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Someone made it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024500" y="1147225"/>
            <a:ext cx="50949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Why is it slower?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038350" y="2156100"/>
            <a:ext cx="53958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Let’s understand 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It’s a good interview question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1425550" y="1788200"/>
            <a:ext cx="6648275" cy="2957500"/>
            <a:chOff x="1196950" y="2245400"/>
            <a:chExt cx="6648275" cy="2957500"/>
          </a:xfrm>
        </p:grpSpPr>
        <p:pic>
          <p:nvPicPr>
            <p:cNvPr id="329" name="Shape 3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167663" y="2245400"/>
              <a:ext cx="2580449" cy="237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/>
            <p:nvPr/>
          </p:nvSpPr>
          <p:spPr>
            <a:xfrm>
              <a:off x="1196950" y="2245400"/>
              <a:ext cx="1851300" cy="831300"/>
            </a:xfrm>
            <a:prstGeom prst="wedgeRoundRectCallout">
              <a:avLst>
                <a:gd name="adj1" fmla="val 87245"/>
                <a:gd name="adj2" fmla="val 35535"/>
                <a:gd name="adj3" fmla="val 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Where is Speak()?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5820525" y="2245400"/>
              <a:ext cx="2024700" cy="831300"/>
            </a:xfrm>
            <a:prstGeom prst="wedgeRoundRectCallout">
              <a:avLst>
                <a:gd name="adj1" fmla="val -71980"/>
                <a:gd name="adj2" fmla="val 37586"/>
                <a:gd name="adj3" fmla="val 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Let me see…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Oh, it’s in 0x009EDC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095000" y="4621500"/>
              <a:ext cx="52758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It’s a jump, or lookup, 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146149" y="1134500"/>
            <a:ext cx="6285000" cy="3876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Dynamic Binding - Virtual Function for Member Functions</a:t>
            </a:r>
          </a:p>
        </p:txBody>
      </p:sp>
      <p:sp>
        <p:nvSpPr>
          <p:cNvPr id="339" name="Shape 339"/>
          <p:cNvSpPr/>
          <p:nvPr/>
        </p:nvSpPr>
        <p:spPr>
          <a:xfrm>
            <a:off x="812075" y="2262599"/>
            <a:ext cx="78600" cy="8313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0" y="2450900"/>
            <a:ext cx="9858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0" y="3250044"/>
            <a:ext cx="9858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</p:txBody>
      </p:sp>
      <p:sp>
        <p:nvSpPr>
          <p:cNvPr id="342" name="Shape 342"/>
          <p:cNvSpPr/>
          <p:nvPr/>
        </p:nvSpPr>
        <p:spPr>
          <a:xfrm>
            <a:off x="812075" y="3093898"/>
            <a:ext cx="78600" cy="7923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43" name="Shape 343"/>
          <p:cNvGraphicFramePr/>
          <p:nvPr/>
        </p:nvGraphicFramePr>
        <p:xfrm>
          <a:off x="1131475" y="2285123"/>
          <a:ext cx="2440100" cy="81155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4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Move(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Animal*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const {}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Speak(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Animal*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const {}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" name="Shape 344"/>
          <p:cNvGraphicFramePr/>
          <p:nvPr/>
        </p:nvGraphicFramePr>
        <p:xfrm>
          <a:off x="1131475" y="3092344"/>
          <a:ext cx="2440100" cy="7924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4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Move(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const {}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Speak(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const {}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5" name="Shape 345"/>
          <p:cNvGraphicFramePr/>
          <p:nvPr/>
        </p:nvGraphicFramePr>
        <p:xfrm>
          <a:off x="4137500" y="1699625"/>
          <a:ext cx="2154750" cy="81155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Animal::Move()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Animal::Speak()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Shape 346"/>
          <p:cNvGraphicFramePr/>
          <p:nvPr/>
        </p:nvGraphicFramePr>
        <p:xfrm>
          <a:off x="4113137" y="3080600"/>
          <a:ext cx="2161725" cy="81155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Cat::Move()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Cat::Speak()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Shape 347"/>
          <p:cNvGraphicFramePr/>
          <p:nvPr/>
        </p:nvGraphicFramePr>
        <p:xfrm>
          <a:off x="6898275" y="2999275"/>
          <a:ext cx="2154750" cy="121732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pointer to “Lulu”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virtual table address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6898275" y="1282087"/>
          <a:ext cx="2154750" cy="121732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pointer to “Poppy”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virtual table address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9" name="Shape 349"/>
          <p:cNvSpPr txBox="1"/>
          <p:nvPr/>
        </p:nvSpPr>
        <p:spPr>
          <a:xfrm>
            <a:off x="7119000" y="4216600"/>
            <a:ext cx="17133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MyCat (on Heap)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7119000" y="2499425"/>
            <a:ext cx="17133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YourCat (on Heap)</a:t>
            </a:r>
          </a:p>
        </p:txBody>
      </p:sp>
      <p:sp>
        <p:nvSpPr>
          <p:cNvPr id="351" name="Shape 351"/>
          <p:cNvSpPr/>
          <p:nvPr/>
        </p:nvSpPr>
        <p:spPr>
          <a:xfrm>
            <a:off x="6215350" y="3346274"/>
            <a:ext cx="696000" cy="687818"/>
          </a:xfrm>
          <a:custGeom>
            <a:avLst/>
            <a:gdLst/>
            <a:ahLst/>
            <a:cxnLst/>
            <a:rect l="0" t="0" r="0" b="0"/>
            <a:pathLst>
              <a:path w="27840" h="42191" extrusionOk="0">
                <a:moveTo>
                  <a:pt x="27840" y="42191"/>
                </a:moveTo>
                <a:cubicBezTo>
                  <a:pt x="26123" y="41123"/>
                  <a:pt x="19580" y="42284"/>
                  <a:pt x="17539" y="35788"/>
                </a:cubicBezTo>
                <a:cubicBezTo>
                  <a:pt x="15497" y="29291"/>
                  <a:pt x="18513" y="9014"/>
                  <a:pt x="15590" y="3214"/>
                </a:cubicBezTo>
                <a:cubicBezTo>
                  <a:pt x="12666" y="-2586"/>
                  <a:pt x="2598" y="1358"/>
                  <a:pt x="0" y="987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352" name="Shape 352"/>
          <p:cNvSpPr/>
          <p:nvPr/>
        </p:nvSpPr>
        <p:spPr>
          <a:xfrm>
            <a:off x="3410473" y="3210923"/>
            <a:ext cx="758644" cy="132170"/>
          </a:xfrm>
          <a:custGeom>
            <a:avLst/>
            <a:gdLst/>
            <a:ahLst/>
            <a:cxnLst/>
            <a:rect l="0" t="0" r="0" b="0"/>
            <a:pathLst>
              <a:path w="27562" h="16983" extrusionOk="0">
                <a:moveTo>
                  <a:pt x="27562" y="16983"/>
                </a:moveTo>
                <a:cubicBezTo>
                  <a:pt x="25984" y="16101"/>
                  <a:pt x="20416" y="14013"/>
                  <a:pt x="18096" y="11693"/>
                </a:cubicBezTo>
                <a:cubicBezTo>
                  <a:pt x="15775" y="9373"/>
                  <a:pt x="16657" y="5011"/>
                  <a:pt x="13641" y="3063"/>
                </a:cubicBezTo>
                <a:cubicBezTo>
                  <a:pt x="10625" y="1114"/>
                  <a:pt x="2273" y="510"/>
                  <a:pt x="0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353" name="Shape 353"/>
          <p:cNvSpPr txBox="1"/>
          <p:nvPr/>
        </p:nvSpPr>
        <p:spPr>
          <a:xfrm>
            <a:off x="4226525" y="2499425"/>
            <a:ext cx="19767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Animal Virtual Class</a:t>
            </a:r>
          </a:p>
        </p:txBody>
      </p:sp>
      <p:sp>
        <p:nvSpPr>
          <p:cNvPr id="354" name="Shape 354"/>
          <p:cNvSpPr/>
          <p:nvPr/>
        </p:nvSpPr>
        <p:spPr>
          <a:xfrm>
            <a:off x="6194475" y="2290150"/>
            <a:ext cx="758633" cy="1003482"/>
          </a:xfrm>
          <a:custGeom>
            <a:avLst/>
            <a:gdLst/>
            <a:ahLst/>
            <a:cxnLst/>
            <a:rect l="0" t="0" r="0" b="0"/>
            <a:pathLst>
              <a:path w="31181" h="44255" extrusionOk="0">
                <a:moveTo>
                  <a:pt x="31181" y="1937"/>
                </a:moveTo>
                <a:cubicBezTo>
                  <a:pt x="29417" y="1890"/>
                  <a:pt x="23107" y="-2006"/>
                  <a:pt x="20602" y="1659"/>
                </a:cubicBezTo>
                <a:cubicBezTo>
                  <a:pt x="18096" y="5324"/>
                  <a:pt x="17585" y="18177"/>
                  <a:pt x="16147" y="23931"/>
                </a:cubicBezTo>
                <a:cubicBezTo>
                  <a:pt x="14708" y="29684"/>
                  <a:pt x="13084" y="33211"/>
                  <a:pt x="11971" y="36181"/>
                </a:cubicBezTo>
                <a:cubicBezTo>
                  <a:pt x="10857" y="39150"/>
                  <a:pt x="11460" y="40403"/>
                  <a:pt x="9465" y="41749"/>
                </a:cubicBezTo>
                <a:cubicBezTo>
                  <a:pt x="7469" y="43094"/>
                  <a:pt x="1577" y="43837"/>
                  <a:pt x="0" y="44255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355" name="Shape 355"/>
          <p:cNvSpPr txBox="1"/>
          <p:nvPr/>
        </p:nvSpPr>
        <p:spPr>
          <a:xfrm>
            <a:off x="4358225" y="3930371"/>
            <a:ext cx="17133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Cat Virtual Class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434275" y="3884750"/>
            <a:ext cx="17133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Segment</a:t>
            </a:r>
          </a:p>
        </p:txBody>
      </p:sp>
      <p:sp>
        <p:nvSpPr>
          <p:cNvPr id="357" name="Shape 357"/>
          <p:cNvSpPr/>
          <p:nvPr/>
        </p:nvSpPr>
        <p:spPr>
          <a:xfrm>
            <a:off x="3483574" y="1920325"/>
            <a:ext cx="696013" cy="548378"/>
          </a:xfrm>
          <a:custGeom>
            <a:avLst/>
            <a:gdLst/>
            <a:ahLst/>
            <a:cxnLst/>
            <a:rect l="0" t="0" r="0" b="0"/>
            <a:pathLst>
              <a:path w="28675" h="10022" extrusionOk="0">
                <a:moveTo>
                  <a:pt x="28675" y="0"/>
                </a:moveTo>
                <a:cubicBezTo>
                  <a:pt x="26494" y="324"/>
                  <a:pt x="18977" y="464"/>
                  <a:pt x="15590" y="1949"/>
                </a:cubicBezTo>
                <a:cubicBezTo>
                  <a:pt x="12202" y="3433"/>
                  <a:pt x="10950" y="7563"/>
                  <a:pt x="8352" y="8909"/>
                </a:cubicBezTo>
                <a:cubicBezTo>
                  <a:pt x="5753" y="10254"/>
                  <a:pt x="1392" y="9836"/>
                  <a:pt x="0" y="1002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358" name="Shape 358"/>
          <p:cNvSpPr/>
          <p:nvPr/>
        </p:nvSpPr>
        <p:spPr>
          <a:xfrm>
            <a:off x="3473124" y="2346739"/>
            <a:ext cx="696013" cy="548378"/>
          </a:xfrm>
          <a:custGeom>
            <a:avLst/>
            <a:gdLst/>
            <a:ahLst/>
            <a:cxnLst/>
            <a:rect l="0" t="0" r="0" b="0"/>
            <a:pathLst>
              <a:path w="28675" h="10022" extrusionOk="0">
                <a:moveTo>
                  <a:pt x="28675" y="0"/>
                </a:moveTo>
                <a:cubicBezTo>
                  <a:pt x="26494" y="324"/>
                  <a:pt x="18977" y="464"/>
                  <a:pt x="15590" y="1949"/>
                </a:cubicBezTo>
                <a:cubicBezTo>
                  <a:pt x="12202" y="3433"/>
                  <a:pt x="10950" y="7563"/>
                  <a:pt x="8352" y="8909"/>
                </a:cubicBezTo>
                <a:cubicBezTo>
                  <a:pt x="5753" y="10254"/>
                  <a:pt x="1392" y="9836"/>
                  <a:pt x="0" y="1002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359" name="Shape 359"/>
          <p:cNvSpPr txBox="1"/>
          <p:nvPr/>
        </p:nvSpPr>
        <p:spPr>
          <a:xfrm>
            <a:off x="2345550" y="4642375"/>
            <a:ext cx="1531200" cy="320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 Time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7210050" y="4684300"/>
            <a:ext cx="1531200" cy="320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Runtime</a:t>
            </a:r>
          </a:p>
        </p:txBody>
      </p:sp>
      <p:sp>
        <p:nvSpPr>
          <p:cNvPr id="361" name="Shape 361"/>
          <p:cNvSpPr/>
          <p:nvPr/>
        </p:nvSpPr>
        <p:spPr>
          <a:xfrm>
            <a:off x="3410473" y="3624098"/>
            <a:ext cx="758644" cy="132170"/>
          </a:xfrm>
          <a:custGeom>
            <a:avLst/>
            <a:gdLst/>
            <a:ahLst/>
            <a:cxnLst/>
            <a:rect l="0" t="0" r="0" b="0"/>
            <a:pathLst>
              <a:path w="27562" h="16983" extrusionOk="0">
                <a:moveTo>
                  <a:pt x="27562" y="16983"/>
                </a:moveTo>
                <a:cubicBezTo>
                  <a:pt x="25984" y="16101"/>
                  <a:pt x="20416" y="14013"/>
                  <a:pt x="18096" y="11693"/>
                </a:cubicBezTo>
                <a:cubicBezTo>
                  <a:pt x="15775" y="9373"/>
                  <a:pt x="16657" y="5011"/>
                  <a:pt x="13641" y="3063"/>
                </a:cubicBezTo>
                <a:cubicBezTo>
                  <a:pt x="10625" y="1114"/>
                  <a:pt x="2273" y="510"/>
                  <a:pt x="0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362" name="Shape 362"/>
          <p:cNvSpPr txBox="1"/>
          <p:nvPr/>
        </p:nvSpPr>
        <p:spPr>
          <a:xfrm>
            <a:off x="146150" y="1134500"/>
            <a:ext cx="30000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sp>
        <p:nvSpPr>
          <p:cNvPr id="363" name="Shape 363"/>
          <p:cNvSpPr/>
          <p:nvPr/>
        </p:nvSpPr>
        <p:spPr>
          <a:xfrm>
            <a:off x="1131475" y="1510350"/>
            <a:ext cx="2440200" cy="237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Think about This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11700" y="1114573"/>
            <a:ext cx="3999900" cy="3952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// Animal.h</a:t>
            </a:r>
            <a:br>
              <a:rPr lang="en"/>
            </a:br>
            <a:r>
              <a:rPr lang="en"/>
              <a:t>Class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~Animal();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mAge;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 lang="en"/>
          </a:p>
        </p:txBody>
      </p:sp>
      <p:sp>
        <p:nvSpPr>
          <p:cNvPr id="370" name="Shape 370"/>
          <p:cNvSpPr txBox="1">
            <a:spLocks noGrp="1"/>
          </p:cNvSpPr>
          <p:nvPr>
            <p:ph type="body" idx="2"/>
          </p:nvPr>
        </p:nvSpPr>
        <p:spPr>
          <a:xfrm>
            <a:off x="4832400" y="1114573"/>
            <a:ext cx="3999900" cy="3952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 dirty="0"/>
              <a:t>// Cat.h</a:t>
            </a:r>
            <a:br>
              <a:rPr lang="en" dirty="0"/>
            </a:br>
            <a:r>
              <a:rPr lang="en" dirty="0"/>
              <a:t>Class Cat : public Animal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public:</a:t>
            </a:r>
            <a:br>
              <a:rPr lang="en" dirty="0"/>
            </a:br>
            <a:r>
              <a:rPr lang="en" dirty="0"/>
              <a:t>	~Cat();</a:t>
            </a:r>
            <a:br>
              <a:rPr lang="en" dirty="0"/>
            </a:br>
            <a:r>
              <a:rPr lang="en" dirty="0"/>
              <a:t>private:</a:t>
            </a:r>
            <a:br>
              <a:rPr lang="en" dirty="0"/>
            </a:br>
            <a:r>
              <a:rPr lang="en" dirty="0"/>
              <a:t>	char* mName;</a:t>
            </a:r>
            <a:br>
              <a:rPr lang="en" dirty="0"/>
            </a:br>
            <a:r>
              <a:rPr lang="en" dirty="0"/>
              <a:t>}</a:t>
            </a:r>
            <a:br>
              <a:rPr lang="en" dirty="0"/>
            </a:br>
            <a:br>
              <a:rPr lang="en" b="1" dirty="0"/>
            </a:br>
            <a:r>
              <a:rPr lang="en" b="1" dirty="0"/>
              <a:t>// Cat.cpp</a:t>
            </a:r>
            <a:br>
              <a:rPr lang="en" dirty="0"/>
            </a:br>
            <a:r>
              <a:rPr lang="en" dirty="0"/>
              <a:t>Cat::~Cat()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	delete[] mName;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Happens?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1253700" y="1962450"/>
            <a:ext cx="6636600" cy="121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/>
              <a:t>Cat* myCat = new Cat(2, “Lulu”);</a:t>
            </a:r>
            <a:br>
              <a:rPr lang="en" sz="3000"/>
            </a:br>
            <a:r>
              <a:rPr lang="en" sz="3000"/>
              <a:t>delete myCat;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Happens?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28650" y="1962450"/>
            <a:ext cx="7286700" cy="121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Animal* yourCat = new Cat(5, “Poppy”);</a:t>
            </a:r>
            <a:br>
              <a:rPr lang="en" sz="3000"/>
            </a:br>
            <a:r>
              <a:rPr lang="en" sz="3000"/>
              <a:t>delete yourCat;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Non-virtual Destructor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540300" y="1225225"/>
            <a:ext cx="3869400" cy="358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// Animal.h</a:t>
            </a:r>
            <a:br>
              <a:rPr lang="en" sz="1200"/>
            </a:br>
            <a:r>
              <a:rPr lang="en" sz="1200"/>
              <a:t>Class Animal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~Animal();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int mAge;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lang="en" sz="1200" b="1"/>
              <a:t>// Cat.h</a:t>
            </a:r>
            <a:br>
              <a:rPr lang="en" sz="1200"/>
            </a:br>
            <a:r>
              <a:rPr lang="en" sz="1200"/>
              <a:t>Class Cat : public Animal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~Cat();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char* mName;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812625" y="1402225"/>
            <a:ext cx="37977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Cat* myCat = new Cat(2, “Lulu”);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 myCat;</a:t>
            </a:r>
            <a:b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Animal* yourCat = new Cat(5, “Poppy”);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 yourCat;</a:t>
            </a:r>
          </a:p>
        </p:txBody>
      </p:sp>
      <p:sp>
        <p:nvSpPr>
          <p:cNvPr id="390" name="Shape 390"/>
          <p:cNvSpPr/>
          <p:nvPr/>
        </p:nvSpPr>
        <p:spPr>
          <a:xfrm>
            <a:off x="4887825" y="2000250"/>
            <a:ext cx="2782200" cy="549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024675" y="3814500"/>
            <a:ext cx="622200" cy="22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1024673" y="2046371"/>
            <a:ext cx="3567975" cy="450600"/>
            <a:chOff x="2455425" y="3951625"/>
            <a:chExt cx="3567975" cy="450600"/>
          </a:xfrm>
        </p:grpSpPr>
        <p:grpSp>
          <p:nvGrpSpPr>
            <p:cNvPr id="393" name="Shape 393"/>
            <p:cNvGrpSpPr/>
            <p:nvPr/>
          </p:nvGrpSpPr>
          <p:grpSpPr>
            <a:xfrm>
              <a:off x="3320100" y="3951625"/>
              <a:ext cx="2703300" cy="450600"/>
              <a:chOff x="3320100" y="3951625"/>
              <a:chExt cx="2703300" cy="450600"/>
            </a:xfrm>
          </p:grpSpPr>
          <p:sp>
            <p:nvSpPr>
              <p:cNvPr id="394" name="Shape 394"/>
              <p:cNvSpPr txBox="1"/>
              <p:nvPr/>
            </p:nvSpPr>
            <p:spPr>
              <a:xfrm>
                <a:off x="3981900" y="3951625"/>
                <a:ext cx="2041500" cy="4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0000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Calls this implicitly</a:t>
                </a: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3320100" y="4086625"/>
                <a:ext cx="661800" cy="18060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96" name="Shape 396"/>
            <p:cNvSpPr/>
            <p:nvPr/>
          </p:nvSpPr>
          <p:spPr>
            <a:xfrm>
              <a:off x="2455425" y="4043725"/>
              <a:ext cx="795000" cy="2235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1024675" y="2081800"/>
            <a:ext cx="3353900" cy="380400"/>
            <a:chOff x="1024675" y="2081800"/>
            <a:chExt cx="3353900" cy="380400"/>
          </a:xfrm>
        </p:grpSpPr>
        <p:sp>
          <p:nvSpPr>
            <p:cNvPr id="398" name="Shape 398"/>
            <p:cNvSpPr/>
            <p:nvPr/>
          </p:nvSpPr>
          <p:spPr>
            <a:xfrm>
              <a:off x="1896975" y="2181700"/>
              <a:ext cx="661800" cy="180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2558775" y="2081800"/>
              <a:ext cx="18198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 virtual function</a:t>
              </a:r>
              <a:b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Calls this only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24675" y="2138800"/>
              <a:ext cx="795000" cy="223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401" name="Shape 401"/>
          <p:cNvSpPr/>
          <p:nvPr/>
        </p:nvSpPr>
        <p:spPr>
          <a:xfrm>
            <a:off x="4887825" y="3009900"/>
            <a:ext cx="3301200" cy="54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1778675" y="3736050"/>
            <a:ext cx="2481600" cy="380400"/>
            <a:chOff x="1896975" y="2081800"/>
            <a:chExt cx="2481600" cy="380400"/>
          </a:xfrm>
        </p:grpSpPr>
        <p:sp>
          <p:nvSpPr>
            <p:cNvPr id="403" name="Shape 403"/>
            <p:cNvSpPr/>
            <p:nvPr/>
          </p:nvSpPr>
          <p:spPr>
            <a:xfrm>
              <a:off x="1896975" y="2181700"/>
              <a:ext cx="661800" cy="180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2558775" y="2081800"/>
              <a:ext cx="18198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Not called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11700" y="139200"/>
            <a:ext cx="8520600" cy="444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 b="1"/>
              <a:t>Remember </a:t>
            </a:r>
            <a:br>
              <a:rPr lang="en" sz="3600" b="1"/>
            </a:br>
            <a:r>
              <a:rPr lang="en" sz="3300" b="1"/>
              <a:t>omitting virtual can do something bad? </a:t>
            </a:r>
            <a:r>
              <a:rPr lang="en" sz="3300" b="1">
                <a:solidFill>
                  <a:srgbClr val="FF0000"/>
                </a:solidFill>
              </a:rPr>
              <a:t>MEMORY LEAKS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Destructor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311700" y="1114573"/>
            <a:ext cx="3999900" cy="3952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// Animal.h</a:t>
            </a:r>
            <a:br>
              <a:rPr lang="en"/>
            </a:br>
            <a:r>
              <a:rPr lang="en"/>
              <a:t>Class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 b="1">
                <a:solidFill>
                  <a:srgbClr val="FF0000"/>
                </a:solidFill>
              </a:rPr>
              <a:t>	virtual </a:t>
            </a:r>
            <a:r>
              <a:rPr lang="en"/>
              <a:t>~Animal();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mAge;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 lang="en"/>
          </a:p>
        </p:txBody>
      </p:sp>
      <p:sp>
        <p:nvSpPr>
          <p:cNvPr id="416" name="Shape 416"/>
          <p:cNvSpPr txBox="1">
            <a:spLocks noGrp="1"/>
          </p:cNvSpPr>
          <p:nvPr>
            <p:ph type="body" idx="2"/>
          </p:nvPr>
        </p:nvSpPr>
        <p:spPr>
          <a:xfrm>
            <a:off x="4832400" y="1114573"/>
            <a:ext cx="3999900" cy="3952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Cat.h</a:t>
            </a:r>
            <a:br>
              <a:rPr lang="en"/>
            </a:br>
            <a:r>
              <a:rPr lang="en"/>
              <a:t>Class Cat : public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// virtual not really required here</a:t>
            </a:r>
            <a:br>
              <a:rPr lang="en"/>
            </a:br>
            <a:r>
              <a:rPr lang="en" b="1">
                <a:solidFill>
                  <a:srgbClr val="FF0000"/>
                </a:solidFill>
              </a:rPr>
              <a:t>	virtual </a:t>
            </a:r>
            <a:r>
              <a:rPr lang="en"/>
              <a:t>~Cat();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char* mName;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 b="1"/>
            </a:br>
            <a:r>
              <a:rPr lang="en" b="1"/>
              <a:t>// Cat.cpp</a:t>
            </a:r>
            <a:br>
              <a:rPr lang="en"/>
            </a:br>
            <a:r>
              <a:rPr lang="en"/>
              <a:t>Cat::~Cat()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delete mName;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1311350" y="1664325"/>
            <a:ext cx="1719600" cy="237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46150" y="1147225"/>
            <a:ext cx="5832600" cy="386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Virtual Destructor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36250" y="3231099"/>
            <a:ext cx="1235425" cy="396300"/>
            <a:chOff x="341050" y="3078699"/>
            <a:chExt cx="1235425" cy="396300"/>
          </a:xfrm>
        </p:grpSpPr>
        <p:sp>
          <p:nvSpPr>
            <p:cNvPr id="425" name="Shape 425"/>
            <p:cNvSpPr/>
            <p:nvPr/>
          </p:nvSpPr>
          <p:spPr>
            <a:xfrm>
              <a:off x="1497875" y="3078699"/>
              <a:ext cx="78600" cy="3963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341050" y="3171112"/>
              <a:ext cx="11568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Animal Class</a:t>
              </a: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36250" y="3642524"/>
            <a:ext cx="1235425" cy="396300"/>
            <a:chOff x="341050" y="3490124"/>
            <a:chExt cx="1235425" cy="396300"/>
          </a:xfrm>
        </p:grpSpPr>
        <p:sp>
          <p:nvSpPr>
            <p:cNvPr id="428" name="Shape 428"/>
            <p:cNvSpPr/>
            <p:nvPr/>
          </p:nvSpPr>
          <p:spPr>
            <a:xfrm>
              <a:off x="1497875" y="3490124"/>
              <a:ext cx="78600" cy="3963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341050" y="3624100"/>
              <a:ext cx="11568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Cat Class</a:t>
              </a:r>
            </a:p>
          </p:txBody>
        </p:sp>
      </p:grpSp>
      <p:graphicFrame>
        <p:nvGraphicFramePr>
          <p:cNvPr id="430" name="Shape 430"/>
          <p:cNvGraphicFramePr/>
          <p:nvPr/>
        </p:nvGraphicFramePr>
        <p:xfrm>
          <a:off x="1311715" y="3234323"/>
          <a:ext cx="1719725" cy="40577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17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~Animal(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Animal*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1" name="Shape 431"/>
          <p:cNvGraphicFramePr/>
          <p:nvPr/>
        </p:nvGraphicFramePr>
        <p:xfrm>
          <a:off x="1311354" y="3638680"/>
          <a:ext cx="1719725" cy="3962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17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~Cat(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" name="Shape 432"/>
          <p:cNvGraphicFramePr/>
          <p:nvPr/>
        </p:nvGraphicFramePr>
        <p:xfrm>
          <a:off x="3634700" y="1269075"/>
          <a:ext cx="2154750" cy="121732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~Animal()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3" name="Shape 433"/>
          <p:cNvGraphicFramePr/>
          <p:nvPr/>
        </p:nvGraphicFramePr>
        <p:xfrm>
          <a:off x="3631212" y="2802350"/>
          <a:ext cx="2161725" cy="121732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~Cat()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4" name="Shape 434"/>
          <p:cNvSpPr txBox="1"/>
          <p:nvPr/>
        </p:nvSpPr>
        <p:spPr>
          <a:xfrm>
            <a:off x="3693125" y="2507850"/>
            <a:ext cx="19767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 Virtual Class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824825" y="4086775"/>
            <a:ext cx="17133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 Virtual Class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314562" y="4108427"/>
            <a:ext cx="17133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 Segment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363000" y="4545100"/>
            <a:ext cx="1531200" cy="32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 Time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918150" y="4545100"/>
            <a:ext cx="1531200" cy="32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Runtime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46150" y="1223425"/>
            <a:ext cx="30000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graphicFrame>
        <p:nvGraphicFramePr>
          <p:cNvPr id="440" name="Shape 440"/>
          <p:cNvGraphicFramePr/>
          <p:nvPr/>
        </p:nvGraphicFramePr>
        <p:xfrm>
          <a:off x="6535200" y="2424800"/>
          <a:ext cx="2297100" cy="114291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\0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" name="Shape 441"/>
          <p:cNvSpPr/>
          <p:nvPr/>
        </p:nvSpPr>
        <p:spPr>
          <a:xfrm>
            <a:off x="5630700" y="2612774"/>
            <a:ext cx="960485" cy="449720"/>
          </a:xfrm>
          <a:custGeom>
            <a:avLst/>
            <a:gdLst/>
            <a:ahLst/>
            <a:cxnLst/>
            <a:rect l="0" t="0" r="0" b="0"/>
            <a:pathLst>
              <a:path w="38141" h="62964" extrusionOk="0">
                <a:moveTo>
                  <a:pt x="38141" y="1210"/>
                </a:moveTo>
                <a:cubicBezTo>
                  <a:pt x="36888" y="1163"/>
                  <a:pt x="32201" y="-1295"/>
                  <a:pt x="30624" y="932"/>
                </a:cubicBezTo>
                <a:cubicBezTo>
                  <a:pt x="29046" y="3159"/>
                  <a:pt x="29324" y="9237"/>
                  <a:pt x="28675" y="14573"/>
                </a:cubicBezTo>
                <a:cubicBezTo>
                  <a:pt x="28025" y="19909"/>
                  <a:pt x="27561" y="26451"/>
                  <a:pt x="26726" y="32948"/>
                </a:cubicBezTo>
                <a:cubicBezTo>
                  <a:pt x="25890" y="39444"/>
                  <a:pt x="24545" y="49095"/>
                  <a:pt x="23664" y="53550"/>
                </a:cubicBezTo>
                <a:cubicBezTo>
                  <a:pt x="22782" y="58004"/>
                  <a:pt x="22643" y="58143"/>
                  <a:pt x="21437" y="59675"/>
                </a:cubicBezTo>
                <a:cubicBezTo>
                  <a:pt x="20230" y="61206"/>
                  <a:pt x="19997" y="62226"/>
                  <a:pt x="16425" y="62737"/>
                </a:cubicBezTo>
                <a:cubicBezTo>
                  <a:pt x="12852" y="63247"/>
                  <a:pt x="2737" y="62737"/>
                  <a:pt x="0" y="62737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2" name="Shape 442"/>
          <p:cNvSpPr/>
          <p:nvPr/>
        </p:nvSpPr>
        <p:spPr>
          <a:xfrm>
            <a:off x="6760560" y="2601275"/>
            <a:ext cx="2225050" cy="842150"/>
          </a:xfrm>
          <a:custGeom>
            <a:avLst/>
            <a:gdLst/>
            <a:ahLst/>
            <a:cxnLst/>
            <a:rect l="0" t="0" r="0" b="0"/>
            <a:pathLst>
              <a:path w="89002" h="33686" extrusionOk="0">
                <a:moveTo>
                  <a:pt x="81480" y="0"/>
                </a:moveTo>
                <a:cubicBezTo>
                  <a:pt x="82500" y="556"/>
                  <a:pt x="86723" y="1112"/>
                  <a:pt x="87605" y="3340"/>
                </a:cubicBezTo>
                <a:cubicBezTo>
                  <a:pt x="88486" y="5567"/>
                  <a:pt x="90527" y="11135"/>
                  <a:pt x="86769" y="13363"/>
                </a:cubicBezTo>
                <a:cubicBezTo>
                  <a:pt x="83010" y="15590"/>
                  <a:pt x="74334" y="16564"/>
                  <a:pt x="65054" y="16704"/>
                </a:cubicBezTo>
                <a:cubicBezTo>
                  <a:pt x="55774" y="16843"/>
                  <a:pt x="40137" y="14244"/>
                  <a:pt x="31089" y="14198"/>
                </a:cubicBezTo>
                <a:cubicBezTo>
                  <a:pt x="22040" y="14151"/>
                  <a:pt x="15822" y="14940"/>
                  <a:pt x="10765" y="16425"/>
                </a:cubicBezTo>
                <a:cubicBezTo>
                  <a:pt x="5707" y="17909"/>
                  <a:pt x="2227" y="20462"/>
                  <a:pt x="743" y="23107"/>
                </a:cubicBezTo>
                <a:cubicBezTo>
                  <a:pt x="-741" y="25751"/>
                  <a:pt x="371" y="30530"/>
                  <a:pt x="1856" y="32294"/>
                </a:cubicBezTo>
                <a:cubicBezTo>
                  <a:pt x="3340" y="34057"/>
                  <a:pt x="8352" y="33454"/>
                  <a:pt x="9652" y="33686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43" name="Shape 443"/>
          <p:cNvSpPr txBox="1"/>
          <p:nvPr/>
        </p:nvSpPr>
        <p:spPr>
          <a:xfrm>
            <a:off x="6278000" y="1357225"/>
            <a:ext cx="2665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Cat* myCat = new Cat(2, “Lulu”);</a:t>
            </a:r>
          </a:p>
        </p:txBody>
      </p:sp>
      <p:sp>
        <p:nvSpPr>
          <p:cNvPr id="444" name="Shape 444"/>
          <p:cNvSpPr/>
          <p:nvPr/>
        </p:nvSpPr>
        <p:spPr>
          <a:xfrm>
            <a:off x="6333650" y="1395325"/>
            <a:ext cx="2554500" cy="320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6827100" y="3638675"/>
            <a:ext cx="17133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graphicFrame>
        <p:nvGraphicFramePr>
          <p:cNvPr id="446" name="Shape 446"/>
          <p:cNvGraphicFramePr/>
          <p:nvPr/>
        </p:nvGraphicFramePr>
        <p:xfrm>
          <a:off x="6535200" y="2426712"/>
          <a:ext cx="2297100" cy="114291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6278000" y="1753525"/>
            <a:ext cx="26658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delete myCat;</a:t>
            </a:r>
          </a:p>
        </p:txBody>
      </p:sp>
      <p:sp>
        <p:nvSpPr>
          <p:cNvPr id="448" name="Shape 448"/>
          <p:cNvSpPr/>
          <p:nvPr/>
        </p:nvSpPr>
        <p:spPr>
          <a:xfrm>
            <a:off x="6333650" y="1791625"/>
            <a:ext cx="2554500" cy="320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639375" y="3614450"/>
            <a:ext cx="2154900" cy="405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2902350" y="3807175"/>
            <a:ext cx="786500" cy="34788"/>
          </a:xfrm>
          <a:custGeom>
            <a:avLst/>
            <a:gdLst/>
            <a:ahLst/>
            <a:cxnLst/>
            <a:rect l="0" t="0" r="0" b="0"/>
            <a:pathLst>
              <a:path w="31460" h="16705" extrusionOk="0">
                <a:moveTo>
                  <a:pt x="31460" y="16705"/>
                </a:moveTo>
                <a:cubicBezTo>
                  <a:pt x="28954" y="15173"/>
                  <a:pt x="19210" y="10069"/>
                  <a:pt x="16426" y="7517"/>
                </a:cubicBezTo>
                <a:cubicBezTo>
                  <a:pt x="13642" y="4964"/>
                  <a:pt x="17493" y="2644"/>
                  <a:pt x="14756" y="1392"/>
                </a:cubicBezTo>
                <a:cubicBezTo>
                  <a:pt x="12018" y="139"/>
                  <a:pt x="2459" y="232"/>
                  <a:pt x="0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1311350" y="1664325"/>
            <a:ext cx="1719600" cy="237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56" name="Shape 456"/>
          <p:cNvGraphicFramePr/>
          <p:nvPr/>
        </p:nvGraphicFramePr>
        <p:xfrm>
          <a:off x="6535200" y="2426712"/>
          <a:ext cx="2297100" cy="114291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7" name="Shape 457"/>
          <p:cNvSpPr txBox="1"/>
          <p:nvPr/>
        </p:nvSpPr>
        <p:spPr>
          <a:xfrm>
            <a:off x="6055025" y="1753525"/>
            <a:ext cx="28887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delete yourCat;</a:t>
            </a:r>
          </a:p>
        </p:txBody>
      </p:sp>
      <p:sp>
        <p:nvSpPr>
          <p:cNvPr id="458" name="Shape 458"/>
          <p:cNvSpPr/>
          <p:nvPr/>
        </p:nvSpPr>
        <p:spPr>
          <a:xfrm>
            <a:off x="146150" y="1147225"/>
            <a:ext cx="5818500" cy="386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104000" y="1791625"/>
            <a:ext cx="2839800" cy="32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Destructor</a:t>
            </a:r>
          </a:p>
        </p:txBody>
      </p:sp>
      <p:grpSp>
        <p:nvGrpSpPr>
          <p:cNvPr id="461" name="Shape 461"/>
          <p:cNvGrpSpPr/>
          <p:nvPr/>
        </p:nvGrpSpPr>
        <p:grpSpPr>
          <a:xfrm>
            <a:off x="36250" y="3231099"/>
            <a:ext cx="1235425" cy="396300"/>
            <a:chOff x="341050" y="3078699"/>
            <a:chExt cx="1235425" cy="396300"/>
          </a:xfrm>
        </p:grpSpPr>
        <p:sp>
          <p:nvSpPr>
            <p:cNvPr id="462" name="Shape 462"/>
            <p:cNvSpPr/>
            <p:nvPr/>
          </p:nvSpPr>
          <p:spPr>
            <a:xfrm>
              <a:off x="1497875" y="3078699"/>
              <a:ext cx="78600" cy="3963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341050" y="3171112"/>
              <a:ext cx="11568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Animal Class</a:t>
              </a: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36250" y="3642524"/>
            <a:ext cx="1235425" cy="396300"/>
            <a:chOff x="341050" y="3490124"/>
            <a:chExt cx="1235425" cy="396300"/>
          </a:xfrm>
        </p:grpSpPr>
        <p:sp>
          <p:nvSpPr>
            <p:cNvPr id="465" name="Shape 465"/>
            <p:cNvSpPr/>
            <p:nvPr/>
          </p:nvSpPr>
          <p:spPr>
            <a:xfrm>
              <a:off x="1497875" y="3490124"/>
              <a:ext cx="78600" cy="3963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 txBox="1"/>
            <p:nvPr/>
          </p:nvSpPr>
          <p:spPr>
            <a:xfrm>
              <a:off x="341050" y="3624100"/>
              <a:ext cx="11568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Cat Class</a:t>
              </a:r>
            </a:p>
          </p:txBody>
        </p:sp>
      </p:grpSp>
      <p:graphicFrame>
        <p:nvGraphicFramePr>
          <p:cNvPr id="467" name="Shape 467"/>
          <p:cNvGraphicFramePr/>
          <p:nvPr/>
        </p:nvGraphicFramePr>
        <p:xfrm>
          <a:off x="1311715" y="3234323"/>
          <a:ext cx="1719725" cy="40577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17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~Animal(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Animal*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8" name="Shape 468"/>
          <p:cNvGraphicFramePr/>
          <p:nvPr/>
        </p:nvGraphicFramePr>
        <p:xfrm>
          <a:off x="1311354" y="3638680"/>
          <a:ext cx="1719725" cy="3962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17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~Cat(</a:t>
                      </a:r>
                      <a:r>
                        <a:rPr lang="en" sz="1200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Cat* ptr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9" name="Shape 469"/>
          <p:cNvSpPr txBox="1"/>
          <p:nvPr/>
        </p:nvSpPr>
        <p:spPr>
          <a:xfrm>
            <a:off x="6055025" y="1357225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Animal* yourCat = new Cat(5, “Poppy”);</a:t>
            </a:r>
          </a:p>
        </p:txBody>
      </p:sp>
      <p:graphicFrame>
        <p:nvGraphicFramePr>
          <p:cNvPr id="470" name="Shape 470"/>
          <p:cNvGraphicFramePr/>
          <p:nvPr/>
        </p:nvGraphicFramePr>
        <p:xfrm>
          <a:off x="3634700" y="1269075"/>
          <a:ext cx="2154750" cy="121732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~Animal()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1" name="Shape 471"/>
          <p:cNvGraphicFramePr/>
          <p:nvPr/>
        </p:nvGraphicFramePr>
        <p:xfrm>
          <a:off x="3631212" y="2802350"/>
          <a:ext cx="2161725" cy="1217325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21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of ~Cat()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2" name="Shape 472"/>
          <p:cNvSpPr txBox="1"/>
          <p:nvPr/>
        </p:nvSpPr>
        <p:spPr>
          <a:xfrm>
            <a:off x="3693125" y="2507850"/>
            <a:ext cx="19767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 Virtual Class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824825" y="4086775"/>
            <a:ext cx="17133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 Virtual Class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1314562" y="4108427"/>
            <a:ext cx="17133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 Segment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363000" y="4545100"/>
            <a:ext cx="1531200" cy="32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 Time</a:t>
            </a:r>
          </a:p>
        </p:txBody>
      </p:sp>
      <p:sp>
        <p:nvSpPr>
          <p:cNvPr id="476" name="Shape 476"/>
          <p:cNvSpPr/>
          <p:nvPr/>
        </p:nvSpPr>
        <p:spPr>
          <a:xfrm>
            <a:off x="6104000" y="1395325"/>
            <a:ext cx="2839800" cy="32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6918150" y="4545100"/>
            <a:ext cx="1531200" cy="32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Runtime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46150" y="1223425"/>
            <a:ext cx="30000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graphicFrame>
        <p:nvGraphicFramePr>
          <p:cNvPr id="479" name="Shape 479"/>
          <p:cNvGraphicFramePr/>
          <p:nvPr/>
        </p:nvGraphicFramePr>
        <p:xfrm>
          <a:off x="6535200" y="2424800"/>
          <a:ext cx="2297100" cy="114291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2048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\0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0" name="Shape 480"/>
          <p:cNvSpPr/>
          <p:nvPr/>
        </p:nvSpPr>
        <p:spPr>
          <a:xfrm>
            <a:off x="6277997" y="2601275"/>
            <a:ext cx="2707663" cy="842150"/>
          </a:xfrm>
          <a:custGeom>
            <a:avLst/>
            <a:gdLst/>
            <a:ahLst/>
            <a:cxnLst/>
            <a:rect l="0" t="0" r="0" b="0"/>
            <a:pathLst>
              <a:path w="89002" h="33686" extrusionOk="0">
                <a:moveTo>
                  <a:pt x="81480" y="0"/>
                </a:moveTo>
                <a:cubicBezTo>
                  <a:pt x="82500" y="556"/>
                  <a:pt x="86723" y="1112"/>
                  <a:pt x="87605" y="3340"/>
                </a:cubicBezTo>
                <a:cubicBezTo>
                  <a:pt x="88486" y="5567"/>
                  <a:pt x="90527" y="11135"/>
                  <a:pt x="86769" y="13363"/>
                </a:cubicBezTo>
                <a:cubicBezTo>
                  <a:pt x="83010" y="15590"/>
                  <a:pt x="74334" y="16564"/>
                  <a:pt x="65054" y="16704"/>
                </a:cubicBezTo>
                <a:cubicBezTo>
                  <a:pt x="55774" y="16843"/>
                  <a:pt x="40137" y="14244"/>
                  <a:pt x="31089" y="14198"/>
                </a:cubicBezTo>
                <a:cubicBezTo>
                  <a:pt x="22040" y="14151"/>
                  <a:pt x="15822" y="14940"/>
                  <a:pt x="10765" y="16425"/>
                </a:cubicBezTo>
                <a:cubicBezTo>
                  <a:pt x="5707" y="17909"/>
                  <a:pt x="2227" y="20462"/>
                  <a:pt x="743" y="23107"/>
                </a:cubicBezTo>
                <a:cubicBezTo>
                  <a:pt x="-741" y="25751"/>
                  <a:pt x="371" y="30530"/>
                  <a:pt x="1856" y="32294"/>
                </a:cubicBezTo>
                <a:cubicBezTo>
                  <a:pt x="3340" y="34057"/>
                  <a:pt x="8352" y="33454"/>
                  <a:pt x="9652" y="3368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81" name="Shape 481"/>
          <p:cNvSpPr txBox="1"/>
          <p:nvPr/>
        </p:nvSpPr>
        <p:spPr>
          <a:xfrm>
            <a:off x="6827100" y="3638675"/>
            <a:ext cx="1713300" cy="22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3639375" y="3614450"/>
            <a:ext cx="2154900" cy="40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 rot="10800000" flipH="1">
            <a:off x="5602875" y="2651849"/>
            <a:ext cx="981350" cy="361875"/>
          </a:xfrm>
          <a:custGeom>
            <a:avLst/>
            <a:gdLst/>
            <a:ahLst/>
            <a:cxnLst/>
            <a:rect l="0" t="0" r="0" b="0"/>
            <a:pathLst>
              <a:path w="39254" h="48721" extrusionOk="0">
                <a:moveTo>
                  <a:pt x="39254" y="48721"/>
                </a:moveTo>
                <a:cubicBezTo>
                  <a:pt x="36145" y="47978"/>
                  <a:pt x="25009" y="46493"/>
                  <a:pt x="20601" y="44266"/>
                </a:cubicBezTo>
                <a:cubicBezTo>
                  <a:pt x="16193" y="42038"/>
                  <a:pt x="14522" y="41853"/>
                  <a:pt x="12806" y="35357"/>
                </a:cubicBezTo>
                <a:cubicBezTo>
                  <a:pt x="11089" y="28861"/>
                  <a:pt x="12435" y="11182"/>
                  <a:pt x="10301" y="5290"/>
                </a:cubicBezTo>
                <a:cubicBezTo>
                  <a:pt x="8166" y="-602"/>
                  <a:pt x="1716" y="881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84" name="Shape 484"/>
          <p:cNvSpPr/>
          <p:nvPr/>
        </p:nvSpPr>
        <p:spPr>
          <a:xfrm>
            <a:off x="2978925" y="3814125"/>
            <a:ext cx="783825" cy="51957"/>
          </a:xfrm>
          <a:custGeom>
            <a:avLst/>
            <a:gdLst/>
            <a:ahLst/>
            <a:cxnLst/>
            <a:rect l="0" t="0" r="0" b="0"/>
            <a:pathLst>
              <a:path w="31460" h="46494" extrusionOk="0">
                <a:moveTo>
                  <a:pt x="31460" y="0"/>
                </a:moveTo>
                <a:cubicBezTo>
                  <a:pt x="29093" y="974"/>
                  <a:pt x="20509" y="-278"/>
                  <a:pt x="17261" y="5847"/>
                </a:cubicBezTo>
                <a:cubicBezTo>
                  <a:pt x="14013" y="11972"/>
                  <a:pt x="13085" y="30486"/>
                  <a:pt x="11972" y="36750"/>
                </a:cubicBezTo>
                <a:cubicBezTo>
                  <a:pt x="10858" y="43014"/>
                  <a:pt x="12575" y="41807"/>
                  <a:pt x="10580" y="43431"/>
                </a:cubicBezTo>
                <a:cubicBezTo>
                  <a:pt x="8584" y="45055"/>
                  <a:pt x="1763" y="45983"/>
                  <a:pt x="0" y="4649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Destructor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83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VERY IMPORTANT!!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/>
              <a:t>DO IT FOR EVERY CLASS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311700" y="2303300"/>
            <a:ext cx="8520600" cy="149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But, virtual is slow, isn’t it?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if I </a:t>
            </a:r>
            <a:r>
              <a:rPr lang="en" sz="2400">
                <a:solidFill>
                  <a:srgbClr val="FF0000"/>
                </a:solidFill>
              </a:rPr>
              <a:t>don’t</a:t>
            </a:r>
            <a:r>
              <a:rPr lang="en" sz="2400"/>
              <a:t> inherit from a class with a virtual destructor?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(C++14 or 17 has a solution)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311700" y="139200"/>
            <a:ext cx="8520600" cy="444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ALWAYS PUT </a:t>
            </a:r>
            <a:r>
              <a:rPr lang="en" sz="3600" b="1" dirty="0">
                <a:solidFill>
                  <a:srgbClr val="FF0000"/>
                </a:solidFill>
              </a:rPr>
              <a:t>VIRTUAL</a:t>
            </a:r>
            <a:r>
              <a:rPr lang="en" sz="3600" b="1" dirty="0"/>
              <a:t> </a:t>
            </a:r>
            <a:br>
              <a:rPr lang="en" sz="3600" b="1" dirty="0"/>
            </a:br>
            <a:r>
              <a:rPr lang="en" sz="3600" b="1" dirty="0"/>
              <a:t>FOR ANY DESTRUCTORS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Functions for Animal, Cat and Dog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11700" y="2802725"/>
            <a:ext cx="4331700" cy="14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What about member functions then?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myCat-&gt;GetName();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yourCat-&gt;GetName();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We Learn Polymorphism...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61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Let’s talk about member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Each value is located in Stack or Heap</a:t>
            </a:r>
            <a:br>
              <a:rPr lang="en"/>
            </a:br>
            <a:r>
              <a:rPr lang="en"/>
              <a:t>Cat* myCat = new Cat(5, “Lulu”);</a:t>
            </a:r>
            <a:br>
              <a:rPr lang="en"/>
            </a:br>
            <a:r>
              <a:rPr lang="en"/>
              <a:t>Cat* yourCat = new Cat(2, “Poppy”);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5829300" y="1847850"/>
          <a:ext cx="3207150" cy="24801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C343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\0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\0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4987400" y="1969775"/>
          <a:ext cx="661775" cy="237726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9" name="Shape 129"/>
          <p:cNvGrpSpPr/>
          <p:nvPr/>
        </p:nvGrpSpPr>
        <p:grpSpPr>
          <a:xfrm>
            <a:off x="1288250" y="3259925"/>
            <a:ext cx="2219400" cy="620950"/>
            <a:chOff x="1135850" y="2650325"/>
            <a:chExt cx="2219400" cy="620950"/>
          </a:xfrm>
        </p:grpSpPr>
        <p:grpSp>
          <p:nvGrpSpPr>
            <p:cNvPr id="130" name="Shape 130"/>
            <p:cNvGrpSpPr/>
            <p:nvPr/>
          </p:nvGrpSpPr>
          <p:grpSpPr>
            <a:xfrm>
              <a:off x="2662250" y="2731850"/>
              <a:ext cx="693000" cy="480000"/>
              <a:chOff x="2281250" y="2731850"/>
              <a:chExt cx="693000" cy="480000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2281250" y="2736050"/>
                <a:ext cx="228600" cy="471600"/>
              </a:xfrm>
              <a:prstGeom prst="rightBracket">
                <a:avLst>
                  <a:gd name="adj" fmla="val 8333"/>
                </a:avLst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Shape 132"/>
              <p:cNvSpPr txBox="1"/>
              <p:nvPr/>
            </p:nvSpPr>
            <p:spPr>
              <a:xfrm>
                <a:off x="2509850" y="2731850"/>
                <a:ext cx="464400" cy="4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1800" b="1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??</a:t>
                </a:r>
              </a:p>
            </p:txBody>
          </p:sp>
        </p:grpSp>
        <p:sp>
          <p:nvSpPr>
            <p:cNvPr id="133" name="Shape 133"/>
            <p:cNvSpPr/>
            <p:nvPr/>
          </p:nvSpPr>
          <p:spPr>
            <a:xfrm>
              <a:off x="1135850" y="2650325"/>
              <a:ext cx="1171500" cy="3000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9675" y="2971275"/>
              <a:ext cx="1126500" cy="3000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4987387" y="1679972"/>
            <a:ext cx="3603959" cy="3056452"/>
            <a:chOff x="4987387" y="1679972"/>
            <a:chExt cx="3603959" cy="3056452"/>
          </a:xfrm>
        </p:grpSpPr>
        <p:grpSp>
          <p:nvGrpSpPr>
            <p:cNvPr id="136" name="Shape 136"/>
            <p:cNvGrpSpPr/>
            <p:nvPr/>
          </p:nvGrpSpPr>
          <p:grpSpPr>
            <a:xfrm>
              <a:off x="5545862" y="1679972"/>
              <a:ext cx="3045485" cy="2484827"/>
              <a:chOff x="5545862" y="1679972"/>
              <a:chExt cx="3045485" cy="2484827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5600700" y="2021675"/>
                <a:ext cx="335750" cy="2143125"/>
              </a:xfrm>
              <a:custGeom>
                <a:avLst/>
                <a:gdLst/>
                <a:ahLst/>
                <a:cxnLst/>
                <a:rect l="0" t="0" r="0" b="0"/>
                <a:pathLst>
                  <a:path w="13430" h="85725" extrusionOk="0">
                    <a:moveTo>
                      <a:pt x="0" y="85725"/>
                    </a:moveTo>
                    <a:cubicBezTo>
                      <a:pt x="857" y="85010"/>
                      <a:pt x="4239" y="85010"/>
                      <a:pt x="5144" y="81439"/>
                    </a:cubicBezTo>
                    <a:cubicBezTo>
                      <a:pt x="6048" y="77867"/>
                      <a:pt x="5429" y="70437"/>
                      <a:pt x="5429" y="64294"/>
                    </a:cubicBezTo>
                    <a:cubicBezTo>
                      <a:pt x="5429" y="58150"/>
                      <a:pt x="5096" y="51720"/>
                      <a:pt x="5144" y="44577"/>
                    </a:cubicBezTo>
                    <a:cubicBezTo>
                      <a:pt x="5191" y="37433"/>
                      <a:pt x="5762" y="28194"/>
                      <a:pt x="5715" y="21432"/>
                    </a:cubicBezTo>
                    <a:cubicBezTo>
                      <a:pt x="5667" y="14669"/>
                      <a:pt x="3572" y="7573"/>
                      <a:pt x="4858" y="4001"/>
                    </a:cubicBezTo>
                    <a:cubicBezTo>
                      <a:pt x="6143" y="429"/>
                      <a:pt x="12001" y="666"/>
                      <a:pt x="13430" y="0"/>
                    </a:cubicBezTo>
                  </a:path>
                </a:pathLst>
              </a:custGeom>
              <a:noFill/>
              <a:ln w="19050" cap="flat" cmpd="sng">
                <a:solidFill>
                  <a:srgbClr val="274E1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sp>
          <p:sp>
            <p:nvSpPr>
              <p:cNvPr id="138" name="Shape 138"/>
              <p:cNvSpPr/>
              <p:nvPr/>
            </p:nvSpPr>
            <p:spPr>
              <a:xfrm>
                <a:off x="5545862" y="1679972"/>
                <a:ext cx="1990799" cy="2113350"/>
              </a:xfrm>
              <a:custGeom>
                <a:avLst/>
                <a:gdLst/>
                <a:ahLst/>
                <a:cxnLst/>
                <a:rect l="0" t="0" r="0" b="0"/>
                <a:pathLst>
                  <a:path w="79632" h="84534" extrusionOk="0">
                    <a:moveTo>
                      <a:pt x="1623" y="84534"/>
                    </a:moveTo>
                    <a:cubicBezTo>
                      <a:pt x="1623" y="81676"/>
                      <a:pt x="1623" y="72723"/>
                      <a:pt x="1623" y="67389"/>
                    </a:cubicBezTo>
                    <a:cubicBezTo>
                      <a:pt x="1623" y="62055"/>
                      <a:pt x="1718" y="58673"/>
                      <a:pt x="1623" y="52530"/>
                    </a:cubicBezTo>
                    <a:cubicBezTo>
                      <a:pt x="1527" y="46386"/>
                      <a:pt x="1289" y="36528"/>
                      <a:pt x="1051" y="30528"/>
                    </a:cubicBezTo>
                    <a:cubicBezTo>
                      <a:pt x="812" y="24527"/>
                      <a:pt x="-425" y="21002"/>
                      <a:pt x="194" y="16526"/>
                    </a:cubicBezTo>
                    <a:cubicBezTo>
                      <a:pt x="813" y="12049"/>
                      <a:pt x="1718" y="6381"/>
                      <a:pt x="4766" y="3667"/>
                    </a:cubicBezTo>
                    <a:cubicBezTo>
                      <a:pt x="7814" y="952"/>
                      <a:pt x="11766" y="714"/>
                      <a:pt x="18482" y="238"/>
                    </a:cubicBezTo>
                    <a:cubicBezTo>
                      <a:pt x="25197" y="-238"/>
                      <a:pt x="38103" y="381"/>
                      <a:pt x="45057" y="810"/>
                    </a:cubicBezTo>
                    <a:cubicBezTo>
                      <a:pt x="52010" y="1238"/>
                      <a:pt x="55962" y="1429"/>
                      <a:pt x="60201" y="2810"/>
                    </a:cubicBezTo>
                    <a:cubicBezTo>
                      <a:pt x="64439" y="4191"/>
                      <a:pt x="68344" y="6857"/>
                      <a:pt x="70488" y="9096"/>
                    </a:cubicBezTo>
                    <a:cubicBezTo>
                      <a:pt x="72631" y="11334"/>
                      <a:pt x="71536" y="15097"/>
                      <a:pt x="73060" y="16240"/>
                    </a:cubicBezTo>
                    <a:cubicBezTo>
                      <a:pt x="74584" y="17383"/>
                      <a:pt x="78536" y="16001"/>
                      <a:pt x="79632" y="15954"/>
                    </a:cubicBezTo>
                  </a:path>
                </a:pathLst>
              </a:custGeom>
              <a:noFill/>
              <a:ln w="19050" cap="flat" cmpd="sng">
                <a:solidFill>
                  <a:srgbClr val="07376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sp>
          <p:sp>
            <p:nvSpPr>
              <p:cNvPr id="139" name="Shape 139"/>
              <p:cNvSpPr/>
              <p:nvPr/>
            </p:nvSpPr>
            <p:spPr>
              <a:xfrm>
                <a:off x="6179457" y="2114550"/>
                <a:ext cx="314225" cy="300050"/>
              </a:xfrm>
              <a:custGeom>
                <a:avLst/>
                <a:gdLst/>
                <a:ahLst/>
                <a:cxnLst/>
                <a:rect l="0" t="0" r="0" b="0"/>
                <a:pathLst>
                  <a:path w="12569" h="12002" extrusionOk="0">
                    <a:moveTo>
                      <a:pt x="12569" y="0"/>
                    </a:moveTo>
                    <a:cubicBezTo>
                      <a:pt x="10616" y="1238"/>
                      <a:pt x="2567" y="5525"/>
                      <a:pt x="853" y="7430"/>
                    </a:cubicBezTo>
                    <a:cubicBezTo>
                      <a:pt x="-861" y="9335"/>
                      <a:pt x="424" y="10668"/>
                      <a:pt x="2282" y="11430"/>
                    </a:cubicBezTo>
                    <a:cubicBezTo>
                      <a:pt x="4139" y="12192"/>
                      <a:pt x="10377" y="11906"/>
                      <a:pt x="11997" y="12002"/>
                    </a:cubicBezTo>
                  </a:path>
                </a:pathLst>
              </a:custGeom>
              <a:noFill/>
              <a:ln w="19050" cap="flat" cmpd="sng">
                <a:solidFill>
                  <a:srgbClr val="274E1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sp>
          <p:sp>
            <p:nvSpPr>
              <p:cNvPr id="140" name="Shape 140"/>
              <p:cNvSpPr/>
              <p:nvPr/>
            </p:nvSpPr>
            <p:spPr>
              <a:xfrm>
                <a:off x="5786147" y="2064250"/>
                <a:ext cx="2805200" cy="1050425"/>
              </a:xfrm>
              <a:custGeom>
                <a:avLst/>
                <a:gdLst/>
                <a:ahLst/>
                <a:cxnLst/>
                <a:rect l="0" t="0" r="0" b="0"/>
                <a:pathLst>
                  <a:path w="112208" h="42017" extrusionOk="0">
                    <a:moveTo>
                      <a:pt x="104310" y="869"/>
                    </a:moveTo>
                    <a:cubicBezTo>
                      <a:pt x="105596" y="916"/>
                      <a:pt x="111502" y="-1178"/>
                      <a:pt x="112026" y="1155"/>
                    </a:cubicBezTo>
                    <a:cubicBezTo>
                      <a:pt x="112550" y="3488"/>
                      <a:pt x="111788" y="11203"/>
                      <a:pt x="107454" y="14871"/>
                    </a:cubicBezTo>
                    <a:cubicBezTo>
                      <a:pt x="103120" y="18538"/>
                      <a:pt x="94308" y="21253"/>
                      <a:pt x="86022" y="23158"/>
                    </a:cubicBezTo>
                    <a:cubicBezTo>
                      <a:pt x="77735" y="25063"/>
                      <a:pt x="68067" y="26444"/>
                      <a:pt x="57733" y="26301"/>
                    </a:cubicBezTo>
                    <a:cubicBezTo>
                      <a:pt x="47398" y="26158"/>
                      <a:pt x="31730" y="22681"/>
                      <a:pt x="24015" y="22300"/>
                    </a:cubicBezTo>
                    <a:cubicBezTo>
                      <a:pt x="16299" y="21919"/>
                      <a:pt x="15252" y="22300"/>
                      <a:pt x="11442" y="24015"/>
                    </a:cubicBezTo>
                    <a:cubicBezTo>
                      <a:pt x="7632" y="25729"/>
                      <a:pt x="2964" y="30491"/>
                      <a:pt x="1155" y="32587"/>
                    </a:cubicBezTo>
                    <a:cubicBezTo>
                      <a:pt x="-654" y="34682"/>
                      <a:pt x="106" y="35016"/>
                      <a:pt x="583" y="36588"/>
                    </a:cubicBezTo>
                    <a:cubicBezTo>
                      <a:pt x="1059" y="38159"/>
                      <a:pt x="3440" y="41112"/>
                      <a:pt x="4012" y="42017"/>
                    </a:cubicBezTo>
                  </a:path>
                </a:pathLst>
              </a:custGeom>
              <a:noFill/>
              <a:ln w="19050" cap="flat" cmpd="sng">
                <a:solidFill>
                  <a:srgbClr val="07376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sp>
        </p:grpSp>
        <p:sp>
          <p:nvSpPr>
            <p:cNvPr id="141" name="Shape 141"/>
            <p:cNvSpPr txBox="1"/>
            <p:nvPr/>
          </p:nvSpPr>
          <p:spPr>
            <a:xfrm>
              <a:off x="4987387" y="4347025"/>
              <a:ext cx="6618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Stack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7101975" y="4347025"/>
              <a:ext cx="6618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Heap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311700" y="139200"/>
            <a:ext cx="8520600" cy="444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>
                <a:solidFill>
                  <a:srgbClr val="FF0000"/>
                </a:solidFill>
              </a:rPr>
              <a:t>SO WHAT IS POLYMORPHISM?</a:t>
            </a:r>
            <a:br>
              <a:rPr lang="en" sz="3600" b="1"/>
            </a:br>
            <a:r>
              <a:rPr lang="en" sz="3600" b="1"/>
              <a:t>(in plain English)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Polymorphism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Non-virtual function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Virtual function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Virtual table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Are these per class or per object?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Explain it in plain English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Inheritance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Inheritance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Java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// Not Available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C++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/>
              <a:t>// Faculty.h</a:t>
            </a:r>
            <a:br>
              <a:rPr lang="en" sz="1200"/>
            </a:br>
            <a:r>
              <a:rPr lang="en" sz="1200"/>
              <a:t>class Faculty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lang="en" sz="1200"/>
              <a:t>// Student.h</a:t>
            </a:r>
            <a:br>
              <a:rPr lang="en" sz="1200"/>
            </a:br>
            <a:r>
              <a:rPr lang="en" sz="1200"/>
              <a:t>class Student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lang="en" sz="1200"/>
              <a:t>// TA.h</a:t>
            </a:r>
            <a:br>
              <a:rPr lang="en" sz="1200"/>
            </a:br>
            <a:r>
              <a:rPr lang="en" sz="1200"/>
              <a:t>class TA : </a:t>
            </a:r>
            <a:r>
              <a:rPr lang="en" sz="1200" b="1">
                <a:solidFill>
                  <a:srgbClr val="FF0000"/>
                </a:solidFill>
              </a:rPr>
              <a:t>public Student, public Faculty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lang="en" sz="1200"/>
              <a:t>// Main.cpp</a:t>
            </a:r>
            <a:br>
              <a:rPr lang="en" sz="1200"/>
            </a:br>
            <a:r>
              <a:rPr lang="en" sz="1200"/>
              <a:t>TA* myTA = new TA();</a:t>
            </a:r>
            <a:br>
              <a:rPr lang="en" sz="1200"/>
            </a:br>
            <a:endParaRPr lang="en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Parent’s Constructor Is Called first?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order of parent class in a derived class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The order of initializer list doesn’t matter</a:t>
            </a:r>
            <a:br>
              <a:rPr lang="en"/>
            </a:br>
            <a:endParaRPr lang="en"/>
          </a:p>
        </p:txBody>
      </p:sp>
      <p:sp>
        <p:nvSpPr>
          <p:cNvPr id="531" name="Shape 531"/>
          <p:cNvSpPr txBox="1"/>
          <p:nvPr/>
        </p:nvSpPr>
        <p:spPr>
          <a:xfrm>
            <a:off x="1127550" y="1900100"/>
            <a:ext cx="3570600" cy="300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Calls Student() first, Faculty() next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TA : public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public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Faculty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Calls Faculty() first, Student() next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TA : public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Faculty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public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4857425" y="1900100"/>
            <a:ext cx="3890700" cy="300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Calls Student() first, Faculty() next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TA : public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public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Faculty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: Faculty()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, Student()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This Question?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 We Use super() Like Java?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No, Because of the multiple inheritance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918000" y="2079625"/>
            <a:ext cx="7914300" cy="13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TA : public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public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Faculty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1453950" y="2392625"/>
            <a:ext cx="52695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super(“a12345678”)		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What does 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point?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super(“Full-time”)		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What does 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point?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1453575" y="2392625"/>
            <a:ext cx="27783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: Faculty(“a12345678”)</a:t>
            </a:r>
            <a:b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, Student(“Full-time”)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1 - Which Function Is Called?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Faculty.h</a:t>
            </a:r>
            <a:br>
              <a:rPr lang="en"/>
            </a:br>
            <a:r>
              <a:rPr lang="en"/>
              <a:t>class Faculty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void DisplayData();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// Student.h</a:t>
            </a:r>
            <a:br>
              <a:rPr lang="en"/>
            </a:br>
            <a:r>
              <a:rPr lang="en"/>
              <a:t>class Student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void DisplayData();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 lang="en"/>
          </a:p>
        </p:txBody>
      </p:sp>
      <p:sp>
        <p:nvSpPr>
          <p:cNvPr id="548" name="Shape 5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TA.h</a:t>
            </a:r>
            <a:br>
              <a:rPr lang="en"/>
            </a:br>
            <a:r>
              <a:rPr lang="en"/>
              <a:t>class TA : public Student, public Faculty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// Main.cpp</a:t>
            </a:r>
            <a:br>
              <a:rPr lang="en"/>
            </a:br>
            <a:r>
              <a:rPr lang="en"/>
              <a:t>TA* myTA = new TA();</a:t>
            </a:r>
            <a:br>
              <a:rPr lang="en"/>
            </a:br>
            <a:r>
              <a:rPr lang="en" b="1">
                <a:solidFill>
                  <a:srgbClr val="FF0000"/>
                </a:solidFill>
              </a:rPr>
              <a:t>myTA-&gt;DisplayData(); // ??</a:t>
            </a:r>
          </a:p>
        </p:txBody>
      </p:sp>
      <p:sp>
        <p:nvSpPr>
          <p:cNvPr id="549" name="Shape 549"/>
          <p:cNvSpPr/>
          <p:nvPr/>
        </p:nvSpPr>
        <p:spPr>
          <a:xfrm>
            <a:off x="821300" y="2275950"/>
            <a:ext cx="1670400" cy="31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21300" y="3764700"/>
            <a:ext cx="1670400" cy="31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 This?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When ambiguous, you have to specify parent class MANUALLY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myTA-&gt;</a:t>
            </a:r>
            <a:r>
              <a:rPr lang="en" b="1">
                <a:solidFill>
                  <a:srgbClr val="FF0000"/>
                </a:solidFill>
              </a:rPr>
              <a:t>Student::</a:t>
            </a:r>
            <a:r>
              <a:rPr lang="en"/>
              <a:t>DisplayData();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2 - The Diamond Problem</a:t>
            </a:r>
          </a:p>
        </p:txBody>
      </p:sp>
      <p:sp>
        <p:nvSpPr>
          <p:cNvPr id="562" name="Shape 562"/>
          <p:cNvSpPr/>
          <p:nvPr/>
        </p:nvSpPr>
        <p:spPr>
          <a:xfrm>
            <a:off x="1968875" y="2022850"/>
            <a:ext cx="1670400" cy="4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Animal</a:t>
            </a:r>
          </a:p>
        </p:txBody>
      </p:sp>
      <p:sp>
        <p:nvSpPr>
          <p:cNvPr id="563" name="Shape 563"/>
          <p:cNvSpPr/>
          <p:nvPr/>
        </p:nvSpPr>
        <p:spPr>
          <a:xfrm>
            <a:off x="318600" y="3159737"/>
            <a:ext cx="1670400" cy="4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Tiger</a:t>
            </a:r>
          </a:p>
        </p:txBody>
      </p:sp>
      <p:sp>
        <p:nvSpPr>
          <p:cNvPr id="564" name="Shape 564"/>
          <p:cNvSpPr/>
          <p:nvPr/>
        </p:nvSpPr>
        <p:spPr>
          <a:xfrm>
            <a:off x="3686575" y="3159737"/>
            <a:ext cx="1670400" cy="4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Lion</a:t>
            </a:r>
          </a:p>
        </p:txBody>
      </p:sp>
      <p:sp>
        <p:nvSpPr>
          <p:cNvPr id="565" name="Shape 565"/>
          <p:cNvSpPr/>
          <p:nvPr/>
        </p:nvSpPr>
        <p:spPr>
          <a:xfrm>
            <a:off x="1968875" y="4296625"/>
            <a:ext cx="1670400" cy="4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Liger</a:t>
            </a:r>
          </a:p>
        </p:txBody>
      </p:sp>
      <p:cxnSp>
        <p:nvCxnSpPr>
          <p:cNvPr id="566" name="Shape 566"/>
          <p:cNvCxnSpPr>
            <a:stCxn id="562" idx="2"/>
            <a:endCxn id="564" idx="0"/>
          </p:cNvCxnSpPr>
          <p:nvPr/>
        </p:nvCxnSpPr>
        <p:spPr>
          <a:xfrm rot="-5400000" flipH="1">
            <a:off x="3341525" y="1979500"/>
            <a:ext cx="642900" cy="1717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7" name="Shape 567"/>
          <p:cNvCxnSpPr>
            <a:stCxn id="562" idx="2"/>
            <a:endCxn id="563" idx="0"/>
          </p:cNvCxnSpPr>
          <p:nvPr/>
        </p:nvCxnSpPr>
        <p:spPr>
          <a:xfrm rot="5400000">
            <a:off x="1657475" y="2013250"/>
            <a:ext cx="642900" cy="16503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8" name="Shape 568"/>
          <p:cNvCxnSpPr>
            <a:stCxn id="563" idx="2"/>
            <a:endCxn id="565" idx="0"/>
          </p:cNvCxnSpPr>
          <p:nvPr/>
        </p:nvCxnSpPr>
        <p:spPr>
          <a:xfrm rot="-5400000" flipH="1">
            <a:off x="1657500" y="3150137"/>
            <a:ext cx="642900" cy="16503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9" name="Shape 569"/>
          <p:cNvCxnSpPr>
            <a:stCxn id="564" idx="2"/>
            <a:endCxn id="565" idx="0"/>
          </p:cNvCxnSpPr>
          <p:nvPr/>
        </p:nvCxnSpPr>
        <p:spPr>
          <a:xfrm rot="5400000">
            <a:off x="3341425" y="3116387"/>
            <a:ext cx="642900" cy="1717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0" name="Shape 570"/>
          <p:cNvSpPr txBox="1"/>
          <p:nvPr/>
        </p:nvSpPr>
        <p:spPr>
          <a:xfrm>
            <a:off x="5895025" y="1939350"/>
            <a:ext cx="2658900" cy="49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Liger* myLiger = new Liger();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4983425" y="2336000"/>
            <a:ext cx="4065000" cy="49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How many Animals does Liger have?</a:t>
            </a:r>
          </a:p>
        </p:txBody>
      </p:sp>
      <p:sp>
        <p:nvSpPr>
          <p:cNvPr id="572" name="Shape 572"/>
          <p:cNvSpPr/>
          <p:nvPr/>
        </p:nvSpPr>
        <p:spPr>
          <a:xfrm flipH="1">
            <a:off x="1819362" y="1841900"/>
            <a:ext cx="3826925" cy="2100050"/>
          </a:xfrm>
          <a:custGeom>
            <a:avLst/>
            <a:gdLst/>
            <a:ahLst/>
            <a:cxnLst/>
            <a:rect l="0" t="0" r="0" b="0"/>
            <a:pathLst>
              <a:path w="153077" h="84002" extrusionOk="0">
                <a:moveTo>
                  <a:pt x="73350" y="2145"/>
                </a:moveTo>
                <a:cubicBezTo>
                  <a:pt x="67781" y="4233"/>
                  <a:pt x="65368" y="8316"/>
                  <a:pt x="63327" y="13003"/>
                </a:cubicBezTo>
                <a:cubicBezTo>
                  <a:pt x="61285" y="17689"/>
                  <a:pt x="64533" y="26227"/>
                  <a:pt x="61100" y="30264"/>
                </a:cubicBezTo>
                <a:cubicBezTo>
                  <a:pt x="57666" y="34300"/>
                  <a:pt x="49129" y="35460"/>
                  <a:pt x="42726" y="37224"/>
                </a:cubicBezTo>
                <a:cubicBezTo>
                  <a:pt x="36322" y="38987"/>
                  <a:pt x="29130" y="39079"/>
                  <a:pt x="22681" y="40843"/>
                </a:cubicBezTo>
                <a:cubicBezTo>
                  <a:pt x="16231" y="42606"/>
                  <a:pt x="7739" y="42514"/>
                  <a:pt x="4027" y="47804"/>
                </a:cubicBezTo>
                <a:cubicBezTo>
                  <a:pt x="314" y="53093"/>
                  <a:pt x="-659" y="66781"/>
                  <a:pt x="408" y="72581"/>
                </a:cubicBezTo>
                <a:cubicBezTo>
                  <a:pt x="1475" y="78381"/>
                  <a:pt x="2171" y="80794"/>
                  <a:pt x="10431" y="82604"/>
                </a:cubicBezTo>
                <a:cubicBezTo>
                  <a:pt x="18690" y="84413"/>
                  <a:pt x="38317" y="83531"/>
                  <a:pt x="49964" y="83439"/>
                </a:cubicBezTo>
                <a:cubicBezTo>
                  <a:pt x="61610" y="83346"/>
                  <a:pt x="74417" y="85387"/>
                  <a:pt x="80310" y="82047"/>
                </a:cubicBezTo>
                <a:cubicBezTo>
                  <a:pt x="86202" y="78706"/>
                  <a:pt x="84671" y="69982"/>
                  <a:pt x="85321" y="63394"/>
                </a:cubicBezTo>
                <a:cubicBezTo>
                  <a:pt x="85970" y="56805"/>
                  <a:pt x="80449" y="47339"/>
                  <a:pt x="84208" y="42514"/>
                </a:cubicBezTo>
                <a:cubicBezTo>
                  <a:pt x="87966" y="37688"/>
                  <a:pt x="98220" y="35553"/>
                  <a:pt x="107872" y="34440"/>
                </a:cubicBezTo>
                <a:cubicBezTo>
                  <a:pt x="117523" y="33326"/>
                  <a:pt x="134876" y="35971"/>
                  <a:pt x="142115" y="35832"/>
                </a:cubicBezTo>
                <a:cubicBezTo>
                  <a:pt x="149353" y="35692"/>
                  <a:pt x="149493" y="36574"/>
                  <a:pt x="151303" y="33605"/>
                </a:cubicBezTo>
                <a:cubicBezTo>
                  <a:pt x="153112" y="30635"/>
                  <a:pt x="153112" y="23164"/>
                  <a:pt x="152973" y="18014"/>
                </a:cubicBezTo>
                <a:cubicBezTo>
                  <a:pt x="152833" y="12863"/>
                  <a:pt x="152648" y="5671"/>
                  <a:pt x="150468" y="2702"/>
                </a:cubicBezTo>
                <a:cubicBezTo>
                  <a:pt x="148287" y="-267"/>
                  <a:pt x="148843" y="568"/>
                  <a:pt x="139888" y="197"/>
                </a:cubicBezTo>
                <a:cubicBezTo>
                  <a:pt x="130932" y="-174"/>
                  <a:pt x="107825" y="150"/>
                  <a:pt x="96736" y="475"/>
                </a:cubicBezTo>
                <a:cubicBezTo>
                  <a:pt x="85646" y="799"/>
                  <a:pt x="78918" y="57"/>
                  <a:pt x="73350" y="2145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73" name="Shape 573"/>
          <p:cNvSpPr/>
          <p:nvPr/>
        </p:nvSpPr>
        <p:spPr>
          <a:xfrm>
            <a:off x="149160" y="1841893"/>
            <a:ext cx="3826925" cy="2100050"/>
          </a:xfrm>
          <a:custGeom>
            <a:avLst/>
            <a:gdLst/>
            <a:ahLst/>
            <a:cxnLst/>
            <a:rect l="0" t="0" r="0" b="0"/>
            <a:pathLst>
              <a:path w="153077" h="84002" extrusionOk="0">
                <a:moveTo>
                  <a:pt x="73350" y="2145"/>
                </a:moveTo>
                <a:cubicBezTo>
                  <a:pt x="67781" y="4233"/>
                  <a:pt x="65368" y="8316"/>
                  <a:pt x="63327" y="13003"/>
                </a:cubicBezTo>
                <a:cubicBezTo>
                  <a:pt x="61285" y="17689"/>
                  <a:pt x="64533" y="26227"/>
                  <a:pt x="61100" y="30264"/>
                </a:cubicBezTo>
                <a:cubicBezTo>
                  <a:pt x="57666" y="34300"/>
                  <a:pt x="49129" y="35460"/>
                  <a:pt x="42726" y="37224"/>
                </a:cubicBezTo>
                <a:cubicBezTo>
                  <a:pt x="36322" y="38987"/>
                  <a:pt x="29130" y="39079"/>
                  <a:pt x="22681" y="40843"/>
                </a:cubicBezTo>
                <a:cubicBezTo>
                  <a:pt x="16231" y="42606"/>
                  <a:pt x="7739" y="42514"/>
                  <a:pt x="4027" y="47804"/>
                </a:cubicBezTo>
                <a:cubicBezTo>
                  <a:pt x="314" y="53093"/>
                  <a:pt x="-659" y="66781"/>
                  <a:pt x="408" y="72581"/>
                </a:cubicBezTo>
                <a:cubicBezTo>
                  <a:pt x="1475" y="78381"/>
                  <a:pt x="2171" y="80794"/>
                  <a:pt x="10431" y="82604"/>
                </a:cubicBezTo>
                <a:cubicBezTo>
                  <a:pt x="18690" y="84413"/>
                  <a:pt x="38317" y="83531"/>
                  <a:pt x="49964" y="83439"/>
                </a:cubicBezTo>
                <a:cubicBezTo>
                  <a:pt x="61610" y="83346"/>
                  <a:pt x="74417" y="85387"/>
                  <a:pt x="80310" y="82047"/>
                </a:cubicBezTo>
                <a:cubicBezTo>
                  <a:pt x="86202" y="78706"/>
                  <a:pt x="84671" y="69982"/>
                  <a:pt x="85321" y="63394"/>
                </a:cubicBezTo>
                <a:cubicBezTo>
                  <a:pt x="85970" y="56805"/>
                  <a:pt x="80449" y="47339"/>
                  <a:pt x="84208" y="42514"/>
                </a:cubicBezTo>
                <a:cubicBezTo>
                  <a:pt x="87966" y="37688"/>
                  <a:pt x="98220" y="35553"/>
                  <a:pt x="107872" y="34440"/>
                </a:cubicBezTo>
                <a:cubicBezTo>
                  <a:pt x="117523" y="33326"/>
                  <a:pt x="134876" y="35971"/>
                  <a:pt x="142115" y="35832"/>
                </a:cubicBezTo>
                <a:cubicBezTo>
                  <a:pt x="149353" y="35692"/>
                  <a:pt x="149493" y="36574"/>
                  <a:pt x="151303" y="33605"/>
                </a:cubicBezTo>
                <a:cubicBezTo>
                  <a:pt x="153112" y="30635"/>
                  <a:pt x="153112" y="23164"/>
                  <a:pt x="152973" y="18014"/>
                </a:cubicBezTo>
                <a:cubicBezTo>
                  <a:pt x="152833" y="12863"/>
                  <a:pt x="152648" y="5671"/>
                  <a:pt x="150468" y="2702"/>
                </a:cubicBezTo>
                <a:cubicBezTo>
                  <a:pt x="148287" y="-267"/>
                  <a:pt x="148843" y="568"/>
                  <a:pt x="139888" y="197"/>
                </a:cubicBezTo>
                <a:cubicBezTo>
                  <a:pt x="130932" y="-174"/>
                  <a:pt x="107825" y="150"/>
                  <a:pt x="96736" y="475"/>
                </a:cubicBezTo>
                <a:cubicBezTo>
                  <a:pt x="85646" y="799"/>
                  <a:pt x="78918" y="57"/>
                  <a:pt x="73350" y="2145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74" name="Shape 574"/>
          <p:cNvSpPr txBox="1"/>
          <p:nvPr/>
        </p:nvSpPr>
        <p:spPr>
          <a:xfrm>
            <a:off x="5662075" y="2830100"/>
            <a:ext cx="3124800" cy="49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 Animals</a:t>
            </a:r>
          </a:p>
        </p:txBody>
      </p:sp>
      <p:grpSp>
        <p:nvGrpSpPr>
          <p:cNvPr id="575" name="Shape 575"/>
          <p:cNvGrpSpPr/>
          <p:nvPr/>
        </p:nvGrpSpPr>
        <p:grpSpPr>
          <a:xfrm>
            <a:off x="2505624" y="1010600"/>
            <a:ext cx="3852236" cy="831299"/>
            <a:chOff x="2505624" y="1010600"/>
            <a:chExt cx="3852236" cy="831299"/>
          </a:xfrm>
        </p:grpSpPr>
        <p:sp>
          <p:nvSpPr>
            <p:cNvPr id="576" name="Shape 576"/>
            <p:cNvSpPr txBox="1"/>
            <p:nvPr/>
          </p:nvSpPr>
          <p:spPr>
            <a:xfrm>
              <a:off x="2505624" y="1161100"/>
              <a:ext cx="29322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b="1">
                  <a:latin typeface="Open Sans"/>
                  <a:ea typeface="Open Sans"/>
                  <a:cs typeface="Open Sans"/>
                  <a:sym typeface="Open Sans"/>
                </a:rPr>
                <a:t>Not as pretty as real diamond</a:t>
              </a:r>
            </a:p>
          </p:txBody>
        </p:sp>
        <p:pic>
          <p:nvPicPr>
            <p:cNvPr id="577" name="Shape 5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26562" y="1010600"/>
              <a:ext cx="831299" cy="831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Base Class</a:t>
            </a:r>
          </a:p>
        </p:txBody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 Animal.h</a:t>
            </a:r>
            <a:br>
              <a:rPr lang="en"/>
            </a:br>
            <a:r>
              <a:rPr lang="en"/>
              <a:t>class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// Tiger.h</a:t>
            </a:r>
            <a:br>
              <a:rPr lang="en"/>
            </a:br>
            <a:r>
              <a:rPr lang="en"/>
              <a:t>class Tiger : </a:t>
            </a:r>
            <a:r>
              <a:rPr lang="en" b="1">
                <a:solidFill>
                  <a:srgbClr val="FF0000"/>
                </a:solidFill>
              </a:rPr>
              <a:t>virtual public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 lang="en"/>
          </a:p>
        </p:txBody>
      </p:sp>
      <p:sp>
        <p:nvSpPr>
          <p:cNvPr id="584" name="Shape 58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 Lion.h</a:t>
            </a:r>
            <a:br>
              <a:rPr lang="en"/>
            </a:br>
            <a:r>
              <a:rPr lang="en"/>
              <a:t>class Lion : </a:t>
            </a:r>
            <a:r>
              <a:rPr lang="en" b="1">
                <a:solidFill>
                  <a:srgbClr val="FF0000"/>
                </a:solidFill>
              </a:rPr>
              <a:t>virtual public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// Liger.h</a:t>
            </a:r>
            <a:br>
              <a:rPr lang="en"/>
            </a:br>
            <a:r>
              <a:rPr lang="en"/>
              <a:t>class Liger: public Tiger, public Lion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000" y="1034899"/>
            <a:ext cx="3523325" cy="40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for Member Functions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Member functions are also located in memory somewhere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EVERYTHING HAS TO. RIGHT?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But, do you need separate memory space for each object?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myCat-&gt;GetName();</a:t>
            </a:r>
            <a:br>
              <a:rPr lang="en"/>
            </a:br>
            <a:r>
              <a:rPr lang="en"/>
              <a:t>yourCat-&gt;GetName();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Instead, each </a:t>
            </a:r>
            <a:r>
              <a:rPr lang="en" b="1">
                <a:solidFill>
                  <a:srgbClr val="FF0000"/>
                </a:solidFill>
              </a:rPr>
              <a:t>member function </a:t>
            </a:r>
            <a:r>
              <a:rPr lang="en"/>
              <a:t>is “allocated” </a:t>
            </a:r>
            <a:r>
              <a:rPr lang="en" b="1">
                <a:solidFill>
                  <a:srgbClr val="FF0000"/>
                </a:solidFill>
              </a:rPr>
              <a:t>ONCE</a:t>
            </a:r>
            <a:r>
              <a:rPr lang="en"/>
              <a:t> in memory during</a:t>
            </a:r>
            <a:br>
              <a:rPr lang="en"/>
            </a:br>
            <a:r>
              <a:rPr lang="en" b="1">
                <a:solidFill>
                  <a:srgbClr val="FF0000"/>
                </a:solidFill>
              </a:rPr>
              <a:t>compile-time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low-level, member functions are just like global functions</a:t>
            </a:r>
          </a:p>
        </p:txBody>
      </p:sp>
      <p:sp>
        <p:nvSpPr>
          <p:cNvPr id="149" name="Shape 149"/>
          <p:cNvSpPr/>
          <p:nvPr/>
        </p:nvSpPr>
        <p:spPr>
          <a:xfrm>
            <a:off x="3219450" y="2444815"/>
            <a:ext cx="93000" cy="514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390900" y="2504515"/>
            <a:ext cx="3000000" cy="45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These work exactly same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4294967295"/>
          </p:nvPr>
        </p:nvSpPr>
        <p:spPr>
          <a:xfrm>
            <a:off x="311700" y="570725"/>
            <a:ext cx="8520600" cy="259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DON’T USE MULTIPLE INHERITANCE.</a:t>
            </a:r>
            <a:br>
              <a:rPr lang="en" sz="4200"/>
            </a:br>
            <a:r>
              <a:rPr lang="en" sz="3600" b="1"/>
              <a:t>USE </a:t>
            </a:r>
            <a:r>
              <a:rPr lang="en" sz="3600" b="1">
                <a:solidFill>
                  <a:srgbClr val="FF0000"/>
                </a:solidFill>
              </a:rPr>
              <a:t>INTERFACE</a:t>
            </a:r>
            <a:r>
              <a:rPr lang="en" sz="3600" b="1"/>
              <a:t> INSTEAD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311825" y="2519550"/>
            <a:ext cx="8520600" cy="23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Like Java lol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 don’t allow multiple inheritance</a:t>
            </a:r>
            <a:b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Instead, they use interface, right?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cover </a:t>
            </a: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interface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later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Multiple-Inheritance (just because we have time)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Class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Class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Animal.h</a:t>
            </a:r>
            <a:br>
              <a:rPr lang="en"/>
            </a:br>
            <a:r>
              <a:rPr lang="en"/>
              <a:t>class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virtual ~Animal();</a:t>
            </a:r>
            <a:br>
              <a:rPr lang="en"/>
            </a:br>
            <a:r>
              <a:rPr lang="en"/>
              <a:t>	</a:t>
            </a:r>
            <a:r>
              <a:rPr lang="en" b="1">
                <a:solidFill>
                  <a:srgbClr val="FF0000"/>
                </a:solidFill>
              </a:rPr>
              <a:t>virtual void Speak() = 0;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mAge;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Cat.h</a:t>
            </a:r>
            <a:br>
              <a:rPr lang="en"/>
            </a:br>
            <a:r>
              <a:rPr lang="en"/>
              <a:t>class Cat : public Animal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~Cat();</a:t>
            </a:r>
            <a:br>
              <a:rPr lang="en"/>
            </a:br>
            <a:r>
              <a:rPr lang="en"/>
              <a:t>	void Speak();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char* mName;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Pure Virtual Function</a:t>
            </a:r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78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Member function that does not have implementation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Forces you to implement it in derived classes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62975" y="2217625"/>
            <a:ext cx="2925600" cy="2508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Animal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virtual void Speak() = 0;</a:t>
            </a:r>
            <a:b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mAge;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658175" y="2217625"/>
            <a:ext cx="5076300" cy="2508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Cat: public Animal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Cat(int age, const char* name);	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char* name;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3739775" y="4077250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739775" y="4077250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There is no Speak()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Declare Pure Virtual Functions?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virtual</a:t>
            </a:r>
            <a:r>
              <a:rPr lang="en"/>
              <a:t> </a:t>
            </a:r>
            <a:r>
              <a:rPr lang="en" i="1">
                <a:solidFill>
                  <a:srgbClr val="FF9900"/>
                </a:solidFill>
              </a:rPr>
              <a:t>&lt;return-type&gt;</a:t>
            </a:r>
            <a:r>
              <a:rPr lang="en"/>
              <a:t> </a:t>
            </a:r>
            <a:r>
              <a:rPr lang="en" i="1">
                <a:solidFill>
                  <a:srgbClr val="FF0000"/>
                </a:solidFill>
              </a:rPr>
              <a:t>&lt;function-name&gt;</a:t>
            </a:r>
            <a:r>
              <a:rPr lang="en"/>
              <a:t> (</a:t>
            </a:r>
            <a:r>
              <a:rPr lang="en" i="1">
                <a:solidFill>
                  <a:srgbClr val="38761D"/>
                </a:solidFill>
              </a:rPr>
              <a:t>&lt;argument-list&gt;</a:t>
            </a:r>
            <a:r>
              <a:rPr lang="en"/>
              <a:t>) </a:t>
            </a:r>
            <a:r>
              <a:rPr lang="en">
                <a:solidFill>
                  <a:srgbClr val="0000FF"/>
                </a:solidFill>
              </a:rPr>
              <a:t>= 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virtual </a:t>
            </a:r>
            <a:r>
              <a:rPr lang="en">
                <a:solidFill>
                  <a:srgbClr val="FF9900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Speak</a:t>
            </a:r>
            <a:r>
              <a:rPr lang="en">
                <a:solidFill>
                  <a:srgbClr val="38761D"/>
                </a:solidFill>
              </a:rPr>
              <a:t>()</a:t>
            </a:r>
            <a:r>
              <a:rPr lang="en">
                <a:solidFill>
                  <a:srgbClr val="0000FF"/>
                </a:solidFill>
              </a:rPr>
              <a:t> = 0;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virtual </a:t>
            </a:r>
            <a:r>
              <a:rPr lang="en">
                <a:solidFill>
                  <a:srgbClr val="FF9900"/>
                </a:solidFill>
              </a:rPr>
              <a:t>float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GetArea</a:t>
            </a:r>
            <a:r>
              <a:rPr lang="en">
                <a:solidFill>
                  <a:srgbClr val="38761D"/>
                </a:solidFill>
              </a:rPr>
              <a:t>()</a:t>
            </a:r>
            <a:r>
              <a:rPr lang="en">
                <a:solidFill>
                  <a:srgbClr val="0000FF"/>
                </a:solidFill>
              </a:rPr>
              <a:t> = 0;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562975" y="2217625"/>
            <a:ext cx="2925600" cy="2508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Animal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virtual void Speak() = 0;</a:t>
            </a:r>
            <a:b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mAge;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983450" y="2217625"/>
            <a:ext cx="4887300" cy="2508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 myAnimal; 			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Impossible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 myAnimal = new Animal(); 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Impossible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Animal* myCat = new Cat(); 	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Animal&amp; myCatRef = *myCat; 	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Class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 base class with </a:t>
            </a:r>
            <a:r>
              <a:rPr lang="en" b="1">
                <a:solidFill>
                  <a:srgbClr val="FF0000"/>
                </a:solidFill>
              </a:rPr>
              <a:t>pure virtual functions</a:t>
            </a:r>
            <a:r>
              <a:rPr lang="en"/>
              <a:t> is an abstract class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/>
              <a:t>You can NOT instantiate objects from an abstract class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You can still use abstract class as pointer or reference type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“Interface”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// IFlyable.h</a:t>
            </a:r>
            <a:br>
              <a:rPr lang="en"/>
            </a:br>
            <a:r>
              <a:rPr lang="en"/>
              <a:t>class IFlyable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virtual void Fly();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// IWalkable.h</a:t>
            </a:r>
            <a:br>
              <a:rPr lang="en"/>
            </a:br>
            <a:r>
              <a:rPr lang="en"/>
              <a:t>class IWalkable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virtual void Walk();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Bat : public IFlyable, public IWalkable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void Fly();</a:t>
            </a:r>
            <a:br>
              <a:rPr lang="en"/>
            </a:br>
            <a:r>
              <a:rPr lang="en"/>
              <a:t>	void Walk();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Cat: public IWalkable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void Walk();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“Interface”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C++ does not support it natively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can mimic Java’s interface with pure abstract class by having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only pure virtual functions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member variables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887100" y="2607925"/>
            <a:ext cx="4119900" cy="195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IFlyable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virtual Fly() = 0;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IFlyable, IWalkable, Bat and Cat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5545925" y="1571625"/>
            <a:ext cx="2753100" cy="2923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Low-level View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236750" y="4663500"/>
            <a:ext cx="11715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 Segment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5545925" y="1568121"/>
            <a:ext cx="3709975" cy="1118003"/>
            <a:chOff x="6079325" y="1303821"/>
            <a:chExt cx="3709975" cy="1118003"/>
          </a:xfrm>
        </p:grpSpPr>
        <p:sp>
          <p:nvSpPr>
            <p:cNvPr id="159" name="Shape 159"/>
            <p:cNvSpPr txBox="1"/>
            <p:nvPr/>
          </p:nvSpPr>
          <p:spPr>
            <a:xfrm>
              <a:off x="6079325" y="1307325"/>
              <a:ext cx="2753100" cy="111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int GetAge(</a:t>
              </a:r>
              <a:r>
                <a:rPr lang="en" sz="1200" i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Animal* ptr</a:t>
              </a: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) const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return ptr-&gt;mAge;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}</a:t>
              </a:r>
            </a:p>
          </p:txBody>
        </p:sp>
        <p:sp>
          <p:nvSpPr>
            <p:cNvPr id="160" name="Shape 160"/>
            <p:cNvSpPr/>
            <p:nvPr/>
          </p:nvSpPr>
          <p:spPr>
            <a:xfrm rot="10800000">
              <a:off x="8879700" y="1303821"/>
              <a:ext cx="78600" cy="11145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8803500" y="1621075"/>
              <a:ext cx="9858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class</a:t>
              </a:r>
              <a:br>
                <a:rPr lang="en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Animal</a:t>
              </a: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5545925" y="2686125"/>
            <a:ext cx="3738900" cy="1114500"/>
            <a:chOff x="6079325" y="2700225"/>
            <a:chExt cx="3738900" cy="1114500"/>
          </a:xfrm>
        </p:grpSpPr>
        <p:sp>
          <p:nvSpPr>
            <p:cNvPr id="163" name="Shape 163"/>
            <p:cNvSpPr txBox="1"/>
            <p:nvPr/>
          </p:nvSpPr>
          <p:spPr>
            <a:xfrm>
              <a:off x="6079325" y="2700225"/>
              <a:ext cx="2753100" cy="11145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char* GetName(</a:t>
              </a:r>
              <a:r>
                <a:rPr lang="en" sz="1200" i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Cat* ptr</a:t>
              </a: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) const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return ptr-&gt;mName;</a:t>
              </a:r>
              <a:b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}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8832425" y="3025875"/>
              <a:ext cx="9858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class</a:t>
              </a:r>
              <a:br>
                <a:rPr lang="en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Cat</a:t>
              </a:r>
            </a:p>
          </p:txBody>
        </p:sp>
        <p:sp>
          <p:nvSpPr>
            <p:cNvPr id="165" name="Shape 165"/>
            <p:cNvSpPr/>
            <p:nvPr/>
          </p:nvSpPr>
          <p:spPr>
            <a:xfrm rot="10800000">
              <a:off x="8864675" y="2700744"/>
              <a:ext cx="93600" cy="11001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6" name="Shape 166"/>
          <p:cNvSpPr txBox="1"/>
          <p:nvPr/>
        </p:nvSpPr>
        <p:spPr>
          <a:xfrm>
            <a:off x="311700" y="1664425"/>
            <a:ext cx="3781800" cy="207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myCat-&gt;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GetName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yourCat-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GetName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11700" y="1216825"/>
            <a:ext cx="4207800" cy="44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(This shows just a concept)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42900" y="2218275"/>
            <a:ext cx="49578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ecx,dword ptr [myCat] 	// saves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myCat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address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        Animal::GetName (0A16C7h)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42900" y="3049725"/>
            <a:ext cx="49578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     ecx,dword ptr [yourCat] 	// saves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youtCat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address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        Animal::GetName (0A16C7h) </a:t>
            </a:r>
          </a:p>
        </p:txBody>
      </p:sp>
      <p:sp>
        <p:nvSpPr>
          <p:cNvPr id="170" name="Shape 170"/>
          <p:cNvSpPr/>
          <p:nvPr/>
        </p:nvSpPr>
        <p:spPr>
          <a:xfrm>
            <a:off x="359575" y="2810325"/>
            <a:ext cx="1812000" cy="2394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445675" y="2731557"/>
            <a:ext cx="1269200" cy="731249"/>
          </a:xfrm>
          <a:custGeom>
            <a:avLst/>
            <a:gdLst/>
            <a:ahLst/>
            <a:cxnLst/>
            <a:rect l="0" t="0" r="0" b="0"/>
            <a:pathLst>
              <a:path w="50768" h="29250" extrusionOk="0">
                <a:moveTo>
                  <a:pt x="0" y="28303"/>
                </a:moveTo>
                <a:cubicBezTo>
                  <a:pt x="5524" y="28350"/>
                  <a:pt x="26289" y="30208"/>
                  <a:pt x="33147" y="28589"/>
                </a:cubicBezTo>
                <a:cubicBezTo>
                  <a:pt x="40005" y="26969"/>
                  <a:pt x="39449" y="22226"/>
                  <a:pt x="41148" y="18587"/>
                </a:cubicBezTo>
                <a:cubicBezTo>
                  <a:pt x="42846" y="14947"/>
                  <a:pt x="42878" y="9773"/>
                  <a:pt x="43339" y="6753"/>
                </a:cubicBezTo>
                <a:cubicBezTo>
                  <a:pt x="43799" y="3732"/>
                  <a:pt x="42671" y="1513"/>
                  <a:pt x="43910" y="466"/>
                </a:cubicBezTo>
                <a:cubicBezTo>
                  <a:pt x="45148" y="-581"/>
                  <a:pt x="49625" y="466"/>
                  <a:pt x="50768" y="466"/>
                </a:cubicBezTo>
              </a:path>
            </a:pathLst>
          </a:custGeom>
          <a:noFill/>
          <a:ln w="9525" cap="flat" cmpd="sng">
            <a:solidFill>
              <a:srgbClr val="9900F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2" name="Shape 172"/>
          <p:cNvSpPr/>
          <p:nvPr/>
        </p:nvSpPr>
        <p:spPr>
          <a:xfrm>
            <a:off x="392900" y="1978825"/>
            <a:ext cx="1678800" cy="23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4671975" y="2660650"/>
            <a:ext cx="885900" cy="2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0x0A16C7</a:t>
            </a:r>
          </a:p>
        </p:txBody>
      </p:sp>
      <p:sp>
        <p:nvSpPr>
          <p:cNvPr id="174" name="Shape 174"/>
          <p:cNvSpPr/>
          <p:nvPr/>
        </p:nvSpPr>
        <p:spPr>
          <a:xfrm>
            <a:off x="3586175" y="2618846"/>
            <a:ext cx="1085850" cy="181500"/>
          </a:xfrm>
          <a:custGeom>
            <a:avLst/>
            <a:gdLst/>
            <a:ahLst/>
            <a:cxnLst/>
            <a:rect l="0" t="0" r="0" b="0"/>
            <a:pathLst>
              <a:path w="43434" h="7260" extrusionOk="0">
                <a:moveTo>
                  <a:pt x="0" y="402"/>
                </a:moveTo>
                <a:cubicBezTo>
                  <a:pt x="1714" y="402"/>
                  <a:pt x="7953" y="-502"/>
                  <a:pt x="10287" y="402"/>
                </a:cubicBezTo>
                <a:cubicBezTo>
                  <a:pt x="12620" y="1306"/>
                  <a:pt x="12191" y="4783"/>
                  <a:pt x="14001" y="5831"/>
                </a:cubicBezTo>
                <a:cubicBezTo>
                  <a:pt x="15810" y="6878"/>
                  <a:pt x="16239" y="6450"/>
                  <a:pt x="21145" y="6689"/>
                </a:cubicBezTo>
                <a:cubicBezTo>
                  <a:pt x="26050" y="6927"/>
                  <a:pt x="39719" y="7164"/>
                  <a:pt x="43434" y="726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Multiple Inheritances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Abstract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Overriding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2858188" y="1439787"/>
            <a:ext cx="3380449" cy="3308308"/>
            <a:chOff x="2858188" y="1439787"/>
            <a:chExt cx="3380449" cy="3308308"/>
          </a:xfrm>
        </p:grpSpPr>
        <p:pic>
          <p:nvPicPr>
            <p:cNvPr id="181" name="Shape 1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5162" y="3464200"/>
              <a:ext cx="1183474" cy="9103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Shape 182"/>
            <p:cNvGrpSpPr/>
            <p:nvPr/>
          </p:nvGrpSpPr>
          <p:grpSpPr>
            <a:xfrm>
              <a:off x="2858188" y="1439787"/>
              <a:ext cx="3269832" cy="3308308"/>
              <a:chOff x="4844300" y="1288037"/>
              <a:chExt cx="3847314" cy="3686137"/>
            </a:xfrm>
          </p:grpSpPr>
          <p:pic>
            <p:nvPicPr>
              <p:cNvPr id="183" name="Shape 18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74710" y="1288037"/>
                <a:ext cx="1496073" cy="14960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Shape 18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44300" y="3542407"/>
                <a:ext cx="1969299" cy="106925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5" name="Shape 185"/>
              <p:cNvGrpSpPr/>
              <p:nvPr/>
            </p:nvGrpSpPr>
            <p:grpSpPr>
              <a:xfrm>
                <a:off x="5644900" y="3060640"/>
                <a:ext cx="2555700" cy="595315"/>
                <a:chOff x="5644899" y="2855250"/>
                <a:chExt cx="2555700" cy="582900"/>
              </a:xfrm>
            </p:grpSpPr>
            <p:sp>
              <p:nvSpPr>
                <p:cNvPr id="186" name="Shape 186"/>
                <p:cNvSpPr/>
                <p:nvPr/>
              </p:nvSpPr>
              <p:spPr>
                <a:xfrm rot="-5400000">
                  <a:off x="6769149" y="2006700"/>
                  <a:ext cx="307200" cy="2555700"/>
                </a:xfrm>
                <a:prstGeom prst="rightBracket">
                  <a:avLst>
                    <a:gd name="adj" fmla="val 8333"/>
                  </a:avLst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187" name="Shape 187"/>
                <p:cNvCxnSpPr>
                  <a:stCxn id="186" idx="2"/>
                  <a:endCxn id="188" idx="2"/>
                </p:cNvCxnSpPr>
                <p:nvPr/>
              </p:nvCxnSpPr>
              <p:spPr>
                <a:xfrm rot="10800000">
                  <a:off x="6922749" y="2855250"/>
                  <a:ext cx="0" cy="275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sp>
            <p:nvSpPr>
              <p:cNvPr id="188" name="Shape 188"/>
              <p:cNvSpPr txBox="1"/>
              <p:nvPr/>
            </p:nvSpPr>
            <p:spPr>
              <a:xfrm>
                <a:off x="6356637" y="2665900"/>
                <a:ext cx="11322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Animal</a:t>
                </a:r>
              </a:p>
            </p:txBody>
          </p:sp>
          <p:sp>
            <p:nvSpPr>
              <p:cNvPr id="189" name="Shape 189"/>
              <p:cNvSpPr txBox="1"/>
              <p:nvPr/>
            </p:nvSpPr>
            <p:spPr>
              <a:xfrm>
                <a:off x="5262837" y="4579375"/>
                <a:ext cx="11322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Cat</a:t>
                </a: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7559414" y="4579375"/>
                <a:ext cx="11322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Dog</a:t>
                </a:r>
              </a:p>
            </p:txBody>
          </p:sp>
        </p:grpSp>
      </p:grpSp>
      <p:sp>
        <p:nvSpPr>
          <p:cNvPr id="191" name="Shape 191"/>
          <p:cNvSpPr/>
          <p:nvPr/>
        </p:nvSpPr>
        <p:spPr>
          <a:xfrm>
            <a:off x="1733287" y="3350575"/>
            <a:ext cx="1005000" cy="628500"/>
          </a:xfrm>
          <a:prstGeom prst="wedgeEllipseCallout">
            <a:avLst>
              <a:gd name="adj1" fmla="val 57233"/>
              <a:gd name="adj2" fmla="val 4030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</p:txBody>
      </p:sp>
      <p:sp>
        <p:nvSpPr>
          <p:cNvPr id="192" name="Shape 192"/>
          <p:cNvSpPr/>
          <p:nvPr/>
        </p:nvSpPr>
        <p:spPr>
          <a:xfrm>
            <a:off x="6405712" y="3350425"/>
            <a:ext cx="1005000" cy="628500"/>
          </a:xfrm>
          <a:prstGeom prst="wedgeEllipseCallout">
            <a:avLst>
              <a:gd name="adj1" fmla="val -56950"/>
              <a:gd name="adj2" fmla="val 3848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Woof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1450" y="1361225"/>
            <a:ext cx="3936300" cy="9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Animal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::Speak()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std::cout &lt;&lt; “Animal speaking” &lt;&lt; std::endl;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1450" y="3350575"/>
            <a:ext cx="3936300" cy="9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::Speak()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std::cout &lt;&lt; “Meow” &lt;&lt; std::endl;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174600" y="3350575"/>
            <a:ext cx="3319800" cy="9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</a:t>
            </a: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::Speak()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std::cout &lt;&lt; “Woof” &lt;&lt; std::endl;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Results?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411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// Animal.h</a:t>
            </a:r>
            <a:br>
              <a:rPr lang="en" sz="1200" dirty="0"/>
            </a:br>
            <a:r>
              <a:rPr lang="en" sz="1200" dirty="0"/>
              <a:t>class Animal</a:t>
            </a:r>
            <a:br>
              <a:rPr lang="en" sz="1200" dirty="0"/>
            </a:br>
            <a:r>
              <a:rPr lang="en" sz="1200" dirty="0"/>
              <a:t>{</a:t>
            </a:r>
            <a:br>
              <a:rPr lang="en" sz="1200" dirty="0"/>
            </a:br>
            <a:r>
              <a:rPr lang="en" sz="1200" dirty="0"/>
              <a:t>public:</a:t>
            </a:r>
            <a:br>
              <a:rPr lang="en" sz="1200" dirty="0"/>
            </a:br>
            <a:r>
              <a:rPr lang="en" sz="1200" dirty="0"/>
              <a:t>    void Speak();</a:t>
            </a:r>
            <a:br>
              <a:rPr lang="en" sz="1200" dirty="0"/>
            </a:br>
            <a:r>
              <a:rPr lang="en" sz="1200" dirty="0"/>
              <a:t>}</a:t>
            </a:r>
            <a:br>
              <a:rPr lang="en" sz="1200" dirty="0"/>
            </a:br>
            <a:r>
              <a:rPr lang="en" sz="1200" dirty="0"/>
              <a:t>// Animal.cpp</a:t>
            </a:r>
            <a:br>
              <a:rPr lang="en" sz="1200" dirty="0"/>
            </a:br>
            <a:r>
              <a:rPr lang="en" sz="1200" dirty="0"/>
              <a:t>void Animal::Speak()</a:t>
            </a:r>
            <a:br>
              <a:rPr lang="en" sz="1200" dirty="0"/>
            </a:br>
            <a:r>
              <a:rPr lang="en" sz="1200" dirty="0"/>
              <a:t>{</a:t>
            </a:r>
            <a:br>
              <a:rPr lang="en" sz="1200" dirty="0"/>
            </a:br>
            <a:r>
              <a:rPr lang="en" sz="1200" dirty="0"/>
              <a:t>    std::cout &lt;&lt; “An animal is speaking” &lt;&lt; std::endl;</a:t>
            </a:r>
            <a:br>
              <a:rPr lang="en" sz="1200" dirty="0"/>
            </a:br>
            <a:r>
              <a:rPr lang="en" sz="1200" dirty="0"/>
              <a:t>}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411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// Cat.h</a:t>
            </a:r>
            <a:br>
              <a:rPr lang="en" sz="1200" dirty="0"/>
            </a:br>
            <a:r>
              <a:rPr lang="en" sz="1200" dirty="0"/>
              <a:t>class Cat</a:t>
            </a:r>
            <a:br>
              <a:rPr lang="en" sz="1200" dirty="0"/>
            </a:br>
            <a:r>
              <a:rPr lang="en" sz="1200" dirty="0"/>
              <a:t>{</a:t>
            </a:r>
            <a:br>
              <a:rPr lang="en" sz="1200" dirty="0"/>
            </a:br>
            <a:r>
              <a:rPr lang="en" sz="1200" dirty="0"/>
              <a:t>public:</a:t>
            </a:r>
            <a:br>
              <a:rPr lang="en" sz="1200" dirty="0"/>
            </a:br>
            <a:r>
              <a:rPr lang="en" sz="1200" dirty="0"/>
              <a:t>    void Speak();</a:t>
            </a:r>
            <a:br>
              <a:rPr lang="en" sz="1200" dirty="0"/>
            </a:br>
            <a:r>
              <a:rPr lang="en" sz="1200" dirty="0"/>
              <a:t>}</a:t>
            </a:r>
            <a:br>
              <a:rPr lang="en" sz="1200" dirty="0"/>
            </a:br>
            <a:r>
              <a:rPr lang="en" sz="1200" dirty="0"/>
              <a:t>// Cat.cpp</a:t>
            </a:r>
            <a:br>
              <a:rPr lang="en" sz="1200" dirty="0"/>
            </a:br>
            <a:r>
              <a:rPr lang="en" sz="1200" dirty="0"/>
              <a:t>void Cat::Speak()</a:t>
            </a:r>
            <a:br>
              <a:rPr lang="en" sz="1200" dirty="0"/>
            </a:br>
            <a:r>
              <a:rPr lang="en" sz="1200" dirty="0"/>
              <a:t>{</a:t>
            </a:r>
            <a:br>
              <a:rPr lang="en" sz="1200" dirty="0"/>
            </a:br>
            <a:r>
              <a:rPr lang="en" sz="1200" dirty="0"/>
              <a:t>    std::cout &lt;&lt; “Meow” &lt;&lt; std::endl;</a:t>
            </a:r>
            <a:br>
              <a:rPr lang="en" sz="1200" dirty="0"/>
            </a:br>
            <a:r>
              <a:rPr lang="en" sz="1200" dirty="0"/>
              <a:t>}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11700" y="3714325"/>
            <a:ext cx="8520600" cy="132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/>
              <a:t>// Cat.h</a:t>
            </a:r>
            <a:br>
              <a:rPr lang="en" sz="1200" dirty="0"/>
            </a:br>
            <a:r>
              <a:rPr lang="en" sz="1200" dirty="0"/>
              <a:t>class Cat</a:t>
            </a:r>
            <a:br>
              <a:rPr lang="en" sz="1200" dirty="0"/>
            </a:br>
            <a:r>
              <a:rPr lang="en" sz="1200" dirty="0"/>
              <a:t>{</a:t>
            </a:r>
            <a:br>
              <a:rPr lang="en" sz="1200" dirty="0"/>
            </a:br>
            <a:r>
              <a:rPr lang="en" sz="1200" dirty="0"/>
              <a:t>public:</a:t>
            </a:r>
            <a:br>
              <a:rPr lang="en" sz="1200" dirty="0"/>
            </a:br>
            <a:r>
              <a:rPr lang="en" sz="1200" dirty="0"/>
              <a:t>    void Speak();</a:t>
            </a:r>
            <a:br>
              <a:rPr lang="en" sz="1200" dirty="0"/>
            </a:br>
            <a:r>
              <a:rPr lang="en" sz="1200" dirty="0"/>
              <a:t>}</a:t>
            </a:r>
            <a:br>
              <a:rPr lang="en" sz="1200" dirty="0"/>
            </a:br>
            <a:r>
              <a:rPr lang="en" sz="1200" dirty="0"/>
              <a:t>// Cat.cpp</a:t>
            </a:r>
            <a:br>
              <a:rPr lang="en" sz="1200" dirty="0"/>
            </a:br>
            <a:r>
              <a:rPr lang="en" sz="1200" dirty="0"/>
              <a:t>void Cat::Speak()</a:t>
            </a:r>
            <a:br>
              <a:rPr lang="en" sz="1200" dirty="0"/>
            </a:br>
            <a:r>
              <a:rPr lang="en" sz="1200" dirty="0"/>
              <a:t>{</a:t>
            </a:r>
            <a:br>
              <a:rPr lang="en" sz="1200" dirty="0"/>
            </a:br>
            <a:r>
              <a:rPr lang="en" sz="1200" dirty="0"/>
              <a:t>    std::cout &lt;&lt; “Meow” &lt;&lt; std::endl;</a:t>
            </a:r>
            <a:br>
              <a:rPr lang="en" sz="1200" dirty="0"/>
            </a:br>
            <a:r>
              <a:rPr lang="en" sz="1200" dirty="0"/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2911445" y="4082003"/>
            <a:ext cx="3179672" cy="961631"/>
            <a:chOff x="3414712" y="4114800"/>
            <a:chExt cx="633300" cy="961631"/>
          </a:xfrm>
        </p:grpSpPr>
        <p:sp>
          <p:nvSpPr>
            <p:cNvPr id="205" name="Shape 205"/>
            <p:cNvSpPr txBox="1"/>
            <p:nvPr/>
          </p:nvSpPr>
          <p:spPr>
            <a:xfrm>
              <a:off x="3414712" y="4114800"/>
              <a:ext cx="633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// Meow?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3414712" y="4745831"/>
              <a:ext cx="633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// Meow?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&amp; C++ Inheritance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3999900" cy="38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Java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300"/>
              <a:t>public 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    // Print “An animal is speaking”</a:t>
            </a:r>
            <a:br>
              <a:rPr lang="en" sz="1300"/>
            </a:br>
            <a:r>
              <a:rPr lang="en" sz="1300"/>
              <a:t>    public void Speak() {}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r>
              <a:rPr lang="en" sz="1300"/>
              <a:t>public class Cat extends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    // Print “Meow”</a:t>
            </a:r>
            <a:br>
              <a:rPr lang="en" sz="1300"/>
            </a:br>
            <a:r>
              <a:rPr lang="en" sz="1300"/>
              <a:t>    public void Speak() {}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br>
              <a:rPr lang="en" sz="1300"/>
            </a:br>
            <a:r>
              <a:rPr lang="en" sz="1300"/>
              <a:t>Cat myCat = new Cat(2, “Lulu”);</a:t>
            </a:r>
            <a:br>
              <a:rPr lang="en" sz="1300"/>
            </a:br>
            <a:r>
              <a:rPr lang="en" sz="1300"/>
              <a:t>myCat.Speak();</a:t>
            </a:r>
            <a:br>
              <a:rPr lang="en" sz="1300"/>
            </a:br>
            <a:r>
              <a:rPr lang="en" sz="1300"/>
              <a:t>Animal yourCat = new Cat(5, “Poppy”);</a:t>
            </a:r>
            <a:br>
              <a:rPr lang="en" sz="1300"/>
            </a:br>
            <a:r>
              <a:rPr lang="en" sz="1300"/>
              <a:t>youtCat.Speak();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4832400" y="1147225"/>
            <a:ext cx="3999900" cy="38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class Animal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    void Speak(); // Print “An animal is speaking”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r>
              <a:rPr lang="en" sz="1300"/>
              <a:t>class Cat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public:</a:t>
            </a:r>
            <a:br>
              <a:rPr lang="en" sz="1300"/>
            </a:br>
            <a:r>
              <a:rPr lang="en" sz="1300"/>
              <a:t>    void Speak(); // Print “Meow”</a:t>
            </a:r>
            <a:br>
              <a:rPr lang="en" sz="1300"/>
            </a:b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Cat* myCat = new Cat();</a:t>
            </a:r>
            <a:br>
              <a:rPr lang="en" sz="1300"/>
            </a:br>
            <a:r>
              <a:rPr lang="en" sz="1300"/>
              <a:t>myCat-&gt;Speak();					</a:t>
            </a:r>
            <a:br>
              <a:rPr lang="en" sz="1300"/>
            </a:br>
            <a:r>
              <a:rPr lang="en" sz="1300"/>
              <a:t>Animal* yourCat= new Cat();		</a:t>
            </a:r>
            <a:br>
              <a:rPr lang="en" sz="1300"/>
            </a:br>
            <a:r>
              <a:rPr lang="en" sz="1300"/>
              <a:t>yourCat-&gt;Speak(); </a:t>
            </a:r>
            <a:r>
              <a:rPr lang="en" sz="1200"/>
              <a:t>	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614922" y="4244075"/>
            <a:ext cx="9525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614927" y="4702150"/>
            <a:ext cx="952499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235822" y="4244075"/>
            <a:ext cx="9525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Meow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235828" y="4685100"/>
            <a:ext cx="25584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An animal is speaking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277450" y="4702150"/>
            <a:ext cx="1527000" cy="3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(Only in Java)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Binding - Member Variables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28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Cat*</a:t>
            </a:r>
            <a:r>
              <a:rPr lang="en"/>
              <a:t> yourCat = new Cat(5, “Poppy”);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4014400" y="2697100"/>
          <a:ext cx="3207150" cy="14172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C343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\0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6" name="Shape 226"/>
          <p:cNvGraphicFramePr/>
          <p:nvPr/>
        </p:nvGraphicFramePr>
        <p:xfrm>
          <a:off x="2527775" y="2931587"/>
          <a:ext cx="661775" cy="118863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7" name="Shape 227"/>
          <p:cNvSpPr txBox="1"/>
          <p:nvPr/>
        </p:nvSpPr>
        <p:spPr>
          <a:xfrm>
            <a:off x="2527750" y="4116400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287075" y="4116400"/>
            <a:ext cx="6618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graphicFrame>
        <p:nvGraphicFramePr>
          <p:cNvPr id="229" name="Shape 229"/>
          <p:cNvGraphicFramePr/>
          <p:nvPr/>
        </p:nvGraphicFramePr>
        <p:xfrm>
          <a:off x="4014400" y="2697104"/>
          <a:ext cx="3207150" cy="1062900"/>
        </p:xfrm>
        <a:graphic>
          <a:graphicData uri="http://schemas.openxmlformats.org/drawingml/2006/table">
            <a:tbl>
              <a:tblPr>
                <a:noFill/>
                <a:tableStyleId>{DF435C77-350E-44A7-89AA-D350A296236D}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rgbClr val="0C343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0" name="Shape 230"/>
          <p:cNvSpPr txBox="1"/>
          <p:nvPr/>
        </p:nvSpPr>
        <p:spPr>
          <a:xfrm>
            <a:off x="1615150" y="3727000"/>
            <a:ext cx="912600" cy="3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yourCat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3145950" y="2836825"/>
            <a:ext cx="2245877" cy="1088658"/>
            <a:chOff x="3145950" y="2836825"/>
            <a:chExt cx="2245877" cy="1088658"/>
          </a:xfrm>
        </p:grpSpPr>
        <p:sp>
          <p:nvSpPr>
            <p:cNvPr id="232" name="Shape 232"/>
            <p:cNvSpPr/>
            <p:nvPr/>
          </p:nvSpPr>
          <p:spPr>
            <a:xfrm>
              <a:off x="3145950" y="2914533"/>
              <a:ext cx="1002250" cy="1010950"/>
            </a:xfrm>
            <a:custGeom>
              <a:avLst/>
              <a:gdLst/>
              <a:ahLst/>
              <a:cxnLst/>
              <a:rect l="0" t="0" r="0" b="0"/>
              <a:pathLst>
                <a:path w="40090" h="40438" extrusionOk="0">
                  <a:moveTo>
                    <a:pt x="0" y="40438"/>
                  </a:moveTo>
                  <a:cubicBezTo>
                    <a:pt x="1067" y="39417"/>
                    <a:pt x="4826" y="37376"/>
                    <a:pt x="6404" y="34314"/>
                  </a:cubicBezTo>
                  <a:cubicBezTo>
                    <a:pt x="7981" y="31251"/>
                    <a:pt x="8630" y="26704"/>
                    <a:pt x="9466" y="22064"/>
                  </a:cubicBezTo>
                  <a:cubicBezTo>
                    <a:pt x="10301" y="17423"/>
                    <a:pt x="9976" y="9953"/>
                    <a:pt x="11415" y="6473"/>
                  </a:cubicBezTo>
                  <a:cubicBezTo>
                    <a:pt x="12853" y="2993"/>
                    <a:pt x="14523" y="2251"/>
                    <a:pt x="18096" y="1184"/>
                  </a:cubicBezTo>
                  <a:cubicBezTo>
                    <a:pt x="21668" y="116"/>
                    <a:pt x="29186" y="209"/>
                    <a:pt x="32852" y="70"/>
                  </a:cubicBezTo>
                  <a:cubicBezTo>
                    <a:pt x="36517" y="-69"/>
                    <a:pt x="38883" y="301"/>
                    <a:pt x="40090" y="348"/>
                  </a:cubicBezTo>
                </a:path>
              </a:pathLst>
            </a:custGeom>
            <a:noFill/>
            <a:ln w="9525" cap="flat" cmpd="sng">
              <a:solidFill>
                <a:srgbClr val="274E1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3" name="Shape 233"/>
            <p:cNvSpPr/>
            <p:nvPr/>
          </p:nvSpPr>
          <p:spPr>
            <a:xfrm>
              <a:off x="3781852" y="2836825"/>
              <a:ext cx="1609975" cy="754575"/>
            </a:xfrm>
            <a:custGeom>
              <a:avLst/>
              <a:gdLst/>
              <a:ahLst/>
              <a:cxnLst/>
              <a:rect l="0" t="0" r="0" b="0"/>
              <a:pathLst>
                <a:path w="64399" h="30183" extrusionOk="0">
                  <a:moveTo>
                    <a:pt x="49733" y="394"/>
                  </a:moveTo>
                  <a:cubicBezTo>
                    <a:pt x="50985" y="347"/>
                    <a:pt x="55208" y="-116"/>
                    <a:pt x="57250" y="116"/>
                  </a:cubicBezTo>
                  <a:cubicBezTo>
                    <a:pt x="59291" y="348"/>
                    <a:pt x="60915" y="22"/>
                    <a:pt x="61983" y="1786"/>
                  </a:cubicBezTo>
                  <a:cubicBezTo>
                    <a:pt x="63050" y="3549"/>
                    <a:pt x="63467" y="8607"/>
                    <a:pt x="63653" y="10695"/>
                  </a:cubicBezTo>
                  <a:cubicBezTo>
                    <a:pt x="63838" y="12783"/>
                    <a:pt x="65463" y="13571"/>
                    <a:pt x="63097" y="14314"/>
                  </a:cubicBezTo>
                  <a:cubicBezTo>
                    <a:pt x="60730" y="15056"/>
                    <a:pt x="54698" y="15009"/>
                    <a:pt x="49455" y="15149"/>
                  </a:cubicBezTo>
                  <a:cubicBezTo>
                    <a:pt x="44211" y="15288"/>
                    <a:pt x="38829" y="15149"/>
                    <a:pt x="31637" y="15149"/>
                  </a:cubicBezTo>
                  <a:cubicBezTo>
                    <a:pt x="24444" y="15149"/>
                    <a:pt x="11545" y="14128"/>
                    <a:pt x="6302" y="15149"/>
                  </a:cubicBezTo>
                  <a:cubicBezTo>
                    <a:pt x="1058" y="16169"/>
                    <a:pt x="733" y="19139"/>
                    <a:pt x="177" y="21274"/>
                  </a:cubicBezTo>
                  <a:cubicBezTo>
                    <a:pt x="-379" y="23408"/>
                    <a:pt x="687" y="26471"/>
                    <a:pt x="2961" y="27956"/>
                  </a:cubicBezTo>
                  <a:cubicBezTo>
                    <a:pt x="5234" y="29440"/>
                    <a:pt x="12009" y="29811"/>
                    <a:pt x="13819" y="30183"/>
                  </a:cubicBezTo>
                </a:path>
              </a:pathLst>
            </a:custGeom>
            <a:noFill/>
            <a:ln w="9525" cap="flat" cmpd="sng">
              <a:solidFill>
                <a:srgbClr val="274E13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1570</Words>
  <Application>Microsoft Office PowerPoint</Application>
  <PresentationFormat>On-screen Show (16:9)</PresentationFormat>
  <Paragraphs>374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Economica</vt:lpstr>
      <vt:lpstr>Open Sans</vt:lpstr>
      <vt:lpstr>Courier New</vt:lpstr>
      <vt:lpstr>Arial</vt:lpstr>
      <vt:lpstr>Luxe</vt:lpstr>
      <vt:lpstr>C++ - Lecture 04</vt:lpstr>
      <vt:lpstr>Polymorphism</vt:lpstr>
      <vt:lpstr>Before We Learn Polymorphism...</vt:lpstr>
      <vt:lpstr>Memory for Member Functions</vt:lpstr>
      <vt:lpstr>The Low-level View</vt:lpstr>
      <vt:lpstr>Function Overriding</vt:lpstr>
      <vt:lpstr>What Are The Results?</vt:lpstr>
      <vt:lpstr>Java &amp; C++ Inheritance</vt:lpstr>
      <vt:lpstr>Static Binding - Member Variables</vt:lpstr>
      <vt:lpstr>Static Binding - Member Variables</vt:lpstr>
      <vt:lpstr>Static Binding - Member Functions</vt:lpstr>
      <vt:lpstr>Virtual Function (Core of Polymorphism)</vt:lpstr>
      <vt:lpstr>Java &amp; C++ Inheritance</vt:lpstr>
      <vt:lpstr>PowerPoint Presentation</vt:lpstr>
      <vt:lpstr>In Java Everything is Virtual by Default</vt:lpstr>
      <vt:lpstr>Virtual Function</vt:lpstr>
      <vt:lpstr>Virtual Table</vt:lpstr>
      <vt:lpstr>Dynamic Binding - Virtual Function for Member Functions</vt:lpstr>
      <vt:lpstr>Let’s Think about This</vt:lpstr>
      <vt:lpstr>What Happens?</vt:lpstr>
      <vt:lpstr>What Happens?</vt:lpstr>
      <vt:lpstr>Non-virtual Destructor</vt:lpstr>
      <vt:lpstr>PowerPoint Presentation</vt:lpstr>
      <vt:lpstr>Virtual Destructor</vt:lpstr>
      <vt:lpstr>Virtual Destructor</vt:lpstr>
      <vt:lpstr>Virtual Destructor</vt:lpstr>
      <vt:lpstr>Virtual Destructor</vt:lpstr>
      <vt:lpstr>PowerPoint Presentation</vt:lpstr>
      <vt:lpstr>Virtual Functions for Animal, Cat and Dog </vt:lpstr>
      <vt:lpstr>PowerPoint Presentation</vt:lpstr>
      <vt:lpstr>Summary: Polymorphism</vt:lpstr>
      <vt:lpstr>Multiple Inheritance</vt:lpstr>
      <vt:lpstr>Multiple Inheritance</vt:lpstr>
      <vt:lpstr>Which Parent’s Constructor Is Called first?</vt:lpstr>
      <vt:lpstr>Remember This Question?</vt:lpstr>
      <vt:lpstr>Problem 1 - Which Function Is Called?</vt:lpstr>
      <vt:lpstr>How to Solve This?</vt:lpstr>
      <vt:lpstr>Problem 2 - The Diamond Problem</vt:lpstr>
      <vt:lpstr>Virtual Base Class</vt:lpstr>
      <vt:lpstr>PowerPoint Presentation</vt:lpstr>
      <vt:lpstr>Multiple-Inheritance (just because we have time)</vt:lpstr>
      <vt:lpstr>Abstract Class</vt:lpstr>
      <vt:lpstr>Abstract Class</vt:lpstr>
      <vt:lpstr>Pure Virtual Function</vt:lpstr>
      <vt:lpstr>How to Declare Pure Virtual Functions?</vt:lpstr>
      <vt:lpstr>Abstract Class</vt:lpstr>
      <vt:lpstr>“Interface”</vt:lpstr>
      <vt:lpstr>“Interface”</vt:lpstr>
      <vt:lpstr>IFlyable, IWalkable, Bat and Cat Class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- Lecture 04</dc:title>
  <cp:lastModifiedBy>Castiel Li</cp:lastModifiedBy>
  <cp:revision>11</cp:revision>
  <dcterms:modified xsi:type="dcterms:W3CDTF">2017-09-29T17:37:40Z</dcterms:modified>
</cp:coreProperties>
</file>