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5143500" type="screen16x9"/>
  <p:notesSz cx="6858000" cy="9144000"/>
  <p:embeddedFontLst>
    <p:embeddedFont>
      <p:font typeface="Economica" panose="020B0604020202020204" charset="0"/>
      <p:regular r:id="rId75"/>
      <p:bold r:id="rId76"/>
      <p:italic r:id="rId77"/>
      <p:boldItalic r:id="rId78"/>
    </p:embeddedFont>
    <p:embeddedFont>
      <p:font typeface="Open Sans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BE10C5C-F93D-4CA2-B982-064CA86CCEDE}">
  <a:tblStyle styleId="{ABE10C5C-F93D-4CA2-B982-064CA86C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9" autoAdjust="0"/>
  </p:normalViewPr>
  <p:slideViewPr>
    <p:cSldViewPr snapToGrid="0">
      <p:cViewPr varScale="1">
        <p:scale>
          <a:sx n="53" d="100"/>
          <a:sy n="53" d="100"/>
        </p:scale>
        <p:origin x="36" y="434"/>
      </p:cViewPr>
      <p:guideLst/>
    </p:cSldViewPr>
  </p:slideViewPr>
  <p:notesTextViewPr>
    <p:cViewPr>
      <p:scale>
        <a:sx n="1" d="1"/>
        <a:sy n="1" d="1"/>
      </p:scale>
      <p:origin x="0" y="-88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It checks if you allowed to cast it(if there’s a parent/child relationship), but could crash.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err="1"/>
              <a:t>Static_cast</a:t>
            </a:r>
            <a:r>
              <a:rPr lang="en-CA" dirty="0"/>
              <a:t> change the binary representation of the object.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Doesn’t change the binary representation.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Never give you complier error but not the right result either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Use it to store the pointer value to some object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Tiger = </a:t>
            </a:r>
            <a:r>
              <a:rPr lang="en-CA" dirty="0" err="1"/>
              <a:t>reinterpret_cast</a:t>
            </a:r>
            <a:r>
              <a:rPr lang="en-CA" dirty="0"/>
              <a:t>&lt;Tiger*&gt;(</a:t>
            </a:r>
            <a:r>
              <a:rPr lang="en-CA" dirty="0" err="1"/>
              <a:t>intAddress</a:t>
            </a:r>
            <a:r>
              <a:rPr lang="en-CA" dirty="0"/>
              <a:t>);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Used to remove const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Cast 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dirty="0"/>
              <a:t>Can only change the const part nothing else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Only one copy in memory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All static keywords in header file</a:t>
            </a: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Because all the functions and parameter stores in memory and we have to keep finding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Inline is not guarantee and macro is guarantee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Marco never fail but inline will</a:t>
            </a:r>
          </a:p>
          <a:p>
            <a:pPr lvl="0" rtl="0">
              <a:spcBef>
                <a:spcPts val="0"/>
              </a:spcBef>
              <a:buNone/>
            </a:pPr>
            <a:endParaRPr lang="en-CA" dirty="0"/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3typese -&gt; 	1.static var for the file, 2. in a function 3. static var inside of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	limited the access from outside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	don’t use it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One copy</a:t>
            </a:r>
          </a:p>
          <a:p>
            <a:pPr lvl="0" rtl="0">
              <a:spcBef>
                <a:spcPts val="0"/>
              </a:spcBef>
              <a:buNone/>
            </a:pPr>
            <a:endParaRPr lang="en-CA" dirty="0"/>
          </a:p>
          <a:p>
            <a:pPr lvl="0" rtl="0">
              <a:spcBef>
                <a:spcPts val="0"/>
              </a:spcBef>
              <a:buNone/>
            </a:pPr>
            <a:endParaRPr lang="en-CA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4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05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Casting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Cat* myCat = </a:t>
            </a:r>
            <a:r>
              <a:rPr lang="en" b="1">
                <a:solidFill>
                  <a:srgbClr val="FF0000"/>
                </a:solidFill>
              </a:rPr>
              <a:t>(Cat*)</a:t>
            </a:r>
            <a:r>
              <a:rPr lang="en"/>
              <a:t>myPet;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784100" y="1225225"/>
            <a:ext cx="40482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Cat* myCat = </a:t>
            </a:r>
            <a:r>
              <a:rPr lang="en" b="1">
                <a:solidFill>
                  <a:srgbClr val="0000FF"/>
                </a:solidFill>
              </a:rPr>
              <a:t>dynamic_cast&lt;Cat*&gt;</a:t>
            </a:r>
            <a:r>
              <a:rPr lang="en"/>
              <a:t>(myPet);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775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b="1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number2 = </a:t>
            </a:r>
            <a:r>
              <a:rPr lang="en" b="1">
                <a:solidFill>
                  <a:srgbClr val="FF0000"/>
                </a:solidFill>
              </a:rPr>
              <a:t>(int)</a:t>
            </a:r>
            <a:r>
              <a:rPr lang="en"/>
              <a:t>number1;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b="1"/>
              <a:t>Object Pointer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Cat* myCat = </a:t>
            </a:r>
            <a:r>
              <a:rPr lang="en" b="1">
                <a:solidFill>
                  <a:srgbClr val="FF0000"/>
                </a:solidFill>
              </a:rPr>
              <a:t>(Cat*)</a:t>
            </a:r>
            <a:r>
              <a:rPr lang="en"/>
              <a:t>myPet;</a:t>
            </a:r>
            <a:br>
              <a:rPr lang="en"/>
            </a:br>
            <a:endParaRPr lang="en"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24425" y="1225225"/>
            <a:ext cx="44475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b="1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number2 = </a:t>
            </a:r>
            <a:r>
              <a:rPr lang="en" b="1">
                <a:solidFill>
                  <a:srgbClr val="0000FF"/>
                </a:solidFill>
              </a:rPr>
              <a:t>static_cast&lt;int&gt;</a:t>
            </a:r>
            <a:r>
              <a:rPr lang="en"/>
              <a:t>(number1);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 b="1"/>
              <a:t>Object Pointer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Cat* myCat = </a:t>
            </a:r>
            <a:r>
              <a:rPr lang="en" b="1">
                <a:solidFill>
                  <a:srgbClr val="0000FF"/>
                </a:solidFill>
              </a:rPr>
              <a:t>static_cast&lt;Cat*&gt;</a:t>
            </a:r>
            <a:r>
              <a:rPr lang="en"/>
              <a:t>(myPet);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43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Value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Converts between two numeric types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 dirty="0"/>
              <a:t>preserves value (except rounding error)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 dirty="0"/>
              <a:t>might not preserve binary representation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 dirty="0"/>
              <a:t>Example 1</a:t>
            </a:r>
            <a:br>
              <a:rPr lang="en" dirty="0"/>
            </a:br>
            <a:r>
              <a:rPr lang="en" sz="1400" dirty="0"/>
              <a:t>	int number1= 3;</a:t>
            </a:r>
            <a:br>
              <a:rPr lang="en" sz="1400" dirty="0"/>
            </a:br>
            <a:r>
              <a:rPr lang="en" sz="1400" dirty="0"/>
              <a:t>	short number2 = </a:t>
            </a:r>
            <a:r>
              <a:rPr lang="en" sz="1400" b="1" dirty="0">
                <a:solidFill>
                  <a:srgbClr val="0000FF"/>
                </a:solidFill>
              </a:rPr>
              <a:t>static_cast&lt;short&gt;</a:t>
            </a:r>
            <a:r>
              <a:rPr lang="en" sz="1400" dirty="0"/>
              <a:t>(number1);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9150" y="3428275"/>
            <a:ext cx="2048400" cy="444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0000 0000 0000 0011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389150" y="4166300"/>
            <a:ext cx="2048400" cy="444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0000 0000 0000 0011</a:t>
            </a:r>
          </a:p>
        </p:txBody>
      </p:sp>
      <p:sp>
        <p:nvSpPr>
          <p:cNvPr id="188" name="Shape 188"/>
          <p:cNvSpPr/>
          <p:nvPr/>
        </p:nvSpPr>
        <p:spPr>
          <a:xfrm>
            <a:off x="4511925" y="3517750"/>
            <a:ext cx="670200" cy="1069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280725" y="3428275"/>
            <a:ext cx="10575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int: 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80775" y="4166300"/>
            <a:ext cx="10575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short: 3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291075" y="3385150"/>
            <a:ext cx="3000000" cy="13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static_cast&lt;int&gt;</a:t>
            </a:r>
          </a:p>
        </p:txBody>
      </p:sp>
      <p:pic>
        <p:nvPicPr>
          <p:cNvPr id="192" name="Shape 192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43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Value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/>
              <a:t>Example 2</a:t>
            </a:r>
            <a:br>
              <a:rPr lang="en" sz="1400"/>
            </a:br>
            <a:r>
              <a:rPr lang="en" sz="1400"/>
              <a:t>	float number1= 3.f;</a:t>
            </a:r>
            <a:br>
              <a:rPr lang="en" sz="1400"/>
            </a:br>
            <a:r>
              <a:rPr lang="en" sz="1400"/>
              <a:t>	int number2 = </a:t>
            </a:r>
            <a:r>
              <a:rPr lang="en" sz="1400" b="1">
                <a:solidFill>
                  <a:srgbClr val="0000FF"/>
                </a:solidFill>
              </a:rPr>
              <a:t>static_cast&lt;int&gt;</a:t>
            </a:r>
            <a:r>
              <a:rPr lang="en" sz="1400"/>
              <a:t>(number1);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389150" y="2971075"/>
            <a:ext cx="2048400" cy="444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0100 0000 0100 0000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389150" y="3861500"/>
            <a:ext cx="2048400" cy="444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0000 0000 0000 0011</a:t>
            </a:r>
          </a:p>
        </p:txBody>
      </p:sp>
      <p:sp>
        <p:nvSpPr>
          <p:cNvPr id="201" name="Shape 201"/>
          <p:cNvSpPr/>
          <p:nvPr/>
        </p:nvSpPr>
        <p:spPr>
          <a:xfrm>
            <a:off x="4588125" y="3136750"/>
            <a:ext cx="670200" cy="1069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1280725" y="2971075"/>
            <a:ext cx="10575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float: 3.f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280775" y="3861500"/>
            <a:ext cx="105750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int: 3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408900" y="2971075"/>
            <a:ext cx="3000000" cy="13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static_cast&lt;int&gt;</a:t>
            </a:r>
          </a:p>
        </p:txBody>
      </p:sp>
      <p:pic>
        <p:nvPicPr>
          <p:cNvPr id="205" name="Shape 205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2.   Object Pointer</a:t>
            </a:r>
            <a:br>
              <a:rPr lang="en"/>
            </a:br>
            <a:r>
              <a:rPr lang="en" sz="1400"/>
              <a:t>	a.	converts base class to derived class with type check</a:t>
            </a:r>
            <a:br>
              <a:rPr lang="en" sz="1400"/>
            </a:br>
            <a:r>
              <a:rPr lang="en" sz="1400"/>
              <a:t>	b.	only compile-time type checking</a:t>
            </a:r>
            <a:br>
              <a:rPr lang="en" sz="1400"/>
            </a:br>
            <a:r>
              <a:rPr lang="en" sz="1400"/>
              <a:t>	c.	still it can crash during runtime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/>
              <a:t>Example 1</a:t>
            </a:r>
            <a:br>
              <a:rPr lang="en" sz="1600"/>
            </a:br>
            <a:r>
              <a:rPr lang="en" sz="1600"/>
              <a:t>	Animal* myPet = new </a:t>
            </a:r>
            <a:r>
              <a:rPr lang="en" sz="1600" b="1"/>
              <a:t>Cat</a:t>
            </a:r>
            <a:r>
              <a:rPr lang="en" sz="1600"/>
              <a:t>(2, "Lulu");</a:t>
            </a:r>
            <a:br>
              <a:rPr lang="en" sz="1600"/>
            </a:br>
            <a:br>
              <a:rPr lang="en" sz="1600"/>
            </a:br>
            <a:r>
              <a:rPr lang="en" sz="1600"/>
              <a:t>	Cat* myCat = static_cast&lt;Cat*&gt;(myPet);</a:t>
            </a:r>
            <a:br>
              <a:rPr lang="en" sz="1600"/>
            </a:br>
            <a:r>
              <a:rPr lang="en" sz="1600"/>
              <a:t>	</a:t>
            </a:r>
            <a:br>
              <a:rPr lang="en" sz="1600"/>
            </a:br>
            <a:r>
              <a:rPr lang="en" sz="1600"/>
              <a:t>	Dog* myDog = static_cast&lt;Dog*&gt;(myPet);</a:t>
            </a:r>
            <a:br>
              <a:rPr lang="en" sz="1600"/>
            </a:br>
            <a:r>
              <a:rPr lang="en" sz="1600"/>
              <a:t>	myDog-&gt;GetDogHouseName();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754425" y="3362597"/>
            <a:ext cx="3236099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754416" y="3905512"/>
            <a:ext cx="32361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but dangerous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754425" y="4240425"/>
            <a:ext cx="43896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Can crash</a:t>
            </a:r>
            <a:b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because there is no member of Dog class </a:t>
            </a:r>
          </a:p>
        </p:txBody>
      </p:sp>
      <p:pic>
        <p:nvPicPr>
          <p:cNvPr id="215" name="Shape 215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754425" y="3362597"/>
            <a:ext cx="3236099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754425" y="3895997"/>
            <a:ext cx="3236099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2.   Object Pointer</a:t>
            </a:r>
            <a:br>
              <a:rPr lang="en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r>
              <a:rPr lang="en" sz="1600" b="1"/>
              <a:t>Example 2</a:t>
            </a:r>
            <a:br>
              <a:rPr lang="en" sz="1400"/>
            </a:br>
            <a:r>
              <a:rPr lang="en" sz="1400"/>
              <a:t>	</a:t>
            </a:r>
            <a:r>
              <a:rPr lang="en" sz="1600"/>
              <a:t>Animal* myPet = new Cat(2, "Lulu");</a:t>
            </a:r>
            <a:br>
              <a:rPr lang="en" sz="1600"/>
            </a:br>
            <a:br>
              <a:rPr lang="en" sz="1600"/>
            </a:br>
            <a:r>
              <a:rPr lang="en" sz="1600"/>
              <a:t>	House* myHouse = static_cast&lt;House*&gt;(myPet);	</a:t>
            </a:r>
            <a:r>
              <a:rPr lang="en" sz="1600">
                <a:solidFill>
                  <a:srgbClr val="FF0000"/>
                </a:solidFill>
              </a:rPr>
              <a:t>// Compile error</a:t>
            </a:r>
            <a:br>
              <a:rPr lang="en" sz="1600"/>
            </a:br>
            <a:r>
              <a:rPr lang="en" sz="1600"/>
              <a:t>	myHouse-&gt;GetAddress();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4" name="Shape 224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solidFill>
                  <a:srgbClr val="0000FF"/>
                </a:solidFill>
              </a:rPr>
              <a:t>static_cast</a:t>
            </a:r>
            <a:r>
              <a:rPr lang="en"/>
              <a:t>?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r>
              <a:rPr lang="en" b="1"/>
              <a:t>Examples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int </a:t>
            </a:r>
            <a:r>
              <a:rPr lang="en">
                <a:solidFill>
                  <a:srgbClr val="000000"/>
                </a:solidFill>
              </a:rPr>
              <a:t>number2 = </a:t>
            </a:r>
            <a:r>
              <a:rPr lang="en">
                <a:solidFill>
                  <a:srgbClr val="0000FF"/>
                </a:solidFill>
              </a:rPr>
              <a:t>static_cast</a:t>
            </a:r>
            <a:r>
              <a:rPr lang="en">
                <a:solidFill>
                  <a:srgbClr val="000000"/>
                </a:solidFill>
              </a:rPr>
              <a:t>&lt;</a:t>
            </a:r>
            <a:r>
              <a:rPr lang="en">
                <a:solidFill>
                  <a:srgbClr val="FF9900"/>
                </a:solidFill>
              </a:rPr>
              <a:t>int</a:t>
            </a:r>
            <a:r>
              <a:rPr lang="en">
                <a:solidFill>
                  <a:srgbClr val="000000"/>
                </a:solidFill>
              </a:rPr>
              <a:t>&gt;(</a:t>
            </a:r>
            <a:r>
              <a:rPr lang="en">
                <a:solidFill>
                  <a:srgbClr val="6AA84F"/>
                </a:solidFill>
              </a:rPr>
              <a:t>number1</a:t>
            </a:r>
            <a:r>
              <a:rPr lang="en">
                <a:solidFill>
                  <a:srgbClr val="000000"/>
                </a:solidFill>
              </a:rPr>
              <a:t>); 			// float number1</a:t>
            </a: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	Dog*</a:t>
            </a:r>
            <a:r>
              <a:rPr lang="en"/>
              <a:t> myDog = </a:t>
            </a:r>
            <a:r>
              <a:rPr lang="en">
                <a:solidFill>
                  <a:srgbClr val="0000FF"/>
                </a:solidFill>
              </a:rPr>
              <a:t>static_cast</a:t>
            </a:r>
            <a:r>
              <a:rPr lang="en"/>
              <a:t>&lt;</a:t>
            </a:r>
            <a:r>
              <a:rPr lang="en">
                <a:solidFill>
                  <a:srgbClr val="FF9900"/>
                </a:solidFill>
              </a:rPr>
              <a:t>Dog*</a:t>
            </a:r>
            <a:r>
              <a:rPr lang="en"/>
              <a:t>&gt;(</a:t>
            </a:r>
            <a:r>
              <a:rPr lang="en">
                <a:solidFill>
                  <a:srgbClr val="6AA84F"/>
                </a:solidFill>
              </a:rPr>
              <a:t>myPet</a:t>
            </a:r>
            <a:r>
              <a:rPr lang="en"/>
              <a:t>); 			// Animal* myPet;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73550" y="1225225"/>
            <a:ext cx="6183600" cy="431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static_cast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 i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&gt;(</a:t>
            </a:r>
            <a:r>
              <a:rPr lang="en" sz="1800" i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&lt;variable-name&gt;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072000" y="3206525"/>
            <a:ext cx="3000000" cy="14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TextBook(Chapter 15)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  <p:pic>
        <p:nvPicPr>
          <p:cNvPr id="233" name="Shape 233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1189000"/>
            <a:ext cx="2117575" cy="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  <a:r>
              <a:rPr lang="en">
                <a:solidFill>
                  <a:srgbClr val="000000"/>
                </a:solidFill>
              </a:rPr>
              <a:t> with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static_cast</a:t>
            </a:r>
            <a:r>
              <a:rPr lang="en">
                <a:solidFill>
                  <a:srgbClr val="000000"/>
                </a:solidFill>
              </a:rPr>
              <a:t> with Object Pointers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reinterpret_cast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203275" y="1225225"/>
            <a:ext cx="42774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unsigned int myPetAddr = </a:t>
            </a:r>
            <a:r>
              <a:rPr lang="en" b="1">
                <a:solidFill>
                  <a:srgbClr val="FF0000"/>
                </a:solidFill>
              </a:rPr>
              <a:t>(unsigned int)</a:t>
            </a:r>
            <a:r>
              <a:rPr lang="en"/>
              <a:t>myPet;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392300" y="1225225"/>
            <a:ext cx="4683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unsigned int myPetAddr = </a:t>
            </a:r>
            <a:br>
              <a:rPr lang="en"/>
            </a:br>
            <a:r>
              <a:rPr lang="en"/>
              <a:t>		</a:t>
            </a:r>
            <a:r>
              <a:rPr lang="en" b="1">
                <a:solidFill>
                  <a:srgbClr val="0000FF"/>
                </a:solidFill>
              </a:rPr>
              <a:t>reinterpret_cast&lt;unsigned int&gt;</a:t>
            </a:r>
            <a:r>
              <a:rPr lang="en"/>
              <a:t>(myPet);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reinterpret_cast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allows to convert between unrelated pointers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/>
              <a:t>	Cat*		House*</a:t>
            </a:r>
            <a:br>
              <a:rPr lang="en" sz="1400" dirty="0"/>
            </a:br>
            <a:r>
              <a:rPr lang="en" sz="1400" dirty="0"/>
              <a:t>	char*	int*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allows to convert between pointer and non-pointer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/>
              <a:t>	Cat*		unsigned int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doesn’t change binary representation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just takes A as B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just interprets A as B type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You see the danger, right?</a:t>
            </a:r>
          </a:p>
        </p:txBody>
      </p:sp>
      <p:sp>
        <p:nvSpPr>
          <p:cNvPr id="257" name="Shape 257"/>
          <p:cNvSpPr/>
          <p:nvPr/>
        </p:nvSpPr>
        <p:spPr>
          <a:xfrm>
            <a:off x="1324937" y="1875559"/>
            <a:ext cx="377100" cy="12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324938" y="3023390"/>
            <a:ext cx="377099" cy="12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362113" y="2079259"/>
            <a:ext cx="377099" cy="12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6667500" y="2019950"/>
            <a:ext cx="2297100" cy="43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Can this be unsigned?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Memory Side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11700" y="1230525"/>
            <a:ext cx="8520600" cy="63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int* signedNumber = new int(-10);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unsigned int* unsignedNumber = </a:t>
            </a: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reinterpret_cast&lt;unsigned int*&gt;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(signedNumber);</a:t>
            </a:r>
          </a:p>
        </p:txBody>
      </p:sp>
      <p:graphicFrame>
        <p:nvGraphicFramePr>
          <p:cNvPr id="267" name="Shape 267"/>
          <p:cNvGraphicFramePr/>
          <p:nvPr/>
        </p:nvGraphicFramePr>
        <p:xfrm>
          <a:off x="6667500" y="2609850"/>
          <a:ext cx="2297100" cy="1920100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8" name="Shape 268"/>
          <p:cNvGraphicFramePr/>
          <p:nvPr/>
        </p:nvGraphicFramePr>
        <p:xfrm>
          <a:off x="5520800" y="2579375"/>
          <a:ext cx="661775" cy="1981050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9" name="Shape 269"/>
          <p:cNvSpPr txBox="1"/>
          <p:nvPr/>
        </p:nvSpPr>
        <p:spPr>
          <a:xfrm>
            <a:off x="3933750" y="4200850"/>
            <a:ext cx="1535100" cy="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signedNumber</a:t>
            </a:r>
          </a:p>
        </p:txBody>
      </p:sp>
      <p:sp>
        <p:nvSpPr>
          <p:cNvPr id="270" name="Shape 270"/>
          <p:cNvSpPr/>
          <p:nvPr/>
        </p:nvSpPr>
        <p:spPr>
          <a:xfrm>
            <a:off x="5520787" y="4174600"/>
            <a:ext cx="661800" cy="38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4048</a:t>
            </a:r>
          </a:p>
        </p:txBody>
      </p:sp>
      <p:sp>
        <p:nvSpPr>
          <p:cNvPr id="271" name="Shape 271"/>
          <p:cNvSpPr/>
          <p:nvPr/>
        </p:nvSpPr>
        <p:spPr>
          <a:xfrm>
            <a:off x="6667500" y="2609850"/>
            <a:ext cx="1535100" cy="27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-10</a:t>
            </a:r>
          </a:p>
        </p:txBody>
      </p:sp>
      <p:sp>
        <p:nvSpPr>
          <p:cNvPr id="272" name="Shape 272"/>
          <p:cNvSpPr/>
          <p:nvPr/>
        </p:nvSpPr>
        <p:spPr>
          <a:xfrm>
            <a:off x="6112475" y="2774175"/>
            <a:ext cx="623850" cy="1599450"/>
          </a:xfrm>
          <a:custGeom>
            <a:avLst/>
            <a:gdLst/>
            <a:ahLst/>
            <a:cxnLst/>
            <a:rect l="0" t="0" r="0" b="0"/>
            <a:pathLst>
              <a:path w="24954" h="63978" extrusionOk="0">
                <a:moveTo>
                  <a:pt x="0" y="63978"/>
                </a:moveTo>
                <a:cubicBezTo>
                  <a:pt x="1637" y="63535"/>
                  <a:pt x="7432" y="64244"/>
                  <a:pt x="9822" y="61324"/>
                </a:cubicBezTo>
                <a:cubicBezTo>
                  <a:pt x="12211" y="58403"/>
                  <a:pt x="13494" y="52607"/>
                  <a:pt x="14335" y="46457"/>
                </a:cubicBezTo>
                <a:cubicBezTo>
                  <a:pt x="15175" y="40306"/>
                  <a:pt x="14423" y="31015"/>
                  <a:pt x="14866" y="24423"/>
                </a:cubicBezTo>
                <a:cubicBezTo>
                  <a:pt x="15308" y="17830"/>
                  <a:pt x="15308" y="10972"/>
                  <a:pt x="16990" y="6902"/>
                </a:cubicBezTo>
                <a:cubicBezTo>
                  <a:pt x="18671" y="2831"/>
                  <a:pt x="23626" y="1150"/>
                  <a:pt x="24954" y="0"/>
                </a:cubicBezTo>
              </a:path>
            </a:pathLst>
          </a:custGeom>
          <a:noFill/>
          <a:ln w="952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273" name="Shape 273"/>
          <p:cNvGrpSpPr/>
          <p:nvPr/>
        </p:nvGrpSpPr>
        <p:grpSpPr>
          <a:xfrm>
            <a:off x="3349350" y="2701175"/>
            <a:ext cx="3393625" cy="1452886"/>
            <a:chOff x="3349350" y="2701175"/>
            <a:chExt cx="3393625" cy="1452886"/>
          </a:xfrm>
        </p:grpSpPr>
        <p:sp>
          <p:nvSpPr>
            <p:cNvPr id="274" name="Shape 274"/>
            <p:cNvSpPr txBox="1"/>
            <p:nvPr/>
          </p:nvSpPr>
          <p:spPr>
            <a:xfrm>
              <a:off x="3349350" y="3818325"/>
              <a:ext cx="2119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387350" algn="r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unsignedNumber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5520787" y="3772461"/>
              <a:ext cx="661800" cy="381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6AA84F"/>
                  </a:solidFill>
                  <a:latin typeface="Open Sans"/>
                  <a:ea typeface="Open Sans"/>
                  <a:cs typeface="Open Sans"/>
                  <a:sym typeface="Open Sans"/>
                </a:rPr>
                <a:t>4048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6139025" y="2701175"/>
              <a:ext cx="603950" cy="1267625"/>
            </a:xfrm>
            <a:custGeom>
              <a:avLst/>
              <a:gdLst/>
              <a:ahLst/>
              <a:cxnLst/>
              <a:rect l="0" t="0" r="0" b="0"/>
              <a:pathLst>
                <a:path w="24158" h="50705" extrusionOk="0">
                  <a:moveTo>
                    <a:pt x="0" y="50705"/>
                  </a:moveTo>
                  <a:cubicBezTo>
                    <a:pt x="1150" y="48802"/>
                    <a:pt x="5574" y="43934"/>
                    <a:pt x="6902" y="39289"/>
                  </a:cubicBezTo>
                  <a:cubicBezTo>
                    <a:pt x="8229" y="34643"/>
                    <a:pt x="7654" y="27696"/>
                    <a:pt x="7964" y="22830"/>
                  </a:cubicBezTo>
                  <a:cubicBezTo>
                    <a:pt x="8273" y="17963"/>
                    <a:pt x="8052" y="13185"/>
                    <a:pt x="8760" y="10088"/>
                  </a:cubicBezTo>
                  <a:cubicBezTo>
                    <a:pt x="9467" y="6990"/>
                    <a:pt x="10839" y="5662"/>
                    <a:pt x="12211" y="4247"/>
                  </a:cubicBezTo>
                  <a:cubicBezTo>
                    <a:pt x="13582" y="2831"/>
                    <a:pt x="14998" y="2300"/>
                    <a:pt x="16990" y="1593"/>
                  </a:cubicBezTo>
                  <a:cubicBezTo>
                    <a:pt x="18981" y="885"/>
                    <a:pt x="22963" y="265"/>
                    <a:pt x="2415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77" name="Shape 277"/>
          <p:cNvGrpSpPr/>
          <p:nvPr/>
        </p:nvGrpSpPr>
        <p:grpSpPr>
          <a:xfrm>
            <a:off x="152650" y="2030850"/>
            <a:ext cx="3982200" cy="1433400"/>
            <a:chOff x="152650" y="2030850"/>
            <a:chExt cx="3982200" cy="1433400"/>
          </a:xfrm>
        </p:grpSpPr>
        <p:sp>
          <p:nvSpPr>
            <p:cNvPr id="278" name="Shape 278"/>
            <p:cNvSpPr/>
            <p:nvPr/>
          </p:nvSpPr>
          <p:spPr>
            <a:xfrm>
              <a:off x="152650" y="2030850"/>
              <a:ext cx="3982200" cy="14334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79" name="Shape 279"/>
            <p:cNvGrpSpPr/>
            <p:nvPr/>
          </p:nvGrpSpPr>
          <p:grpSpPr>
            <a:xfrm>
              <a:off x="232500" y="2412178"/>
              <a:ext cx="3802200" cy="1028796"/>
              <a:chOff x="232500" y="2412178"/>
              <a:chExt cx="3802200" cy="1028796"/>
            </a:xfrm>
          </p:grpSpPr>
          <p:sp>
            <p:nvSpPr>
              <p:cNvPr id="280" name="Shape 280"/>
              <p:cNvSpPr txBox="1"/>
              <p:nvPr/>
            </p:nvSpPr>
            <p:spPr>
              <a:xfrm>
                <a:off x="232500" y="2412178"/>
                <a:ext cx="3802200" cy="329100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1111 1111 1111 1111 1111 1111 1111 0110</a:t>
                </a: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651705" y="2774175"/>
                <a:ext cx="2984100" cy="3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      int : 	                -10 </a:t>
                </a: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>
                <a:off x="651700" y="3111875"/>
                <a:ext cx="2984100" cy="3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unsigned int: 	</a:t>
                </a:r>
                <a:r>
                  <a:rPr lang="en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4294967286</a:t>
                </a:r>
              </a:p>
            </p:txBody>
          </p:sp>
        </p:grpSp>
      </p:grpSp>
      <p:sp>
        <p:nvSpPr>
          <p:cNvPr id="283" name="Shape 283"/>
          <p:cNvSpPr/>
          <p:nvPr/>
        </p:nvSpPr>
        <p:spPr>
          <a:xfrm>
            <a:off x="1376200" y="2107512"/>
            <a:ext cx="15351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 binary</a:t>
            </a:r>
          </a:p>
        </p:txBody>
      </p:sp>
      <p:sp>
        <p:nvSpPr>
          <p:cNvPr id="284" name="Shape 284"/>
          <p:cNvSpPr/>
          <p:nvPr/>
        </p:nvSpPr>
        <p:spPr>
          <a:xfrm>
            <a:off x="7141150" y="2554350"/>
            <a:ext cx="710100" cy="381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477925" y="2339250"/>
            <a:ext cx="154384" cy="270608"/>
          </a:xfrm>
          <a:custGeom>
            <a:avLst/>
            <a:gdLst/>
            <a:ahLst/>
            <a:cxnLst/>
            <a:rect l="0" t="0" r="0" b="0"/>
            <a:pathLst>
              <a:path w="7699" h="14335" extrusionOk="0">
                <a:moveTo>
                  <a:pt x="0" y="14335"/>
                </a:moveTo>
                <a:cubicBezTo>
                  <a:pt x="265" y="12963"/>
                  <a:pt x="309" y="8495"/>
                  <a:pt x="1593" y="6106"/>
                </a:cubicBezTo>
                <a:cubicBezTo>
                  <a:pt x="2876" y="3716"/>
                  <a:pt x="6681" y="1017"/>
                  <a:pt x="7699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6AA84F"/>
                </a:solidFill>
              </a:rPr>
              <a:t>static_cast</a:t>
            </a:r>
            <a:r>
              <a:rPr lang="en"/>
              <a:t> vs </a:t>
            </a:r>
            <a:r>
              <a:rPr lang="en" i="1">
                <a:solidFill>
                  <a:srgbClr val="0000FF"/>
                </a:solidFill>
              </a:rPr>
              <a:t>renterpret_cast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int* signedNumber = new int(-10);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unsigned int* unsignedNumber1 = </a:t>
            </a:r>
            <a:r>
              <a:rPr lang="en" sz="1400" b="1">
                <a:solidFill>
                  <a:srgbClr val="6AA84F"/>
                </a:solidFill>
              </a:rPr>
              <a:t>static_cast&lt;unsigned int*&gt;</a:t>
            </a:r>
            <a:r>
              <a:rPr lang="en" sz="1400"/>
              <a:t>(signedNumber);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unsigned int* unsignedNumber2 = </a:t>
            </a:r>
            <a:r>
              <a:rPr lang="en" sz="1400" b="1">
                <a:solidFill>
                  <a:srgbClr val="0000FF"/>
                </a:solidFill>
              </a:rPr>
              <a:t>reinterpret_cast&lt;unsigned int*&gt;</a:t>
            </a:r>
            <a:r>
              <a:rPr lang="en" sz="1400"/>
              <a:t>(signedNumber);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351725" y="2482150"/>
            <a:ext cx="6132299" cy="3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but the value is not -10 anymore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51725" y="1738575"/>
            <a:ext cx="6132299" cy="3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error. Invalid type conversion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51725" y="1738575"/>
            <a:ext cx="6132299" cy="3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????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51725" y="2500575"/>
            <a:ext cx="6132299" cy="3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solidFill>
                  <a:srgbClr val="0000FF"/>
                </a:solidFill>
              </a:rPr>
              <a:t>reinterpret_cast</a:t>
            </a:r>
            <a:r>
              <a:rPr lang="en"/>
              <a:t>?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indent="3873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Examples</a:t>
            </a:r>
          </a:p>
          <a:p>
            <a:pPr lvl="0" indent="3873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// unsigned int myPetAddress;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FF9900"/>
                </a:solidFill>
              </a:rPr>
              <a:t>	Cat*</a:t>
            </a:r>
            <a:r>
              <a:rPr lang="en"/>
              <a:t> myCat = </a:t>
            </a:r>
            <a:r>
              <a:rPr lang="en">
                <a:solidFill>
                  <a:srgbClr val="0000FF"/>
                </a:solidFill>
              </a:rPr>
              <a:t>reinterpret_cast</a:t>
            </a:r>
            <a:r>
              <a:rPr lang="en">
                <a:solidFill>
                  <a:srgbClr val="000000"/>
                </a:solidFill>
              </a:rPr>
              <a:t>&lt;</a:t>
            </a:r>
            <a:r>
              <a:rPr lang="en">
                <a:solidFill>
                  <a:srgbClr val="FF9900"/>
                </a:solidFill>
              </a:rPr>
              <a:t>Cat*</a:t>
            </a:r>
            <a:r>
              <a:rPr lang="en">
                <a:solidFill>
                  <a:srgbClr val="000000"/>
                </a:solidFill>
              </a:rPr>
              <a:t>&gt;(</a:t>
            </a:r>
            <a:r>
              <a:rPr lang="en">
                <a:solidFill>
                  <a:srgbClr val="6AA84F"/>
                </a:solidFill>
              </a:rPr>
              <a:t>myPetAddress</a:t>
            </a:r>
            <a:r>
              <a:rPr lang="en">
                <a:solidFill>
                  <a:srgbClr val="000000"/>
                </a:solidFill>
              </a:rPr>
              <a:t>)</a:t>
            </a:r>
            <a:r>
              <a:rPr lang="en"/>
              <a:t>;</a:t>
            </a:r>
            <a:br>
              <a:rPr lang="en"/>
            </a:br>
            <a:endParaRPr lang="en"/>
          </a:p>
        </p:txBody>
      </p:sp>
      <p:sp>
        <p:nvSpPr>
          <p:cNvPr id="302" name="Shape 302"/>
          <p:cNvSpPr txBox="1"/>
          <p:nvPr/>
        </p:nvSpPr>
        <p:spPr>
          <a:xfrm>
            <a:off x="3072000" y="3089425"/>
            <a:ext cx="3000000" cy="14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TextBook(Chapter 15)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46925" y="1225175"/>
            <a:ext cx="4722300" cy="428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reinterpret_cast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 i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&gt;(</a:t>
            </a:r>
            <a:r>
              <a:rPr lang="en" sz="1800" i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&lt;variable-name&gt;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Saving the Address of an Cat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const_cast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void Foo(</a:t>
            </a:r>
            <a:r>
              <a:rPr lang="en" b="1">
                <a:solidFill>
                  <a:srgbClr val="FF0000"/>
                </a:solidFill>
              </a:rPr>
              <a:t>const</a:t>
            </a:r>
            <a:r>
              <a:rPr lang="en"/>
              <a:t> Animal* ptr)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Animal* animal = </a:t>
            </a:r>
            <a:r>
              <a:rPr lang="en" b="1">
                <a:solidFill>
                  <a:srgbClr val="FF0000"/>
                </a:solidFill>
              </a:rPr>
              <a:t>(Animal*)</a:t>
            </a:r>
            <a:r>
              <a:rPr lang="en"/>
              <a:t>ptr;</a:t>
            </a:r>
            <a:br>
              <a:rPr lang="en"/>
            </a:br>
            <a:r>
              <a:rPr lang="en"/>
              <a:t>    animal-&gt;SetAge(5);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2"/>
          </p:nvPr>
        </p:nvSpPr>
        <p:spPr>
          <a:xfrm>
            <a:off x="4206700" y="1225225"/>
            <a:ext cx="46257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void Foo(</a:t>
            </a:r>
            <a:r>
              <a:rPr lang="en" b="1">
                <a:solidFill>
                  <a:srgbClr val="0000FF"/>
                </a:solidFill>
              </a:rPr>
              <a:t>const</a:t>
            </a:r>
            <a:r>
              <a:rPr lang="en"/>
              <a:t> Animal* ptr)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Animal* animal = </a:t>
            </a:r>
            <a:r>
              <a:rPr lang="en" b="1">
                <a:solidFill>
                  <a:srgbClr val="0000FF"/>
                </a:solidFill>
              </a:rPr>
              <a:t>const_cast&lt;Animal*&gt;</a:t>
            </a:r>
            <a:r>
              <a:rPr lang="en"/>
              <a:t>(ptr);</a:t>
            </a:r>
            <a:br>
              <a:rPr lang="en"/>
            </a:br>
            <a:r>
              <a:rPr lang="en"/>
              <a:t>    animal-&gt;SetAge(5);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const_cast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Cannot change type with const_cast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Only removes </a:t>
            </a:r>
            <a:r>
              <a:rPr lang="en" i="1"/>
              <a:t>const</a:t>
            </a:r>
            <a:r>
              <a:rPr lang="en"/>
              <a:t> or </a:t>
            </a:r>
            <a:r>
              <a:rPr lang="en" i="1"/>
              <a:t>volatile</a:t>
            </a:r>
            <a:r>
              <a:rPr lang="en"/>
              <a:t> attribute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Animal* myPet = new Cat(2, “Lulu”);</a:t>
            </a:r>
            <a:br>
              <a:rPr lang="en"/>
            </a:br>
            <a:r>
              <a:rPr lang="en"/>
              <a:t>	const Animal* petPtr = myPet;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Animal* myAnimal1 = (Animal*)petPtr;					</a:t>
            </a:r>
            <a:br>
              <a:rPr lang="en">
                <a:solidFill>
                  <a:srgbClr val="FF0000"/>
                </a:solidFill>
              </a:rPr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Cat*</a:t>
            </a:r>
            <a:r>
              <a:rPr lang="en"/>
              <a:t> myCat1 = (</a:t>
            </a:r>
            <a:r>
              <a:rPr lang="en">
                <a:solidFill>
                  <a:srgbClr val="FF0000"/>
                </a:solidFill>
              </a:rPr>
              <a:t>Cat*</a:t>
            </a:r>
            <a:r>
              <a:rPr lang="en"/>
              <a:t>)petPtr;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	Animal* myAnimal2 = </a:t>
            </a:r>
            <a:r>
              <a:rPr lang="en">
                <a:solidFill>
                  <a:srgbClr val="0000FF"/>
                </a:solidFill>
              </a:rPr>
              <a:t>const_cast</a:t>
            </a:r>
            <a:r>
              <a:rPr lang="en"/>
              <a:t>&lt;Animal*&gt;(petPtr);		</a:t>
            </a:r>
            <a:br>
              <a:rPr lang="en">
                <a:solidFill>
                  <a:srgbClr val="FF0000"/>
                </a:solidFill>
              </a:rPr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Cat*</a:t>
            </a:r>
            <a:r>
              <a:rPr lang="en"/>
              <a:t> myCat2 = </a:t>
            </a:r>
            <a:r>
              <a:rPr lang="en">
                <a:solidFill>
                  <a:srgbClr val="0000FF"/>
                </a:solidFill>
              </a:rPr>
              <a:t>const_cast</a:t>
            </a:r>
            <a:r>
              <a:rPr lang="en"/>
              <a:t>&lt;</a:t>
            </a:r>
            <a:r>
              <a:rPr lang="en">
                <a:solidFill>
                  <a:srgbClr val="FF0000"/>
                </a:solidFill>
              </a:rPr>
              <a:t>Cat*</a:t>
            </a:r>
            <a:r>
              <a:rPr lang="en"/>
              <a:t>&gt;(petPtr);			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706325" y="3075750"/>
            <a:ext cx="99600" cy="4257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-253675" y="3148200"/>
            <a:ext cx="960000" cy="2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C-style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378175" y="2860050"/>
            <a:ext cx="2840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// ???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378175" y="3225700"/>
            <a:ext cx="2840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???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363900" y="3691000"/>
            <a:ext cx="2840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???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378175" y="4053925"/>
            <a:ext cx="2840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???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378175" y="2896125"/>
            <a:ext cx="2345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// OK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378175" y="3225700"/>
            <a:ext cx="2345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OK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378175" y="3691000"/>
            <a:ext cx="2345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OK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407800" y="4053925"/>
            <a:ext cx="2345700" cy="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// Compile Error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const_cast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Makes sense only for pointer types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because values are always copied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Coding Style Issue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anytime you use const_cast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ARE DOING SOMETHING WRONG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void Foo(const char* name)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char* str = const_cast&lt;char*&gt;(name);</a:t>
            </a:r>
            <a:br>
              <a:rPr lang="en"/>
            </a:br>
            <a:r>
              <a:rPr lang="en"/>
              <a:t>	*str = ‘p’;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</a:t>
            </a:r>
            <a:r>
              <a:rPr lang="en" i="1">
                <a:solidFill>
                  <a:srgbClr val="0000FF"/>
                </a:solidFill>
              </a:rPr>
              <a:t>const_cast</a:t>
            </a:r>
            <a:r>
              <a:rPr lang="en"/>
              <a:t>?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When 3rd party library doesn’t use const correctly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/>
              <a:t>void WriteLine(char* ptr); 			// Poor. A method in the 3rd party library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400"/>
              <a:t>void MyWriteLine(const char* ptr) 	// A method in your program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Foo(const_cast&lt;char*&gt;(ptr));</a:t>
            </a:r>
            <a:br>
              <a:rPr lang="en" sz="1400"/>
            </a:br>
            <a:r>
              <a:rPr lang="en" sz="1400"/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solidFill>
                  <a:srgbClr val="0000FF"/>
                </a:solidFill>
              </a:rPr>
              <a:t>const_cast</a:t>
            </a:r>
            <a:r>
              <a:rPr lang="en"/>
              <a:t>?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const_cast</a:t>
            </a:r>
            <a:r>
              <a:rPr lang="en"/>
              <a:t>&lt;</a:t>
            </a:r>
            <a:r>
              <a:rPr lang="en" i="1">
                <a:solidFill>
                  <a:srgbClr val="FF9900"/>
                </a:solidFill>
              </a:rPr>
              <a:t>&lt;type&gt;</a:t>
            </a:r>
            <a:r>
              <a:rPr lang="en"/>
              <a:t>&gt;(</a:t>
            </a:r>
            <a:r>
              <a:rPr lang="en" i="1">
                <a:solidFill>
                  <a:srgbClr val="6AA84F"/>
                </a:solidFill>
              </a:rPr>
              <a:t>&lt;variable-name&gt;</a:t>
            </a:r>
            <a:r>
              <a:rPr lang="en"/>
              <a:t>)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// const Animal* petPtr;</a:t>
            </a: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	Animal*</a:t>
            </a:r>
            <a:r>
              <a:rPr lang="en"/>
              <a:t> animal = </a:t>
            </a:r>
            <a:r>
              <a:rPr lang="en">
                <a:solidFill>
                  <a:srgbClr val="0000FF"/>
                </a:solidFill>
              </a:rPr>
              <a:t>const_cast</a:t>
            </a:r>
            <a:r>
              <a:rPr lang="en"/>
              <a:t>&lt;</a:t>
            </a:r>
            <a:r>
              <a:rPr lang="en">
                <a:solidFill>
                  <a:srgbClr val="FF9900"/>
                </a:solidFill>
              </a:rPr>
              <a:t>Animal*</a:t>
            </a:r>
            <a:r>
              <a:rPr lang="en"/>
              <a:t>&gt;(</a:t>
            </a:r>
            <a:r>
              <a:rPr lang="en">
                <a:solidFill>
                  <a:srgbClr val="6AA84F"/>
                </a:solidFill>
              </a:rPr>
              <a:t>petPtr</a:t>
            </a:r>
            <a:r>
              <a:rPr lang="en"/>
              <a:t>);</a:t>
            </a:r>
            <a:br>
              <a:rPr lang="en"/>
            </a:br>
            <a:endParaRPr lang="en"/>
          </a:p>
        </p:txBody>
      </p:sp>
      <p:sp>
        <p:nvSpPr>
          <p:cNvPr id="350" name="Shape 350"/>
          <p:cNvSpPr txBox="1"/>
          <p:nvPr/>
        </p:nvSpPr>
        <p:spPr>
          <a:xfrm>
            <a:off x="3072000" y="3214075"/>
            <a:ext cx="3000000" cy="14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TextBook(Chapter 15)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Implicit Casting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compiler converts one type to another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allowed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there is no explicit type casting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int number1 = 3;</a:t>
            </a:r>
            <a:br>
              <a:rPr lang="en"/>
            </a:br>
            <a:r>
              <a:rPr lang="en"/>
              <a:t>	long number2 = number1; </a:t>
            </a:r>
            <a:r>
              <a:rPr lang="en">
                <a:solidFill>
                  <a:srgbClr val="FF0000"/>
                </a:solidFill>
              </a:rPr>
              <a:t>// implicit casting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dynamic_cast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/>
              <a:t>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Cat* myCat = </a:t>
            </a:r>
            <a:r>
              <a:rPr lang="en" b="1" dirty="0">
                <a:solidFill>
                  <a:srgbClr val="FF0000"/>
                </a:solidFill>
              </a:rPr>
              <a:t>(Cat*)</a:t>
            </a:r>
            <a:r>
              <a:rPr lang="en" dirty="0"/>
              <a:t>myPet;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/>
              <a:t>C++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Cat* myCat = </a:t>
            </a:r>
            <a:r>
              <a:rPr lang="en" b="1" dirty="0">
                <a:solidFill>
                  <a:srgbClr val="0000FF"/>
                </a:solidFill>
              </a:rPr>
              <a:t>dynamic_cast&lt;Cat*&gt;</a:t>
            </a:r>
            <a:r>
              <a:rPr lang="en" dirty="0"/>
              <a:t>(myPet);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C-style vs </a:t>
            </a:r>
            <a:r>
              <a:rPr lang="en" i="1">
                <a:solidFill>
                  <a:srgbClr val="0000FF"/>
                </a:solidFill>
              </a:rPr>
              <a:t>dynamic_cast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C-style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Animal* myPet = new Cat();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Dog* myDog = </a:t>
            </a:r>
            <a:r>
              <a:rPr lang="en" b="1">
                <a:solidFill>
                  <a:srgbClr val="6AA84F"/>
                </a:solidFill>
              </a:rPr>
              <a:t>(Dog*)</a:t>
            </a:r>
            <a:r>
              <a:rPr lang="en"/>
              <a:t>myPet;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myDog-&gt;GetHouseName();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Animal* myPet = new Cat();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br>
              <a:rPr lang="en"/>
            </a:br>
            <a:r>
              <a:rPr lang="en"/>
              <a:t>Dog* myDog = </a:t>
            </a:r>
            <a:r>
              <a:rPr lang="en" b="1">
                <a:solidFill>
                  <a:srgbClr val="0000FF"/>
                </a:solidFill>
              </a:rPr>
              <a:t>dynamic_cast&lt;Dog*&gt;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/>
              <a:t>myPet);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br>
              <a:rPr lang="en"/>
            </a:br>
            <a:r>
              <a:rPr lang="en"/>
              <a:t>if (myDog)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myDog-&gt;GetHouseName();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52549" y="2208237"/>
            <a:ext cx="25275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52549" y="2905987"/>
            <a:ext cx="33558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but crashes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848349" y="2208237"/>
            <a:ext cx="33558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and returns NULL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848350" y="2905975"/>
            <a:ext cx="41043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GetHouseName() will not execute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6AA84F"/>
                </a:solidFill>
              </a:rPr>
              <a:t>static_cast</a:t>
            </a:r>
            <a:r>
              <a:rPr lang="en">
                <a:solidFill>
                  <a:srgbClr val="000000"/>
                </a:solidFill>
              </a:rPr>
              <a:t> vs </a:t>
            </a:r>
            <a:r>
              <a:rPr lang="en" i="1">
                <a:solidFill>
                  <a:srgbClr val="0000FF"/>
                </a:solidFill>
              </a:rPr>
              <a:t>dynamic_cast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C-style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Animal* myPet = new Cat();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Dog* myDog = </a:t>
            </a:r>
            <a:r>
              <a:rPr lang="en" b="1">
                <a:solidFill>
                  <a:srgbClr val="6AA84F"/>
                </a:solidFill>
              </a:rPr>
              <a:t>static_cast&lt;Dog*&gt;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/>
              <a:t>myPet);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myDog-&gt;GetHouseName();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Animal* myPet = new Cat();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Dog* myDog = </a:t>
            </a:r>
            <a:r>
              <a:rPr lang="en" b="1">
                <a:solidFill>
                  <a:srgbClr val="0000FF"/>
                </a:solidFill>
              </a:rPr>
              <a:t>dynamic_cast&lt;Dog*&gt;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/>
              <a:t>myPet);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if (myDog)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myDog-&gt;GetHouseName();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52549" y="2208237"/>
            <a:ext cx="25275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52550" y="2905975"/>
            <a:ext cx="44958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but wrong runtime behavior or crash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848349" y="2208237"/>
            <a:ext cx="33558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and returns NULL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848350" y="2905975"/>
            <a:ext cx="41043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Compiles, GetHouseName() will not execute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dynamic_cast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Determines the object type during runtime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ONLY supports casting of pointer or reference type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incompatible child type, it returns NULL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/>
              <a:t>So, dynamic_cast is safer than static_cast</a:t>
            </a: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Looks Good, Right?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But RTTI(Real-Time Type Information) has to be turned on </a:t>
            </a:r>
            <a:br>
              <a:rPr lang="en" b="1"/>
            </a:br>
            <a:r>
              <a:rPr lang="en" b="1"/>
              <a:t>during compilation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Normally RTTI is turned OFF for C++ Projects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So are exceptions (more on this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Casting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In reality, dynamic_cast will act same as static_cast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dirty="0"/>
              <a:t>Unless RTTI is turned 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dirty="0"/>
              <a:t>Why RTTI is not turned on?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dirty="0"/>
              <a:t>Which industries still use C++?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</a:t>
            </a:r>
            <a:r>
              <a:rPr lang="en">
                <a:solidFill>
                  <a:srgbClr val="0000FF"/>
                </a:solidFill>
              </a:rPr>
              <a:t>dynamic_cast</a:t>
            </a:r>
            <a:r>
              <a:rPr lang="en"/>
              <a:t>?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Dog*</a:t>
            </a:r>
            <a:r>
              <a:rPr lang="en"/>
              <a:t> myDog = </a:t>
            </a:r>
            <a:r>
              <a:rPr lang="en">
                <a:solidFill>
                  <a:srgbClr val="0000FF"/>
                </a:solidFill>
              </a:rPr>
              <a:t>dynamic_cast</a:t>
            </a:r>
            <a:r>
              <a:rPr lang="en"/>
              <a:t>&lt;</a:t>
            </a:r>
            <a:r>
              <a:rPr lang="en">
                <a:solidFill>
                  <a:srgbClr val="FF9900"/>
                </a:solidFill>
              </a:rPr>
              <a:t>Dog*</a:t>
            </a:r>
            <a:r>
              <a:rPr lang="en"/>
              <a:t>&gt;(</a:t>
            </a:r>
            <a:r>
              <a:rPr lang="en">
                <a:solidFill>
                  <a:srgbClr val="6AA84F"/>
                </a:solidFill>
              </a:rPr>
              <a:t>myPet</a:t>
            </a:r>
            <a:r>
              <a:rPr lang="en"/>
              <a:t>); // Animal* myPet;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072000" y="2905300"/>
            <a:ext cx="3000000" cy="14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TextBook(Chapter 15)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867000" y="1280750"/>
            <a:ext cx="4543500" cy="3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dynamic_cast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 i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&gt;(</a:t>
            </a:r>
            <a:r>
              <a:rPr lang="en" sz="1800" i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&lt;variable-name&gt;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TOO MANY THINGS...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33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C++'s chronic problem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Let's make some rules or best practice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311700" y="2875175"/>
            <a:ext cx="8520600" cy="200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RULES </a:t>
            </a:r>
            <a:r>
              <a:rPr lang="en" sz="3000"/>
              <a:t>(</a:t>
            </a:r>
            <a:r>
              <a:rPr lang="en" sz="3000">
                <a:solidFill>
                  <a:srgbClr val="FF0000"/>
                </a:solidFill>
              </a:rPr>
              <a:t>Safest → Most Dangerous</a:t>
            </a:r>
            <a:r>
              <a:rPr lang="en" sz="30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Casting Rules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RULES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Safest → Most Dangerous</a:t>
            </a:r>
            <a:r>
              <a:rPr lang="en"/>
              <a:t>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static_cast by default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reinterpret_cast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const_cast only if you work with 3rd party libraries that you cannot change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Casting Rules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RULES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Safest → Most Dangerous</a:t>
            </a:r>
            <a:r>
              <a:rPr lang="en"/>
              <a:t>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static_cast by default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static_cast&lt;Cat*&gt; over reinterpret_cast&lt;Cat*&gt;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compiler will give you error if Cat is not Animal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reinterpret_cast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converting between pointer and non-pointer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there are cases you cannot avoid it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converting between unrelated pointers when you are </a:t>
            </a:r>
            <a:r>
              <a:rPr lang="en" b="1"/>
              <a:t>ABSOLUTELY</a:t>
            </a:r>
            <a:r>
              <a:rPr lang="en"/>
              <a:t> sure about the types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Use const_cast only if you work with 3rd party libraries that you cannot 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Casting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Programmers explicitly write codes for type casting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Casts in C++</a:t>
            </a:r>
            <a:br>
              <a:rPr lang="en"/>
            </a:br>
            <a:endParaRPr lang="en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  static_cast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   const_cast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   dynamic_cast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4.    reinterpret_cast</a:t>
            </a:r>
            <a:br>
              <a:rPr lang="en" sz="1400"/>
            </a:br>
            <a:endParaRPr lang="en" sz="140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Why so many?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Why C++ casting instead of C-style casting?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Static cast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Reinterpret cast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Const cast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Dynamic cast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Which casting to use?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 Functions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Shape 440"/>
          <p:cNvGraphicFramePr/>
          <p:nvPr/>
        </p:nvGraphicFramePr>
        <p:xfrm>
          <a:off x="5404950" y="1176865"/>
          <a:ext cx="3574575" cy="3515748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357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 GetAge(</a:t>
                      </a:r>
                      <a:r>
                        <a:rPr lang="en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 Cat* ptr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const</a:t>
                      </a:r>
                      <a:b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</a:t>
                      </a:r>
                      <a:b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return </a:t>
                      </a:r>
                      <a:r>
                        <a:rPr lang="en" i="1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ptr-&gt;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mAge;</a:t>
                      </a:r>
                      <a:b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Foo()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Cat myCat(2, “Lulu”);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int myCatAge = myCat.GetAge();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" name="Shape 441"/>
          <p:cNvSpPr/>
          <p:nvPr/>
        </p:nvSpPr>
        <p:spPr>
          <a:xfrm>
            <a:off x="5404950" y="3026900"/>
            <a:ext cx="3574500" cy="141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5404950" y="1568125"/>
            <a:ext cx="3574500" cy="2440884"/>
            <a:chOff x="5404950" y="1999650"/>
            <a:chExt cx="3574500" cy="2440884"/>
          </a:xfrm>
        </p:grpSpPr>
        <p:sp>
          <p:nvSpPr>
            <p:cNvPr id="443" name="Shape 443"/>
            <p:cNvSpPr/>
            <p:nvPr/>
          </p:nvSpPr>
          <p:spPr>
            <a:xfrm>
              <a:off x="5404950" y="1999650"/>
              <a:ext cx="3574500" cy="1027200"/>
            </a:xfrm>
            <a:prstGeom prst="rect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8110250" y="2147234"/>
              <a:ext cx="631475" cy="2293300"/>
            </a:xfrm>
            <a:custGeom>
              <a:avLst/>
              <a:gdLst/>
              <a:ahLst/>
              <a:cxnLst/>
              <a:rect l="0" t="0" r="0" b="0"/>
              <a:pathLst>
                <a:path w="25259" h="91732" extrusionOk="0">
                  <a:moveTo>
                    <a:pt x="19418" y="91732"/>
                  </a:moveTo>
                  <a:cubicBezTo>
                    <a:pt x="20353" y="88862"/>
                    <a:pt x="24322" y="85777"/>
                    <a:pt x="25033" y="74514"/>
                  </a:cubicBezTo>
                  <a:cubicBezTo>
                    <a:pt x="25743" y="63250"/>
                    <a:pt x="24635" y="36371"/>
                    <a:pt x="23683" y="24152"/>
                  </a:cubicBezTo>
                  <a:cubicBezTo>
                    <a:pt x="22730" y="11932"/>
                    <a:pt x="23267" y="4680"/>
                    <a:pt x="19320" y="1197"/>
                  </a:cubicBezTo>
                  <a:cubicBezTo>
                    <a:pt x="15372" y="-2286"/>
                    <a:pt x="3220" y="2909"/>
                    <a:pt x="0" y="3252"/>
                  </a:cubicBezTo>
                </a:path>
              </a:pathLst>
            </a:custGeom>
            <a:noFill/>
            <a:ln w="9525" cap="flat" cmpd="sng">
              <a:solidFill>
                <a:srgbClr val="38761D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aphicFrame>
        <p:nvGraphicFramePr>
          <p:cNvPr id="445" name="Shape 445"/>
          <p:cNvGraphicFramePr/>
          <p:nvPr/>
        </p:nvGraphicFramePr>
        <p:xfrm>
          <a:off x="3727612" y="2071399"/>
          <a:ext cx="1309075" cy="2377260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13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6" name="Shape 446"/>
          <p:cNvSpPr/>
          <p:nvPr/>
        </p:nvSpPr>
        <p:spPr>
          <a:xfrm>
            <a:off x="1524250" y="1677361"/>
            <a:ext cx="3967250" cy="1573000"/>
          </a:xfrm>
          <a:custGeom>
            <a:avLst/>
            <a:gdLst/>
            <a:ahLst/>
            <a:cxnLst/>
            <a:rect l="0" t="0" r="0" b="0"/>
            <a:pathLst>
              <a:path w="158690" h="62920" extrusionOk="0">
                <a:moveTo>
                  <a:pt x="0" y="37029"/>
                </a:moveTo>
                <a:cubicBezTo>
                  <a:pt x="2180" y="35223"/>
                  <a:pt x="8212" y="30622"/>
                  <a:pt x="13085" y="26193"/>
                </a:cubicBezTo>
                <a:cubicBezTo>
                  <a:pt x="17957" y="21763"/>
                  <a:pt x="23432" y="14690"/>
                  <a:pt x="29233" y="10452"/>
                </a:cubicBezTo>
                <a:cubicBezTo>
                  <a:pt x="35033" y="6214"/>
                  <a:pt x="40276" y="2379"/>
                  <a:pt x="47886" y="765"/>
                </a:cubicBezTo>
                <a:cubicBezTo>
                  <a:pt x="55495" y="-849"/>
                  <a:pt x="61713" y="563"/>
                  <a:pt x="74891" y="765"/>
                </a:cubicBezTo>
                <a:cubicBezTo>
                  <a:pt x="88068" y="966"/>
                  <a:pt x="115583" y="1370"/>
                  <a:pt x="126952" y="1976"/>
                </a:cubicBezTo>
                <a:cubicBezTo>
                  <a:pt x="138320" y="2581"/>
                  <a:pt x="139666" y="294"/>
                  <a:pt x="143100" y="4398"/>
                </a:cubicBezTo>
                <a:cubicBezTo>
                  <a:pt x="146533" y="8501"/>
                  <a:pt x="146533" y="20676"/>
                  <a:pt x="147554" y="26596"/>
                </a:cubicBezTo>
                <a:cubicBezTo>
                  <a:pt x="148574" y="32515"/>
                  <a:pt x="148667" y="35070"/>
                  <a:pt x="149224" y="39914"/>
                </a:cubicBezTo>
                <a:cubicBezTo>
                  <a:pt x="149780" y="44757"/>
                  <a:pt x="149317" y="51820"/>
                  <a:pt x="150895" y="55655"/>
                </a:cubicBezTo>
                <a:cubicBezTo>
                  <a:pt x="152472" y="59489"/>
                  <a:pt x="157390" y="61709"/>
                  <a:pt x="158690" y="629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Remember How Function Calls Work?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Main.cpp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Foo();</a:t>
            </a:r>
            <a:br>
              <a:rPr lang="en"/>
            </a:br>
            <a:r>
              <a:rPr lang="en"/>
              <a:t>	return 0;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6457225" y="4440775"/>
            <a:ext cx="14700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 Segment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3647137" y="4440775"/>
            <a:ext cx="14700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2965000" y="2854900"/>
            <a:ext cx="2074100" cy="792350"/>
            <a:chOff x="2965000" y="2854900"/>
            <a:chExt cx="2074100" cy="792350"/>
          </a:xfrm>
        </p:grpSpPr>
        <p:sp>
          <p:nvSpPr>
            <p:cNvPr id="452" name="Shape 452"/>
            <p:cNvSpPr/>
            <p:nvPr/>
          </p:nvSpPr>
          <p:spPr>
            <a:xfrm>
              <a:off x="3729900" y="3250350"/>
              <a:ext cx="1309200" cy="3969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2965000" y="3070825"/>
              <a:ext cx="765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myCat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729900" y="2854900"/>
              <a:ext cx="1309200" cy="3969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2048</a:t>
              </a:r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2679625" y="2459725"/>
            <a:ext cx="2359475" cy="396900"/>
            <a:chOff x="2679625" y="2459725"/>
            <a:chExt cx="2359475" cy="396900"/>
          </a:xfrm>
        </p:grpSpPr>
        <p:sp>
          <p:nvSpPr>
            <p:cNvPr id="456" name="Shape 456"/>
            <p:cNvSpPr/>
            <p:nvPr/>
          </p:nvSpPr>
          <p:spPr>
            <a:xfrm>
              <a:off x="3729900" y="2459725"/>
              <a:ext cx="1309200" cy="3969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2679625" y="2459725"/>
              <a:ext cx="1050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myCatAge</a:t>
              </a:r>
            </a:p>
          </p:txBody>
        </p:sp>
      </p:grpSp>
      <p:sp>
        <p:nvSpPr>
          <p:cNvPr id="458" name="Shape 458"/>
          <p:cNvSpPr/>
          <p:nvPr/>
        </p:nvSpPr>
        <p:spPr>
          <a:xfrm>
            <a:off x="111375" y="2491700"/>
            <a:ext cx="626400" cy="25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5928350" y="3591500"/>
            <a:ext cx="1748700" cy="2505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928350" y="3842000"/>
            <a:ext cx="2681400" cy="250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11375" y="2776975"/>
            <a:ext cx="626400" cy="25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2328825" y="3842000"/>
            <a:ext cx="1259100" cy="39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main() area</a:t>
            </a:r>
          </a:p>
        </p:txBody>
      </p:sp>
      <p:sp>
        <p:nvSpPr>
          <p:cNvPr id="463" name="Shape 463"/>
          <p:cNvSpPr/>
          <p:nvPr/>
        </p:nvSpPr>
        <p:spPr>
          <a:xfrm>
            <a:off x="3584862" y="3654050"/>
            <a:ext cx="96600" cy="7923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930487" y="2459725"/>
            <a:ext cx="903300" cy="39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Functions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Functions are allocated in memory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There are some steps to call functions</a:t>
            </a:r>
            <a:br>
              <a:rPr lang="en"/>
            </a:br>
            <a:r>
              <a:rPr lang="en"/>
              <a:t>1.	Jumps to the function address</a:t>
            </a:r>
            <a:br>
              <a:rPr lang="en"/>
            </a:br>
            <a:r>
              <a:rPr lang="en"/>
              <a:t>2.	Pushes arguments on stack</a:t>
            </a:r>
            <a:br>
              <a:rPr lang="en"/>
            </a:br>
            <a:r>
              <a:rPr lang="en"/>
              <a:t>3.	Pops them after executing the function</a:t>
            </a:r>
            <a:br>
              <a:rPr lang="en"/>
            </a:br>
            <a:r>
              <a:rPr lang="en"/>
              <a:t>4. 	Jump back to the caller function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Sounds Like a Lot of Steps?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1102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YES, they are slow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Also it’s not CPU cache friendly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Even slower on modern architecture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Very ill-advised practice below</a:t>
            </a: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925" y="1225221"/>
            <a:ext cx="3245374" cy="3689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0" y="2934100"/>
            <a:ext cx="5586900" cy="135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Everything Must Be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9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Still...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3395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Some functions make sense for readability</a:t>
            </a:r>
            <a:br>
              <a:rPr lang="en"/>
            </a:br>
            <a:br>
              <a:rPr lang="en"/>
            </a:br>
            <a:r>
              <a:rPr lang="en"/>
              <a:t>Vector result = v1.Add(v2);		Vector result;</a:t>
            </a:r>
            <a:br>
              <a:rPr lang="en"/>
            </a:br>
            <a:r>
              <a:rPr lang="en"/>
              <a:t>								result.mX = v1.mX + v2.mX</a:t>
            </a:r>
            <a:br>
              <a:rPr lang="en"/>
            </a:br>
            <a:r>
              <a:rPr lang="en"/>
              <a:t>								result.mY = v1.mY + v2.mY</a:t>
            </a:r>
            <a:br>
              <a:rPr lang="en"/>
            </a:br>
            <a:endParaRPr lang="en"/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But still operations are simple enough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So overhead of function calls don't make sense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Solution?</a:t>
            </a:r>
            <a:br>
              <a:rPr lang="en"/>
            </a:br>
            <a:br>
              <a:rPr lang="en"/>
            </a:br>
            <a:endParaRPr lang="en"/>
          </a:p>
          <a:p>
            <a:pPr lvl="0" algn="l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endParaRPr lang="en"/>
          </a:p>
        </p:txBody>
      </p:sp>
      <p:sp>
        <p:nvSpPr>
          <p:cNvPr id="485" name="Shape 485"/>
          <p:cNvSpPr txBox="1"/>
          <p:nvPr/>
        </p:nvSpPr>
        <p:spPr>
          <a:xfrm>
            <a:off x="1492775" y="3877325"/>
            <a:ext cx="5586900" cy="87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Inline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Inline member function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// Animal.h</a:t>
            </a:r>
            <a:br>
              <a:rPr lang="en" sz="1400"/>
            </a:br>
            <a:r>
              <a:rPr lang="en" sz="1400"/>
              <a:t>class Animal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public:</a:t>
            </a:r>
            <a:br>
              <a:rPr lang="en" sz="1400"/>
            </a:br>
            <a:r>
              <a:rPr lang="en"/>
              <a:t>    </a:t>
            </a:r>
            <a:r>
              <a:rPr lang="en" sz="1400"/>
              <a:t>Animal(int age);</a:t>
            </a:r>
            <a:br>
              <a:rPr lang="en" sz="1400"/>
            </a:br>
            <a:br>
              <a:rPr lang="en" sz="1400"/>
            </a:br>
            <a:r>
              <a:rPr lang="en"/>
              <a:t>    </a:t>
            </a:r>
            <a:r>
              <a:rPr lang="en" sz="1400" b="1">
                <a:solidFill>
                  <a:srgbClr val="FF0000"/>
                </a:solidFill>
              </a:rPr>
              <a:t>inline</a:t>
            </a:r>
            <a:r>
              <a:rPr lang="en" sz="1400"/>
              <a:t> int GetAge() const;</a:t>
            </a:r>
            <a:br>
              <a:rPr lang="en" sz="1400"/>
            </a:br>
            <a:r>
              <a:rPr lang="en" sz="1400"/>
              <a:t>}</a:t>
            </a:r>
            <a:br>
              <a:rPr lang="en" sz="1400"/>
            </a:br>
            <a:endParaRPr lang="en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Animal::GetAge() const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  <a:br>
              <a:rPr lang="en"/>
            </a:br>
            <a:r>
              <a:rPr lang="en"/>
              <a:t>    return mAge;		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Inline non-member function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// Math.h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inline</a:t>
            </a:r>
            <a:r>
              <a:rPr lang="en"/>
              <a:t> int Square(int number)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return number * number;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Inline Function Work?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311700" y="1971025"/>
            <a:ext cx="3999900" cy="260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// Main.cpp</a:t>
            </a:r>
            <a:br>
              <a:rPr lang="en" sz="1600"/>
            </a:br>
            <a:r>
              <a:rPr lang="en" sz="1600"/>
              <a:t>	Cat* myCat = new Cat(2, “Lulu”);</a:t>
            </a:r>
            <a:br>
              <a:rPr lang="en" sz="1600"/>
            </a:br>
            <a:r>
              <a:rPr lang="en" sz="1600"/>
              <a:t>	int age = 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Very close concept to MACRO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 sz="1400"/>
              <a:t>#define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#define SQUARE(x) x * x</a:t>
            </a:r>
            <a:br>
              <a:rPr lang="en" sz="1600"/>
            </a:br>
            <a:br>
              <a:rPr lang="en" sz="1600"/>
            </a:br>
            <a:r>
              <a:rPr lang="en" sz="1600"/>
              <a:t>	int main()</a:t>
            </a:r>
            <a:br>
              <a:rPr lang="en" sz="1600"/>
            </a:br>
            <a:r>
              <a:rPr lang="en" sz="1600"/>
              <a:t>	{</a:t>
            </a:r>
            <a:br>
              <a:rPr lang="en" sz="1600"/>
            </a:br>
            <a:r>
              <a:rPr lang="en" sz="1600"/>
              <a:t>		int result =</a:t>
            </a:r>
            <a:br>
              <a:rPr lang="en" sz="1600"/>
            </a:br>
            <a:r>
              <a:rPr lang="en" sz="1600"/>
              <a:t>	}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681563" y="2598500"/>
            <a:ext cx="189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myCat.GetAge();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681575" y="2598500"/>
            <a:ext cx="189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myCat.mAge;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877550" y="3201344"/>
            <a:ext cx="189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SQUARE(3);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866100" y="3201350"/>
            <a:ext cx="189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 * 3;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74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It’s like copy and paste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 sz="1400"/>
              <a:t>instead of calling functions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Can I Use Macro Instead?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 b="1">
                <a:solidFill>
                  <a:srgbClr val="FF0000"/>
                </a:solidFill>
              </a:rPr>
              <a:t>MOSTLY NOT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is hard to debug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function name shown on call stack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cannot set breakpoints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Stick to inline function unless you really have to use macro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3264400" y="2672675"/>
            <a:ext cx="2491500" cy="3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Inline Function Work?</a:t>
            </a:r>
          </a:p>
        </p:txBody>
      </p:sp>
      <p:sp>
        <p:nvSpPr>
          <p:cNvPr id="517" name="Shape 517"/>
          <p:cNvSpPr/>
          <p:nvPr/>
        </p:nvSpPr>
        <p:spPr>
          <a:xfrm>
            <a:off x="3772425" y="2227075"/>
            <a:ext cx="1475400" cy="13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5755975" y="1225225"/>
            <a:ext cx="3076200" cy="3354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int number = 2;</a:t>
            </a:r>
            <a:br>
              <a:rPr lang="en" sz="1400"/>
            </a:br>
            <a:r>
              <a:rPr lang="en" sz="1400"/>
              <a:t>    </a:t>
            </a:r>
            <a:r>
              <a:rPr lang="en" sz="1400" b="1">
                <a:solidFill>
                  <a:srgbClr val="FF0000"/>
                </a:solidFill>
              </a:rPr>
              <a:t>int result = number * number;</a:t>
            </a:r>
            <a:br>
              <a:rPr lang="en" sz="1400"/>
            </a:br>
            <a:r>
              <a:rPr lang="en" sz="1400"/>
              <a:t>    return 0;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2952600" cy="3354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// non-member function</a:t>
            </a:r>
            <a:br>
              <a:rPr lang="en" sz="1400" b="1">
                <a:solidFill>
                  <a:srgbClr val="FF0000"/>
                </a:solidFill>
              </a:rPr>
            </a:br>
            <a:r>
              <a:rPr lang="en" sz="1400" b="1">
                <a:solidFill>
                  <a:srgbClr val="FF0000"/>
                </a:solidFill>
              </a:rPr>
              <a:t>inline</a:t>
            </a:r>
            <a:r>
              <a:rPr lang="en" sz="1400"/>
              <a:t> int Square(int number)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number * number;</a:t>
            </a:r>
            <a:br>
              <a:rPr lang="en" sz="1400"/>
            </a:b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int number = 2;</a:t>
            </a:r>
            <a:br>
              <a:rPr lang="en" sz="1400"/>
            </a:br>
            <a:r>
              <a:rPr lang="en" sz="1400"/>
              <a:t>    </a:t>
            </a:r>
            <a:r>
              <a:rPr lang="en" sz="1400" b="1">
                <a:solidFill>
                  <a:srgbClr val="0000FF"/>
                </a:solidFill>
              </a:rPr>
              <a:t>int result = Square(number);</a:t>
            </a:r>
            <a:br>
              <a:rPr lang="en" sz="1400"/>
            </a:br>
            <a:r>
              <a:rPr lang="en" sz="1400"/>
              <a:t>    return 0;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C-style Casting?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int score = (int)someVariable;</a:t>
            </a:r>
            <a:br>
              <a:rPr lang="en"/>
            </a:br>
            <a:endParaRPr lang="en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What does it do?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3264400" y="2672675"/>
            <a:ext cx="2491500" cy="3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Inline Function Work?</a:t>
            </a:r>
          </a:p>
        </p:txBody>
      </p:sp>
      <p:sp>
        <p:nvSpPr>
          <p:cNvPr id="526" name="Shape 526"/>
          <p:cNvSpPr/>
          <p:nvPr/>
        </p:nvSpPr>
        <p:spPr>
          <a:xfrm>
            <a:off x="3772425" y="2227075"/>
            <a:ext cx="1475400" cy="13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Compiler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4294967295"/>
          </p:nvPr>
        </p:nvSpPr>
        <p:spPr>
          <a:xfrm>
            <a:off x="5755975" y="1149025"/>
            <a:ext cx="3076200" cy="3811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// Main.cpp</a:t>
            </a:r>
            <a:br>
              <a:rPr lang="en" sz="1400"/>
            </a:br>
            <a:r>
              <a:rPr lang="en" sz="1400"/>
              <a:t>Cat* myCat = new Cat(2, “Lulu”);</a:t>
            </a:r>
            <a:br>
              <a:rPr lang="en" sz="1400"/>
            </a:br>
            <a:r>
              <a:rPr lang="en" sz="1400" b="1">
                <a:solidFill>
                  <a:srgbClr val="FF0000"/>
                </a:solidFill>
              </a:rPr>
              <a:t>int age = myCat-&gt;mAge;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4294967295"/>
          </p:nvPr>
        </p:nvSpPr>
        <p:spPr>
          <a:xfrm>
            <a:off x="311700" y="1149025"/>
            <a:ext cx="2952600" cy="3811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// member function</a:t>
            </a:r>
            <a:br>
              <a:rPr lang="en" sz="1400" b="1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class Animal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{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public: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	inline int GetAge();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}</a:t>
            </a:r>
            <a:br>
              <a:rPr lang="en" sz="1400" b="1">
                <a:solidFill>
                  <a:srgbClr val="FF0000"/>
                </a:solidFill>
              </a:rPr>
            </a:br>
            <a:r>
              <a:rPr lang="en" sz="1400"/>
              <a:t>int Animal::GetAge()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return mAge;</a:t>
            </a:r>
            <a:br>
              <a:rPr lang="en" sz="1400"/>
            </a:b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// Main.cpp</a:t>
            </a:r>
            <a:br>
              <a:rPr lang="en" sz="1400"/>
            </a:br>
            <a:r>
              <a:rPr lang="en" sz="1400"/>
              <a:t>Cat* myCat = new Cat(2, “Lulu”);</a:t>
            </a:r>
            <a:br>
              <a:rPr lang="en" sz="1400"/>
            </a:br>
            <a:r>
              <a:rPr lang="en" sz="1400" b="1">
                <a:solidFill>
                  <a:srgbClr val="0000FF"/>
                </a:solidFill>
              </a:rPr>
              <a:t>int age = myCat-&gt;GetAge();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 Gotchas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inline keyword is just a hint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It might not be inlined…. lol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Compiler also inlines non-inline functions…. lol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Inline function implementation must be in header file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Compiler has to see them in order to be able to copy and paste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Each cpp file is compiled separately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So when you compile a.cpp which includes b.h, the compiler doesn’t know anything about what’s in b.cpp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 Gotchas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Good for small functions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Especially accessors (getter/setter)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The size of executable file increases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You are repeating same code!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Don’t overuse it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Smaller executables are cache friendly → might be faster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Inline Functions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Inline non-member function</a:t>
            </a:r>
            <a:br>
              <a:rPr lang="en" b="1" i="1">
                <a:solidFill>
                  <a:srgbClr val="0000FF"/>
                </a:solidFill>
              </a:rPr>
            </a:br>
            <a:r>
              <a:rPr lang="en" sz="1400" b="1" i="1">
                <a:solidFill>
                  <a:srgbClr val="0000FF"/>
                </a:solidFill>
              </a:rPr>
              <a:t>inline</a:t>
            </a:r>
            <a:r>
              <a:rPr lang="en" sz="1400"/>
              <a:t> </a:t>
            </a:r>
            <a:r>
              <a:rPr lang="en" sz="1400" i="1">
                <a:solidFill>
                  <a:srgbClr val="FF9900"/>
                </a:solidFill>
              </a:rPr>
              <a:t>&lt;return-type&gt;</a:t>
            </a:r>
            <a:r>
              <a:rPr lang="en" sz="1400"/>
              <a:t> </a:t>
            </a:r>
            <a:r>
              <a:rPr lang="en" sz="1400" i="1">
                <a:solidFill>
                  <a:srgbClr val="38761D"/>
                </a:solidFill>
              </a:rPr>
              <a:t>&lt;function-name&gt;</a:t>
            </a:r>
            <a:r>
              <a:rPr lang="en" sz="1400"/>
              <a:t> (</a:t>
            </a:r>
            <a:r>
              <a:rPr lang="en" sz="1400" i="1">
                <a:solidFill>
                  <a:srgbClr val="9900FF"/>
                </a:solidFill>
              </a:rPr>
              <a:t>&lt;argument-list&gt;</a:t>
            </a:r>
            <a:r>
              <a:rPr lang="en" sz="1400"/>
              <a:t>) 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…</a:t>
            </a:r>
            <a:br>
              <a:rPr lang="en" sz="1400"/>
            </a:br>
            <a:r>
              <a:rPr lang="en" sz="1400"/>
              <a:t>};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Inline member function</a:t>
            </a:r>
            <a:br>
              <a:rPr lang="en"/>
            </a:br>
            <a:r>
              <a:rPr lang="en" sz="1400" b="1" i="1">
                <a:solidFill>
                  <a:srgbClr val="0000FF"/>
                </a:solidFill>
              </a:rPr>
              <a:t>inline</a:t>
            </a:r>
            <a:r>
              <a:rPr lang="en" sz="1400"/>
              <a:t> </a:t>
            </a:r>
            <a:r>
              <a:rPr lang="en" sz="1400" i="1">
                <a:solidFill>
                  <a:srgbClr val="FF9900"/>
                </a:solidFill>
              </a:rPr>
              <a:t>&lt;return-type&gt; </a:t>
            </a:r>
            <a:r>
              <a:rPr lang="en" sz="1400" i="1">
                <a:solidFill>
                  <a:srgbClr val="FF0000"/>
                </a:solidFill>
              </a:rPr>
              <a:t>&lt;class-name&gt;</a:t>
            </a:r>
            <a:r>
              <a:rPr lang="en" sz="1400"/>
              <a:t>::</a:t>
            </a:r>
            <a:r>
              <a:rPr lang="en" sz="1400" i="1">
                <a:solidFill>
                  <a:srgbClr val="38761D"/>
                </a:solidFill>
              </a:rPr>
              <a:t>&lt;function-name&gt;</a:t>
            </a:r>
            <a:r>
              <a:rPr lang="en" sz="1400"/>
              <a:t> (</a:t>
            </a:r>
            <a:r>
              <a:rPr lang="en" sz="1400" i="1">
                <a:solidFill>
                  <a:srgbClr val="9900FF"/>
                </a:solidFill>
              </a:rPr>
              <a:t>&lt;argument-list&gt;</a:t>
            </a:r>
            <a:r>
              <a:rPr lang="en" sz="1400"/>
              <a:t>) 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…</a:t>
            </a:r>
            <a:br>
              <a:rPr lang="en" sz="1400"/>
            </a:br>
            <a:r>
              <a:rPr lang="en" sz="1400"/>
              <a:t>};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 txBox="1"/>
          <p:nvPr/>
        </p:nvSpPr>
        <p:spPr>
          <a:xfrm>
            <a:off x="3072000" y="3553250"/>
            <a:ext cx="3000000" cy="14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TextBook(Chapter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 in Vector Class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vs C++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static variable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a member method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static member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static block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static nested class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static variable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member function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a non-member function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static member function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GLOBAL VARIABLES with limited scopes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Scopes?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file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namespace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class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in function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static</a:t>
            </a:r>
            <a:r>
              <a:rPr lang="en"/>
              <a:t> in Java</a:t>
            </a:r>
          </a:p>
        </p:txBody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/>
              <a:t>“... While C++ supports static (per class-process) variables for good reasons true to the language's low-level roots, and </a:t>
            </a:r>
            <a:r>
              <a:rPr lang="en" sz="1600" b="1"/>
              <a:t>Java support static variables for reasons that appear to be </a:t>
            </a:r>
            <a:r>
              <a:rPr lang="en" sz="1600" b="1">
                <a:solidFill>
                  <a:srgbClr val="FF0000"/>
                </a:solidFill>
              </a:rPr>
              <a:t>not well thought out</a:t>
            </a:r>
            <a:r>
              <a:rPr lang="en" sz="1600"/>
              <a:t> ...”</a:t>
            </a:r>
          </a:p>
        </p:txBody>
      </p:sp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50" y="2778024"/>
            <a:ext cx="2976648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846750" y="4122025"/>
            <a:ext cx="4785900" cy="46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Sweeney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Epic Games 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(http://www.to22.org/node/26)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0000FF"/>
                </a:solidFill>
              </a:rPr>
              <a:t>extern</a:t>
            </a:r>
            <a:r>
              <a:rPr lang="en"/>
              <a:t> keyword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5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allows to access other files’ global variables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1700" y="1804225"/>
            <a:ext cx="2736300" cy="315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ExternTest.h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b="1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extern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 globalValue;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IncreaseValue();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3155152" y="1804225"/>
            <a:ext cx="2736300" cy="315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ExternTest.c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“ExternTest.h”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globalValue = 2;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IncreaseValue()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globalValue++;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998605" y="1804225"/>
            <a:ext cx="2736300" cy="315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Main.c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“ExternTest.h”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main()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printf(“%d”, globalValue);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...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C-style Casting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Does one of 4 C++ casting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Not very clear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Compiler cannot catch obvious errors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C++ castings solve this issue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But C vs C++ has no meaning for machine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Remember? Machine knows only what is in 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C-style </a:t>
            </a:r>
            <a:r>
              <a:rPr lang="en" i="1">
                <a:solidFill>
                  <a:srgbClr val="0000FF"/>
                </a:solidFill>
              </a:rPr>
              <a:t>static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68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When static variables outside of functions in a file,</a:t>
            </a:r>
            <a:br>
              <a:rPr lang="en"/>
            </a:br>
            <a:r>
              <a:rPr lang="en"/>
              <a:t>other files CANNOT access the static variables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311700" y="2185225"/>
            <a:ext cx="2736300" cy="264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StaticTest.h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IncreaseValue();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155150" y="2185225"/>
            <a:ext cx="2736300" cy="264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StaticTest.cpp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“StaticTest.h”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b="1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static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 globalValue = 2;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IncreaseValue()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globalValue++;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998601" y="2185225"/>
            <a:ext cx="2736299" cy="264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#include “StaticTest.h”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main()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printf(“%d”, globalValue);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...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Variables in Functions</a:t>
            </a:r>
          </a:p>
        </p:txBody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758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Not available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758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void Accumulate(int number)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</a:t>
            </a:r>
            <a:r>
              <a:rPr lang="en" b="1">
                <a:solidFill>
                  <a:srgbClr val="FF0000"/>
                </a:solidFill>
              </a:rPr>
              <a:t>static</a:t>
            </a:r>
            <a:r>
              <a:rPr lang="en"/>
              <a:t> int result = 0;</a:t>
            </a:r>
            <a:br>
              <a:rPr lang="en"/>
            </a:br>
            <a:r>
              <a:rPr lang="en"/>
              <a:t>    result += number;</a:t>
            </a:r>
            <a:br>
              <a:rPr lang="en"/>
            </a:br>
            <a:r>
              <a:rPr lang="en"/>
              <a:t>    std::cout &lt;&lt; “result = “ &lt;&lt; result &lt;&lt; std::cout;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Accumulate(10);		// 10</a:t>
            </a:r>
            <a:br>
              <a:rPr lang="en"/>
            </a:br>
            <a:r>
              <a:rPr lang="en"/>
              <a:t>    Accumulate(20);		// 30</a:t>
            </a:r>
            <a:br>
              <a:rPr lang="en"/>
            </a:br>
            <a:r>
              <a:rPr lang="en"/>
              <a:t>    return 0;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Variables in Functions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Global variable limited to the function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void Accumulate(int number)</a:t>
            </a:r>
            <a:br>
              <a:rPr lang="en" sz="1400"/>
            </a:br>
            <a:r>
              <a:rPr lang="en" sz="1400"/>
              <a:t>	{</a:t>
            </a:r>
            <a:br>
              <a:rPr lang="en" sz="1400"/>
            </a:br>
            <a:r>
              <a:rPr lang="en" sz="1400"/>
              <a:t>    		</a:t>
            </a:r>
            <a:r>
              <a:rPr lang="en" sz="1400" b="1">
                <a:solidFill>
                  <a:srgbClr val="FF0000"/>
                </a:solidFill>
              </a:rPr>
              <a:t>static</a:t>
            </a:r>
            <a:r>
              <a:rPr lang="en" sz="1400"/>
              <a:t> int result = 0; </a:t>
            </a:r>
            <a:br>
              <a:rPr lang="en" sz="1400"/>
            </a:br>
            <a:r>
              <a:rPr lang="en" sz="1400"/>
              <a:t>    		result += number;</a:t>
            </a:r>
            <a:br>
              <a:rPr lang="en" sz="1400"/>
            </a:br>
            <a:r>
              <a:rPr lang="en" sz="1400"/>
              <a:t>    		std::cout &lt;&lt; “result = “ &lt;&lt; result &lt;&lt; std::cout;</a:t>
            </a:r>
            <a:br>
              <a:rPr lang="en" sz="1400"/>
            </a:br>
            <a:r>
              <a:rPr lang="en" sz="1400"/>
              <a:t>	}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	{</a:t>
            </a:r>
            <a:br>
              <a:rPr lang="en" sz="1400"/>
            </a:br>
            <a:r>
              <a:rPr lang="en" sz="1400"/>
              <a:t>    		</a:t>
            </a:r>
            <a:r>
              <a:rPr lang="en" sz="1400">
                <a:solidFill>
                  <a:srgbClr val="FF0000"/>
                </a:solidFill>
              </a:rPr>
              <a:t>// Cannot access </a:t>
            </a:r>
            <a:r>
              <a:rPr lang="en" sz="1400" i="1">
                <a:solidFill>
                  <a:srgbClr val="FF0000"/>
                </a:solidFill>
              </a:rPr>
              <a:t>result</a:t>
            </a:r>
            <a:r>
              <a:rPr lang="en" sz="1400" b="1">
                <a:solidFill>
                  <a:srgbClr val="FF0000"/>
                </a:solidFill>
              </a:rPr>
              <a:t> </a:t>
            </a:r>
            <a:br>
              <a:rPr lang="en" sz="1400"/>
            </a:br>
            <a:r>
              <a:rPr lang="en" sz="1400"/>
              <a:t>	}</a:t>
            </a:r>
          </a:p>
        </p:txBody>
      </p:sp>
      <p:sp>
        <p:nvSpPr>
          <p:cNvPr id="610" name="Shape 610"/>
          <p:cNvSpPr/>
          <p:nvPr/>
        </p:nvSpPr>
        <p:spPr>
          <a:xfrm>
            <a:off x="5108700" y="1907050"/>
            <a:ext cx="334200" cy="12390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5526300" y="2199400"/>
            <a:ext cx="2950800" cy="6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this area have access to </a:t>
            </a:r>
            <a:r>
              <a:rPr lang="en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 Variables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78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class Cat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 b="1">
                <a:solidFill>
                  <a:srgbClr val="FF0000"/>
                </a:solidFill>
              </a:rPr>
              <a:t>private static int count = 0;</a:t>
            </a:r>
            <a:br>
              <a:rPr lang="en" b="1">
                <a:solidFill>
                  <a:srgbClr val="FF0000"/>
                </a:solidFill>
              </a:rPr>
            </a:br>
            <a:r>
              <a:rPr lang="en"/>
              <a:t>	Cat()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count++;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78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// Cat.h</a:t>
            </a:r>
            <a:br>
              <a:rPr lang="en"/>
            </a:br>
            <a:r>
              <a:rPr lang="en"/>
              <a:t>class Cat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Cat();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</a:t>
            </a:r>
            <a:r>
              <a:rPr lang="en" b="1">
                <a:solidFill>
                  <a:srgbClr val="FF0000"/>
                </a:solidFill>
              </a:rPr>
              <a:t>static</a:t>
            </a:r>
            <a:r>
              <a:rPr lang="en"/>
              <a:t> int mCount;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 b="1"/>
              <a:t>// Cat.cpp</a:t>
            </a:r>
            <a:br>
              <a:rPr lang="en"/>
            </a:br>
            <a:r>
              <a:rPr lang="en" b="1">
                <a:solidFill>
                  <a:srgbClr val="FF0000"/>
                </a:solidFill>
              </a:rPr>
              <a:t>int Cat::mCount = 0;</a:t>
            </a:r>
            <a:br>
              <a:rPr lang="en"/>
            </a:br>
            <a:r>
              <a:rPr lang="en"/>
              <a:t>Cat::Cat()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mCount++;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 b="1">
                <a:solidFill>
                  <a:srgbClr val="FF0000"/>
                </a:solidFill>
              </a:rPr>
              <a:t>ONE PER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NOT part of you object memory layout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Part of your class’ memory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memory is “reserved” in your exe file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Because compiler knows how many instance of the variable should exist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only one :)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Best Practices for Static Member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 NOT put static variable in a function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Do it in a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Prefer static member variable over global variable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To limit the scope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No place for C-style static variables anymore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body" idx="4294967295"/>
          </p:nvPr>
        </p:nvSpPr>
        <p:spPr>
          <a:xfrm>
            <a:off x="4524050" y="2853625"/>
            <a:ext cx="4308300" cy="172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How many </a:t>
            </a:r>
            <a:r>
              <a:rPr lang="en" b="1">
                <a:solidFill>
                  <a:srgbClr val="0000FF"/>
                </a:solidFill>
              </a:rPr>
              <a:t>mCount</a:t>
            </a:r>
            <a:r>
              <a:rPr lang="en"/>
              <a:t> variables are in memory?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What’s the value of </a:t>
            </a:r>
            <a:r>
              <a:rPr lang="en" b="1">
                <a:solidFill>
                  <a:srgbClr val="0000FF"/>
                </a:solidFill>
              </a:rPr>
              <a:t>mCount</a:t>
            </a:r>
            <a:r>
              <a:rPr lang="en"/>
              <a:t>?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11700" y="1147225"/>
            <a:ext cx="3740700" cy="386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Cat.h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Cat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Cat(int age, const string&amp; name);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static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mCount;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Cat.cpp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int Cat::mCount = 0;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Cat::Cat(int age, const string&amp; name)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++mCount;</a:t>
            </a:r>
            <a:b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4807850" y="1147225"/>
            <a:ext cx="3740700" cy="1335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Cat* myCat = new Cat(2, “Lulu”);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Cat* yourCat = new Cat(5, “Poppy”);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Cat* hisCat = new Cat(3, “Teemo”);</a:t>
            </a:r>
            <a:br>
              <a:rPr lang="en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Cat* herCat = new Cat(7, “Amumu”);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7729900" y="4189975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Answer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Cat myCat = Cat(2, “Lulu”);</a:t>
            </a:r>
            <a:br>
              <a:rPr lang="en"/>
            </a:br>
            <a:r>
              <a:rPr lang="en"/>
              <a:t>	Cat yourCat = Cat(5, “Poppy”)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graphicFrame>
        <p:nvGraphicFramePr>
          <p:cNvPr id="646" name="Shape 646"/>
          <p:cNvGraphicFramePr/>
          <p:nvPr/>
        </p:nvGraphicFramePr>
        <p:xfrm>
          <a:off x="5025775" y="1799159"/>
          <a:ext cx="1309075" cy="2782410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13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47" name="Shape 647"/>
          <p:cNvGraphicFramePr/>
          <p:nvPr/>
        </p:nvGraphicFramePr>
        <p:xfrm>
          <a:off x="7562575" y="1799159"/>
          <a:ext cx="1309075" cy="2782410"/>
        </p:xfrm>
        <a:graphic>
          <a:graphicData uri="http://schemas.openxmlformats.org/drawingml/2006/table">
            <a:tbl>
              <a:tblPr>
                <a:noFill/>
                <a:tableStyleId>{ABE10C5C-F93D-4CA2-B982-064CA86CCEDE}</a:tableStyleId>
              </a:tblPr>
              <a:tblGrid>
                <a:gridCol w="13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8" name="Shape 648"/>
          <p:cNvSpPr txBox="1"/>
          <p:nvPr/>
        </p:nvSpPr>
        <p:spPr>
          <a:xfrm>
            <a:off x="5193112" y="4579225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7729900" y="4579225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grpSp>
        <p:nvGrpSpPr>
          <p:cNvPr id="650" name="Shape 650"/>
          <p:cNvGrpSpPr/>
          <p:nvPr/>
        </p:nvGrpSpPr>
        <p:grpSpPr>
          <a:xfrm>
            <a:off x="6393425" y="4189975"/>
            <a:ext cx="1053975" cy="389100"/>
            <a:chOff x="6393425" y="4189975"/>
            <a:chExt cx="1053975" cy="389100"/>
          </a:xfrm>
        </p:grpSpPr>
        <p:sp>
          <p:nvSpPr>
            <p:cNvPr id="651" name="Shape 651"/>
            <p:cNvSpPr/>
            <p:nvPr/>
          </p:nvSpPr>
          <p:spPr>
            <a:xfrm>
              <a:off x="7426400" y="4189975"/>
              <a:ext cx="21000" cy="3891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6393425" y="4189975"/>
              <a:ext cx="9744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mCount</a:t>
              </a: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761800" y="3793250"/>
            <a:ext cx="1141575" cy="786000"/>
            <a:chOff x="3761800" y="3793250"/>
            <a:chExt cx="1141575" cy="786000"/>
          </a:xfrm>
        </p:grpSpPr>
        <p:sp>
          <p:nvSpPr>
            <p:cNvPr id="654" name="Shape 654"/>
            <p:cNvSpPr/>
            <p:nvPr/>
          </p:nvSpPr>
          <p:spPr>
            <a:xfrm>
              <a:off x="4794775" y="3793250"/>
              <a:ext cx="108600" cy="786000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3761800" y="4001325"/>
              <a:ext cx="9744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myCat</a:t>
              </a:r>
            </a:p>
          </p:txBody>
        </p:sp>
      </p:grpSp>
      <p:sp>
        <p:nvSpPr>
          <p:cNvPr id="656" name="Shape 656"/>
          <p:cNvSpPr/>
          <p:nvPr/>
        </p:nvSpPr>
        <p:spPr>
          <a:xfrm>
            <a:off x="4797900" y="2978200"/>
            <a:ext cx="108600" cy="786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63050" y="1297100"/>
            <a:ext cx="2811900" cy="292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5025775" y="3793250"/>
            <a:ext cx="1309200" cy="7860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5193175" y="4189975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5193175" y="3793250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1024</a:t>
            </a:r>
          </a:p>
        </p:txBody>
      </p:sp>
      <p:sp>
        <p:nvSpPr>
          <p:cNvPr id="661" name="Shape 661"/>
          <p:cNvSpPr/>
          <p:nvPr/>
        </p:nvSpPr>
        <p:spPr>
          <a:xfrm>
            <a:off x="7562500" y="4189975"/>
            <a:ext cx="1309200" cy="389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7729912" y="4189975"/>
            <a:ext cx="9744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63" name="Shape 663"/>
          <p:cNvSpPr/>
          <p:nvPr/>
        </p:nvSpPr>
        <p:spPr>
          <a:xfrm>
            <a:off x="863050" y="1623500"/>
            <a:ext cx="3125100" cy="29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4" name="Shape 664"/>
          <p:cNvGrpSpPr/>
          <p:nvPr/>
        </p:nvGrpSpPr>
        <p:grpSpPr>
          <a:xfrm>
            <a:off x="3764925" y="2991375"/>
            <a:ext cx="5106800" cy="1587035"/>
            <a:chOff x="3764925" y="2991375"/>
            <a:chExt cx="5106800" cy="1587035"/>
          </a:xfrm>
        </p:grpSpPr>
        <p:grpSp>
          <p:nvGrpSpPr>
            <p:cNvPr id="665" name="Shape 665"/>
            <p:cNvGrpSpPr/>
            <p:nvPr/>
          </p:nvGrpSpPr>
          <p:grpSpPr>
            <a:xfrm>
              <a:off x="3764925" y="2991375"/>
              <a:ext cx="2575700" cy="786000"/>
              <a:chOff x="3764925" y="2991375"/>
              <a:chExt cx="2575700" cy="786000"/>
            </a:xfrm>
          </p:grpSpPr>
          <p:sp>
            <p:nvSpPr>
              <p:cNvPr id="666" name="Shape 666"/>
              <p:cNvSpPr txBox="1"/>
              <p:nvPr/>
            </p:nvSpPr>
            <p:spPr>
              <a:xfrm>
                <a:off x="3764925" y="3186275"/>
                <a:ext cx="9744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yourCat</a:t>
                </a:r>
              </a:p>
            </p:txBody>
          </p:sp>
          <p:grpSp>
            <p:nvGrpSpPr>
              <p:cNvPr id="667" name="Shape 667"/>
              <p:cNvGrpSpPr/>
              <p:nvPr/>
            </p:nvGrpSpPr>
            <p:grpSpPr>
              <a:xfrm>
                <a:off x="5031425" y="2991375"/>
                <a:ext cx="1309200" cy="786000"/>
                <a:chOff x="5031425" y="2991375"/>
                <a:chExt cx="1309200" cy="786000"/>
              </a:xfrm>
            </p:grpSpPr>
            <p:sp>
              <p:nvSpPr>
                <p:cNvPr id="668" name="Shape 668"/>
                <p:cNvSpPr/>
                <p:nvPr/>
              </p:nvSpPr>
              <p:spPr>
                <a:xfrm>
                  <a:off x="5031425" y="2991375"/>
                  <a:ext cx="1309200" cy="7860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9" name="Shape 669"/>
                <p:cNvSpPr txBox="1"/>
                <p:nvPr/>
              </p:nvSpPr>
              <p:spPr>
                <a:xfrm>
                  <a:off x="5193112" y="3388187"/>
                  <a:ext cx="974400" cy="3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b="1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5</a:t>
                  </a:r>
                </a:p>
              </p:txBody>
            </p:sp>
            <p:sp>
              <p:nvSpPr>
                <p:cNvPr id="670" name="Shape 670"/>
                <p:cNvSpPr txBox="1"/>
                <p:nvPr/>
              </p:nvSpPr>
              <p:spPr>
                <a:xfrm>
                  <a:off x="5193112" y="2991462"/>
                  <a:ext cx="974400" cy="3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b="1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2048</a:t>
                  </a:r>
                </a:p>
              </p:txBody>
            </p:sp>
          </p:grpSp>
        </p:grpSp>
        <p:sp>
          <p:nvSpPr>
            <p:cNvPr id="671" name="Shape 671"/>
            <p:cNvSpPr/>
            <p:nvPr/>
          </p:nvSpPr>
          <p:spPr>
            <a:xfrm>
              <a:off x="7562525" y="4189310"/>
              <a:ext cx="1309200" cy="3891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 txBox="1"/>
            <p:nvPr/>
          </p:nvSpPr>
          <p:spPr>
            <a:xfrm>
              <a:off x="7729937" y="4182350"/>
              <a:ext cx="9744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</p:grp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152350" y="2275625"/>
            <a:ext cx="42333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mCount is only one in memory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value of mCount  is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 Variables in Cat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 Functions</a:t>
            </a:r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class Math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000000"/>
                </a:solidFill>
              </a:rPr>
              <a:t>public </a:t>
            </a:r>
            <a:r>
              <a:rPr lang="en" b="1">
                <a:solidFill>
                  <a:srgbClr val="FF0000"/>
                </a:solidFill>
              </a:rPr>
              <a:t>static</a:t>
            </a:r>
            <a:r>
              <a:rPr lang="en">
                <a:solidFill>
                  <a:srgbClr val="000000"/>
                </a:solidFill>
              </a:rPr>
              <a:t> int Square(int number)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    {</a:t>
            </a:r>
            <a:br>
              <a:rPr lang="en"/>
            </a:br>
            <a:r>
              <a:rPr lang="en"/>
              <a:t>        return number * number;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// Math.h</a:t>
            </a:r>
            <a:br>
              <a:rPr lang="en"/>
            </a:br>
            <a:r>
              <a:rPr lang="en"/>
              <a:t>class Math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    </a:t>
            </a:r>
            <a:r>
              <a:rPr lang="en" b="1">
                <a:solidFill>
                  <a:srgbClr val="FF0000"/>
                </a:solidFill>
              </a:rPr>
              <a:t>static </a:t>
            </a:r>
            <a:r>
              <a:rPr lang="en">
                <a:solidFill>
                  <a:srgbClr val="000000"/>
                </a:solidFill>
              </a:rPr>
              <a:t>int Square(int number);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}</a:t>
            </a:r>
            <a:br>
              <a:rPr lang="en"/>
            </a:br>
            <a:r>
              <a:rPr lang="en" b="1"/>
              <a:t>// Math.cpp</a:t>
            </a:r>
            <a:br>
              <a:rPr lang="en"/>
            </a:br>
            <a:r>
              <a:rPr lang="en"/>
              <a:t>int Math::Square(int number)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return number * number;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Casting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7173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float number1 = 3.f;</a:t>
            </a:r>
            <a:br>
              <a:rPr lang="en"/>
            </a:br>
            <a:r>
              <a:rPr lang="en"/>
              <a:t>int number2 = </a:t>
            </a:r>
            <a:r>
              <a:rPr lang="en" b="1">
                <a:solidFill>
                  <a:srgbClr val="FF0000"/>
                </a:solidFill>
              </a:rPr>
              <a:t>(int)</a:t>
            </a:r>
            <a:r>
              <a:rPr lang="en"/>
              <a:t>number1;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Animal* myPet = new Cat(2, “Lulu”);</a:t>
            </a:r>
            <a:br>
              <a:rPr lang="en"/>
            </a:br>
            <a:r>
              <a:rPr lang="en"/>
              <a:t>Cat* myCat = </a:t>
            </a:r>
            <a:r>
              <a:rPr lang="en" b="1">
                <a:solidFill>
                  <a:srgbClr val="FF0000"/>
                </a:solidFill>
              </a:rPr>
              <a:t>(Cat*)</a:t>
            </a:r>
            <a:r>
              <a:rPr lang="en"/>
              <a:t>myPet;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b="1"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813550" y="1225225"/>
            <a:ext cx="3888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float number1 = 3.f;</a:t>
            </a:r>
            <a:br>
              <a:rPr lang="en" dirty="0"/>
            </a:br>
            <a:r>
              <a:rPr lang="en" dirty="0"/>
              <a:t>int number2 = </a:t>
            </a:r>
            <a:r>
              <a:rPr lang="en" b="1" dirty="0">
                <a:solidFill>
                  <a:srgbClr val="0000FF"/>
                </a:solidFill>
              </a:rPr>
              <a:t>static_cast&lt;int&gt;</a:t>
            </a:r>
            <a:r>
              <a:rPr lang="en" dirty="0"/>
              <a:t>(number1);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Animal* myPet = new Cat(2, "Lulu");</a:t>
            </a:r>
            <a:br>
              <a:rPr lang="en" dirty="0"/>
            </a:br>
            <a:r>
              <a:rPr lang="en" dirty="0"/>
              <a:t>Cat* myCat = </a:t>
            </a:r>
            <a:r>
              <a:rPr lang="en" b="1" dirty="0">
                <a:solidFill>
                  <a:srgbClr val="0000FF"/>
                </a:solidFill>
              </a:rPr>
              <a:t>static_cast&lt;Cat*&gt;</a:t>
            </a:r>
            <a:r>
              <a:rPr lang="en" dirty="0"/>
              <a:t>(myPet);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 Functions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Global functions with some LOGICAL scope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access ONLY static members of a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call static functions without an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Math::Square(10);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Member Functions in Math Class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Inline Functions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Why small functions are bad ideas?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Inline function vs #define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Is inline guaranteed?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Static variable and functions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CA" dirty="0"/>
              <a:t>How many types of static variables?</a:t>
            </a:r>
            <a:endParaRPr lang="en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How many copy per class?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Maybe anti pattern?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Reinterpret Casting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7173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Animal* myPet = new Cat(2, “Lulu”);</a:t>
            </a:r>
            <a:br>
              <a:rPr lang="en"/>
            </a:br>
            <a:br>
              <a:rPr lang="en"/>
            </a:br>
            <a:r>
              <a:rPr lang="en"/>
              <a:t>unsigned int myPetAddr = </a:t>
            </a:r>
            <a:r>
              <a:rPr lang="en" b="1">
                <a:solidFill>
                  <a:srgbClr val="FF0000"/>
                </a:solidFill>
              </a:rPr>
              <a:t>(unsigned int)</a:t>
            </a:r>
            <a:r>
              <a:rPr lang="en"/>
              <a:t>myPet;</a:t>
            </a:r>
            <a:br>
              <a:rPr lang="en"/>
            </a:br>
            <a:br>
              <a:rPr lang="en"/>
            </a:br>
            <a:r>
              <a:rPr lang="en"/>
              <a:t>cout &lt;&lt; "address: " &lt;&lt; hex &lt;&lt; myPet;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028950" y="1225225"/>
            <a:ext cx="51150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Animal* myPet = new Cat(2, “Lulu”);</a:t>
            </a:r>
            <a:br>
              <a:rPr lang="en"/>
            </a:br>
            <a:br>
              <a:rPr lang="en"/>
            </a:br>
            <a:r>
              <a:rPr lang="en"/>
              <a:t>unsigned int myPetAddr = </a:t>
            </a:r>
            <a:r>
              <a:rPr lang="en" b="1">
                <a:solidFill>
                  <a:srgbClr val="0000FF"/>
                </a:solidFill>
              </a:rPr>
              <a:t>reinterpret_cast&lt;unsigned int&gt;</a:t>
            </a:r>
            <a:r>
              <a:rPr lang="en"/>
              <a:t>(myPet);</a:t>
            </a:r>
            <a:br>
              <a:rPr lang="en"/>
            </a:br>
            <a:br>
              <a:rPr lang="en"/>
            </a:br>
            <a:r>
              <a:rPr lang="en"/>
              <a:t>cout &lt;&lt; "address: " &lt;&lt; hex &lt;&lt; myPet;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 Casting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void Foo(</a:t>
            </a:r>
            <a:r>
              <a:rPr lang="en" b="1">
                <a:solidFill>
                  <a:srgbClr val="FF0000"/>
                </a:solidFill>
              </a:rPr>
              <a:t>const</a:t>
            </a:r>
            <a:r>
              <a:rPr lang="en"/>
              <a:t> Animal* ptr)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// BAD CODE</a:t>
            </a:r>
            <a:br>
              <a:rPr lang="en"/>
            </a:br>
            <a:r>
              <a:rPr lang="en"/>
              <a:t>    Animal* animal = </a:t>
            </a:r>
            <a:r>
              <a:rPr lang="en" b="1">
                <a:solidFill>
                  <a:srgbClr val="FF0000"/>
                </a:solidFill>
              </a:rPr>
              <a:t>(Animal*)</a:t>
            </a:r>
            <a:r>
              <a:rPr lang="en"/>
              <a:t>ptr;</a:t>
            </a:r>
            <a:br>
              <a:rPr lang="en"/>
            </a:br>
            <a:r>
              <a:rPr lang="en"/>
              <a:t>    animal-&gt;SetAge(5);</a:t>
            </a:r>
            <a:br>
              <a:rPr lang="en"/>
            </a:br>
            <a:r>
              <a:rPr lang="en"/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395250" y="1225225"/>
            <a:ext cx="44373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void Foo(</a:t>
            </a:r>
            <a:r>
              <a:rPr lang="en" b="1">
                <a:solidFill>
                  <a:srgbClr val="0000FF"/>
                </a:solidFill>
              </a:rPr>
              <a:t>const</a:t>
            </a:r>
            <a:r>
              <a:rPr lang="en"/>
              <a:t> Animal* ptr)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// BAD CODE</a:t>
            </a:r>
            <a:br>
              <a:rPr lang="en"/>
            </a:br>
            <a:r>
              <a:rPr lang="en"/>
              <a:t>    Animal* animal = </a:t>
            </a:r>
            <a:r>
              <a:rPr lang="en" b="1">
                <a:solidFill>
                  <a:srgbClr val="0000FF"/>
                </a:solidFill>
              </a:rPr>
              <a:t>const_cast&lt;Animal*&gt;</a:t>
            </a:r>
            <a:r>
              <a:rPr lang="en"/>
              <a:t>(ptr);</a:t>
            </a:r>
            <a:br>
              <a:rPr lang="en"/>
            </a:br>
            <a:r>
              <a:rPr lang="en"/>
              <a:t>    animal-&gt;SetAge(5);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1971</Words>
  <Application>Microsoft Office PowerPoint</Application>
  <PresentationFormat>On-screen Show (16:9)</PresentationFormat>
  <Paragraphs>482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Courier New</vt:lpstr>
      <vt:lpstr>Economica</vt:lpstr>
      <vt:lpstr>Open Sans</vt:lpstr>
      <vt:lpstr>Luxe</vt:lpstr>
      <vt:lpstr>Lecture 05</vt:lpstr>
      <vt:lpstr>Casting</vt:lpstr>
      <vt:lpstr>Implicit Casting</vt:lpstr>
      <vt:lpstr>Explicit Casting</vt:lpstr>
      <vt:lpstr>Remember C-style Casting?</vt:lpstr>
      <vt:lpstr>C-style Casting</vt:lpstr>
      <vt:lpstr>Static Casting</vt:lpstr>
      <vt:lpstr>Reinterpret Casting</vt:lpstr>
      <vt:lpstr>Const Casting</vt:lpstr>
      <vt:lpstr>Dynamic Casting</vt:lpstr>
      <vt:lpstr>static_cast</vt:lpstr>
      <vt:lpstr>static_cast</vt:lpstr>
      <vt:lpstr>static_cast</vt:lpstr>
      <vt:lpstr>static_cast</vt:lpstr>
      <vt:lpstr>static_cast</vt:lpstr>
      <vt:lpstr>How to Use static_cast?</vt:lpstr>
      <vt:lpstr>static_cast with Values</vt:lpstr>
      <vt:lpstr>static_cast with Object Pointers</vt:lpstr>
      <vt:lpstr>reinterpret_cast</vt:lpstr>
      <vt:lpstr>reinterpret_cast</vt:lpstr>
      <vt:lpstr>Let’s Look at Memory Side</vt:lpstr>
      <vt:lpstr>static_cast vs renterpret_cast</vt:lpstr>
      <vt:lpstr>How to Use reinterpret_cast?</vt:lpstr>
      <vt:lpstr>Saving the Address of an Cat Object</vt:lpstr>
      <vt:lpstr>const_cast</vt:lpstr>
      <vt:lpstr>const_cast</vt:lpstr>
      <vt:lpstr>const_cast</vt:lpstr>
      <vt:lpstr>When to Use const_cast?</vt:lpstr>
      <vt:lpstr>How to Use const_cast?</vt:lpstr>
      <vt:lpstr>dynamic_cast</vt:lpstr>
      <vt:lpstr>C-style vs dynamic_cast</vt:lpstr>
      <vt:lpstr>static_cast vs dynamic_cast</vt:lpstr>
      <vt:lpstr>dynamic_cast</vt:lpstr>
      <vt:lpstr>Looks Good, Right?</vt:lpstr>
      <vt:lpstr>Dynamic Casting</vt:lpstr>
      <vt:lpstr>How to Use dynamic_cast?</vt:lpstr>
      <vt:lpstr>THERE ARE TOO MANY THINGS...</vt:lpstr>
      <vt:lpstr>Casting Rules</vt:lpstr>
      <vt:lpstr>Casting Rules</vt:lpstr>
      <vt:lpstr>Summary</vt:lpstr>
      <vt:lpstr>Inline Functions</vt:lpstr>
      <vt:lpstr>Remember How Function Calls Work?</vt:lpstr>
      <vt:lpstr>Calling Functions</vt:lpstr>
      <vt:lpstr>Sounds Like a Lot of Steps?</vt:lpstr>
      <vt:lpstr>Still...</vt:lpstr>
      <vt:lpstr>Inline Function</vt:lpstr>
      <vt:lpstr>How Does Inline Function Work?</vt:lpstr>
      <vt:lpstr>So Can I Use Macro Instead?</vt:lpstr>
      <vt:lpstr>How Does Inline Function Work?</vt:lpstr>
      <vt:lpstr>How Does Inline Function Work?</vt:lpstr>
      <vt:lpstr>Inline Function Gotchas</vt:lpstr>
      <vt:lpstr>Inline Function Gotchas</vt:lpstr>
      <vt:lpstr>How to Use Inline Functions</vt:lpstr>
      <vt:lpstr>Inline Function in Vector Class</vt:lpstr>
      <vt:lpstr>Static</vt:lpstr>
      <vt:lpstr>Java vs C++</vt:lpstr>
      <vt:lpstr>static</vt:lpstr>
      <vt:lpstr>static in Java</vt:lpstr>
      <vt:lpstr>extern keyword</vt:lpstr>
      <vt:lpstr>C-style static</vt:lpstr>
      <vt:lpstr>Static Variables in Functions</vt:lpstr>
      <vt:lpstr>Static Variables in Functions</vt:lpstr>
      <vt:lpstr>Static Member Variables</vt:lpstr>
      <vt:lpstr>Static Member Variables</vt:lpstr>
      <vt:lpstr>Best Practices for Static Member Variables</vt:lpstr>
      <vt:lpstr>Question</vt:lpstr>
      <vt:lpstr>Answer</vt:lpstr>
      <vt:lpstr>Static Member Variables in Cat Class</vt:lpstr>
      <vt:lpstr>Static Member Functions</vt:lpstr>
      <vt:lpstr>Static Member Functions</vt:lpstr>
      <vt:lpstr>Static Member Functions in Math Class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</dc:title>
  <cp:lastModifiedBy>Castiel Li</cp:lastModifiedBy>
  <cp:revision>11</cp:revision>
  <dcterms:modified xsi:type="dcterms:W3CDTF">2017-10-16T22:28:33Z</dcterms:modified>
</cp:coreProperties>
</file>