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</p:sldIdLst>
  <p:sldSz cx="9144000" cy="5143500" type="screen16x9"/>
  <p:notesSz cx="6858000" cy="9144000"/>
  <p:embeddedFontLst>
    <p:embeddedFont>
      <p:font typeface="Economica" panose="020B0604020202020204" charset="0"/>
      <p:regular r:id="rId106"/>
      <p:bold r:id="rId107"/>
      <p:italic r:id="rId108"/>
      <p:boldItalic r:id="rId109"/>
    </p:embeddedFont>
    <p:embeddedFont>
      <p:font typeface="Open Sans" panose="020B0604020202020204" charset="0"/>
      <p:regular r:id="rId110"/>
      <p:bold r:id="rId111"/>
      <p:italic r:id="rId112"/>
      <p:boldItalic r:id="rId1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579" autoAdjust="0"/>
  </p:normalViewPr>
  <p:slideViewPr>
    <p:cSldViewPr snapToGrid="0">
      <p:cViewPr varScale="1">
        <p:scale>
          <a:sx n="53" d="100"/>
          <a:sy n="53" d="100"/>
        </p:scale>
        <p:origin x="36" y="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7.fntdata"/><Relationship Id="rId16" Type="http://schemas.openxmlformats.org/officeDocument/2006/relationships/slide" Target="slides/slide15.xml"/><Relationship Id="rId107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font" Target="fonts/font5.fntdata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113" Type="http://schemas.openxmlformats.org/officeDocument/2006/relationships/font" Target="fonts/font8.fntdata"/><Relationship Id="rId11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font" Target="fonts/font3.fntdata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.fntdata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4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Shape 10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If you have new, always have to have delete. Once no more no less</a:t>
            </a:r>
            <a:endParaRPr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Shape 10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Shape 10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Get any vector by index is easy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Don’t need to shift at end</a:t>
            </a:r>
            <a:endParaRPr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Shape 10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/>
              <a:t>O(n)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Only time it makes sense </a:t>
            </a:r>
            <a:r>
              <a:rPr lang="en-CA" dirty="0" err="1"/>
              <a:t>beacuse</a:t>
            </a:r>
            <a:r>
              <a:rPr lang="en-CA" dirty="0"/>
              <a:t> constructor does not return anything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Reserve is the min but if system give you 4 reserve means nothing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2 or more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1</a:t>
            </a:r>
            <a:endParaRPr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Either reserve max 10</a:t>
            </a:r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Add 10 to the reserve</a:t>
            </a:r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Change size()</a:t>
            </a:r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Bad idea because C# it means reserve not insert</a:t>
            </a:r>
            <a:endParaRPr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Create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Copy everything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Delete old memory</a:t>
            </a:r>
          </a:p>
          <a:p>
            <a:pPr lvl="0" rtl="0">
              <a:spcBef>
                <a:spcPts val="0"/>
              </a:spcBef>
              <a:buNone/>
            </a:pPr>
            <a:r>
              <a:rPr lang="en-CA" dirty="0"/>
              <a:t>SOOOOOOO BAD ALWAYS RESERVE IF YOU CAN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We copying but 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No reallocate when we remove the items</a:t>
            </a:r>
            <a:endParaRPr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Shape 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Shape 8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If NULL it means it failed</a:t>
            </a:r>
            <a:endParaRPr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Shape 8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Shape 8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Shape 9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Shape 9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Shape 1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Shape 10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You have to use .clear() because we delete all the object but the pointer still in scores Vector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2" name="Shape 62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9" name="Shape 6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3" name="Shape 73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7" name="Shape 77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25"/>
            <a:ext cx="4572000" cy="493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11700" y="11490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&lt;code/&gt;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303875" y="-25"/>
            <a:ext cx="5840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65500" y="1462675"/>
            <a:ext cx="28200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484500" y="188150"/>
            <a:ext cx="5478900" cy="4824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08" name="Shape 108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5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9" name="Shape 2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4" name="Shape 34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9" name="Shape 39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0" name="Shape 50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6" name="Shape 56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3443850" y="4947300"/>
            <a:ext cx="2256300" cy="1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Copyright © 2017 by Pope Kim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06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Pope 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So, Most Exceptions Don’t Make Sense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only case that theoretically makes sense is </a:t>
            </a:r>
            <a:r>
              <a:rPr lang="en" b="1"/>
              <a:t>constructor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 Careful to Use </a:t>
            </a:r>
            <a:r>
              <a:rPr lang="en" i="1">
                <a:solidFill>
                  <a:srgbClr val="0000FF"/>
                </a:solidFill>
              </a:rPr>
              <a:t>delete</a:t>
            </a:r>
            <a:r>
              <a:rPr lang="en"/>
              <a:t> on Elements</a:t>
            </a:r>
          </a:p>
        </p:txBody>
      </p:sp>
      <p:sp>
        <p:nvSpPr>
          <p:cNvPr id="1051" name="Shape 105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Make sure that those pointers are NOT used anymore before deallocating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Pointer Vector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 of Vector</a:t>
            </a:r>
          </a:p>
        </p:txBody>
      </p:sp>
      <p:sp>
        <p:nvSpPr>
          <p:cNvPr id="1062" name="Shape 106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Random access to elements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It is fast to insert/delete an element at the end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Disadvantage of Vector</a:t>
            </a:r>
          </a:p>
        </p:txBody>
      </p:sp>
      <p:sp>
        <p:nvSpPr>
          <p:cNvPr id="1068" name="Shape 106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If you don’t insert/delete elements at the end, a vector works slow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Reallocation/copy elements are expensive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Exceptional Case 3 - Constructor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478700" y="1230388"/>
            <a:ext cx="6186600" cy="2313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Inventory::Inventory(int count)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mSlots = new int[count];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955225" y="3626550"/>
            <a:ext cx="7650900" cy="67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latin typeface="Open Sans"/>
                <a:ea typeface="Open Sans"/>
                <a:cs typeface="Open Sans"/>
                <a:sym typeface="Open Sans"/>
              </a:rPr>
              <a:t>If </a:t>
            </a:r>
            <a:r>
              <a:rPr lang="en" sz="3000" b="1" i="1">
                <a:latin typeface="Open Sans"/>
                <a:ea typeface="Open Sans"/>
                <a:cs typeface="Open Sans"/>
                <a:sym typeface="Open Sans"/>
              </a:rPr>
              <a:t>mSlots</a:t>
            </a:r>
            <a:r>
              <a:rPr lang="en" sz="3000" b="1">
                <a:latin typeface="Open Sans"/>
                <a:ea typeface="Open Sans"/>
                <a:cs typeface="Open Sans"/>
                <a:sym typeface="Open Sans"/>
              </a:rPr>
              <a:t> is NULL, what should we do?</a:t>
            </a:r>
          </a:p>
        </p:txBody>
      </p:sp>
      <p:sp>
        <p:nvSpPr>
          <p:cNvPr id="184" name="Shape 184"/>
          <p:cNvSpPr/>
          <p:nvPr/>
        </p:nvSpPr>
        <p:spPr>
          <a:xfrm>
            <a:off x="1971550" y="1953365"/>
            <a:ext cx="2829000" cy="27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 in Constructors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66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b="1"/>
              <a:t>// Exceptions.h</a:t>
            </a:r>
            <a:br>
              <a:rPr lang="en"/>
            </a:br>
            <a:r>
              <a:rPr lang="en">
                <a:solidFill>
                  <a:srgbClr val="FF0000"/>
                </a:solidFill>
              </a:rPr>
              <a:t>struct SlotNullExcption : public exception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const char * what() const throw ()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return "Slot is NULL";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66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b="1"/>
              <a:t>// Inventory.cpp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Inventory::Inventory(int slotCount)</a:t>
            </a:r>
            <a:br>
              <a:rPr lang="en"/>
            </a:b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mSlots = new int[slotCount];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if (mSlots == NULL)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		throw SlotNullExcption();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 in Constructors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7979400" cy="366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38735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/>
              <a:t>// Main.cpp</a:t>
            </a:r>
            <a:br>
              <a:rPr lang="en"/>
            </a:br>
            <a:r>
              <a:rPr lang="en"/>
              <a:t>	Inventory* myInventory = NULL;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try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{</a:t>
            </a:r>
            <a:br>
              <a:rPr lang="en"/>
            </a:br>
            <a:r>
              <a:rPr lang="en"/>
              <a:t>		myInventory = new Inventory(5);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}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catch (const SlotNullExcption&amp; e)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{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	cerr &lt;&lt; e.what() &lt;&lt; endl;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}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catch (const exception&amp; e)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{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	// Other Errors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So, Can We Use Exceptions for Constructors?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Sure, but exception is turned off by default in C++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It is SLOW: using hardware interrupt in C++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Remember which industries still use C++?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Also What would you do when an exception is thrown because of out of memory?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Close your program?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How is it different from crash?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Try call constructor again?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But there is not enough memory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 vs Other Languages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You MIGHT work at a company who uses C++ exceptions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So know it's there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Other languages have used exceptions extensively SO FAR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But big shift is happening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Why?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History first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and Error Code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79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#define SUCEESS			0x0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#define FAILED_OPEN_FILES	0x1</a:t>
            </a:r>
            <a:br>
              <a:rPr lang="en"/>
            </a:br>
            <a:r>
              <a:rPr lang="en"/>
              <a:t>...</a:t>
            </a:r>
            <a:br>
              <a:rPr lang="en"/>
            </a:br>
            <a:r>
              <a:rPr lang="en"/>
              <a:t>int PrintAllRecord()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  FILE *fp = NULL;</a:t>
            </a:r>
            <a:br>
              <a:rPr lang="en"/>
            </a:br>
            <a:br>
              <a:rPr lang="en"/>
            </a:br>
            <a:r>
              <a:rPr lang="en"/>
              <a:t>    fp = fopen(FILE_NAME, "r");</a:t>
            </a:r>
            <a:br>
              <a:rPr lang="en"/>
            </a:br>
            <a:r>
              <a:rPr lang="en"/>
              <a:t>    if (</a:t>
            </a:r>
            <a:r>
              <a:rPr lang="en">
                <a:solidFill>
                  <a:srgbClr val="FF0000"/>
                </a:solidFill>
              </a:rPr>
              <a:t>fp == NULL</a:t>
            </a:r>
            <a:r>
              <a:rPr lang="en"/>
              <a:t>)</a:t>
            </a:r>
            <a:br>
              <a:rPr lang="en"/>
            </a:br>
            <a:r>
              <a:rPr lang="en"/>
              <a:t>    {</a:t>
            </a:r>
            <a:br>
              <a:rPr lang="en"/>
            </a:br>
            <a:r>
              <a:rPr lang="en"/>
              <a:t>        </a:t>
            </a:r>
            <a:r>
              <a:rPr lang="en">
                <a:solidFill>
                  <a:srgbClr val="FF0000"/>
                </a:solidFill>
              </a:rPr>
              <a:t>return FAILED_OPEN_FILES;</a:t>
            </a:r>
            <a:br>
              <a:rPr lang="en"/>
            </a:br>
            <a:r>
              <a:rPr lang="en"/>
              <a:t>    }</a:t>
            </a:r>
            <a:br>
              <a:rPr lang="en"/>
            </a:br>
            <a:r>
              <a:rPr lang="en"/>
              <a:t>    ...</a:t>
            </a:r>
            <a:br>
              <a:rPr lang="en"/>
            </a:br>
            <a:r>
              <a:rPr lang="en"/>
              <a:t>    </a:t>
            </a:r>
            <a:r>
              <a:rPr lang="en">
                <a:solidFill>
                  <a:srgbClr val="FF0000"/>
                </a:solidFill>
              </a:rPr>
              <a:t>return SUCEESS;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79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int main()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 sz="1200"/>
              <a:t>    </a:t>
            </a:r>
            <a:r>
              <a:rPr lang="en"/>
              <a:t>int result = PrintAllRecord();</a:t>
            </a:r>
            <a:br>
              <a:rPr lang="en"/>
            </a:br>
            <a:br>
              <a:rPr lang="en"/>
            </a:br>
            <a:r>
              <a:rPr lang="en" sz="1200"/>
              <a:t>    </a:t>
            </a:r>
            <a:r>
              <a:rPr lang="en"/>
              <a:t>if (</a:t>
            </a:r>
            <a:r>
              <a:rPr lang="en">
                <a:solidFill>
                  <a:srgbClr val="FF0000"/>
                </a:solidFill>
              </a:rPr>
              <a:t>result != SUCEESS</a:t>
            </a:r>
            <a:r>
              <a:rPr lang="en"/>
              <a:t>)</a:t>
            </a:r>
            <a:br>
              <a:rPr lang="en"/>
            </a:br>
            <a:r>
              <a:rPr lang="en" sz="1200"/>
              <a:t>    </a:t>
            </a:r>
            <a:r>
              <a:rPr lang="en"/>
              <a:t>{</a:t>
            </a:r>
            <a:br>
              <a:rPr lang="en"/>
            </a:br>
            <a:r>
              <a:rPr lang="en" sz="1200"/>
              <a:t>        </a:t>
            </a:r>
            <a:r>
              <a:rPr lang="en"/>
              <a:t>fprintf(stderr, "Can't print records.\n");</a:t>
            </a:r>
            <a:br>
              <a:rPr lang="en"/>
            </a:br>
            <a:r>
              <a:rPr lang="en" sz="1200"/>
              <a:t>    </a:t>
            </a: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 sz="1200"/>
              <a:t>    </a:t>
            </a:r>
            <a:r>
              <a:rPr lang="en"/>
              <a:t>return 0;</a:t>
            </a:r>
            <a:br>
              <a:rPr lang="en"/>
            </a:b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 and Error Code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Remember cin? How did we handle errors?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140200" y="1770275"/>
            <a:ext cx="5214000" cy="300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number;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cin &gt;&gt; number;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(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cin.fail()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		// this is a kind of error code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// …..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Someone Said...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Error code is not readable, so easy to make mistakes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Exceptions make your code more maintainable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Exceptions make your code safer and robust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100" y="2256475"/>
            <a:ext cx="4757848" cy="28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388" y="2334175"/>
            <a:ext cx="3007225" cy="25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6075600" y="4833900"/>
            <a:ext cx="3057600" cy="3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(Source: Clean Code by Robert Cecil Martin)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Error Code is Unreadable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Unreadable Error Codes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696200" y="4711275"/>
            <a:ext cx="3384300" cy="3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(Source: Clean Code by Robert Cecil Martin)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000" y="1147225"/>
            <a:ext cx="5729375" cy="37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2800750" y="2739100"/>
            <a:ext cx="3267600" cy="17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2428600" y="2072425"/>
            <a:ext cx="2697300" cy="17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Readable Exceptions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696200" y="4711275"/>
            <a:ext cx="3384300" cy="3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(Source: Clean Code by Robert Cecil Martin)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925" y="1147225"/>
            <a:ext cx="36766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2093925" y="1640875"/>
            <a:ext cx="618900" cy="17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2296500" y="1992625"/>
            <a:ext cx="2547600" cy="17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Error Codes vs Exceptions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75" y="1543575"/>
            <a:ext cx="4779200" cy="31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300" y="1543575"/>
            <a:ext cx="36766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>
            <a:off x="640700" y="2319025"/>
            <a:ext cx="2697300" cy="17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942825" y="2867775"/>
            <a:ext cx="3117300" cy="17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5904050" y="2051350"/>
            <a:ext cx="613500" cy="17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6135000" y="2388975"/>
            <a:ext cx="2549100" cy="17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 Exception Codes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1116300" y="1200425"/>
            <a:ext cx="6911400" cy="3579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private void tryToShutDown()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throws DeviceShutDownError 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{    </a:t>
            </a:r>
          </a:p>
          <a:p>
            <a:pPr marL="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DeviceHandle handle;</a:t>
            </a:r>
          </a:p>
          <a:p>
            <a:pPr marL="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…</a:t>
            </a:r>
          </a:p>
          <a:p>
            <a:pPr marL="45720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throw new DeviceShutDownError("Invalid handle for: " + DEV1.toString());  </a:t>
            </a:r>
          </a:p>
          <a:p>
            <a:pPr marL="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…</a:t>
            </a:r>
          </a:p>
          <a:p>
            <a:pPr marL="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DeviceRecord record = retrieveDeviceRecord(handle);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pauseDevice(handle);    </a:t>
            </a:r>
          </a:p>
          <a:p>
            <a:pPr marL="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clearDeviceWorkQueue(handle);    </a:t>
            </a:r>
          </a:p>
          <a:p>
            <a:pPr marL="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closeDevice(handle);  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Readable Error Codes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257205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public void sendShutDown()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{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boolean bSuccess = trySendShutDown();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Error Codes vs Exceptions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832400" y="1147225"/>
            <a:ext cx="3999900" cy="3696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Exceptions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private void tryToShutDown() </a:t>
            </a:r>
            <a:br>
              <a:rPr lang="en" sz="1200"/>
            </a:br>
            <a:r>
              <a:rPr lang="en" sz="1200"/>
              <a:t>	throws DeviceShutDownError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    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DeviceHandle handle;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…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throw new DeviceShutDownError</a:t>
            </a:r>
            <a:br>
              <a:rPr lang="en" sz="1200"/>
            </a:br>
            <a:r>
              <a:rPr lang="en" sz="1200"/>
              <a:t>		("Invalid handle for: " + DEV1.toString());  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…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DeviceRecord record = </a:t>
            </a:r>
            <a:br>
              <a:rPr lang="en" sz="1200"/>
            </a:br>
            <a:r>
              <a:rPr lang="en" sz="1200"/>
              <a:t>			retrieveDeviceRecord(handle);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pauseDevice(handle);    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clearDeviceWorkQueue(handle);    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closeDevice(handle);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2"/>
          </p:nvPr>
        </p:nvSpPr>
        <p:spPr>
          <a:xfrm>
            <a:off x="311700" y="1147225"/>
            <a:ext cx="3999900" cy="3696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Error Codes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void sendShutDown()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bool bSuccess = trySendShutDown();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 Comparison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Exceptions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void sendShutDown() 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try 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tryToShutDown();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 catch (DeviceShutDownError e) { 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logger.log(e);</a:t>
            </a:r>
            <a:br>
              <a:rPr lang="en"/>
            </a:br>
            <a:r>
              <a:rPr lang="en"/>
              <a:t>    }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Error Codes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void sendShutDown()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bool bSuccess = trySendShutDown();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Truth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Error code is as readable as exceptions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Or maybe even better. You decide.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Exceptions are More Maintainable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691625" y="1806450"/>
            <a:ext cx="78717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Programs are More Robust with Exceptions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Example 1: </a:t>
            </a:r>
            <a:r>
              <a:rPr lang="en" i="1"/>
              <a:t>FileNotFoundException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659275" y="4020125"/>
            <a:ext cx="3384300" cy="9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(Source: https://github.com/MrLoNee/RadialFx/blob/1795eca080d23803904658ea5ba535ca71b1622a/src/com/mrlonee/radialfx/globalmenu/RadialGlobalMenu.java)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import java.io.FileInputStream;</a:t>
            </a:r>
            <a:br>
              <a:rPr lang="en" sz="1400"/>
            </a:br>
            <a:r>
              <a:rPr lang="en" sz="1400"/>
              <a:t>import java.io.FileNotFoundException;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public class RadialGlobalMenu extends Group {</a:t>
            </a:r>
            <a:br>
              <a:rPr lang="en" sz="1400"/>
            </a:br>
            <a:r>
              <a:rPr lang="en" sz="1400"/>
              <a:t>    private ImageView getImageView(final String path)  {</a:t>
            </a:r>
            <a:br>
              <a:rPr lang="en" sz="1400"/>
            </a:br>
            <a:r>
              <a:rPr lang="en" sz="1400"/>
              <a:t>        ImageView imageView = null;</a:t>
            </a:r>
            <a:br>
              <a:rPr lang="en" sz="1400"/>
            </a:br>
            <a:r>
              <a:rPr lang="en" sz="1400"/>
              <a:t>        </a:t>
            </a:r>
            <a:r>
              <a:rPr lang="en" sz="1400" b="1">
                <a:solidFill>
                  <a:srgbClr val="FF0000"/>
                </a:solidFill>
              </a:rPr>
              <a:t>try {</a:t>
            </a:r>
            <a:br>
              <a:rPr lang="en" sz="1400"/>
            </a:br>
            <a:r>
              <a:rPr lang="en" sz="1400"/>
              <a:t>            imageView = ImageViewBuilder.create().image(new Image(new FileInputStream(path))).build();</a:t>
            </a:r>
            <a:br>
              <a:rPr lang="en" sz="1400"/>
            </a:br>
            <a:r>
              <a:rPr lang="en" sz="1400"/>
              <a:t>        </a:t>
            </a:r>
            <a:r>
              <a:rPr lang="en" sz="1400" b="1">
                <a:solidFill>
                  <a:srgbClr val="FF0000"/>
                </a:solidFill>
              </a:rPr>
              <a:t>} catch (final FileNotFoundException e) {</a:t>
            </a:r>
            <a:br>
              <a:rPr lang="en" sz="1400">
                <a:solidFill>
                  <a:srgbClr val="FF0000"/>
                </a:solidFill>
              </a:rPr>
            </a:br>
            <a:r>
              <a:rPr lang="en" sz="1400"/>
              <a:t>            e.printStackTrace();</a:t>
            </a:r>
            <a:br>
              <a:rPr lang="en" sz="1400"/>
            </a:br>
            <a:r>
              <a:rPr lang="en" sz="1400"/>
              <a:t>        </a:t>
            </a:r>
            <a:r>
              <a:rPr lang="en" sz="1400" b="1">
                <a:solidFill>
                  <a:srgbClr val="FF0000"/>
                </a:solidFill>
              </a:rPr>
              <a:t>}</a:t>
            </a:r>
            <a:br>
              <a:rPr lang="en" sz="1400">
                <a:solidFill>
                  <a:srgbClr val="FF0000"/>
                </a:solidFill>
              </a:rPr>
            </a:br>
            <a:r>
              <a:rPr lang="en" sz="1400"/>
              <a:t>        assert (imageView != null);</a:t>
            </a:r>
            <a:br>
              <a:rPr lang="en" sz="1400"/>
            </a:br>
            <a:r>
              <a:rPr lang="en" sz="1400"/>
              <a:t>        return imageView;</a:t>
            </a:r>
            <a:br>
              <a:rPr lang="en" sz="1400"/>
            </a:br>
            <a:r>
              <a:rPr lang="en" sz="1400"/>
              <a:t>    }</a:t>
            </a:r>
            <a:br>
              <a:rPr lang="en" sz="1400"/>
            </a:br>
            <a:r>
              <a:rPr lang="en" sz="1400"/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Someone Said...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Exceptions make program run even during exceptional cases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So it makes your service run seamlessly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900"/>
              <a:t>Does Exception Make More Robust Software?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There is no proof or data to back it up.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Most robust programs were written in C-sih with error codes.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00" y="2632162"/>
            <a:ext cx="2919650" cy="5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450" y="2240650"/>
            <a:ext cx="1367626" cy="165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7775" y="3252850"/>
            <a:ext cx="1508275" cy="150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5" name="Shape 325"/>
          <p:cNvGrpSpPr/>
          <p:nvPr/>
        </p:nvGrpSpPr>
        <p:grpSpPr>
          <a:xfrm>
            <a:off x="7075250" y="3267674"/>
            <a:ext cx="1680850" cy="1508274"/>
            <a:chOff x="7151450" y="3496274"/>
            <a:chExt cx="1680850" cy="1508274"/>
          </a:xfrm>
        </p:grpSpPr>
        <p:pic>
          <p:nvPicPr>
            <p:cNvPr id="326" name="Shape 3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05760" y="3496274"/>
              <a:ext cx="1241382" cy="15082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Shape 3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51450" y="3847648"/>
              <a:ext cx="1680850" cy="995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Benefit of Doubt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No proof does not automatically mean they are wrong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So I'll tell you what we found out after using exceptions more than 21 years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Most programmers cannot handle exception properly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701375" y="2987375"/>
            <a:ext cx="3234300" cy="1272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 Safety - Java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Unsafe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 class CoffeeShop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  ....</a:t>
            </a:r>
            <a:br>
              <a:rPr lang="en"/>
            </a:br>
            <a:r>
              <a:rPr lang="en"/>
              <a:t>    void SellWithPoint(Customer customer, int itemID, int points) throws EmptyItemException</a:t>
            </a:r>
            <a:br>
              <a:rPr lang="en"/>
            </a:br>
            <a:r>
              <a:rPr lang="en"/>
              <a:t>    {</a:t>
            </a:r>
            <a:br>
              <a:rPr lang="en"/>
            </a:br>
            <a:r>
              <a:rPr lang="en"/>
              <a:t>        deductPoint(customer, points);</a:t>
            </a:r>
            <a:br>
              <a:rPr lang="en"/>
            </a:br>
            <a:r>
              <a:rPr lang="en"/>
              <a:t>        if (isEmpty(itemID))</a:t>
            </a:r>
            <a:br>
              <a:rPr lang="en"/>
            </a:br>
            <a:r>
              <a:rPr lang="en"/>
              <a:t>        {</a:t>
            </a:r>
            <a:br>
              <a:rPr lang="en"/>
            </a:br>
            <a:r>
              <a:rPr lang="en"/>
              <a:t>            throw new EmptyItemException();</a:t>
            </a:r>
            <a:br>
              <a:rPr lang="en"/>
            </a:br>
            <a:r>
              <a:rPr lang="en"/>
              <a:t>        }</a:t>
            </a:r>
            <a:br>
              <a:rPr lang="en"/>
            </a:br>
            <a:r>
              <a:rPr lang="en"/>
              <a:t>    }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341" name="Shape 341"/>
          <p:cNvSpPr/>
          <p:nvPr/>
        </p:nvSpPr>
        <p:spPr>
          <a:xfrm>
            <a:off x="4052450" y="3078300"/>
            <a:ext cx="552400" cy="896225"/>
          </a:xfrm>
          <a:custGeom>
            <a:avLst/>
            <a:gdLst/>
            <a:ahLst/>
            <a:cxnLst/>
            <a:rect l="0" t="0" r="0" b="0"/>
            <a:pathLst>
              <a:path w="22096" h="35849" extrusionOk="0">
                <a:moveTo>
                  <a:pt x="520" y="0"/>
                </a:moveTo>
                <a:cubicBezTo>
                  <a:pt x="3377" y="1039"/>
                  <a:pt x="14114" y="2771"/>
                  <a:pt x="17665" y="6235"/>
                </a:cubicBezTo>
                <a:cubicBezTo>
                  <a:pt x="21215" y="9698"/>
                  <a:pt x="22773" y="16452"/>
                  <a:pt x="21821" y="20782"/>
                </a:cubicBezTo>
                <a:cubicBezTo>
                  <a:pt x="20868" y="25111"/>
                  <a:pt x="15586" y="29700"/>
                  <a:pt x="11950" y="32212"/>
                </a:cubicBezTo>
                <a:cubicBezTo>
                  <a:pt x="8313" y="34723"/>
                  <a:pt x="1991" y="35242"/>
                  <a:pt x="0" y="3584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Somehow Your Program is Working...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Exceptions make your program as “Zombie”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845" y="2048375"/>
            <a:ext cx="3698300" cy="24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701375" y="2987375"/>
            <a:ext cx="3234300" cy="1272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Exception Safety - Java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Safe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public class CoffeeShop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  ....</a:t>
            </a:r>
            <a:br>
              <a:rPr lang="en"/>
            </a:br>
            <a:r>
              <a:rPr lang="en"/>
              <a:t>    void SellWithPoint(Customer customer, int itemID, int points) throws EmptyItemException</a:t>
            </a:r>
            <a:br>
              <a:rPr lang="en"/>
            </a:br>
            <a:r>
              <a:rPr lang="en"/>
              <a:t>    {</a:t>
            </a:r>
            <a:br>
              <a:rPr lang="en"/>
            </a:br>
            <a:r>
              <a:rPr lang="en"/>
              <a:t>        if (isEmpty(itemID))</a:t>
            </a:r>
            <a:br>
              <a:rPr lang="en"/>
            </a:br>
            <a:r>
              <a:rPr lang="en"/>
              <a:t>        {</a:t>
            </a:r>
            <a:br>
              <a:rPr lang="en"/>
            </a:br>
            <a:r>
              <a:rPr lang="en"/>
              <a:t>            throw new EmptyItemException();</a:t>
            </a:r>
            <a:br>
              <a:rPr lang="en"/>
            </a:br>
            <a:r>
              <a:rPr lang="en"/>
              <a:t>        }</a:t>
            </a:r>
            <a:br>
              <a:rPr lang="en"/>
            </a:br>
            <a:r>
              <a:rPr lang="en"/>
              <a:t>        deductPoint(c, points);</a:t>
            </a:r>
            <a:br>
              <a:rPr lang="en"/>
            </a:br>
            <a:r>
              <a:rPr lang="en"/>
              <a:t>    }</a:t>
            </a:r>
            <a:br>
              <a:rPr lang="en"/>
            </a:br>
            <a:r>
              <a:rPr lang="en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YES, IT’S GOOD IN THEORY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Not easy to write 100% exception-safe program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Human minds are wired to read thingslinearly.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Can you think of 100 exit points from a 100 line function?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Which Function Handles Exceptions?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You don’t know which function throws which exceptions in a lot of languages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Your function header does not define which exception is thrown from a given function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Java is exception to this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Handling Exceptions - C++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void ExceptionExample::Function1()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try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	Function2();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catch (const SampleExcption&amp; e)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	cerr &lt;&lt; e.what() &lt;&lt; endl;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void ExceptionExample::Function2()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Function3();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374" name="Shape 37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void ExceptionExample::Function3()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Function4();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void ExceptionExample::Function4()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//...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</a:t>
            </a:r>
            <a:r>
              <a:rPr lang="en" sz="1200" b="1">
                <a:solidFill>
                  <a:srgbClr val="FF0000"/>
                </a:solidFill>
              </a:rPr>
              <a:t>throw SampleExcption();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	//...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You Keep Track of This?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body" idx="4294967295"/>
          </p:nvPr>
        </p:nvSpPr>
        <p:spPr>
          <a:xfrm>
            <a:off x="311700" y="2862400"/>
            <a:ext cx="8520600" cy="18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So to see if any code is throwing an exception, you have to read every function in the tree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Java is better because it specifies a list of exceptions in the function signature</a:t>
            </a:r>
          </a:p>
        </p:txBody>
      </p:sp>
      <p:grpSp>
        <p:nvGrpSpPr>
          <p:cNvPr id="381" name="Shape 381"/>
          <p:cNvGrpSpPr/>
          <p:nvPr/>
        </p:nvGrpSpPr>
        <p:grpSpPr>
          <a:xfrm>
            <a:off x="2697817" y="1277838"/>
            <a:ext cx="3748368" cy="1417419"/>
            <a:chOff x="1580325" y="1295375"/>
            <a:chExt cx="5722700" cy="2431251"/>
          </a:xfrm>
        </p:grpSpPr>
        <p:pic>
          <p:nvPicPr>
            <p:cNvPr id="382" name="Shape 382" descr="Picture1.png"/>
            <p:cNvPicPr preferRelativeResize="0"/>
            <p:nvPr/>
          </p:nvPicPr>
          <p:blipFill rotWithShape="1">
            <a:blip r:embed="rId3">
              <a:alphaModFix/>
            </a:blip>
            <a:srcRect t="15823" b="17380"/>
            <a:stretch/>
          </p:blipFill>
          <p:spPr>
            <a:xfrm>
              <a:off x="1840975" y="1295375"/>
              <a:ext cx="5462050" cy="2431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Shape 383"/>
            <p:cNvSpPr/>
            <p:nvPr/>
          </p:nvSpPr>
          <p:spPr>
            <a:xfrm>
              <a:off x="1580325" y="1692438"/>
              <a:ext cx="3017700" cy="1637125"/>
            </a:xfrm>
            <a:custGeom>
              <a:avLst/>
              <a:gdLst/>
              <a:ahLst/>
              <a:cxnLst/>
              <a:rect l="0" t="0" r="0" b="0"/>
              <a:pathLst>
                <a:path w="120708" h="65485" extrusionOk="0">
                  <a:moveTo>
                    <a:pt x="0" y="65485"/>
                  </a:moveTo>
                  <a:cubicBezTo>
                    <a:pt x="1873" y="61982"/>
                    <a:pt x="5945" y="50253"/>
                    <a:pt x="11240" y="44471"/>
                  </a:cubicBezTo>
                  <a:cubicBezTo>
                    <a:pt x="16534" y="38688"/>
                    <a:pt x="22316" y="35919"/>
                    <a:pt x="31765" y="30788"/>
                  </a:cubicBezTo>
                  <a:cubicBezTo>
                    <a:pt x="41213" y="25656"/>
                    <a:pt x="57096" y="18163"/>
                    <a:pt x="67929" y="13684"/>
                  </a:cubicBezTo>
                  <a:cubicBezTo>
                    <a:pt x="78761" y="9204"/>
                    <a:pt x="87965" y="6190"/>
                    <a:pt x="96762" y="3910"/>
                  </a:cubicBezTo>
                  <a:cubicBezTo>
                    <a:pt x="105558" y="1629"/>
                    <a:pt x="116717" y="651"/>
                    <a:pt x="120708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lg" len="lg"/>
              <a:tailEnd type="stealth" w="lg" len="lg"/>
            </a:ln>
          </p:spPr>
        </p:sp>
      </p:grpSp>
      <p:sp>
        <p:nvSpPr>
          <p:cNvPr id="384" name="Shape 384"/>
          <p:cNvSpPr txBox="1"/>
          <p:nvPr/>
        </p:nvSpPr>
        <p:spPr>
          <a:xfrm>
            <a:off x="1877800" y="1406500"/>
            <a:ext cx="17499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throw exceptions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Example 2: </a:t>
            </a:r>
            <a:r>
              <a:rPr lang="en" i="1"/>
              <a:t>NumberFormatException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4294967295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import java.lang.NumberFormatException;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public class Parser extends DefaultHandler { </a:t>
            </a:r>
            <a:br>
              <a:rPr lang="en" sz="1200"/>
            </a:br>
            <a:r>
              <a:rPr lang="en" sz="1200"/>
              <a:t>    private void setIterations(char ch[], int start, int length) { </a:t>
            </a:r>
            <a:br>
              <a:rPr lang="en" sz="1200"/>
            </a:br>
            <a:r>
              <a:rPr lang="en" sz="1200"/>
              <a:t>        int n; </a:t>
            </a:r>
            <a:br>
              <a:rPr lang="en" sz="1200"/>
            </a:br>
            <a:r>
              <a:rPr lang="en" sz="1200"/>
              <a:t>        </a:t>
            </a:r>
            <a:r>
              <a:rPr lang="en" sz="1200" b="1">
                <a:solidFill>
                  <a:srgbClr val="FF0000"/>
                </a:solidFill>
              </a:rPr>
              <a:t>try {</a:t>
            </a:r>
            <a:r>
              <a:rPr lang="en" sz="1200"/>
              <a:t> </a:t>
            </a:r>
            <a:br>
              <a:rPr lang="en" sz="1200"/>
            </a:br>
            <a:r>
              <a:rPr lang="en" sz="1200"/>
              <a:t>            n = Integer.parseInt(new String(ch, start, length)); </a:t>
            </a:r>
            <a:br>
              <a:rPr lang="en" sz="1200"/>
            </a:br>
            <a:r>
              <a:rPr lang="en" sz="1200"/>
              <a:t>            if (n &lt; 0) { </a:t>
            </a:r>
            <a:br>
              <a:rPr lang="en" sz="1200"/>
            </a:br>
            <a:r>
              <a:rPr lang="en" sz="1200"/>
              <a:t>                throw new NumberFormatException(); </a:t>
            </a:r>
            <a:br>
              <a:rPr lang="en" sz="1200"/>
            </a:br>
            <a:r>
              <a:rPr lang="en" sz="1200"/>
              <a:t>            } </a:t>
            </a:r>
            <a:br>
              <a:rPr lang="en" sz="1200"/>
            </a:br>
            <a:r>
              <a:rPr lang="en" sz="1200"/>
              <a:t>        </a:t>
            </a:r>
            <a:r>
              <a:rPr lang="en" sz="1200" b="1">
                <a:solidFill>
                  <a:srgbClr val="FF0000"/>
                </a:solidFill>
              </a:rPr>
              <a:t>} catch (NumberFormatException e) { </a:t>
            </a:r>
            <a:br>
              <a:rPr lang="en" sz="1200" b="1">
                <a:solidFill>
                  <a:srgbClr val="FF0000"/>
                </a:solidFill>
              </a:rPr>
            </a:br>
            <a:r>
              <a:rPr lang="en" sz="1200"/>
              <a:t>            System.out.println("Error: the number of iterations is not a positive integer! " + "Setting it to 100."); </a:t>
            </a:r>
            <a:br>
              <a:rPr lang="en" sz="1200"/>
            </a:br>
            <a:r>
              <a:rPr lang="en" sz="1200"/>
              <a:t>            n = 100; </a:t>
            </a:r>
            <a:br>
              <a:rPr lang="en" sz="1200"/>
            </a:br>
            <a:r>
              <a:rPr lang="en" sz="1200"/>
              <a:t>        </a:t>
            </a:r>
            <a:r>
              <a:rPr lang="en" sz="1200" b="1">
                <a:solidFill>
                  <a:srgbClr val="FF0000"/>
                </a:solidFill>
              </a:rPr>
              <a:t>}</a:t>
            </a:r>
            <a:r>
              <a:rPr lang="en" sz="1200"/>
              <a:t> </a:t>
            </a:r>
            <a:br>
              <a:rPr lang="en" sz="1200"/>
            </a:br>
            <a:r>
              <a:rPr lang="en" sz="1200"/>
              <a:t>        settings.setIterations(n); </a:t>
            </a:r>
            <a:br>
              <a:rPr lang="en" sz="1200"/>
            </a:br>
            <a:r>
              <a:rPr lang="en" sz="1200"/>
              <a:t>    }</a:t>
            </a:r>
            <a:br>
              <a:rPr lang="en" sz="1200"/>
            </a:br>
            <a:r>
              <a:rPr lang="en" sz="1200"/>
              <a:t>}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687550" y="4267400"/>
            <a:ext cx="33843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(Source: https://www.programcreek.com/java-api-examples/index.php?source_dir=openpixi-master/pixi/src/main/java/org/openpixi/pixi/ui/util/Parser.java)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Handling Exceptions - Java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public void Function1()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try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	Function2();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catch (ClassNotFoundException 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	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  <a:br>
              <a:rPr lang="en" sz="1200">
                <a:solidFill>
                  <a:srgbClr val="000000"/>
                </a:solidFill>
              </a:rPr>
            </a:br>
            <a:r>
              <a:rPr lang="en" sz="1200">
                <a:solidFill>
                  <a:srgbClr val="000000"/>
                </a:solidFill>
              </a:rPr>
              <a:t>public void Function2()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Function3();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public void Function3()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Function4();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public void Function4()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</a:t>
            </a:r>
            <a:r>
              <a:rPr lang="en" sz="1200" b="1">
                <a:solidFill>
                  <a:srgbClr val="FF0000"/>
                </a:solidFill>
              </a:rPr>
              <a:t>throw ClassNotFoundException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</a:t>
            </a:r>
            <a:r>
              <a:rPr lang="en" sz="1200" b="1">
                <a:solidFill>
                  <a:srgbClr val="FF0000"/>
                </a:solidFill>
              </a:rPr>
              <a:t>throw new ClassNotFoundException(“”);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Recent Exception Handling Trend in Java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 Java, many people just use catch(Exception) in catch phrase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874900" y="1984975"/>
            <a:ext cx="7017600" cy="264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try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Cat myCat = new Cat(5, “Lulu”);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catch (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Exception 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	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// Catches all RuntimeException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// Do something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050" y="1147225"/>
            <a:ext cx="47625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Almost Had a Solution (WCF)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WCF (Windows Communication Foundation)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Official: A framework for building service-oriented application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Unofficial: …..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Transaction support at the language level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You can’t use/access an object which an exception occurs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If you try to access it, you can get another exception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The Web Went Back to ErrorCode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Web request returns both StatusCode and Body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If StatusCode says 20x.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Body is there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If StatusCode is an error code (4xx, 5xx),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Body might be empty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Error Handling in the Web Applications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We can apply this in C++ by using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Struct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Class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for Public Web Request Style 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678000" cy="3786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// Error.h</a:t>
            </a:r>
            <a:br>
              <a:rPr lang="en" sz="1200"/>
            </a:br>
            <a:r>
              <a:rPr lang="en" sz="1200"/>
              <a:t>enum EError</a:t>
            </a:r>
            <a:br>
              <a:rPr lang="en" sz="1200"/>
            </a:br>
            <a:r>
              <a:rPr lang="en" sz="1200"/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SUCCESS,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ERROR,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};</a:t>
            </a:r>
            <a:br>
              <a:rPr lang="en" sz="1200"/>
            </a:br>
            <a:br>
              <a:rPr lang="en" sz="1200"/>
            </a:br>
            <a:r>
              <a:rPr lang="en" sz="1200"/>
              <a:t>struct ErrorCode</a:t>
            </a:r>
            <a:br>
              <a:rPr lang="en" sz="1200"/>
            </a:br>
            <a:r>
              <a:rPr lang="en" sz="1200"/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EError status;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int code;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};</a:t>
            </a:r>
            <a:br>
              <a:rPr lang="en" sz="1200"/>
            </a:br>
            <a:br>
              <a:rPr lang="en" sz="1200"/>
            </a:br>
            <a:r>
              <a:rPr lang="en" sz="1200"/>
              <a:t>template &lt;typename T&gt;  struct Result</a:t>
            </a:r>
            <a:br>
              <a:rPr lang="en" sz="1200"/>
            </a:br>
            <a:r>
              <a:rPr lang="en" sz="12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ErrorCode error;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T value;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};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2"/>
          </p:nvPr>
        </p:nvSpPr>
        <p:spPr>
          <a:xfrm>
            <a:off x="4311600" y="1225225"/>
            <a:ext cx="4520700" cy="3786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/>
              <a:t>    // Main.cpp</a:t>
            </a:r>
            <a:br>
              <a:rPr lang="en"/>
            </a:br>
            <a:br>
              <a:rPr lang="en" sz="1300"/>
            </a:br>
            <a:r>
              <a:rPr lang="en" sz="1300"/>
              <a:t>    </a:t>
            </a:r>
            <a:r>
              <a:rPr lang="en"/>
              <a:t>Result</a:t>
            </a:r>
            <a:r>
              <a:rPr lang="en" sz="1300"/>
              <a:t>&lt;const char*&gt; result;</a:t>
            </a:r>
            <a:br>
              <a:rPr lang="en" sz="1300"/>
            </a:br>
            <a:r>
              <a:rPr lang="en" sz="1300"/>
              <a:t>    result = record.GetStudentIDByName("Pope Kim");</a:t>
            </a:r>
            <a:br>
              <a:rPr lang="en" sz="1300"/>
            </a:br>
            <a:br>
              <a:rPr lang="en" sz="1300"/>
            </a:br>
            <a:r>
              <a:rPr lang="en" sz="1300"/>
              <a:t>    if (result.error.status == ERROR)</a:t>
            </a:r>
            <a:br>
              <a:rPr lang="en" sz="1300"/>
            </a:br>
            <a:r>
              <a:rPr lang="en" sz="1300"/>
              <a:t>    {</a:t>
            </a:r>
            <a:br>
              <a:rPr lang="en" sz="1300"/>
            </a:br>
            <a:r>
              <a:rPr lang="en" sz="1300"/>
              <a:t>        cout &lt;&lt; "Error Code " &lt;&lt; result.error.code &lt;&lt; endl;       </a:t>
            </a:r>
            <a:br>
              <a:rPr lang="en" sz="1300"/>
            </a:br>
            <a:r>
              <a:rPr lang="en" sz="1300"/>
              <a:t>    }</a:t>
            </a:r>
            <a:br>
              <a:rPr lang="en" sz="1300"/>
            </a:br>
            <a:r>
              <a:rPr lang="en" sz="1300"/>
              <a:t>    else</a:t>
            </a:r>
            <a:br>
              <a:rPr lang="en" sz="1300"/>
            </a:br>
            <a:r>
              <a:rPr lang="en" sz="1300"/>
              <a:t>    {</a:t>
            </a:r>
            <a:br>
              <a:rPr lang="en" sz="1300"/>
            </a:br>
            <a:r>
              <a:rPr lang="en" sz="1300"/>
              <a:t>         cout &lt;&lt; "Student ID is " &lt;&lt; result.value &lt;&lt; endl;   </a:t>
            </a:r>
            <a:br>
              <a:rPr lang="en" sz="1300"/>
            </a:br>
            <a:r>
              <a:rPr lang="en" sz="1300"/>
              <a:t>    }</a:t>
            </a:r>
            <a:br>
              <a:rPr lang="en" sz="1300"/>
            </a:br>
            <a:endParaRPr lang="en" sz="1300"/>
          </a:p>
          <a:p>
            <a:pPr lvl="0" rtl="0">
              <a:spcBef>
                <a:spcPts val="0"/>
              </a:spcBef>
              <a:buNone/>
            </a:pPr>
            <a:endParaRPr sz="13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Proper Exception Handling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Proper Exception Handling Strategy</a:t>
            </a:r>
          </a:p>
        </p:txBody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Validation/exception only on boundaries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Public web request example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File reading exception example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Once it enters your system, assume they are all correct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use assert to fix issues during dev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Use NULL actively if exceptional cases happen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but by default all functions never return or accept null or null params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Coding standard: naming better when a function returns or takes null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Exceptions at Boundaries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311700" y="1162852"/>
            <a:ext cx="8520600" cy="3821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// C# style</a:t>
            </a:r>
            <a:br>
              <a:rPr lang="en" sz="1400"/>
            </a:br>
            <a:r>
              <a:rPr lang="en" sz="1400"/>
              <a:t>string ReadFileOrNull(string filename)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    If (!File.Exists(filename))</a:t>
            </a:r>
            <a:br>
              <a:rPr lang="en" sz="1400"/>
            </a:br>
            <a:r>
              <a:rPr lang="en" sz="1400"/>
              <a:t>    {</a:t>
            </a:r>
            <a:br>
              <a:rPr lang="en" sz="1400"/>
            </a:br>
            <a:r>
              <a:rPr lang="en" sz="1400"/>
              <a:t>        return null;</a:t>
            </a:r>
            <a:br>
              <a:rPr lang="en" sz="1400"/>
            </a:br>
            <a:r>
              <a:rPr lang="en" sz="1400"/>
              <a:t>    }</a:t>
            </a:r>
            <a:br>
              <a:rPr lang="en" sz="1400"/>
            </a:br>
            <a:r>
              <a:rPr lang="en" sz="1400"/>
              <a:t>    try</a:t>
            </a:r>
            <a:br>
              <a:rPr lang="en" sz="1400"/>
            </a:br>
            <a:r>
              <a:rPr lang="en" sz="1400"/>
              <a:t>    {</a:t>
            </a:r>
            <a:br>
              <a:rPr lang="en" sz="1400"/>
            </a:br>
            <a:r>
              <a:rPr lang="en" sz="1400"/>
              <a:t>        return File.LoadAllText(filename);</a:t>
            </a:r>
            <a:br>
              <a:rPr lang="en" sz="1400"/>
            </a:br>
            <a:r>
              <a:rPr lang="en" sz="1400"/>
              <a:t>    }</a:t>
            </a:r>
            <a:br>
              <a:rPr lang="en" sz="1400"/>
            </a:br>
            <a:r>
              <a:rPr lang="en" sz="1400"/>
              <a:t>    catch (Exception e)</a:t>
            </a:r>
            <a:br>
              <a:rPr lang="en" sz="1400"/>
            </a:br>
            <a:r>
              <a:rPr lang="en" sz="1400"/>
              <a:t>    {</a:t>
            </a:r>
            <a:br>
              <a:rPr lang="en" sz="1400"/>
            </a:br>
            <a:r>
              <a:rPr lang="en" sz="1400"/>
              <a:t>        return null;</a:t>
            </a:r>
            <a:br>
              <a:rPr lang="en" sz="1400"/>
            </a:br>
            <a:r>
              <a:rPr lang="en" sz="1400"/>
              <a:t>    }</a:t>
            </a:r>
            <a:br>
              <a:rPr lang="en" sz="1400"/>
            </a:br>
            <a:r>
              <a:rPr lang="en" sz="1400"/>
              <a:t>}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311700" y="193575"/>
            <a:ext cx="8520600" cy="1479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it enters your system, </a:t>
            </a:r>
            <a:br>
              <a:rPr lang="en"/>
            </a:br>
            <a:r>
              <a:rPr lang="en"/>
              <a:t>					assume they are all correct</a:t>
            </a:r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311700" y="1548575"/>
            <a:ext cx="8520600" cy="303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Use assert to fix issues during dev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861075" y="2072975"/>
            <a:ext cx="4967100" cy="1834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ConvertToHumanAge(const Animal* pet)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Assert(pet);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...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Exceptions are Everywhere in Java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This makes no sense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Because a lot of exceptional cases can be handled with if statements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Coding Standards 1</a:t>
            </a: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If a parameter can be null, postfix the parameter name with ‘OrNull’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866100" y="1803425"/>
            <a:ext cx="7139700" cy="71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 char* GetCoolName(const char* startWith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OrNull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const;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Coding Standards 2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If a return type can be null, postfix the function name with ‘OrNull’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866100" y="1803425"/>
            <a:ext cx="6285600" cy="71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 char* GetHobby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OrNull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() const;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 Is Not A Silver Bullet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Same programmers write both logic and exceptions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If they are getting logic wrong, they will be likely getting exceptions wrong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This is why unittests written by same programmers are another fad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Software quality has nothing to do with exceptions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Software quality is rather testing issue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Catch Bugs During Development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Don’t do it on your live server (that's what exceptions do)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Use assert to catch any bug in your code during development.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Asserts show right call stack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If QA is not done properly, crashing your software is better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since it will be discovered and fixed right away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but, don’t kill anyone :D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517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With exceptions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You CANNOT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Maybe you have printf logs somewhere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Isn't Zombie Better than Dead?</a:t>
            </a:r>
          </a:p>
        </p:txBody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517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Without exceptions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program will crash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You can get memory dump from the crash easily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Developers can open up dump files later and debug</a:t>
            </a:r>
          </a:p>
        </p:txBody>
      </p:sp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800" y="2584450"/>
            <a:ext cx="3038025" cy="22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Congraturations!!</a:t>
            </a:r>
          </a:p>
        </p:txBody>
      </p:sp>
      <p:pic>
        <p:nvPicPr>
          <p:cNvPr id="488" name="Shape 4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099" y="3269550"/>
            <a:ext cx="3915901" cy="2936924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Shape 489"/>
          <p:cNvSpPr txBox="1"/>
          <p:nvPr/>
        </p:nvSpPr>
        <p:spPr>
          <a:xfrm>
            <a:off x="465600" y="1225225"/>
            <a:ext cx="8212800" cy="73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You’ve just finished core c++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311700" y="2164100"/>
            <a:ext cx="8520600" cy="125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This is what C++ programmers learned </a:t>
            </a:r>
            <a:br>
              <a:rPr lang="en" sz="36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15 YEARS AGO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465600" y="3417500"/>
            <a:ext cx="8212800" cy="73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This is for midterm 1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465600" y="-14012"/>
            <a:ext cx="8212800" cy="73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You still got ⅔ more to go:)</a:t>
            </a:r>
          </a:p>
        </p:txBody>
      </p:sp>
      <p:pic>
        <p:nvPicPr>
          <p:cNvPr id="493" name="Shape 4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63275"/>
            <a:ext cx="3960084" cy="29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Shape 494" descr="garbag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2842" y="-56650"/>
            <a:ext cx="2343923" cy="117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Standard Template Library(STL)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Containers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STL List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Vector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Map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Set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Stack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Queue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List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Deque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...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Purpose of the STL Container</a:t>
            </a:r>
          </a:p>
        </p:txBody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Based on template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Standard interface for every container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Automatic memory management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Vector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1818600" y="1221600"/>
            <a:ext cx="5823300" cy="358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int number1 = 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int number2 = 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cin &gt;&gt; number1 &gt;&gt; number2;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int result = number1 / number2;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Exceptional Case 1: Division by Zero</a:t>
            </a:r>
          </a:p>
        </p:txBody>
      </p:sp>
      <p:sp>
        <p:nvSpPr>
          <p:cNvPr id="146" name="Shape 146"/>
          <p:cNvSpPr/>
          <p:nvPr/>
        </p:nvSpPr>
        <p:spPr>
          <a:xfrm rot="-1391010">
            <a:off x="5863020" y="3209778"/>
            <a:ext cx="598206" cy="38584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5584375" y="2826150"/>
            <a:ext cx="3618900" cy="37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What happen if number2 is 0?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963" y="1868500"/>
            <a:ext cx="46005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Vector?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Dynamic array of any type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data types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class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pointer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Has elements in contiguous memory spaces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Provides automatic memory management based on the number of elements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Provides random access to elements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Creating Vectors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311700" y="1149025"/>
            <a:ext cx="8520600" cy="3801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#include &lt;vector&gt;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int main() 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	std::vector&lt;int&gt; scores;</a:t>
            </a:r>
            <a:br>
              <a:rPr lang="en" sz="1300"/>
            </a:br>
            <a:r>
              <a:rPr lang="en" sz="1300"/>
              <a:t>	scores.reserve(2);</a:t>
            </a:r>
          </a:p>
          <a:p>
            <a:pPr marL="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br>
              <a:rPr lang="en" sz="1300"/>
            </a:br>
            <a:r>
              <a:rPr lang="en" sz="1300"/>
              <a:t>	scores.push_back(30);</a:t>
            </a:r>
          </a:p>
          <a:p>
            <a:pPr marL="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scores.push_back(50);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scores.pop_back();</a:t>
            </a:r>
            <a:br>
              <a:rPr lang="en" sz="1300"/>
            </a:br>
            <a:br>
              <a:rPr lang="en" sz="1300"/>
            </a:br>
            <a:r>
              <a:rPr lang="en" sz="1300"/>
              <a:t>	cout &lt;&lt; "Current capacity : " &lt;&lt; scores.capacity() &lt;&lt; endl;</a:t>
            </a: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cout &lt;&lt; "Current size : " &lt;&lt; scores.size() &lt;&lt; endl &lt;&lt; endl;</a:t>
            </a:r>
            <a:br>
              <a:rPr lang="en" sz="1300"/>
            </a:br>
            <a:r>
              <a:rPr lang="en" sz="1300"/>
              <a:t>}</a:t>
            </a:r>
            <a:br>
              <a:rPr lang="en" sz="1300"/>
            </a:br>
            <a:endParaRPr lang="en" sz="13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Defining Vector Variable 1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4294967295"/>
          </p:nvPr>
        </p:nvSpPr>
        <p:spPr>
          <a:xfrm>
            <a:off x="366450" y="1216900"/>
            <a:ext cx="8466000" cy="7275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std::vector&lt;</a:t>
            </a:r>
            <a:r>
              <a:rPr lang="en" i="1">
                <a:solidFill>
                  <a:srgbClr val="FF0000"/>
                </a:solidFill>
              </a:rPr>
              <a:t>&lt;type&gt;</a:t>
            </a:r>
            <a:r>
              <a:rPr lang="en"/>
              <a:t>&gt; </a:t>
            </a:r>
            <a:r>
              <a:rPr lang="en" i="1">
                <a:solidFill>
                  <a:srgbClr val="0000FF"/>
                </a:solidFill>
              </a:rPr>
              <a:t>&lt;name&gt;</a:t>
            </a:r>
            <a:r>
              <a:rPr lang="en"/>
              <a:t>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Creates an empty vector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4294967295"/>
          </p:nvPr>
        </p:nvSpPr>
        <p:spPr>
          <a:xfrm>
            <a:off x="339000" y="2127200"/>
            <a:ext cx="8466000" cy="2243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std::vector&lt;</a:t>
            </a:r>
            <a:r>
              <a:rPr lang="en">
                <a:solidFill>
                  <a:srgbClr val="FF0000"/>
                </a:solidFill>
              </a:rPr>
              <a:t>int</a:t>
            </a:r>
            <a:r>
              <a:rPr lang="en"/>
              <a:t>&gt; </a:t>
            </a:r>
            <a:r>
              <a:rPr lang="en">
                <a:solidFill>
                  <a:srgbClr val="0000FF"/>
                </a:solidFill>
              </a:rPr>
              <a:t>scores</a:t>
            </a:r>
            <a:r>
              <a:rPr lang="en"/>
              <a:t>;</a:t>
            </a:r>
            <a:br>
              <a:rPr lang="en"/>
            </a:br>
            <a:r>
              <a:rPr lang="en"/>
              <a:t>std::vector&lt;</a:t>
            </a:r>
            <a:r>
              <a:rPr lang="en">
                <a:solidFill>
                  <a:srgbClr val="FF0000"/>
                </a:solidFill>
              </a:rPr>
              <a:t>string</a:t>
            </a:r>
            <a:r>
              <a:rPr lang="en"/>
              <a:t>&gt; </a:t>
            </a:r>
            <a:r>
              <a:rPr lang="en">
                <a:solidFill>
                  <a:srgbClr val="0000FF"/>
                </a:solidFill>
              </a:rPr>
              <a:t>names</a:t>
            </a:r>
            <a:r>
              <a:rPr lang="en"/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std::vector&lt;</a:t>
            </a:r>
            <a:r>
              <a:rPr lang="en">
                <a:solidFill>
                  <a:srgbClr val="FF0000"/>
                </a:solidFill>
              </a:rPr>
              <a:t>Cat</a:t>
            </a:r>
            <a:r>
              <a:rPr lang="en"/>
              <a:t>&gt; </a:t>
            </a:r>
            <a:r>
              <a:rPr lang="en">
                <a:solidFill>
                  <a:srgbClr val="0000FF"/>
                </a:solidFill>
              </a:rPr>
              <a:t>myCats</a:t>
            </a:r>
            <a:r>
              <a:rPr lang="en"/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br>
              <a:rPr lang="en"/>
            </a:br>
            <a:r>
              <a:rPr lang="en"/>
              <a:t>std::vector&lt;</a:t>
            </a:r>
            <a:r>
              <a:rPr lang="en">
                <a:solidFill>
                  <a:srgbClr val="FF0000"/>
                </a:solidFill>
              </a:rPr>
              <a:t>Cat*</a:t>
            </a:r>
            <a:r>
              <a:rPr lang="en"/>
              <a:t>&gt; </a:t>
            </a:r>
            <a:r>
              <a:rPr lang="en">
                <a:solidFill>
                  <a:srgbClr val="0000FF"/>
                </a:solidFill>
              </a:rPr>
              <a:t>myCats</a:t>
            </a:r>
            <a:r>
              <a:rPr lang="en"/>
              <a:t>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Defining Vector Variable 2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4294967295"/>
          </p:nvPr>
        </p:nvSpPr>
        <p:spPr>
          <a:xfrm>
            <a:off x="338850" y="1216900"/>
            <a:ext cx="8466000" cy="7608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std::vector&lt;</a:t>
            </a:r>
            <a:r>
              <a:rPr lang="en" i="1">
                <a:solidFill>
                  <a:srgbClr val="FF0000"/>
                </a:solidFill>
              </a:rPr>
              <a:t>&lt;type&gt;</a:t>
            </a:r>
            <a:r>
              <a:rPr lang="en"/>
              <a:t>&gt; </a:t>
            </a:r>
            <a:r>
              <a:rPr lang="en" i="1">
                <a:solidFill>
                  <a:srgbClr val="0000FF"/>
                </a:solidFill>
              </a:rPr>
              <a:t>&lt;name&gt;</a:t>
            </a:r>
            <a:r>
              <a:rPr lang="en"/>
              <a:t>(</a:t>
            </a:r>
            <a:r>
              <a:rPr lang="en" i="1">
                <a:solidFill>
                  <a:srgbClr val="38761D"/>
                </a:solidFill>
              </a:rPr>
              <a:t>const vector&amp; x</a:t>
            </a:r>
            <a:r>
              <a:rPr lang="en"/>
              <a:t>);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Creates an vector which has same size and data of vector x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body" idx="4294967295"/>
          </p:nvPr>
        </p:nvSpPr>
        <p:spPr>
          <a:xfrm>
            <a:off x="339000" y="2127200"/>
            <a:ext cx="8466000" cy="2127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std::vector&lt;</a:t>
            </a:r>
            <a:r>
              <a:rPr lang="en">
                <a:solidFill>
                  <a:srgbClr val="FF0000"/>
                </a:solidFill>
              </a:rPr>
              <a:t>int</a:t>
            </a:r>
            <a:r>
              <a:rPr lang="en"/>
              <a:t>&gt; </a:t>
            </a:r>
            <a:r>
              <a:rPr lang="en">
                <a:solidFill>
                  <a:srgbClr val="0000FF"/>
                </a:solidFill>
              </a:rPr>
              <a:t>scores</a:t>
            </a:r>
            <a:r>
              <a:rPr lang="en"/>
              <a:t>;</a:t>
            </a:r>
            <a:br>
              <a:rPr lang="en"/>
            </a:br>
            <a:r>
              <a:rPr lang="en"/>
              <a:t>scores.push_back(1);</a:t>
            </a:r>
            <a:br>
              <a:rPr lang="en"/>
            </a:br>
            <a:r>
              <a:rPr lang="en"/>
              <a:t>scores.push_back(2);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std::vector&lt;</a:t>
            </a:r>
            <a:r>
              <a:rPr lang="en">
                <a:solidFill>
                  <a:srgbClr val="FF0000"/>
                </a:solidFill>
              </a:rPr>
              <a:t>int</a:t>
            </a:r>
            <a:r>
              <a:rPr lang="en"/>
              <a:t>&gt; </a:t>
            </a:r>
            <a:r>
              <a:rPr lang="en">
                <a:solidFill>
                  <a:srgbClr val="0000FF"/>
                </a:solidFill>
              </a:rPr>
              <a:t>scores1</a:t>
            </a:r>
            <a:r>
              <a:rPr lang="en"/>
              <a:t>(</a:t>
            </a:r>
            <a:r>
              <a:rPr lang="en">
                <a:solidFill>
                  <a:srgbClr val="38761D"/>
                </a:solidFill>
              </a:rPr>
              <a:t>scores</a:t>
            </a:r>
            <a:r>
              <a:rPr lang="en"/>
              <a:t>); 	// Copy of scores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Defining Vector Variable 3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std::vector&lt;</a:t>
            </a:r>
            <a:r>
              <a:rPr lang="en" i="1">
                <a:solidFill>
                  <a:srgbClr val="FF0000"/>
                </a:solidFill>
              </a:rPr>
              <a:t>&lt;type&gt;</a:t>
            </a:r>
            <a:r>
              <a:rPr lang="en"/>
              <a:t>&gt; </a:t>
            </a:r>
            <a:r>
              <a:rPr lang="en" i="1">
                <a:solidFill>
                  <a:srgbClr val="0000FF"/>
                </a:solidFill>
              </a:rPr>
              <a:t>&lt;name&gt;</a:t>
            </a:r>
            <a:r>
              <a:rPr lang="en"/>
              <a:t>(</a:t>
            </a:r>
            <a:r>
              <a:rPr lang="en" i="1">
                <a:solidFill>
                  <a:srgbClr val="38761D"/>
                </a:solidFill>
              </a:rPr>
              <a:t>&lt;size&gt;</a:t>
            </a:r>
            <a:r>
              <a:rPr lang="en"/>
              <a:t>);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Creates an vector with size (all value of elements is 0)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339000" y="2127200"/>
            <a:ext cx="8466000" cy="1246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std::vector&lt;</a:t>
            </a:r>
            <a:r>
              <a:rPr lang="en">
                <a:solidFill>
                  <a:srgbClr val="FF0000"/>
                </a:solidFill>
              </a:rPr>
              <a:t>int</a:t>
            </a:r>
            <a:r>
              <a:rPr lang="en"/>
              <a:t>&gt; </a:t>
            </a:r>
            <a:r>
              <a:rPr lang="en">
                <a:solidFill>
                  <a:srgbClr val="0000FF"/>
                </a:solidFill>
              </a:rPr>
              <a:t>scores</a:t>
            </a:r>
            <a:r>
              <a:rPr lang="en">
                <a:solidFill>
                  <a:srgbClr val="000000"/>
                </a:solidFill>
              </a:rPr>
              <a:t>(</a:t>
            </a:r>
            <a:r>
              <a:rPr lang="en">
                <a:solidFill>
                  <a:srgbClr val="38761D"/>
                </a:solidFill>
              </a:rPr>
              <a:t>10</a:t>
            </a:r>
            <a:r>
              <a:rPr lang="en">
                <a:solidFill>
                  <a:srgbClr val="000000"/>
                </a:solidFill>
              </a:rPr>
              <a:t>)</a:t>
            </a:r>
            <a:r>
              <a:rPr lang="en"/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std::vector&lt;</a:t>
            </a:r>
            <a:r>
              <a:rPr lang="en">
                <a:solidFill>
                  <a:srgbClr val="FF0000"/>
                </a:solidFill>
              </a:rPr>
              <a:t>Cat</a:t>
            </a:r>
            <a:r>
              <a:rPr lang="en"/>
              <a:t>&gt; </a:t>
            </a:r>
            <a:r>
              <a:rPr lang="en">
                <a:solidFill>
                  <a:srgbClr val="0000FF"/>
                </a:solidFill>
              </a:rPr>
              <a:t>myCats</a:t>
            </a:r>
            <a:r>
              <a:rPr lang="en">
                <a:solidFill>
                  <a:srgbClr val="000000"/>
                </a:solidFill>
              </a:rPr>
              <a:t>(</a:t>
            </a:r>
            <a:r>
              <a:rPr lang="en">
                <a:solidFill>
                  <a:srgbClr val="38761D"/>
                </a:solidFill>
              </a:rPr>
              <a:t>4</a:t>
            </a:r>
            <a:r>
              <a:rPr lang="en">
                <a:solidFill>
                  <a:srgbClr val="000000"/>
                </a:solidFill>
              </a:rPr>
              <a:t>)</a:t>
            </a:r>
            <a:r>
              <a:rPr lang="en"/>
              <a:t>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an Element at the End</a:t>
            </a:r>
          </a:p>
        </p:txBody>
      </p:sp>
      <p:sp>
        <p:nvSpPr>
          <p:cNvPr id="555" name="Shape 555"/>
          <p:cNvSpPr txBox="1">
            <a:spLocks noGrp="1"/>
          </p:cNvSpPr>
          <p:nvPr>
            <p:ph type="body" idx="4294967295"/>
          </p:nvPr>
        </p:nvSpPr>
        <p:spPr>
          <a:xfrm>
            <a:off x="338850" y="1216900"/>
            <a:ext cx="8466000" cy="7110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push_back(&lt;data&gt;);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Adds an element at the end of a vector</a:t>
            </a:r>
          </a:p>
        </p:txBody>
      </p:sp>
      <p:sp>
        <p:nvSpPr>
          <p:cNvPr id="556" name="Shape 556"/>
          <p:cNvSpPr txBox="1">
            <a:spLocks noGrp="1"/>
          </p:cNvSpPr>
          <p:nvPr>
            <p:ph type="body" idx="4294967295"/>
          </p:nvPr>
        </p:nvSpPr>
        <p:spPr>
          <a:xfrm>
            <a:off x="339000" y="2268450"/>
            <a:ext cx="8466000" cy="2102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scores.push_back(30);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names.push_back(“Lulu”);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myCats.push_back(myNewCat);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Removing an Element at the End</a:t>
            </a:r>
          </a:p>
        </p:txBody>
      </p:sp>
      <p:sp>
        <p:nvSpPr>
          <p:cNvPr id="562" name="Shape 562"/>
          <p:cNvSpPr txBox="1">
            <a:spLocks noGrp="1"/>
          </p:cNvSpPr>
          <p:nvPr>
            <p:ph type="body" idx="4294967295"/>
          </p:nvPr>
        </p:nvSpPr>
        <p:spPr>
          <a:xfrm>
            <a:off x="338850" y="1216900"/>
            <a:ext cx="8466000" cy="7110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pop_back();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Deletes an element at the end of a vector</a:t>
            </a:r>
          </a:p>
        </p:txBody>
      </p:sp>
      <p:sp>
        <p:nvSpPr>
          <p:cNvPr id="563" name="Shape 563"/>
          <p:cNvSpPr txBox="1">
            <a:spLocks noGrp="1"/>
          </p:cNvSpPr>
          <p:nvPr>
            <p:ph type="body" idx="4294967295"/>
          </p:nvPr>
        </p:nvSpPr>
        <p:spPr>
          <a:xfrm>
            <a:off x="339000" y="2268450"/>
            <a:ext cx="8466000" cy="473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scores.pop_back();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/>
        </p:nvSpPr>
        <p:spPr>
          <a:xfrm>
            <a:off x="180225" y="1071750"/>
            <a:ext cx="8746800" cy="188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What about if you want to remove from middle?</a:t>
            </a:r>
            <a:r>
              <a:rPr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2207025" y="2221900"/>
            <a:ext cx="4693200" cy="15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so easy</a:t>
            </a:r>
          </a:p>
          <a:p>
            <a:pPr lvl="0" algn="ctr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will see it later :)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Capacity and Size</a:t>
            </a:r>
          </a:p>
        </p:txBody>
      </p:sp>
      <p:grpSp>
        <p:nvGrpSpPr>
          <p:cNvPr id="575" name="Shape 575"/>
          <p:cNvGrpSpPr/>
          <p:nvPr/>
        </p:nvGrpSpPr>
        <p:grpSpPr>
          <a:xfrm>
            <a:off x="56775" y="1494925"/>
            <a:ext cx="2636804" cy="2385000"/>
            <a:chOff x="361575" y="1418725"/>
            <a:chExt cx="2636804" cy="2385000"/>
          </a:xfrm>
        </p:grpSpPr>
        <p:sp>
          <p:nvSpPr>
            <p:cNvPr id="576" name="Shape 576"/>
            <p:cNvSpPr/>
            <p:nvPr/>
          </p:nvSpPr>
          <p:spPr>
            <a:xfrm>
              <a:off x="1270238" y="2292925"/>
              <a:ext cx="576000" cy="636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10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1846308" y="2292925"/>
              <a:ext cx="576000" cy="636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20</a:t>
              </a:r>
            </a:p>
          </p:txBody>
        </p:sp>
        <p:sp>
          <p:nvSpPr>
            <p:cNvPr id="578" name="Shape 578"/>
            <p:cNvSpPr/>
            <p:nvPr/>
          </p:nvSpPr>
          <p:spPr>
            <a:xfrm>
              <a:off x="2422379" y="2292925"/>
              <a:ext cx="576000" cy="636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 txBox="1"/>
            <p:nvPr/>
          </p:nvSpPr>
          <p:spPr>
            <a:xfrm>
              <a:off x="361575" y="2448775"/>
              <a:ext cx="80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r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scores</a:t>
              </a:r>
            </a:p>
          </p:txBody>
        </p:sp>
        <p:sp>
          <p:nvSpPr>
            <p:cNvPr id="580" name="Shape 580"/>
            <p:cNvSpPr/>
            <p:nvPr/>
          </p:nvSpPr>
          <p:spPr>
            <a:xfrm rot="5400000">
              <a:off x="1948625" y="2406775"/>
              <a:ext cx="350700" cy="17076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 txBox="1"/>
            <p:nvPr/>
          </p:nvSpPr>
          <p:spPr>
            <a:xfrm>
              <a:off x="1517350" y="3478825"/>
              <a:ext cx="12339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capacity : 3</a:t>
              </a:r>
            </a:p>
          </p:txBody>
        </p:sp>
        <p:sp>
          <p:nvSpPr>
            <p:cNvPr id="582" name="Shape 582"/>
            <p:cNvSpPr/>
            <p:nvPr/>
          </p:nvSpPr>
          <p:spPr>
            <a:xfrm rot="-5400000">
              <a:off x="1661950" y="1394875"/>
              <a:ext cx="350700" cy="1134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 txBox="1"/>
            <p:nvPr/>
          </p:nvSpPr>
          <p:spPr>
            <a:xfrm>
              <a:off x="1370200" y="1418725"/>
              <a:ext cx="934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size : 2</a:t>
              </a:r>
            </a:p>
          </p:txBody>
        </p:sp>
      </p:grpSp>
      <p:sp>
        <p:nvSpPr>
          <p:cNvPr id="584" name="Shape 584"/>
          <p:cNvSpPr txBox="1"/>
          <p:nvPr/>
        </p:nvSpPr>
        <p:spPr>
          <a:xfrm>
            <a:off x="2924900" y="1337800"/>
            <a:ext cx="6107400" cy="159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capacity()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number of elements that a vector </a:t>
            </a: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allocated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space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size()</a:t>
            </a:r>
          </a:p>
          <a:p>
            <a:pPr marL="457200" lvl="0" indent="-34290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number of element that a vector </a:t>
            </a: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actually holds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4294967295"/>
          </p:nvPr>
        </p:nvSpPr>
        <p:spPr>
          <a:xfrm>
            <a:off x="3009400" y="3057850"/>
            <a:ext cx="5823000" cy="115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scores.capacity();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scores.size();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Increasing the Capacity of a Vector</a:t>
            </a:r>
          </a:p>
        </p:txBody>
      </p:sp>
      <p:sp>
        <p:nvSpPr>
          <p:cNvPr id="591" name="Shape 591"/>
          <p:cNvSpPr txBox="1">
            <a:spLocks noGrp="1"/>
          </p:cNvSpPr>
          <p:nvPr>
            <p:ph type="body" idx="4294967295"/>
          </p:nvPr>
        </p:nvSpPr>
        <p:spPr>
          <a:xfrm>
            <a:off x="338850" y="1216900"/>
            <a:ext cx="8466000" cy="10932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reserve(&lt;size&gt;);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Increases the </a:t>
            </a:r>
            <a:r>
              <a:rPr lang="en" b="1"/>
              <a:t>capacity</a:t>
            </a:r>
            <a:r>
              <a:rPr lang="en"/>
              <a:t> of a vector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If growing, reallocates new storage and copies whole elements in a vector into there</a:t>
            </a:r>
          </a:p>
        </p:txBody>
      </p:sp>
      <p:sp>
        <p:nvSpPr>
          <p:cNvPr id="592" name="Shape 592"/>
          <p:cNvSpPr txBox="1">
            <a:spLocks noGrp="1"/>
          </p:cNvSpPr>
          <p:nvPr>
            <p:ph type="body" idx="4294967295"/>
          </p:nvPr>
        </p:nvSpPr>
        <p:spPr>
          <a:xfrm>
            <a:off x="339000" y="2649450"/>
            <a:ext cx="8466000" cy="61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scores.reserve(10);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body" idx="4294967295"/>
          </p:nvPr>
        </p:nvSpPr>
        <p:spPr>
          <a:xfrm>
            <a:off x="338850" y="3405100"/>
            <a:ext cx="8466000" cy="10932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Use this right after creating a vector to prevent unnecessary reallocation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1818600" y="1147225"/>
            <a:ext cx="5823300" cy="376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 number1;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Int number2;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cin &gt;&gt; number1 &gt;&gt; number2;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If (number2 != 0)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{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int result = number1 / number2;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}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Exceptional Case 1: Division by Zero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Accessing an Element</a:t>
            </a:r>
          </a:p>
        </p:txBody>
      </p:sp>
      <p:sp>
        <p:nvSpPr>
          <p:cNvPr id="599" name="Shape 599"/>
          <p:cNvSpPr txBox="1">
            <a:spLocks noGrp="1"/>
          </p:cNvSpPr>
          <p:nvPr>
            <p:ph type="body" idx="4294967295"/>
          </p:nvPr>
        </p:nvSpPr>
        <p:spPr>
          <a:xfrm>
            <a:off x="338850" y="1216900"/>
            <a:ext cx="8466000" cy="7110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operator[] (size_t n);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Returns a reference of the element at the position, n</a:t>
            </a:r>
          </a:p>
        </p:txBody>
      </p:sp>
      <p:sp>
        <p:nvSpPr>
          <p:cNvPr id="600" name="Shape 600"/>
          <p:cNvSpPr txBox="1">
            <a:spLocks noGrp="1"/>
          </p:cNvSpPr>
          <p:nvPr>
            <p:ph type="body" idx="4294967295"/>
          </p:nvPr>
        </p:nvSpPr>
        <p:spPr>
          <a:xfrm>
            <a:off x="339000" y="2268450"/>
            <a:ext cx="8466000" cy="2102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scores[i] = 3;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std::cout &lt;&lt; names[i] &lt;&lt; “ “;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std::cout &lt;&lt; myCats[i].GetScore() &lt;&lt; “ “;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Printing All Elements 1</a:t>
            </a:r>
          </a:p>
        </p:txBody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311700" y="1149025"/>
            <a:ext cx="8520600" cy="3801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#include &lt;vector&gt;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int main() 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	std::vector&lt;int&gt; scores;</a:t>
            </a:r>
            <a:br>
              <a:rPr lang="en" sz="1300"/>
            </a:br>
            <a:r>
              <a:rPr lang="en" sz="1300"/>
              <a:t>	scores.reserve(2);</a:t>
            </a:r>
          </a:p>
          <a:p>
            <a:pPr marL="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br>
              <a:rPr lang="en" sz="1300"/>
            </a:br>
            <a:r>
              <a:rPr lang="en" sz="1300"/>
              <a:t>	scores.push_back(30);</a:t>
            </a:r>
          </a:p>
          <a:p>
            <a:pPr marL="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scores.push_back(50);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</a:rPr>
              <a:t>for (size_t i = 0; i &lt; scores.size(); ++i)</a:t>
            </a:r>
            <a:br>
              <a:rPr lang="en" sz="1300" b="1">
                <a:solidFill>
                  <a:srgbClr val="FF0000"/>
                </a:solidFill>
              </a:rPr>
            </a:br>
            <a:r>
              <a:rPr lang="en" sz="1300" b="1">
                <a:solidFill>
                  <a:srgbClr val="FF0000"/>
                </a:solidFill>
              </a:rPr>
              <a:t>	{</a:t>
            </a:r>
            <a:br>
              <a:rPr lang="en" sz="1300" b="1">
                <a:solidFill>
                  <a:srgbClr val="FF0000"/>
                </a:solidFill>
              </a:rPr>
            </a:br>
            <a:r>
              <a:rPr lang="en" sz="1300" b="1">
                <a:solidFill>
                  <a:srgbClr val="FF0000"/>
                </a:solidFill>
              </a:rPr>
              <a:t>		std::cout &lt;&lt; scores[i] &lt;&lt; “ “; </a:t>
            </a:r>
            <a:br>
              <a:rPr lang="en" sz="1300" b="1">
                <a:solidFill>
                  <a:srgbClr val="FF0000"/>
                </a:solidFill>
              </a:rPr>
            </a:br>
            <a:r>
              <a:rPr lang="en" sz="1300" b="1">
                <a:solidFill>
                  <a:srgbClr val="FF0000"/>
                </a:solidFill>
              </a:rPr>
              <a:t>	}</a:t>
            </a: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...</a:t>
            </a:r>
            <a:br>
              <a:rPr lang="en" sz="1300"/>
            </a:br>
            <a:r>
              <a:rPr lang="en" sz="1300"/>
              <a:t>}</a:t>
            </a:r>
            <a:br>
              <a:rPr lang="en" sz="1300"/>
            </a:br>
            <a:endParaRPr lang="en" sz="13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But This is Vector Specific</a:t>
            </a:r>
          </a:p>
        </p:txBody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You cannot  use operator[] for map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So,  </a:t>
            </a:r>
            <a:r>
              <a:rPr lang="en" b="1">
                <a:solidFill>
                  <a:srgbClr val="FF0000"/>
                </a:solidFill>
              </a:rPr>
              <a:t>iterator</a:t>
            </a:r>
            <a:r>
              <a:rPr lang="en"/>
              <a:t> a standard way of iterating any STL containers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Printing All Elements 2</a:t>
            </a:r>
          </a:p>
        </p:txBody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311700" y="1149025"/>
            <a:ext cx="8520600" cy="3801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#include &lt;vector&gt;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int main() </a:t>
            </a:r>
            <a:br>
              <a:rPr lang="en" sz="1300"/>
            </a:br>
            <a:r>
              <a:rPr lang="en" sz="1300"/>
              <a:t>{</a:t>
            </a:r>
            <a:br>
              <a:rPr lang="en" sz="1300"/>
            </a:br>
            <a:r>
              <a:rPr lang="en" sz="1300"/>
              <a:t>	std::vector&lt;int&gt; scores;</a:t>
            </a:r>
            <a:br>
              <a:rPr lang="en" sz="1300"/>
            </a:br>
            <a:r>
              <a:rPr lang="en" sz="1300"/>
              <a:t>	scores.reserve(2);</a:t>
            </a:r>
          </a:p>
          <a:p>
            <a:pPr marL="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br>
              <a:rPr lang="en" sz="1300"/>
            </a:br>
            <a:r>
              <a:rPr lang="en" sz="1300"/>
              <a:t>	scores.push_back(30);</a:t>
            </a:r>
          </a:p>
          <a:p>
            <a:pPr marL="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scores.push_back(50);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</a:rPr>
              <a:t>for (std::vector&lt;int&gt;::iterator iter = scores.begin(); iter != scores.end(); ++iter)</a:t>
            </a:r>
            <a:br>
              <a:rPr lang="en" sz="1300" b="1">
                <a:solidFill>
                  <a:srgbClr val="FF0000"/>
                </a:solidFill>
              </a:rPr>
            </a:br>
            <a:r>
              <a:rPr lang="en" sz="1300" b="1">
                <a:solidFill>
                  <a:srgbClr val="FF0000"/>
                </a:solidFill>
              </a:rPr>
              <a:t>	{</a:t>
            </a:r>
            <a:br>
              <a:rPr lang="en" sz="1300" b="1">
                <a:solidFill>
                  <a:srgbClr val="FF0000"/>
                </a:solidFill>
              </a:rPr>
            </a:br>
            <a:r>
              <a:rPr lang="en" sz="1300" b="1">
                <a:solidFill>
                  <a:srgbClr val="FF0000"/>
                </a:solidFill>
              </a:rPr>
              <a:t>		std::cout &lt;&lt; *iter &lt;&lt; “ “; </a:t>
            </a:r>
            <a:br>
              <a:rPr lang="en" sz="1300" b="1">
                <a:solidFill>
                  <a:srgbClr val="FF0000"/>
                </a:solidFill>
              </a:rPr>
            </a:br>
            <a:r>
              <a:rPr lang="en" sz="1300" b="1">
                <a:solidFill>
                  <a:srgbClr val="FF0000"/>
                </a:solidFill>
              </a:rPr>
              <a:t>	}</a:t>
            </a:r>
            <a:br>
              <a:rPr lang="en" sz="1300" b="1">
                <a:solidFill>
                  <a:srgbClr val="FF0000"/>
                </a:solidFill>
              </a:rPr>
            </a:br>
            <a:r>
              <a:rPr lang="en" sz="1300">
                <a:solidFill>
                  <a:srgbClr val="000000"/>
                </a:solidFill>
              </a:rPr>
              <a:t>	...</a:t>
            </a:r>
            <a:br>
              <a:rPr lang="en" sz="1300"/>
            </a:br>
            <a:r>
              <a:rPr lang="en" sz="1300"/>
              <a:t>}</a:t>
            </a:r>
            <a:br>
              <a:rPr lang="en" sz="1300"/>
            </a:br>
            <a:endParaRPr lang="en" sz="13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Iterator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4294967295"/>
          </p:nvPr>
        </p:nvSpPr>
        <p:spPr>
          <a:xfrm>
            <a:off x="338850" y="1216900"/>
            <a:ext cx="8466000" cy="10932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vector&lt;</a:t>
            </a:r>
            <a:r>
              <a:rPr lang="en" i="1">
                <a:solidFill>
                  <a:srgbClr val="FF0000"/>
                </a:solidFill>
              </a:rPr>
              <a:t>&lt;type&gt;</a:t>
            </a:r>
            <a:r>
              <a:rPr lang="en"/>
              <a:t>&gt;::iterator </a:t>
            </a:r>
            <a:r>
              <a:rPr lang="en" i="1"/>
              <a:t>&lt;name&gt;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Is used to traverse the elements of a vector</a:t>
            </a:r>
          </a:p>
        </p:txBody>
      </p:sp>
      <p:sp>
        <p:nvSpPr>
          <p:cNvPr id="625" name="Shape 625"/>
          <p:cNvSpPr txBox="1">
            <a:spLocks noGrp="1"/>
          </p:cNvSpPr>
          <p:nvPr>
            <p:ph type="body" idx="4294967295"/>
          </p:nvPr>
        </p:nvSpPr>
        <p:spPr>
          <a:xfrm>
            <a:off x="339000" y="2497050"/>
            <a:ext cx="8466000" cy="61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std::vector&lt;int&gt;::iterator iter = scores.begin();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Iterator - begin() / end()</a:t>
            </a:r>
          </a:p>
        </p:txBody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4072075" y="1225225"/>
            <a:ext cx="4760100" cy="215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begin()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returns the iterator which </a:t>
            </a:r>
            <a:r>
              <a:rPr lang="en" b="1"/>
              <a:t>points</a:t>
            </a:r>
            <a:r>
              <a:rPr lang="en"/>
              <a:t> the first element of a vector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end()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returns the iterator which </a:t>
            </a:r>
            <a:r>
              <a:rPr lang="en" b="1"/>
              <a:t>points</a:t>
            </a:r>
            <a:r>
              <a:rPr lang="en"/>
              <a:t> the past-the-last element of a vector</a:t>
            </a:r>
          </a:p>
        </p:txBody>
      </p:sp>
      <p:grpSp>
        <p:nvGrpSpPr>
          <p:cNvPr id="632" name="Shape 632"/>
          <p:cNvGrpSpPr/>
          <p:nvPr/>
        </p:nvGrpSpPr>
        <p:grpSpPr>
          <a:xfrm>
            <a:off x="98228" y="2118038"/>
            <a:ext cx="3450941" cy="1382018"/>
            <a:chOff x="2788450" y="2698525"/>
            <a:chExt cx="3832250" cy="1624375"/>
          </a:xfrm>
        </p:grpSpPr>
        <p:grpSp>
          <p:nvGrpSpPr>
            <p:cNvPr id="633" name="Shape 633"/>
            <p:cNvGrpSpPr/>
            <p:nvPr/>
          </p:nvGrpSpPr>
          <p:grpSpPr>
            <a:xfrm>
              <a:off x="2977038" y="2698525"/>
              <a:ext cx="1728142" cy="636600"/>
              <a:chOff x="1270238" y="2292925"/>
              <a:chExt cx="1728142" cy="636600"/>
            </a:xfrm>
          </p:grpSpPr>
          <p:sp>
            <p:nvSpPr>
              <p:cNvPr id="634" name="Shape 634"/>
              <p:cNvSpPr/>
              <p:nvPr/>
            </p:nvSpPr>
            <p:spPr>
              <a:xfrm>
                <a:off x="1270238" y="2292925"/>
                <a:ext cx="576000" cy="6366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10</a:t>
                </a:r>
              </a:p>
            </p:txBody>
          </p:sp>
          <p:sp>
            <p:nvSpPr>
              <p:cNvPr id="635" name="Shape 635"/>
              <p:cNvSpPr/>
              <p:nvPr/>
            </p:nvSpPr>
            <p:spPr>
              <a:xfrm>
                <a:off x="1846308" y="2292925"/>
                <a:ext cx="576000" cy="6366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20</a:t>
                </a:r>
              </a:p>
            </p:txBody>
          </p:sp>
          <p:sp>
            <p:nvSpPr>
              <p:cNvPr id="636" name="Shape 636"/>
              <p:cNvSpPr/>
              <p:nvPr/>
            </p:nvSpPr>
            <p:spPr>
              <a:xfrm>
                <a:off x="2422379" y="2292925"/>
                <a:ext cx="576000" cy="6366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37" name="Shape 637"/>
            <p:cNvGrpSpPr/>
            <p:nvPr/>
          </p:nvGrpSpPr>
          <p:grpSpPr>
            <a:xfrm>
              <a:off x="4705163" y="2698525"/>
              <a:ext cx="1728142" cy="636600"/>
              <a:chOff x="1270238" y="2292925"/>
              <a:chExt cx="1728142" cy="636600"/>
            </a:xfrm>
          </p:grpSpPr>
          <p:sp>
            <p:nvSpPr>
              <p:cNvPr id="638" name="Shape 638"/>
              <p:cNvSpPr/>
              <p:nvPr/>
            </p:nvSpPr>
            <p:spPr>
              <a:xfrm>
                <a:off x="1270238" y="2292925"/>
                <a:ext cx="576000" cy="6366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39" name="Shape 639"/>
              <p:cNvSpPr/>
              <p:nvPr/>
            </p:nvSpPr>
            <p:spPr>
              <a:xfrm>
                <a:off x="1846308" y="2292925"/>
                <a:ext cx="576000" cy="6366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40" name="Shape 640"/>
              <p:cNvSpPr/>
              <p:nvPr/>
            </p:nvSpPr>
            <p:spPr>
              <a:xfrm>
                <a:off x="2422379" y="2292925"/>
                <a:ext cx="576000" cy="636600"/>
              </a:xfrm>
              <a:prstGeom prst="rect">
                <a:avLst/>
              </a:prstGeom>
              <a:solidFill>
                <a:srgbClr val="CFE2F3"/>
              </a:solidFill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641" name="Shape 641"/>
            <p:cNvSpPr/>
            <p:nvPr/>
          </p:nvSpPr>
          <p:spPr>
            <a:xfrm>
              <a:off x="2788450" y="3385400"/>
              <a:ext cx="1005900" cy="93750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begin()</a:t>
              </a:r>
            </a:p>
          </p:txBody>
        </p:sp>
        <p:sp>
          <p:nvSpPr>
            <p:cNvPr id="642" name="Shape 642"/>
            <p:cNvSpPr/>
            <p:nvPr/>
          </p:nvSpPr>
          <p:spPr>
            <a:xfrm>
              <a:off x="5614800" y="3385400"/>
              <a:ext cx="1005900" cy="93750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end()</a:t>
              </a:r>
            </a:p>
          </p:txBody>
        </p:sp>
      </p:grpSp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4072275" y="3377125"/>
            <a:ext cx="4760100" cy="115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vector&lt;int&gt;::iterator bIter = scores.begin();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vector&lt;int&gt;::iterator eIter = scores.end();</a:t>
            </a:r>
          </a:p>
        </p:txBody>
      </p:sp>
      <p:grpSp>
        <p:nvGrpSpPr>
          <p:cNvPr id="644" name="Shape 644"/>
          <p:cNvGrpSpPr/>
          <p:nvPr/>
        </p:nvGrpSpPr>
        <p:grpSpPr>
          <a:xfrm>
            <a:off x="313800" y="1344950"/>
            <a:ext cx="2542800" cy="748875"/>
            <a:chOff x="722300" y="3067750"/>
            <a:chExt cx="2542800" cy="748875"/>
          </a:xfrm>
        </p:grpSpPr>
        <p:sp>
          <p:nvSpPr>
            <p:cNvPr id="645" name="Shape 645"/>
            <p:cNvSpPr/>
            <p:nvPr/>
          </p:nvSpPr>
          <p:spPr>
            <a:xfrm rot="-5400000">
              <a:off x="1818350" y="2369875"/>
              <a:ext cx="350700" cy="2542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376750" y="3067750"/>
              <a:ext cx="12339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capacity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My Scores And Printing Them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 an Element at a Certain Position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591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std::vector&lt;int&gt; scores;</a:t>
            </a:r>
            <a:br>
              <a:rPr lang="en"/>
            </a:br>
            <a:r>
              <a:rPr lang="en"/>
              <a:t>scores.reserve(4);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scores.push_back(10);						// 10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scores.push_back(50);						// 10, 50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scores.push_back(38);						// 10, 50, 38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scores.push_back(100);						// 10, 50, 38, 100</a:t>
            </a:r>
            <a:br>
              <a:rPr lang="en"/>
            </a:br>
            <a:br>
              <a:rPr lang="en"/>
            </a:br>
            <a:r>
              <a:rPr lang="en"/>
              <a:t>std::vector&lt;int&gt;::iterator it = scores.begin();</a:t>
            </a:r>
            <a:br>
              <a:rPr lang="en"/>
            </a:br>
            <a:endParaRPr lang="en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= scores.insert (it , 80);						// 80, 10, 50, 38, 100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Copy Issue</a:t>
            </a:r>
          </a:p>
        </p:txBody>
      </p:sp>
      <p:grpSp>
        <p:nvGrpSpPr>
          <p:cNvPr id="663" name="Shape 663"/>
          <p:cNvGrpSpPr/>
          <p:nvPr/>
        </p:nvGrpSpPr>
        <p:grpSpPr>
          <a:xfrm>
            <a:off x="4715700" y="2401399"/>
            <a:ext cx="736200" cy="1890134"/>
            <a:chOff x="4029900" y="2401399"/>
            <a:chExt cx="736200" cy="1890134"/>
          </a:xfrm>
        </p:grpSpPr>
        <p:sp>
          <p:nvSpPr>
            <p:cNvPr id="664" name="Shape 664"/>
            <p:cNvSpPr/>
            <p:nvPr/>
          </p:nvSpPr>
          <p:spPr>
            <a:xfrm>
              <a:off x="4029900" y="3819634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1024</a:t>
              </a:r>
            </a:p>
          </p:txBody>
        </p:sp>
        <p:sp>
          <p:nvSpPr>
            <p:cNvPr id="665" name="Shape 665"/>
            <p:cNvSpPr/>
            <p:nvPr/>
          </p:nvSpPr>
          <p:spPr>
            <a:xfrm>
              <a:off x="4029900" y="3347680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4</a:t>
              </a:r>
            </a:p>
          </p:txBody>
        </p:sp>
        <p:sp>
          <p:nvSpPr>
            <p:cNvPr id="666" name="Shape 666"/>
            <p:cNvSpPr/>
            <p:nvPr/>
          </p:nvSpPr>
          <p:spPr>
            <a:xfrm>
              <a:off x="4029900" y="2873353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3</a:t>
              </a:r>
            </a:p>
          </p:txBody>
        </p:sp>
        <p:sp>
          <p:nvSpPr>
            <p:cNvPr id="667" name="Shape 667"/>
            <p:cNvSpPr/>
            <p:nvPr/>
          </p:nvSpPr>
          <p:spPr>
            <a:xfrm>
              <a:off x="4029900" y="2401399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8" name="Shape 668"/>
          <p:cNvSpPr txBox="1">
            <a:spLocks noGrp="1"/>
          </p:cNvSpPr>
          <p:nvPr>
            <p:ph type="body" idx="4294967295"/>
          </p:nvPr>
        </p:nvSpPr>
        <p:spPr>
          <a:xfrm>
            <a:off x="845100" y="1371050"/>
            <a:ext cx="3552000" cy="2920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std::vector&lt;int&gt; scores;</a:t>
            </a:r>
            <a:br>
              <a:rPr lang="en"/>
            </a:br>
            <a:r>
              <a:rPr lang="en"/>
              <a:t>scores.reserve(4);</a:t>
            </a:r>
            <a:br>
              <a:rPr lang="en"/>
            </a:br>
            <a:r>
              <a:rPr lang="en"/>
              <a:t>// Pushes 10, 50, 38</a:t>
            </a:r>
            <a:br>
              <a:rPr lang="en"/>
            </a:br>
            <a:br>
              <a:rPr lang="en"/>
            </a:br>
            <a:r>
              <a:rPr lang="en"/>
              <a:t>std::vector&lt;int&gt;::iterator it;</a:t>
            </a:r>
            <a:br>
              <a:rPr lang="en"/>
            </a:br>
            <a:r>
              <a:rPr lang="en"/>
              <a:t>it = scores.begin();</a:t>
            </a:r>
            <a:br>
              <a:rPr lang="en"/>
            </a:br>
            <a:endParaRPr lang="en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= scores.insert (it , 80);</a:t>
            </a:r>
          </a:p>
        </p:txBody>
      </p:sp>
      <p:grpSp>
        <p:nvGrpSpPr>
          <p:cNvPr id="669" name="Shape 669"/>
          <p:cNvGrpSpPr/>
          <p:nvPr/>
        </p:nvGrpSpPr>
        <p:grpSpPr>
          <a:xfrm>
            <a:off x="5912373" y="1935890"/>
            <a:ext cx="2949477" cy="2355642"/>
            <a:chOff x="5455173" y="1935890"/>
            <a:chExt cx="2949477" cy="2355642"/>
          </a:xfrm>
        </p:grpSpPr>
        <p:sp>
          <p:nvSpPr>
            <p:cNvPr id="670" name="Shape 670"/>
            <p:cNvSpPr/>
            <p:nvPr/>
          </p:nvSpPr>
          <p:spPr>
            <a:xfrm>
              <a:off x="5455173" y="2401399"/>
              <a:ext cx="736200" cy="47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191372" y="2401399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</a:rPr>
                <a:t>10</a:t>
              </a:r>
            </a:p>
          </p:txBody>
        </p:sp>
        <p:sp>
          <p:nvSpPr>
            <p:cNvPr id="672" name="Shape 672"/>
            <p:cNvSpPr/>
            <p:nvPr/>
          </p:nvSpPr>
          <p:spPr>
            <a:xfrm>
              <a:off x="6927572" y="2401399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50</a:t>
              </a:r>
            </a:p>
          </p:txBody>
        </p:sp>
        <p:sp>
          <p:nvSpPr>
            <p:cNvPr id="673" name="Shape 673"/>
            <p:cNvSpPr/>
            <p:nvPr/>
          </p:nvSpPr>
          <p:spPr>
            <a:xfrm>
              <a:off x="7663771" y="2401399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38</a:t>
              </a:r>
            </a:p>
          </p:txBody>
        </p:sp>
        <p:sp>
          <p:nvSpPr>
            <p:cNvPr id="674" name="Shape 674"/>
            <p:cNvSpPr/>
            <p:nvPr/>
          </p:nvSpPr>
          <p:spPr>
            <a:xfrm>
              <a:off x="5459853" y="2869126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196052" y="2869126"/>
              <a:ext cx="736200" cy="471900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932251" y="2869126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7668450" y="2869126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5455178" y="3347678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191377" y="3347678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927576" y="3347678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7663775" y="3347678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5455178" y="3819632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191377" y="3819632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6927576" y="3819632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7663775" y="3819632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5455173" y="1935890"/>
              <a:ext cx="736200" cy="471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191372" y="1935890"/>
              <a:ext cx="736200" cy="471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927572" y="1935890"/>
              <a:ext cx="736200" cy="47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7663771" y="1935890"/>
              <a:ext cx="736200" cy="47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0" name="Shape 690"/>
          <p:cNvSpPr/>
          <p:nvPr/>
        </p:nvSpPr>
        <p:spPr>
          <a:xfrm>
            <a:off x="116325" y="3689375"/>
            <a:ext cx="656400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116325" y="3044075"/>
            <a:ext cx="656400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2" name="Shape 692"/>
          <p:cNvGrpSpPr/>
          <p:nvPr/>
        </p:nvGrpSpPr>
        <p:grpSpPr>
          <a:xfrm>
            <a:off x="5912375" y="2401412"/>
            <a:ext cx="2944800" cy="948262"/>
            <a:chOff x="5912375" y="2401412"/>
            <a:chExt cx="2944800" cy="948262"/>
          </a:xfrm>
        </p:grpSpPr>
        <p:sp>
          <p:nvSpPr>
            <p:cNvPr id="693" name="Shape 693"/>
            <p:cNvSpPr/>
            <p:nvPr/>
          </p:nvSpPr>
          <p:spPr>
            <a:xfrm>
              <a:off x="6648575" y="2401412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</a:rPr>
                <a:t>80</a:t>
              </a:r>
            </a:p>
          </p:txBody>
        </p:sp>
        <p:sp>
          <p:nvSpPr>
            <p:cNvPr id="694" name="Shape 694"/>
            <p:cNvSpPr/>
            <p:nvPr/>
          </p:nvSpPr>
          <p:spPr>
            <a:xfrm>
              <a:off x="7384775" y="2401412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695" name="Shape 695"/>
            <p:cNvSpPr/>
            <p:nvPr/>
          </p:nvSpPr>
          <p:spPr>
            <a:xfrm>
              <a:off x="8120975" y="2401412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</a:rPr>
                <a:t>50</a:t>
              </a:r>
            </a:p>
          </p:txBody>
        </p:sp>
        <p:sp>
          <p:nvSpPr>
            <p:cNvPr id="696" name="Shape 696"/>
            <p:cNvSpPr/>
            <p:nvPr/>
          </p:nvSpPr>
          <p:spPr>
            <a:xfrm>
              <a:off x="5912375" y="2877774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</a:rPr>
                <a:t>38</a:t>
              </a:r>
            </a:p>
          </p:txBody>
        </p:sp>
      </p:grpSp>
      <p:sp>
        <p:nvSpPr>
          <p:cNvPr id="697" name="Shape 697"/>
          <p:cNvSpPr/>
          <p:nvPr/>
        </p:nvSpPr>
        <p:spPr>
          <a:xfrm>
            <a:off x="4715700" y="2877753"/>
            <a:ext cx="736200" cy="4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98" name="Shape 698"/>
          <p:cNvSpPr/>
          <p:nvPr/>
        </p:nvSpPr>
        <p:spPr>
          <a:xfrm>
            <a:off x="5361775" y="2634275"/>
            <a:ext cx="1371096" cy="1424375"/>
          </a:xfrm>
          <a:custGeom>
            <a:avLst/>
            <a:gdLst/>
            <a:ahLst/>
            <a:cxnLst/>
            <a:rect l="0" t="0" r="0" b="0"/>
            <a:pathLst>
              <a:path w="63484" h="56975" extrusionOk="0">
                <a:moveTo>
                  <a:pt x="0" y="56975"/>
                </a:moveTo>
                <a:cubicBezTo>
                  <a:pt x="1385" y="55479"/>
                  <a:pt x="5928" y="55147"/>
                  <a:pt x="8310" y="48001"/>
                </a:cubicBezTo>
                <a:cubicBezTo>
                  <a:pt x="10692" y="40855"/>
                  <a:pt x="10636" y="21854"/>
                  <a:pt x="14292" y="14099"/>
                </a:cubicBezTo>
                <a:cubicBezTo>
                  <a:pt x="17948" y="6343"/>
                  <a:pt x="22047" y="3794"/>
                  <a:pt x="30246" y="1468"/>
                </a:cubicBezTo>
                <a:cubicBezTo>
                  <a:pt x="38444" y="-858"/>
                  <a:pt x="57944" y="360"/>
                  <a:pt x="63484" y="13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Reallocation + Copy Issue</a:t>
            </a:r>
          </a:p>
        </p:txBody>
      </p:sp>
      <p:grpSp>
        <p:nvGrpSpPr>
          <p:cNvPr id="704" name="Shape 704"/>
          <p:cNvGrpSpPr/>
          <p:nvPr/>
        </p:nvGrpSpPr>
        <p:grpSpPr>
          <a:xfrm>
            <a:off x="4715700" y="2401399"/>
            <a:ext cx="736200" cy="1890134"/>
            <a:chOff x="4029900" y="2401399"/>
            <a:chExt cx="736200" cy="1890134"/>
          </a:xfrm>
        </p:grpSpPr>
        <p:sp>
          <p:nvSpPr>
            <p:cNvPr id="705" name="Shape 705"/>
            <p:cNvSpPr/>
            <p:nvPr/>
          </p:nvSpPr>
          <p:spPr>
            <a:xfrm>
              <a:off x="4029900" y="3819634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1024</a:t>
              </a:r>
            </a:p>
          </p:txBody>
        </p:sp>
        <p:sp>
          <p:nvSpPr>
            <p:cNvPr id="706" name="Shape 706"/>
            <p:cNvSpPr/>
            <p:nvPr/>
          </p:nvSpPr>
          <p:spPr>
            <a:xfrm>
              <a:off x="4029900" y="3347680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4</a:t>
              </a:r>
            </a:p>
          </p:txBody>
        </p:sp>
        <p:sp>
          <p:nvSpPr>
            <p:cNvPr id="707" name="Shape 707"/>
            <p:cNvSpPr/>
            <p:nvPr/>
          </p:nvSpPr>
          <p:spPr>
            <a:xfrm>
              <a:off x="4029900" y="2873353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4</a:t>
              </a:r>
            </a:p>
          </p:txBody>
        </p:sp>
        <p:sp>
          <p:nvSpPr>
            <p:cNvPr id="708" name="Shape 708"/>
            <p:cNvSpPr/>
            <p:nvPr/>
          </p:nvSpPr>
          <p:spPr>
            <a:xfrm>
              <a:off x="4029900" y="2401399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9" name="Shape 709"/>
          <p:cNvSpPr txBox="1">
            <a:spLocks noGrp="1"/>
          </p:cNvSpPr>
          <p:nvPr>
            <p:ph type="body" idx="4294967295"/>
          </p:nvPr>
        </p:nvSpPr>
        <p:spPr>
          <a:xfrm>
            <a:off x="845100" y="1371050"/>
            <a:ext cx="3552000" cy="2920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std::vector&lt;int&gt; scores;</a:t>
            </a:r>
            <a:br>
              <a:rPr lang="en"/>
            </a:br>
            <a:r>
              <a:rPr lang="en"/>
              <a:t>scores.reserve(4);</a:t>
            </a:r>
            <a:br>
              <a:rPr lang="en"/>
            </a:br>
            <a:r>
              <a:rPr lang="en"/>
              <a:t>// Pushes 10, 50, 38, 100</a:t>
            </a:r>
            <a:br>
              <a:rPr lang="en"/>
            </a:br>
            <a:br>
              <a:rPr lang="en"/>
            </a:br>
            <a:r>
              <a:rPr lang="en"/>
              <a:t>std::vector&lt;int&gt;::iterator it;</a:t>
            </a:r>
            <a:br>
              <a:rPr lang="en"/>
            </a:br>
            <a:r>
              <a:rPr lang="en"/>
              <a:t>it = scores.begin();</a:t>
            </a:r>
            <a:br>
              <a:rPr lang="en"/>
            </a:br>
            <a:endParaRPr lang="en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= scores.insert (it , 80);</a:t>
            </a:r>
          </a:p>
        </p:txBody>
      </p:sp>
      <p:grpSp>
        <p:nvGrpSpPr>
          <p:cNvPr id="710" name="Shape 710"/>
          <p:cNvGrpSpPr/>
          <p:nvPr/>
        </p:nvGrpSpPr>
        <p:grpSpPr>
          <a:xfrm>
            <a:off x="5912373" y="1935890"/>
            <a:ext cx="2949477" cy="2355642"/>
            <a:chOff x="5455173" y="1935890"/>
            <a:chExt cx="2949477" cy="2355642"/>
          </a:xfrm>
        </p:grpSpPr>
        <p:sp>
          <p:nvSpPr>
            <p:cNvPr id="711" name="Shape 711"/>
            <p:cNvSpPr/>
            <p:nvPr/>
          </p:nvSpPr>
          <p:spPr>
            <a:xfrm>
              <a:off x="5455173" y="2401399"/>
              <a:ext cx="736200" cy="47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191372" y="2401399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</a:rPr>
                <a:t>10</a:t>
              </a:r>
            </a:p>
          </p:txBody>
        </p:sp>
        <p:sp>
          <p:nvSpPr>
            <p:cNvPr id="713" name="Shape 713"/>
            <p:cNvSpPr/>
            <p:nvPr/>
          </p:nvSpPr>
          <p:spPr>
            <a:xfrm>
              <a:off x="6927572" y="2401399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50</a:t>
              </a:r>
            </a:p>
          </p:txBody>
        </p:sp>
        <p:sp>
          <p:nvSpPr>
            <p:cNvPr id="714" name="Shape 714"/>
            <p:cNvSpPr/>
            <p:nvPr/>
          </p:nvSpPr>
          <p:spPr>
            <a:xfrm>
              <a:off x="7663771" y="2401399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38</a:t>
              </a:r>
            </a:p>
          </p:txBody>
        </p:sp>
        <p:sp>
          <p:nvSpPr>
            <p:cNvPr id="715" name="Shape 715"/>
            <p:cNvSpPr/>
            <p:nvPr/>
          </p:nvSpPr>
          <p:spPr>
            <a:xfrm>
              <a:off x="5459853" y="2869126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100</a:t>
              </a:r>
            </a:p>
          </p:txBody>
        </p:sp>
        <p:sp>
          <p:nvSpPr>
            <p:cNvPr id="716" name="Shape 716"/>
            <p:cNvSpPr/>
            <p:nvPr/>
          </p:nvSpPr>
          <p:spPr>
            <a:xfrm>
              <a:off x="6196052" y="2869126"/>
              <a:ext cx="736200" cy="471900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932251" y="2869126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7668450" y="2869126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455178" y="3347678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191377" y="3347678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6927576" y="3347678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7663775" y="3347678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55178" y="3819632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191377" y="3819632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927576" y="3819632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7663775" y="3819632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455173" y="1935890"/>
              <a:ext cx="736200" cy="471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191372" y="1935890"/>
              <a:ext cx="736200" cy="471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927572" y="1935890"/>
              <a:ext cx="736200" cy="47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7663771" y="1935890"/>
              <a:ext cx="736200" cy="47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1" name="Shape 731"/>
          <p:cNvSpPr/>
          <p:nvPr/>
        </p:nvSpPr>
        <p:spPr>
          <a:xfrm>
            <a:off x="5442825" y="2630600"/>
            <a:ext cx="1371096" cy="1424375"/>
          </a:xfrm>
          <a:custGeom>
            <a:avLst/>
            <a:gdLst/>
            <a:ahLst/>
            <a:cxnLst/>
            <a:rect l="0" t="0" r="0" b="0"/>
            <a:pathLst>
              <a:path w="63484" h="56975" extrusionOk="0">
                <a:moveTo>
                  <a:pt x="0" y="56975"/>
                </a:moveTo>
                <a:cubicBezTo>
                  <a:pt x="1385" y="55479"/>
                  <a:pt x="5928" y="55147"/>
                  <a:pt x="8310" y="48001"/>
                </a:cubicBezTo>
                <a:cubicBezTo>
                  <a:pt x="10692" y="40855"/>
                  <a:pt x="10636" y="21854"/>
                  <a:pt x="14292" y="14099"/>
                </a:cubicBezTo>
                <a:cubicBezTo>
                  <a:pt x="17948" y="6343"/>
                  <a:pt x="22047" y="3794"/>
                  <a:pt x="30246" y="1468"/>
                </a:cubicBezTo>
                <a:cubicBezTo>
                  <a:pt x="38444" y="-858"/>
                  <a:pt x="57944" y="360"/>
                  <a:pt x="63484" y="13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732" name="Shape 732"/>
          <p:cNvSpPr/>
          <p:nvPr/>
        </p:nvSpPr>
        <p:spPr>
          <a:xfrm>
            <a:off x="116325" y="3689375"/>
            <a:ext cx="656400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116325" y="3044075"/>
            <a:ext cx="656400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34" name="Shape 734"/>
          <p:cNvGrpSpPr/>
          <p:nvPr/>
        </p:nvGrpSpPr>
        <p:grpSpPr>
          <a:xfrm>
            <a:off x="5912375" y="2401399"/>
            <a:ext cx="2950850" cy="948262"/>
            <a:chOff x="5912375" y="2401399"/>
            <a:chExt cx="2950850" cy="948262"/>
          </a:xfrm>
        </p:grpSpPr>
        <p:sp>
          <p:nvSpPr>
            <p:cNvPr id="735" name="Shape 735"/>
            <p:cNvSpPr/>
            <p:nvPr/>
          </p:nvSpPr>
          <p:spPr>
            <a:xfrm>
              <a:off x="6654625" y="2401399"/>
              <a:ext cx="736200" cy="47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7390825" y="2401399"/>
              <a:ext cx="736200" cy="47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8127025" y="2401399"/>
              <a:ext cx="736200" cy="47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912375" y="2877762"/>
              <a:ext cx="736200" cy="47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5912375" y="2877762"/>
            <a:ext cx="2956500" cy="943800"/>
            <a:chOff x="5912375" y="2877762"/>
            <a:chExt cx="2956500" cy="943800"/>
          </a:xfrm>
        </p:grpSpPr>
        <p:sp>
          <p:nvSpPr>
            <p:cNvPr id="740" name="Shape 740"/>
            <p:cNvSpPr/>
            <p:nvPr/>
          </p:nvSpPr>
          <p:spPr>
            <a:xfrm>
              <a:off x="7396475" y="2877762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</a:rPr>
                <a:t>80</a:t>
              </a:r>
            </a:p>
          </p:txBody>
        </p:sp>
        <p:sp>
          <p:nvSpPr>
            <p:cNvPr id="741" name="Shape 741"/>
            <p:cNvSpPr/>
            <p:nvPr/>
          </p:nvSpPr>
          <p:spPr>
            <a:xfrm>
              <a:off x="8132675" y="2877762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742" name="Shape 742"/>
            <p:cNvSpPr/>
            <p:nvPr/>
          </p:nvSpPr>
          <p:spPr>
            <a:xfrm>
              <a:off x="5912375" y="3349662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</a:rPr>
                <a:t>50</a:t>
              </a:r>
            </a:p>
          </p:txBody>
        </p:sp>
        <p:sp>
          <p:nvSpPr>
            <p:cNvPr id="743" name="Shape 743"/>
            <p:cNvSpPr/>
            <p:nvPr/>
          </p:nvSpPr>
          <p:spPr>
            <a:xfrm>
              <a:off x="7396475" y="3349662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</a:rPr>
                <a:t>100</a:t>
              </a:r>
            </a:p>
          </p:txBody>
        </p:sp>
        <p:sp>
          <p:nvSpPr>
            <p:cNvPr id="744" name="Shape 744"/>
            <p:cNvSpPr/>
            <p:nvPr/>
          </p:nvSpPr>
          <p:spPr>
            <a:xfrm>
              <a:off x="6648575" y="3349662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</a:rPr>
                <a:t>38</a:t>
              </a:r>
            </a:p>
          </p:txBody>
        </p:sp>
      </p:grpSp>
      <p:sp>
        <p:nvSpPr>
          <p:cNvPr id="745" name="Shape 745"/>
          <p:cNvSpPr/>
          <p:nvPr/>
        </p:nvSpPr>
        <p:spPr>
          <a:xfrm>
            <a:off x="5451900" y="3073375"/>
            <a:ext cx="2051327" cy="981537"/>
          </a:xfrm>
          <a:custGeom>
            <a:avLst/>
            <a:gdLst/>
            <a:ahLst/>
            <a:cxnLst/>
            <a:rect l="0" t="0" r="0" b="0"/>
            <a:pathLst>
              <a:path w="63484" h="56975" extrusionOk="0">
                <a:moveTo>
                  <a:pt x="0" y="56975"/>
                </a:moveTo>
                <a:cubicBezTo>
                  <a:pt x="1385" y="55479"/>
                  <a:pt x="5928" y="55147"/>
                  <a:pt x="8310" y="48001"/>
                </a:cubicBezTo>
                <a:cubicBezTo>
                  <a:pt x="10692" y="40855"/>
                  <a:pt x="10636" y="21854"/>
                  <a:pt x="14292" y="14099"/>
                </a:cubicBezTo>
                <a:cubicBezTo>
                  <a:pt x="17948" y="6343"/>
                  <a:pt x="22047" y="3794"/>
                  <a:pt x="30246" y="1468"/>
                </a:cubicBezTo>
                <a:cubicBezTo>
                  <a:pt x="38444" y="-858"/>
                  <a:pt x="57944" y="360"/>
                  <a:pt x="63484" y="13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sp>
      <p:grpSp>
        <p:nvGrpSpPr>
          <p:cNvPr id="746" name="Shape 746"/>
          <p:cNvGrpSpPr/>
          <p:nvPr/>
        </p:nvGrpSpPr>
        <p:grpSpPr>
          <a:xfrm>
            <a:off x="4715700" y="2877766"/>
            <a:ext cx="736200" cy="943813"/>
            <a:chOff x="4715700" y="2877766"/>
            <a:chExt cx="736200" cy="943813"/>
          </a:xfrm>
        </p:grpSpPr>
        <p:sp>
          <p:nvSpPr>
            <p:cNvPr id="747" name="Shape 747"/>
            <p:cNvSpPr/>
            <p:nvPr/>
          </p:nvSpPr>
          <p:spPr>
            <a:xfrm>
              <a:off x="4715700" y="2877766"/>
              <a:ext cx="736200" cy="47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748" name="Shape 748"/>
            <p:cNvSpPr/>
            <p:nvPr/>
          </p:nvSpPr>
          <p:spPr>
            <a:xfrm>
              <a:off x="4715700" y="3349678"/>
              <a:ext cx="736200" cy="47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749" name="Shape 749"/>
          <p:cNvSpPr/>
          <p:nvPr/>
        </p:nvSpPr>
        <p:spPr>
          <a:xfrm>
            <a:off x="4715700" y="3821584"/>
            <a:ext cx="736200" cy="471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2048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Exceptional Case 2 - Null Object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660350" y="1304250"/>
            <a:ext cx="5823300" cy="301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Cat* myCat = nullptr;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const char* myCatName = myCat-&gt;GetName();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cout &lt;&lt; myCatName &lt;&lt; endl;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Shape 161"/>
          <p:cNvSpPr/>
          <p:nvPr/>
        </p:nvSpPr>
        <p:spPr>
          <a:xfrm rot="-2454776">
            <a:off x="5675198" y="2061722"/>
            <a:ext cx="598249" cy="38576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5396525" y="1622950"/>
            <a:ext cx="3823500" cy="37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What happen if </a:t>
            </a:r>
            <a:r>
              <a:rPr lang="en" sz="1800" b="1" i="1">
                <a:latin typeface="Open Sans"/>
                <a:ea typeface="Open Sans"/>
                <a:cs typeface="Open Sans"/>
                <a:sym typeface="Open Sans"/>
              </a:rPr>
              <a:t>myCat</a:t>
            </a: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 is NULL?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25" y="1504725"/>
            <a:ext cx="51911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Delete an Element at a Certain Position</a:t>
            </a:r>
          </a:p>
        </p:txBody>
      </p:sp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48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std::vector&lt;int&gt; scores;</a:t>
            </a:r>
            <a:br>
              <a:rPr lang="en"/>
            </a:br>
            <a:r>
              <a:rPr lang="en"/>
              <a:t>scores.reserve(4);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scores.push_back(10);			// 10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scores.push_back(50);			// 10, 50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scores.push_back(38);			// 10, 50, 38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scores.push_back(100);			// 10, 50, 38, 100</a:t>
            </a:r>
            <a:br>
              <a:rPr lang="en"/>
            </a:br>
            <a:br>
              <a:rPr lang="en"/>
            </a:br>
            <a:r>
              <a:rPr lang="en"/>
              <a:t>std::vector&lt;int&gt;::iterator it;</a:t>
            </a:r>
            <a:br>
              <a:rPr lang="en"/>
            </a:br>
            <a:r>
              <a:rPr lang="en"/>
              <a:t>it = scores.begin();</a:t>
            </a:r>
            <a:br>
              <a:rPr lang="en"/>
            </a:br>
            <a:endParaRPr lang="en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= scores.erase(it);				// 50, 38, 100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0000"/>
                </a:solidFill>
              </a:rPr>
              <a:t>Did we copy?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0000"/>
              </a:solidFill>
            </a:endParaRP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>
                <a:solidFill>
                  <a:srgbClr val="FF0000"/>
                </a:solidFill>
              </a:rPr>
              <a:t>Did we realloc?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Realloc? Copy?</a:t>
            </a:r>
          </a:p>
        </p:txBody>
      </p:sp>
      <p:grpSp>
        <p:nvGrpSpPr>
          <p:cNvPr id="766" name="Shape 766"/>
          <p:cNvGrpSpPr/>
          <p:nvPr/>
        </p:nvGrpSpPr>
        <p:grpSpPr>
          <a:xfrm>
            <a:off x="4715700" y="2401399"/>
            <a:ext cx="736200" cy="1890134"/>
            <a:chOff x="4029900" y="2401399"/>
            <a:chExt cx="736200" cy="1890134"/>
          </a:xfrm>
        </p:grpSpPr>
        <p:sp>
          <p:nvSpPr>
            <p:cNvPr id="767" name="Shape 767"/>
            <p:cNvSpPr/>
            <p:nvPr/>
          </p:nvSpPr>
          <p:spPr>
            <a:xfrm>
              <a:off x="4029900" y="3819634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1024</a:t>
              </a:r>
            </a:p>
          </p:txBody>
        </p:sp>
        <p:sp>
          <p:nvSpPr>
            <p:cNvPr id="768" name="Shape 768"/>
            <p:cNvSpPr/>
            <p:nvPr/>
          </p:nvSpPr>
          <p:spPr>
            <a:xfrm>
              <a:off x="4029900" y="3347680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4</a:t>
              </a:r>
            </a:p>
          </p:txBody>
        </p:sp>
        <p:sp>
          <p:nvSpPr>
            <p:cNvPr id="769" name="Shape 769"/>
            <p:cNvSpPr/>
            <p:nvPr/>
          </p:nvSpPr>
          <p:spPr>
            <a:xfrm>
              <a:off x="4029900" y="2873353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4</a:t>
              </a:r>
            </a:p>
          </p:txBody>
        </p:sp>
        <p:sp>
          <p:nvSpPr>
            <p:cNvPr id="770" name="Shape 770"/>
            <p:cNvSpPr/>
            <p:nvPr/>
          </p:nvSpPr>
          <p:spPr>
            <a:xfrm>
              <a:off x="4029900" y="2401399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1" name="Shape 771"/>
          <p:cNvSpPr txBox="1">
            <a:spLocks noGrp="1"/>
          </p:cNvSpPr>
          <p:nvPr>
            <p:ph type="body" idx="4294967295"/>
          </p:nvPr>
        </p:nvSpPr>
        <p:spPr>
          <a:xfrm>
            <a:off x="845100" y="1371050"/>
            <a:ext cx="3552000" cy="2920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std::vector&lt;int&gt; scores;</a:t>
            </a:r>
            <a:br>
              <a:rPr lang="en"/>
            </a:br>
            <a:r>
              <a:rPr lang="en"/>
              <a:t>// insert scores</a:t>
            </a:r>
            <a:br>
              <a:rPr lang="en"/>
            </a:br>
            <a:r>
              <a:rPr lang="en"/>
              <a:t>….</a:t>
            </a:r>
            <a:br>
              <a:rPr lang="en"/>
            </a:br>
            <a:br>
              <a:rPr lang="en"/>
            </a:br>
            <a:r>
              <a:rPr lang="en"/>
              <a:t>std::vector&lt;int&gt;::iterator it;</a:t>
            </a:r>
            <a:br>
              <a:rPr lang="en"/>
            </a:br>
            <a:r>
              <a:rPr lang="en"/>
              <a:t>it = scores.begin();</a:t>
            </a:r>
            <a:br>
              <a:rPr lang="en"/>
            </a:br>
            <a:endParaRPr lang="en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= scores.erase(it);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 lang="en"/>
          </a:p>
        </p:txBody>
      </p:sp>
      <p:grpSp>
        <p:nvGrpSpPr>
          <p:cNvPr id="772" name="Shape 772"/>
          <p:cNvGrpSpPr/>
          <p:nvPr/>
        </p:nvGrpSpPr>
        <p:grpSpPr>
          <a:xfrm>
            <a:off x="5912373" y="1935890"/>
            <a:ext cx="2949477" cy="2355642"/>
            <a:chOff x="5455173" y="1935890"/>
            <a:chExt cx="2949477" cy="2355642"/>
          </a:xfrm>
        </p:grpSpPr>
        <p:sp>
          <p:nvSpPr>
            <p:cNvPr id="773" name="Shape 773"/>
            <p:cNvSpPr/>
            <p:nvPr/>
          </p:nvSpPr>
          <p:spPr>
            <a:xfrm>
              <a:off x="5455173" y="2401399"/>
              <a:ext cx="736200" cy="47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191372" y="2401399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chemeClr val="dk1"/>
                  </a:solidFill>
                </a:rPr>
                <a:t>10</a:t>
              </a:r>
            </a:p>
          </p:txBody>
        </p:sp>
        <p:sp>
          <p:nvSpPr>
            <p:cNvPr id="775" name="Shape 775"/>
            <p:cNvSpPr/>
            <p:nvPr/>
          </p:nvSpPr>
          <p:spPr>
            <a:xfrm>
              <a:off x="6927572" y="2401399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50</a:t>
              </a:r>
            </a:p>
          </p:txBody>
        </p:sp>
        <p:sp>
          <p:nvSpPr>
            <p:cNvPr id="776" name="Shape 776"/>
            <p:cNvSpPr/>
            <p:nvPr/>
          </p:nvSpPr>
          <p:spPr>
            <a:xfrm>
              <a:off x="7663771" y="2401399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38</a:t>
              </a:r>
            </a:p>
          </p:txBody>
        </p:sp>
        <p:sp>
          <p:nvSpPr>
            <p:cNvPr id="777" name="Shape 777"/>
            <p:cNvSpPr/>
            <p:nvPr/>
          </p:nvSpPr>
          <p:spPr>
            <a:xfrm>
              <a:off x="5459853" y="2869126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100</a:t>
              </a:r>
            </a:p>
          </p:txBody>
        </p:sp>
        <p:sp>
          <p:nvSpPr>
            <p:cNvPr id="778" name="Shape 778"/>
            <p:cNvSpPr/>
            <p:nvPr/>
          </p:nvSpPr>
          <p:spPr>
            <a:xfrm>
              <a:off x="6196052" y="2869126"/>
              <a:ext cx="736200" cy="471900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932251" y="2869126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7668450" y="2869126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455178" y="3347678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191377" y="3347678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927576" y="3347678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7663775" y="3347678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5455178" y="3819632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191377" y="3819632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927576" y="3819632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7663775" y="3819632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5455173" y="1935890"/>
              <a:ext cx="736200" cy="471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191372" y="1935890"/>
              <a:ext cx="736200" cy="471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927572" y="1935890"/>
              <a:ext cx="736200" cy="47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663771" y="1935890"/>
              <a:ext cx="736200" cy="47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3" name="Shape 793"/>
          <p:cNvSpPr/>
          <p:nvPr/>
        </p:nvSpPr>
        <p:spPr>
          <a:xfrm>
            <a:off x="116325" y="3689375"/>
            <a:ext cx="656400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116325" y="3044075"/>
            <a:ext cx="656400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5" name="Shape 795"/>
          <p:cNvGrpSpPr/>
          <p:nvPr/>
        </p:nvGrpSpPr>
        <p:grpSpPr>
          <a:xfrm>
            <a:off x="5912375" y="2401412"/>
            <a:ext cx="2950450" cy="948263"/>
            <a:chOff x="5170525" y="3349662"/>
            <a:chExt cx="2950450" cy="948263"/>
          </a:xfrm>
        </p:grpSpPr>
        <p:sp>
          <p:nvSpPr>
            <p:cNvPr id="796" name="Shape 796"/>
            <p:cNvSpPr/>
            <p:nvPr/>
          </p:nvSpPr>
          <p:spPr>
            <a:xfrm>
              <a:off x="5912375" y="3349662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50</a:t>
              </a:r>
            </a:p>
          </p:txBody>
        </p:sp>
        <p:sp>
          <p:nvSpPr>
            <p:cNvPr id="797" name="Shape 797"/>
            <p:cNvSpPr/>
            <p:nvPr/>
          </p:nvSpPr>
          <p:spPr>
            <a:xfrm>
              <a:off x="7384775" y="3349662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100</a:t>
              </a:r>
            </a:p>
          </p:txBody>
        </p:sp>
        <p:sp>
          <p:nvSpPr>
            <p:cNvPr id="798" name="Shape 798"/>
            <p:cNvSpPr/>
            <p:nvPr/>
          </p:nvSpPr>
          <p:spPr>
            <a:xfrm>
              <a:off x="6648575" y="3349662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38</a:t>
              </a:r>
            </a:p>
          </p:txBody>
        </p:sp>
        <p:sp>
          <p:nvSpPr>
            <p:cNvPr id="799" name="Shape 799"/>
            <p:cNvSpPr/>
            <p:nvPr/>
          </p:nvSpPr>
          <p:spPr>
            <a:xfrm>
              <a:off x="5170525" y="3826024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0" name="Shape 800"/>
          <p:cNvSpPr/>
          <p:nvPr/>
        </p:nvSpPr>
        <p:spPr>
          <a:xfrm>
            <a:off x="5442825" y="2630600"/>
            <a:ext cx="1371096" cy="1424375"/>
          </a:xfrm>
          <a:custGeom>
            <a:avLst/>
            <a:gdLst/>
            <a:ahLst/>
            <a:cxnLst/>
            <a:rect l="0" t="0" r="0" b="0"/>
            <a:pathLst>
              <a:path w="63484" h="56975" extrusionOk="0">
                <a:moveTo>
                  <a:pt x="0" y="56975"/>
                </a:moveTo>
                <a:cubicBezTo>
                  <a:pt x="1385" y="55479"/>
                  <a:pt x="5928" y="55147"/>
                  <a:pt x="8310" y="48001"/>
                </a:cubicBezTo>
                <a:cubicBezTo>
                  <a:pt x="10692" y="40855"/>
                  <a:pt x="10636" y="21854"/>
                  <a:pt x="14292" y="14099"/>
                </a:cubicBezTo>
                <a:cubicBezTo>
                  <a:pt x="17948" y="6343"/>
                  <a:pt x="22047" y="3794"/>
                  <a:pt x="30246" y="1468"/>
                </a:cubicBezTo>
                <a:cubicBezTo>
                  <a:pt x="38444" y="-858"/>
                  <a:pt x="57944" y="360"/>
                  <a:pt x="63484" y="13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sp>
      <p:grpSp>
        <p:nvGrpSpPr>
          <p:cNvPr id="801" name="Shape 801"/>
          <p:cNvGrpSpPr/>
          <p:nvPr/>
        </p:nvGrpSpPr>
        <p:grpSpPr>
          <a:xfrm>
            <a:off x="4715700" y="2874553"/>
            <a:ext cx="736200" cy="943813"/>
            <a:chOff x="4715700" y="2877766"/>
            <a:chExt cx="736200" cy="943813"/>
          </a:xfrm>
        </p:grpSpPr>
        <p:sp>
          <p:nvSpPr>
            <p:cNvPr id="802" name="Shape 802"/>
            <p:cNvSpPr/>
            <p:nvPr/>
          </p:nvSpPr>
          <p:spPr>
            <a:xfrm>
              <a:off x="4715700" y="2877766"/>
              <a:ext cx="736200" cy="47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803" name="Shape 803"/>
            <p:cNvSpPr/>
            <p:nvPr/>
          </p:nvSpPr>
          <p:spPr>
            <a:xfrm>
              <a:off x="4715700" y="3349678"/>
              <a:ext cx="736200" cy="47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Example: Swapping Vectors</a:t>
            </a:r>
          </a:p>
        </p:txBody>
      </p:sp>
      <p:sp>
        <p:nvSpPr>
          <p:cNvPr id="809" name="Shape 80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12121"/>
                </a:solidFill>
              </a:rPr>
              <a:t>// Main.cpp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vector&lt;int&gt; scores;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scores.reserve(2);</a:t>
            </a:r>
          </a:p>
          <a:p>
            <a:pPr lvl="0" indent="6159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212121"/>
              </a:solidFill>
            </a:endParaRP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scores.push_back(85);				// 85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scores.push_back(73);				// 85, 73</a:t>
            </a:r>
          </a:p>
          <a:p>
            <a:pPr lvl="0" indent="6159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212121"/>
              </a:solidFill>
            </a:endParaRP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vector&lt;int&gt; anotherScores;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anotherScores.assign(7, 100);		// 100, 100, 100, 100, 100, 100, 100 </a:t>
            </a:r>
          </a:p>
          <a:p>
            <a:pPr lvl="0" indent="6159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21212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scores.swap(anotherScores);		// scores: </a:t>
            </a:r>
            <a:r>
              <a:rPr lang="en" sz="1400">
                <a:solidFill>
                  <a:srgbClr val="212121"/>
                </a:solidFill>
              </a:rPr>
              <a:t>100, 100, 100, 100, 100, 100, 100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				// anotherScores: </a:t>
            </a:r>
            <a:r>
              <a:rPr lang="en" sz="1400">
                <a:solidFill>
                  <a:srgbClr val="212121"/>
                </a:solidFill>
              </a:rPr>
              <a:t>85, 73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Assigning Elements</a:t>
            </a:r>
          </a:p>
        </p:txBody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assign(size_t n, </a:t>
            </a:r>
            <a:r>
              <a:rPr lang="en" i="1"/>
              <a:t>&lt;data&gt;</a:t>
            </a:r>
            <a:r>
              <a:rPr lang="en"/>
              <a:t>);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>
                <a:highlight>
                  <a:srgbClr val="FFFFFF"/>
                </a:highlight>
              </a:rPr>
              <a:t>Replaces a vector with n copies of value </a:t>
            </a:r>
            <a:r>
              <a:rPr lang="en" i="1">
                <a:highlight>
                  <a:srgbClr val="FFFFFF"/>
                </a:highlight>
              </a:rPr>
              <a:t>&lt;data&gt;</a:t>
            </a:r>
          </a:p>
        </p:txBody>
      </p:sp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339000" y="2268450"/>
            <a:ext cx="8466000" cy="2102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212121"/>
                </a:solidFill>
              </a:rPr>
              <a:t>vector&lt;int&gt; anotherScores;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212121"/>
                </a:solidFill>
              </a:rPr>
              <a:t>anotherScores.assign(7, 100); // 100, 100, 100, 100, 100, 100, 100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Exchanging Two Vectors</a:t>
            </a:r>
          </a:p>
        </p:txBody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swap(vector&amp; other);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Exchanges two vectors of the same type</a:t>
            </a:r>
          </a:p>
        </p:txBody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339000" y="2268450"/>
            <a:ext cx="8466000" cy="2102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212121"/>
                </a:solidFill>
              </a:rPr>
              <a:t>vector&lt;int&gt; scores;			// 10, 20, 30, 100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212121"/>
                </a:solidFill>
              </a:rPr>
              <a:t>vector&lt;int&gt; anotherScores;	// 40, 50, 60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scores</a:t>
            </a:r>
            <a:r>
              <a:rPr lang="en"/>
              <a:t>.swap(</a:t>
            </a:r>
            <a:r>
              <a:rPr lang="en">
                <a:solidFill>
                  <a:srgbClr val="212121"/>
                </a:solidFill>
              </a:rPr>
              <a:t>anotherScores</a:t>
            </a:r>
            <a:r>
              <a:rPr lang="en"/>
              <a:t>);	// scores: 40, 50, 60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// anotherScores: 10, 20, 30, 100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Swapping Your And My Scores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Shrinking Vector</a:t>
            </a:r>
          </a:p>
        </p:txBody>
      </p:sp>
      <p:sp>
        <p:nvSpPr>
          <p:cNvPr id="834" name="Shape 8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2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std::vector&lt;int&gt; scores;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scores.reserve(3);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scores.push_back(30);				// 30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scores.push_back(100);			// 30, 100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scores.push_back(70);				// 30, 100, 70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scores.resize(2);					// 30, 100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for (int i = 0; i &lt; scores.size(); ++i)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std::cout &lt;&lt; scores[i] &lt;&lt; “ “;		// “30 100”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Changing a Size of a Vector </a:t>
            </a:r>
          </a:p>
        </p:txBody>
      </p:sp>
      <p:sp>
        <p:nvSpPr>
          <p:cNvPr id="840" name="Shape 840"/>
          <p:cNvSpPr txBox="1">
            <a:spLocks noGrp="1"/>
          </p:cNvSpPr>
          <p:nvPr>
            <p:ph type="body" idx="4294967295"/>
          </p:nvPr>
        </p:nvSpPr>
        <p:spPr>
          <a:xfrm>
            <a:off x="338850" y="1216900"/>
            <a:ext cx="8466000" cy="10728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resize(size_t n);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Resizes a </a:t>
            </a:r>
            <a:r>
              <a:rPr lang="en" b="1"/>
              <a:t>size </a:t>
            </a:r>
            <a:r>
              <a:rPr lang="en"/>
              <a:t>of a vector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If new size is smaller than a vector's size, extra items are removed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If new size is bigger than a vector’s capacity, reallocation happens</a:t>
            </a:r>
          </a:p>
        </p:txBody>
      </p:sp>
      <p:sp>
        <p:nvSpPr>
          <p:cNvPr id="841" name="Shape 841"/>
          <p:cNvSpPr txBox="1">
            <a:spLocks noGrp="1"/>
          </p:cNvSpPr>
          <p:nvPr>
            <p:ph type="body" idx="4294967295"/>
          </p:nvPr>
        </p:nvSpPr>
        <p:spPr>
          <a:xfrm>
            <a:off x="339000" y="2690325"/>
            <a:ext cx="8466000" cy="1680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scores.resize(10);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/>
        </p:nvSpPr>
        <p:spPr>
          <a:xfrm>
            <a:off x="351700" y="1247875"/>
            <a:ext cx="8520600" cy="10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9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What was the function that change capacity? 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351600" y="2360525"/>
            <a:ext cx="8520600" cy="155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reserve(size_t n);</a:t>
            </a:r>
          </a:p>
          <a:p>
            <a:pPr lvl="0" algn="ctr" rtl="0">
              <a:spcBef>
                <a:spcPts val="0"/>
              </a:spcBef>
              <a:buNone/>
            </a:pPr>
            <a:endParaRPr sz="29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9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How is it different?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Exceptional Case 2 - Null Object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3256225"/>
            <a:ext cx="8520600" cy="13230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You can do this already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NULL means fail/success status as well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Any reference type has both object and fail/success status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680800" y="1225225"/>
            <a:ext cx="5703900" cy="195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Cat* myCat = new Cat(5, “Lulu”);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if (myCat == NULL)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// Do something..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Clear a Vector </a:t>
            </a:r>
          </a:p>
        </p:txBody>
      </p:sp>
      <p:sp>
        <p:nvSpPr>
          <p:cNvPr id="853" name="Shape 853"/>
          <p:cNvSpPr txBox="1">
            <a:spLocks noGrp="1"/>
          </p:cNvSpPr>
          <p:nvPr>
            <p:ph type="body" idx="4294967295"/>
          </p:nvPr>
        </p:nvSpPr>
        <p:spPr>
          <a:xfrm>
            <a:off x="338850" y="1216900"/>
            <a:ext cx="8466000" cy="10728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clear();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Clears a vector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Size will be zero, and capacity does not change</a:t>
            </a:r>
          </a:p>
        </p:txBody>
      </p:sp>
      <p:sp>
        <p:nvSpPr>
          <p:cNvPr id="854" name="Shape 854"/>
          <p:cNvSpPr txBox="1">
            <a:spLocks noGrp="1"/>
          </p:cNvSpPr>
          <p:nvPr>
            <p:ph type="body" idx="4294967295"/>
          </p:nvPr>
        </p:nvSpPr>
        <p:spPr>
          <a:xfrm>
            <a:off x="339000" y="2690325"/>
            <a:ext cx="8466000" cy="1680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scores.clear();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Calculating Sum of My Scores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Vector of Objects</a:t>
            </a:r>
          </a:p>
        </p:txBody>
      </p:sp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Score.h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Score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public: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private: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int mScore;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string mClassName;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Shape 866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Main.cpp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        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vector&lt;</a:t>
            </a:r>
            <a:r>
              <a:rPr lang="en">
                <a:solidFill>
                  <a:srgbClr val="000000"/>
                </a:solidFill>
              </a:rPr>
              <a:t>Score</a:t>
            </a:r>
            <a:r>
              <a:rPr lang="en"/>
              <a:t>&gt; scores;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scores.reserve(4);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scores.push_back(</a:t>
            </a:r>
            <a:r>
              <a:rPr lang="en">
                <a:solidFill>
                  <a:srgbClr val="000000"/>
                </a:solidFill>
              </a:rPr>
              <a:t>Score(30, "C++")</a:t>
            </a:r>
            <a:r>
              <a:rPr lang="en"/>
              <a:t>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scores.push_back(Score(59, "Algorithm"));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scores.push_back(Score(87, "Java"));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    scores.push_back(Score(41, "Android"));</a:t>
            </a:r>
            <a:br>
              <a:rPr lang="en"/>
            </a:br>
            <a:r>
              <a:rPr lang="en"/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Vector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 of Non-pointer Vector 1</a:t>
            </a:r>
          </a:p>
        </p:txBody>
      </p:sp>
      <p:grpSp>
        <p:nvGrpSpPr>
          <p:cNvPr id="877" name="Shape 877"/>
          <p:cNvGrpSpPr/>
          <p:nvPr/>
        </p:nvGrpSpPr>
        <p:grpSpPr>
          <a:xfrm>
            <a:off x="4715700" y="2401399"/>
            <a:ext cx="736200" cy="1890134"/>
            <a:chOff x="4029900" y="2401399"/>
            <a:chExt cx="736200" cy="1890134"/>
          </a:xfrm>
        </p:grpSpPr>
        <p:sp>
          <p:nvSpPr>
            <p:cNvPr id="878" name="Shape 878"/>
            <p:cNvSpPr/>
            <p:nvPr/>
          </p:nvSpPr>
          <p:spPr>
            <a:xfrm>
              <a:off x="4029900" y="3819634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1024</a:t>
              </a:r>
            </a:p>
          </p:txBody>
        </p:sp>
        <p:sp>
          <p:nvSpPr>
            <p:cNvPr id="879" name="Shape 879"/>
            <p:cNvSpPr/>
            <p:nvPr/>
          </p:nvSpPr>
          <p:spPr>
            <a:xfrm>
              <a:off x="4029900" y="3347680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1</a:t>
              </a:r>
            </a:p>
          </p:txBody>
        </p:sp>
        <p:sp>
          <p:nvSpPr>
            <p:cNvPr id="880" name="Shape 880"/>
            <p:cNvSpPr/>
            <p:nvPr/>
          </p:nvSpPr>
          <p:spPr>
            <a:xfrm>
              <a:off x="4029900" y="2873353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1</a:t>
              </a:r>
            </a:p>
          </p:txBody>
        </p:sp>
        <p:sp>
          <p:nvSpPr>
            <p:cNvPr id="881" name="Shape 881"/>
            <p:cNvSpPr/>
            <p:nvPr/>
          </p:nvSpPr>
          <p:spPr>
            <a:xfrm>
              <a:off x="4029900" y="2401399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2" name="Shape 882"/>
          <p:cNvSpPr txBox="1">
            <a:spLocks noGrp="1"/>
          </p:cNvSpPr>
          <p:nvPr>
            <p:ph type="body" idx="4294967295"/>
          </p:nvPr>
        </p:nvSpPr>
        <p:spPr>
          <a:xfrm>
            <a:off x="845100" y="1371050"/>
            <a:ext cx="3552000" cy="2920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vector&lt;</a:t>
            </a:r>
            <a:r>
              <a:rPr lang="en" sz="1400">
                <a:solidFill>
                  <a:srgbClr val="000000"/>
                </a:solidFill>
              </a:rPr>
              <a:t>Score</a:t>
            </a:r>
            <a:r>
              <a:rPr lang="en" sz="1400"/>
              <a:t>&gt; scores;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score.reserve(1);</a:t>
            </a:r>
            <a:br>
              <a:rPr lang="en" sz="1400"/>
            </a:br>
            <a:r>
              <a:rPr lang="en" sz="1400"/>
              <a:t>scores.push_back(Score(10, "C++");</a:t>
            </a:r>
            <a:br>
              <a:rPr lang="en" sz="1400"/>
            </a:br>
            <a:br>
              <a:rPr lang="en" sz="1400"/>
            </a:br>
            <a:r>
              <a:rPr lang="en" sz="1400"/>
              <a:t>scores.push_back(Score(41, "Android"));</a:t>
            </a:r>
            <a:br>
              <a:rPr lang="en" sz="1400"/>
            </a:br>
            <a:endParaRPr lang="en" sz="1400"/>
          </a:p>
        </p:txBody>
      </p:sp>
      <p:sp>
        <p:nvSpPr>
          <p:cNvPr id="883" name="Shape 883"/>
          <p:cNvSpPr/>
          <p:nvPr/>
        </p:nvSpPr>
        <p:spPr>
          <a:xfrm>
            <a:off x="5912373" y="2401399"/>
            <a:ext cx="736200" cy="471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6648572" y="2401399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7384772" y="2401399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8120971" y="2401399"/>
            <a:ext cx="736200" cy="471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5917053" y="2869126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6653252" y="2869126"/>
            <a:ext cx="736200" cy="471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7389451" y="2869126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8125650" y="2869126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5912378" y="3347678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6648577" y="3347678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7384776" y="3347678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8120975" y="3347678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5912378" y="3819632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6648577" y="3819632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7384776" y="3819632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8120975" y="3819632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5912373" y="1935890"/>
            <a:ext cx="736200" cy="471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2024</a:t>
            </a:r>
          </a:p>
        </p:txBody>
      </p:sp>
      <p:sp>
        <p:nvSpPr>
          <p:cNvPr id="900" name="Shape 900"/>
          <p:cNvSpPr/>
          <p:nvPr/>
        </p:nvSpPr>
        <p:spPr>
          <a:xfrm>
            <a:off x="6648572" y="1935890"/>
            <a:ext cx="736200" cy="471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“C++”</a:t>
            </a:r>
          </a:p>
        </p:txBody>
      </p:sp>
      <p:sp>
        <p:nvSpPr>
          <p:cNvPr id="901" name="Shape 901"/>
          <p:cNvSpPr/>
          <p:nvPr/>
        </p:nvSpPr>
        <p:spPr>
          <a:xfrm>
            <a:off x="7384772" y="1935890"/>
            <a:ext cx="736200" cy="471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8120971" y="1935890"/>
            <a:ext cx="736200" cy="471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116325" y="2422200"/>
            <a:ext cx="656400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116325" y="1865750"/>
            <a:ext cx="656400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5442825" y="2164850"/>
            <a:ext cx="534694" cy="1890146"/>
          </a:xfrm>
          <a:custGeom>
            <a:avLst/>
            <a:gdLst/>
            <a:ahLst/>
            <a:cxnLst/>
            <a:rect l="0" t="0" r="0" b="0"/>
            <a:pathLst>
              <a:path w="63484" h="56975" extrusionOk="0">
                <a:moveTo>
                  <a:pt x="0" y="56975"/>
                </a:moveTo>
                <a:cubicBezTo>
                  <a:pt x="1385" y="55479"/>
                  <a:pt x="5928" y="55147"/>
                  <a:pt x="8310" y="48001"/>
                </a:cubicBezTo>
                <a:cubicBezTo>
                  <a:pt x="10692" y="40855"/>
                  <a:pt x="10636" y="21854"/>
                  <a:pt x="14292" y="14099"/>
                </a:cubicBezTo>
                <a:cubicBezTo>
                  <a:pt x="17948" y="6343"/>
                  <a:pt x="22047" y="3794"/>
                  <a:pt x="30246" y="1468"/>
                </a:cubicBezTo>
                <a:cubicBezTo>
                  <a:pt x="38444" y="-858"/>
                  <a:pt x="57944" y="360"/>
                  <a:pt x="63484" y="13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906" name="Shape 906"/>
          <p:cNvSpPr/>
          <p:nvPr/>
        </p:nvSpPr>
        <p:spPr>
          <a:xfrm>
            <a:off x="5912375" y="1935859"/>
            <a:ext cx="736200" cy="471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grpSp>
        <p:nvGrpSpPr>
          <p:cNvPr id="907" name="Shape 907"/>
          <p:cNvGrpSpPr/>
          <p:nvPr/>
        </p:nvGrpSpPr>
        <p:grpSpPr>
          <a:xfrm>
            <a:off x="4715700" y="2877774"/>
            <a:ext cx="736200" cy="1417550"/>
            <a:chOff x="4715700" y="2877774"/>
            <a:chExt cx="736200" cy="1417550"/>
          </a:xfrm>
        </p:grpSpPr>
        <p:sp>
          <p:nvSpPr>
            <p:cNvPr id="908" name="Shape 908"/>
            <p:cNvSpPr/>
            <p:nvPr/>
          </p:nvSpPr>
          <p:spPr>
            <a:xfrm>
              <a:off x="4715700" y="3823424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2056</a:t>
              </a:r>
            </a:p>
          </p:txBody>
        </p:sp>
        <p:sp>
          <p:nvSpPr>
            <p:cNvPr id="909" name="Shape 909"/>
            <p:cNvSpPr/>
            <p:nvPr/>
          </p:nvSpPr>
          <p:spPr>
            <a:xfrm>
              <a:off x="4715700" y="3346974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10" name="Shape 910"/>
            <p:cNvSpPr/>
            <p:nvPr/>
          </p:nvSpPr>
          <p:spPr>
            <a:xfrm>
              <a:off x="4715700" y="2877774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911" name="Shape 911"/>
          <p:cNvGrpSpPr/>
          <p:nvPr/>
        </p:nvGrpSpPr>
        <p:grpSpPr>
          <a:xfrm>
            <a:off x="5421525" y="2877746"/>
            <a:ext cx="3435647" cy="1194490"/>
            <a:chOff x="5421525" y="2877746"/>
            <a:chExt cx="3435647" cy="1194490"/>
          </a:xfrm>
        </p:grpSpPr>
        <p:sp>
          <p:nvSpPr>
            <p:cNvPr id="912" name="Shape 912"/>
            <p:cNvSpPr/>
            <p:nvPr/>
          </p:nvSpPr>
          <p:spPr>
            <a:xfrm>
              <a:off x="5421525" y="3025386"/>
              <a:ext cx="2027975" cy="1046850"/>
            </a:xfrm>
            <a:custGeom>
              <a:avLst/>
              <a:gdLst/>
              <a:ahLst/>
              <a:cxnLst/>
              <a:rect l="0" t="0" r="0" b="0"/>
              <a:pathLst>
                <a:path w="81119" h="41874" extrusionOk="0">
                  <a:moveTo>
                    <a:pt x="0" y="41874"/>
                  </a:moveTo>
                  <a:cubicBezTo>
                    <a:pt x="2062" y="36542"/>
                    <a:pt x="8354" y="16733"/>
                    <a:pt x="12374" y="9887"/>
                  </a:cubicBezTo>
                  <a:cubicBezTo>
                    <a:pt x="16393" y="3040"/>
                    <a:pt x="19748" y="2361"/>
                    <a:pt x="24119" y="793"/>
                  </a:cubicBezTo>
                  <a:cubicBezTo>
                    <a:pt x="28489" y="-775"/>
                    <a:pt x="32586" y="466"/>
                    <a:pt x="38597" y="476"/>
                  </a:cubicBezTo>
                  <a:cubicBezTo>
                    <a:pt x="44608" y="485"/>
                    <a:pt x="53098" y="724"/>
                    <a:pt x="60185" y="849"/>
                  </a:cubicBezTo>
                  <a:cubicBezTo>
                    <a:pt x="67272" y="973"/>
                    <a:pt x="77630" y="1159"/>
                    <a:pt x="81119" y="1222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913" name="Shape 913"/>
            <p:cNvSpPr/>
            <p:nvPr/>
          </p:nvSpPr>
          <p:spPr>
            <a:xfrm>
              <a:off x="8120972" y="2877778"/>
              <a:ext cx="736200" cy="471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“C++”</a:t>
              </a:r>
            </a:p>
          </p:txBody>
        </p:sp>
        <p:sp>
          <p:nvSpPr>
            <p:cNvPr id="914" name="Shape 914"/>
            <p:cNvSpPr/>
            <p:nvPr/>
          </p:nvSpPr>
          <p:spPr>
            <a:xfrm>
              <a:off x="7384775" y="2877746"/>
              <a:ext cx="736200" cy="471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15" name="Shape 915"/>
            <p:cNvSpPr/>
            <p:nvPr/>
          </p:nvSpPr>
          <p:spPr>
            <a:xfrm>
              <a:off x="6648572" y="3347690"/>
              <a:ext cx="736200" cy="471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“And..”</a:t>
              </a:r>
            </a:p>
          </p:txBody>
        </p:sp>
        <p:sp>
          <p:nvSpPr>
            <p:cNvPr id="916" name="Shape 916"/>
            <p:cNvSpPr/>
            <p:nvPr/>
          </p:nvSpPr>
          <p:spPr>
            <a:xfrm>
              <a:off x="5912375" y="3347659"/>
              <a:ext cx="736200" cy="471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41</a:t>
              </a:r>
            </a:p>
          </p:txBody>
        </p:sp>
      </p:grpSp>
      <p:grpSp>
        <p:nvGrpSpPr>
          <p:cNvPr id="917" name="Shape 917"/>
          <p:cNvGrpSpPr/>
          <p:nvPr/>
        </p:nvGrpSpPr>
        <p:grpSpPr>
          <a:xfrm>
            <a:off x="5912372" y="1937582"/>
            <a:ext cx="1472399" cy="471900"/>
            <a:chOff x="5902900" y="1928109"/>
            <a:chExt cx="1472399" cy="471900"/>
          </a:xfrm>
        </p:grpSpPr>
        <p:sp>
          <p:nvSpPr>
            <p:cNvPr id="918" name="Shape 918"/>
            <p:cNvSpPr/>
            <p:nvPr/>
          </p:nvSpPr>
          <p:spPr>
            <a:xfrm>
              <a:off x="5902900" y="1928109"/>
              <a:ext cx="736200" cy="47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639099" y="1928109"/>
              <a:ext cx="736200" cy="47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 of Non-pointer Vector 2</a:t>
            </a:r>
          </a:p>
        </p:txBody>
      </p:sp>
      <p:sp>
        <p:nvSpPr>
          <p:cNvPr id="925" name="Shape 925"/>
          <p:cNvSpPr txBox="1">
            <a:spLocks noGrp="1"/>
          </p:cNvSpPr>
          <p:nvPr>
            <p:ph type="body" idx="4294967295"/>
          </p:nvPr>
        </p:nvSpPr>
        <p:spPr>
          <a:xfrm>
            <a:off x="845100" y="1371050"/>
            <a:ext cx="3552000" cy="2920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vector&lt;</a:t>
            </a:r>
            <a:r>
              <a:rPr lang="en" sz="1400">
                <a:solidFill>
                  <a:srgbClr val="000000"/>
                </a:solidFill>
              </a:rPr>
              <a:t>Score</a:t>
            </a:r>
            <a:r>
              <a:rPr lang="en" sz="1400"/>
              <a:t>&gt; scores;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score.reserve(1);</a:t>
            </a:r>
            <a:br>
              <a:rPr lang="en" sz="1400"/>
            </a:br>
            <a:r>
              <a:rPr lang="en" sz="1400"/>
              <a:t>score.puss_back(Score(10, "C++");</a:t>
            </a:r>
            <a:br>
              <a:rPr lang="en" sz="1400"/>
            </a:br>
            <a:br>
              <a:rPr lang="en" sz="1400"/>
            </a:br>
            <a:r>
              <a:rPr lang="en" sz="1400"/>
              <a:t>scores.push_back(Score(41, "Android"));</a:t>
            </a:r>
            <a:br>
              <a:rPr lang="en" sz="1400"/>
            </a:br>
            <a:endParaRPr lang="en"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vector&lt;Score&gt; scores2 = scores;</a:t>
            </a:r>
          </a:p>
        </p:txBody>
      </p:sp>
      <p:sp>
        <p:nvSpPr>
          <p:cNvPr id="926" name="Shape 926"/>
          <p:cNvSpPr/>
          <p:nvPr/>
        </p:nvSpPr>
        <p:spPr>
          <a:xfrm>
            <a:off x="5912373" y="2401399"/>
            <a:ext cx="736200" cy="471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27" name="Shape 927"/>
          <p:cNvSpPr/>
          <p:nvPr/>
        </p:nvSpPr>
        <p:spPr>
          <a:xfrm>
            <a:off x="6648572" y="2401399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7384772" y="2401399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8120971" y="2401399"/>
            <a:ext cx="736200" cy="471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5917053" y="2869126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6653252" y="2869126"/>
            <a:ext cx="736200" cy="471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7389451" y="2869126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8125650" y="2869126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5912378" y="3347678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5" name="Shape 935"/>
          <p:cNvSpPr/>
          <p:nvPr/>
        </p:nvSpPr>
        <p:spPr>
          <a:xfrm>
            <a:off x="6648577" y="3347678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7384776" y="3347678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8120975" y="3347678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5912378" y="3819632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6648577" y="3819632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7384776" y="3819632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8120975" y="3819632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5912373" y="1935890"/>
            <a:ext cx="736200" cy="471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2024</a:t>
            </a:r>
          </a:p>
        </p:txBody>
      </p:sp>
      <p:sp>
        <p:nvSpPr>
          <p:cNvPr id="943" name="Shape 943"/>
          <p:cNvSpPr/>
          <p:nvPr/>
        </p:nvSpPr>
        <p:spPr>
          <a:xfrm>
            <a:off x="6648572" y="1935890"/>
            <a:ext cx="736200" cy="471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“C++”</a:t>
            </a:r>
          </a:p>
        </p:txBody>
      </p:sp>
      <p:sp>
        <p:nvSpPr>
          <p:cNvPr id="944" name="Shape 944"/>
          <p:cNvSpPr/>
          <p:nvPr/>
        </p:nvSpPr>
        <p:spPr>
          <a:xfrm>
            <a:off x="7384772" y="1935890"/>
            <a:ext cx="736200" cy="471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8120971" y="1935890"/>
            <a:ext cx="736200" cy="471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5912375" y="1935859"/>
            <a:ext cx="736200" cy="471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947" name="Shape 947"/>
          <p:cNvSpPr/>
          <p:nvPr/>
        </p:nvSpPr>
        <p:spPr>
          <a:xfrm>
            <a:off x="116325" y="2883375"/>
            <a:ext cx="656400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6648572" y="3347690"/>
            <a:ext cx="736200" cy="471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949" name="Shape 949"/>
          <p:cNvSpPr/>
          <p:nvPr/>
        </p:nvSpPr>
        <p:spPr>
          <a:xfrm>
            <a:off x="5912375" y="3347659"/>
            <a:ext cx="736200" cy="471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grpSp>
        <p:nvGrpSpPr>
          <p:cNvPr id="950" name="Shape 950"/>
          <p:cNvGrpSpPr/>
          <p:nvPr/>
        </p:nvGrpSpPr>
        <p:grpSpPr>
          <a:xfrm>
            <a:off x="5910376" y="2867986"/>
            <a:ext cx="2946796" cy="950063"/>
            <a:chOff x="5910376" y="2867986"/>
            <a:chExt cx="2946796" cy="950063"/>
          </a:xfrm>
        </p:grpSpPr>
        <p:sp>
          <p:nvSpPr>
            <p:cNvPr id="951" name="Shape 951"/>
            <p:cNvSpPr/>
            <p:nvPr/>
          </p:nvSpPr>
          <p:spPr>
            <a:xfrm>
              <a:off x="8120972" y="2868018"/>
              <a:ext cx="736200" cy="471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“C++”</a:t>
              </a:r>
            </a:p>
          </p:txBody>
        </p:sp>
        <p:sp>
          <p:nvSpPr>
            <p:cNvPr id="952" name="Shape 952"/>
            <p:cNvSpPr/>
            <p:nvPr/>
          </p:nvSpPr>
          <p:spPr>
            <a:xfrm>
              <a:off x="7384775" y="2867986"/>
              <a:ext cx="736200" cy="4719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10</a:t>
              </a:r>
            </a:p>
          </p:txBody>
        </p:sp>
        <p:grpSp>
          <p:nvGrpSpPr>
            <p:cNvPr id="953" name="Shape 953"/>
            <p:cNvGrpSpPr/>
            <p:nvPr/>
          </p:nvGrpSpPr>
          <p:grpSpPr>
            <a:xfrm>
              <a:off x="5910376" y="3346118"/>
              <a:ext cx="1472397" cy="471931"/>
              <a:chOff x="5912242" y="3347659"/>
              <a:chExt cx="1472397" cy="471931"/>
            </a:xfrm>
          </p:grpSpPr>
          <p:sp>
            <p:nvSpPr>
              <p:cNvPr id="954" name="Shape 954"/>
              <p:cNvSpPr/>
              <p:nvPr/>
            </p:nvSpPr>
            <p:spPr>
              <a:xfrm>
                <a:off x="6648439" y="3347690"/>
                <a:ext cx="736200" cy="4719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“And..”</a:t>
                </a:r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5912242" y="3347659"/>
                <a:ext cx="736200" cy="4719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41</a:t>
                </a:r>
              </a:p>
            </p:txBody>
          </p:sp>
        </p:grpSp>
      </p:grpSp>
      <p:grpSp>
        <p:nvGrpSpPr>
          <p:cNvPr id="956" name="Shape 956"/>
          <p:cNvGrpSpPr/>
          <p:nvPr/>
        </p:nvGrpSpPr>
        <p:grpSpPr>
          <a:xfrm>
            <a:off x="5912372" y="1937582"/>
            <a:ext cx="1472399" cy="471900"/>
            <a:chOff x="5902900" y="1928109"/>
            <a:chExt cx="1472399" cy="471900"/>
          </a:xfrm>
        </p:grpSpPr>
        <p:sp>
          <p:nvSpPr>
            <p:cNvPr id="957" name="Shape 957"/>
            <p:cNvSpPr/>
            <p:nvPr/>
          </p:nvSpPr>
          <p:spPr>
            <a:xfrm>
              <a:off x="5902900" y="1928109"/>
              <a:ext cx="736200" cy="47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6639099" y="1928109"/>
              <a:ext cx="736200" cy="47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9" name="Shape 959"/>
          <p:cNvSpPr/>
          <p:nvPr/>
        </p:nvSpPr>
        <p:spPr>
          <a:xfrm>
            <a:off x="5421525" y="3025386"/>
            <a:ext cx="2027975" cy="1046850"/>
          </a:xfrm>
          <a:custGeom>
            <a:avLst/>
            <a:gdLst/>
            <a:ahLst/>
            <a:cxnLst/>
            <a:rect l="0" t="0" r="0" b="0"/>
            <a:pathLst>
              <a:path w="81119" h="41874" extrusionOk="0">
                <a:moveTo>
                  <a:pt x="0" y="41874"/>
                </a:moveTo>
                <a:cubicBezTo>
                  <a:pt x="2062" y="36542"/>
                  <a:pt x="8354" y="16733"/>
                  <a:pt x="12374" y="9887"/>
                </a:cubicBezTo>
                <a:cubicBezTo>
                  <a:pt x="16393" y="3040"/>
                  <a:pt x="19748" y="2361"/>
                  <a:pt x="24119" y="793"/>
                </a:cubicBezTo>
                <a:cubicBezTo>
                  <a:pt x="28489" y="-775"/>
                  <a:pt x="32586" y="466"/>
                  <a:pt x="38597" y="476"/>
                </a:cubicBezTo>
                <a:cubicBezTo>
                  <a:pt x="44608" y="485"/>
                  <a:pt x="53098" y="724"/>
                  <a:pt x="60185" y="849"/>
                </a:cubicBezTo>
                <a:cubicBezTo>
                  <a:pt x="67272" y="973"/>
                  <a:pt x="77630" y="1159"/>
                  <a:pt x="81119" y="1222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sp>
      <p:grpSp>
        <p:nvGrpSpPr>
          <p:cNvPr id="960" name="Shape 960"/>
          <p:cNvGrpSpPr/>
          <p:nvPr/>
        </p:nvGrpSpPr>
        <p:grpSpPr>
          <a:xfrm>
            <a:off x="5916382" y="3347711"/>
            <a:ext cx="2946796" cy="950063"/>
            <a:chOff x="5910376" y="2867986"/>
            <a:chExt cx="2946796" cy="950063"/>
          </a:xfrm>
        </p:grpSpPr>
        <p:sp>
          <p:nvSpPr>
            <p:cNvPr id="961" name="Shape 961"/>
            <p:cNvSpPr/>
            <p:nvPr/>
          </p:nvSpPr>
          <p:spPr>
            <a:xfrm>
              <a:off x="8120972" y="2868018"/>
              <a:ext cx="736200" cy="47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“C++”</a:t>
              </a:r>
            </a:p>
          </p:txBody>
        </p:sp>
        <p:sp>
          <p:nvSpPr>
            <p:cNvPr id="962" name="Shape 962"/>
            <p:cNvSpPr/>
            <p:nvPr/>
          </p:nvSpPr>
          <p:spPr>
            <a:xfrm>
              <a:off x="7384775" y="2867986"/>
              <a:ext cx="736200" cy="4719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10</a:t>
              </a:r>
            </a:p>
          </p:txBody>
        </p:sp>
        <p:grpSp>
          <p:nvGrpSpPr>
            <p:cNvPr id="963" name="Shape 963"/>
            <p:cNvGrpSpPr/>
            <p:nvPr/>
          </p:nvGrpSpPr>
          <p:grpSpPr>
            <a:xfrm>
              <a:off x="5910376" y="3346118"/>
              <a:ext cx="1472397" cy="471931"/>
              <a:chOff x="5912242" y="3347659"/>
              <a:chExt cx="1472397" cy="471931"/>
            </a:xfrm>
          </p:grpSpPr>
          <p:sp>
            <p:nvSpPr>
              <p:cNvPr id="964" name="Shape 964"/>
              <p:cNvSpPr/>
              <p:nvPr/>
            </p:nvSpPr>
            <p:spPr>
              <a:xfrm>
                <a:off x="6648439" y="3347690"/>
                <a:ext cx="736200" cy="471900"/>
              </a:xfrm>
              <a:prstGeom prst="rect">
                <a:avLst/>
              </a:prstGeom>
              <a:solidFill>
                <a:srgbClr val="CFE2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“And..”</a:t>
                </a:r>
              </a:p>
            </p:txBody>
          </p:sp>
          <p:sp>
            <p:nvSpPr>
              <p:cNvPr id="965" name="Shape 965"/>
              <p:cNvSpPr/>
              <p:nvPr/>
            </p:nvSpPr>
            <p:spPr>
              <a:xfrm>
                <a:off x="5912242" y="3347659"/>
                <a:ext cx="736200" cy="471900"/>
              </a:xfrm>
              <a:prstGeom prst="rect">
                <a:avLst/>
              </a:prstGeom>
              <a:solidFill>
                <a:srgbClr val="CFE2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0000"/>
                    </a:solidFill>
                  </a:rPr>
                  <a:t>41</a:t>
                </a:r>
              </a:p>
            </p:txBody>
          </p:sp>
        </p:grpSp>
      </p:grpSp>
      <p:grpSp>
        <p:nvGrpSpPr>
          <p:cNvPr id="966" name="Shape 966"/>
          <p:cNvGrpSpPr/>
          <p:nvPr/>
        </p:nvGrpSpPr>
        <p:grpSpPr>
          <a:xfrm>
            <a:off x="4715700" y="1465674"/>
            <a:ext cx="736200" cy="2825859"/>
            <a:chOff x="4715700" y="1465674"/>
            <a:chExt cx="736200" cy="2825859"/>
          </a:xfrm>
        </p:grpSpPr>
        <p:sp>
          <p:nvSpPr>
            <p:cNvPr id="967" name="Shape 967"/>
            <p:cNvSpPr/>
            <p:nvPr/>
          </p:nvSpPr>
          <p:spPr>
            <a:xfrm>
              <a:off x="4715700" y="3819634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2056</a:t>
              </a:r>
            </a:p>
          </p:txBody>
        </p:sp>
        <p:sp>
          <p:nvSpPr>
            <p:cNvPr id="968" name="Shape 968"/>
            <p:cNvSpPr/>
            <p:nvPr/>
          </p:nvSpPr>
          <p:spPr>
            <a:xfrm>
              <a:off x="4715700" y="3347680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2</a:t>
              </a:r>
            </a:p>
          </p:txBody>
        </p:sp>
        <p:sp>
          <p:nvSpPr>
            <p:cNvPr id="969" name="Shape 969"/>
            <p:cNvSpPr/>
            <p:nvPr/>
          </p:nvSpPr>
          <p:spPr>
            <a:xfrm>
              <a:off x="4715700" y="2873353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2</a:t>
              </a:r>
            </a:p>
          </p:txBody>
        </p:sp>
        <p:sp>
          <p:nvSpPr>
            <p:cNvPr id="970" name="Shape 970"/>
            <p:cNvSpPr/>
            <p:nvPr/>
          </p:nvSpPr>
          <p:spPr>
            <a:xfrm>
              <a:off x="4715700" y="2401399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4715700" y="1937574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4715700" y="1465674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3" name="Shape 973"/>
          <p:cNvGrpSpPr/>
          <p:nvPr/>
        </p:nvGrpSpPr>
        <p:grpSpPr>
          <a:xfrm>
            <a:off x="4715700" y="1455144"/>
            <a:ext cx="736200" cy="1413000"/>
            <a:chOff x="4715700" y="2877774"/>
            <a:chExt cx="736200" cy="1413000"/>
          </a:xfrm>
        </p:grpSpPr>
        <p:sp>
          <p:nvSpPr>
            <p:cNvPr id="974" name="Shape 974"/>
            <p:cNvSpPr/>
            <p:nvPr/>
          </p:nvSpPr>
          <p:spPr>
            <a:xfrm>
              <a:off x="4715700" y="3818874"/>
              <a:ext cx="736200" cy="4719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2072</a:t>
              </a:r>
            </a:p>
          </p:txBody>
        </p:sp>
        <p:sp>
          <p:nvSpPr>
            <p:cNvPr id="975" name="Shape 975"/>
            <p:cNvSpPr/>
            <p:nvPr/>
          </p:nvSpPr>
          <p:spPr>
            <a:xfrm>
              <a:off x="4715700" y="3346974"/>
              <a:ext cx="736200" cy="4719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76" name="Shape 976"/>
            <p:cNvSpPr/>
            <p:nvPr/>
          </p:nvSpPr>
          <p:spPr>
            <a:xfrm>
              <a:off x="4715700" y="2877774"/>
              <a:ext cx="736200" cy="4719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977" name="Shape 977"/>
          <p:cNvSpPr/>
          <p:nvPr/>
        </p:nvSpPr>
        <p:spPr>
          <a:xfrm>
            <a:off x="5377775" y="2678900"/>
            <a:ext cx="2244775" cy="927175"/>
          </a:xfrm>
          <a:custGeom>
            <a:avLst/>
            <a:gdLst/>
            <a:ahLst/>
            <a:cxnLst/>
            <a:rect l="0" t="0" r="0" b="0"/>
            <a:pathLst>
              <a:path w="89791" h="37087" extrusionOk="0">
                <a:moveTo>
                  <a:pt x="0" y="0"/>
                </a:moveTo>
                <a:cubicBezTo>
                  <a:pt x="3904" y="65"/>
                  <a:pt x="15811" y="194"/>
                  <a:pt x="23424" y="390"/>
                </a:cubicBezTo>
                <a:cubicBezTo>
                  <a:pt x="31036" y="585"/>
                  <a:pt x="39299" y="845"/>
                  <a:pt x="45676" y="1171"/>
                </a:cubicBezTo>
                <a:cubicBezTo>
                  <a:pt x="52052" y="1496"/>
                  <a:pt x="56803" y="-911"/>
                  <a:pt x="61683" y="2342"/>
                </a:cubicBezTo>
                <a:cubicBezTo>
                  <a:pt x="66563" y="5595"/>
                  <a:pt x="71572" y="15355"/>
                  <a:pt x="74956" y="20691"/>
                </a:cubicBezTo>
                <a:cubicBezTo>
                  <a:pt x="78339" y="26026"/>
                  <a:pt x="79510" y="31622"/>
                  <a:pt x="81983" y="34355"/>
                </a:cubicBezTo>
                <a:cubicBezTo>
                  <a:pt x="84455" y="37087"/>
                  <a:pt x="88489" y="36631"/>
                  <a:pt x="89791" y="3708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978" name="Shape 978"/>
          <p:cNvSpPr/>
          <p:nvPr/>
        </p:nvSpPr>
        <p:spPr>
          <a:xfrm>
            <a:off x="116325" y="2422200"/>
            <a:ext cx="656400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- Vector of Pointer</a:t>
            </a:r>
          </a:p>
        </p:txBody>
      </p:sp>
      <p:sp>
        <p:nvSpPr>
          <p:cNvPr id="984" name="Shape 984"/>
          <p:cNvSpPr txBox="1">
            <a:spLocks noGrp="1"/>
          </p:cNvSpPr>
          <p:nvPr>
            <p:ph type="body" idx="2"/>
          </p:nvPr>
        </p:nvSpPr>
        <p:spPr>
          <a:xfrm>
            <a:off x="311700" y="1149025"/>
            <a:ext cx="8520600" cy="384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   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vector&lt;</a:t>
            </a:r>
            <a:r>
              <a:rPr lang="en" dirty="0">
                <a:solidFill>
                  <a:srgbClr val="000000"/>
                </a:solidFill>
              </a:rPr>
              <a:t>Score*</a:t>
            </a:r>
            <a:r>
              <a:rPr lang="en" dirty="0"/>
              <a:t>&gt; scores;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scores.resize(2);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scores.push_back(</a:t>
            </a:r>
            <a:r>
              <a:rPr lang="en" dirty="0">
                <a:solidFill>
                  <a:srgbClr val="000000"/>
                </a:solidFill>
              </a:rPr>
              <a:t>new Score(30, “C++”)</a:t>
            </a:r>
            <a:r>
              <a:rPr lang="en" dirty="0"/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scores.push_back(new Score(87, “Java”));</a:t>
            </a:r>
            <a:br>
              <a:rPr lang="en" dirty="0"/>
            </a:br>
            <a:endParaRPr lang="en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scores.push_back(41, "Android");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scores.clear();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        return 0;</a:t>
            </a:r>
            <a:br>
              <a:rPr lang="en" dirty="0"/>
            </a:br>
            <a:r>
              <a:rPr lang="en" dirty="0"/>
              <a:t>}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Reallocating with a Vector of Pointer</a:t>
            </a:r>
          </a:p>
        </p:txBody>
      </p:sp>
      <p:grpSp>
        <p:nvGrpSpPr>
          <p:cNvPr id="990" name="Shape 990"/>
          <p:cNvGrpSpPr/>
          <p:nvPr/>
        </p:nvGrpSpPr>
        <p:grpSpPr>
          <a:xfrm>
            <a:off x="4715700" y="2401399"/>
            <a:ext cx="736200" cy="1890134"/>
            <a:chOff x="4029900" y="2401399"/>
            <a:chExt cx="736200" cy="1890134"/>
          </a:xfrm>
        </p:grpSpPr>
        <p:sp>
          <p:nvSpPr>
            <p:cNvPr id="991" name="Shape 991"/>
            <p:cNvSpPr/>
            <p:nvPr/>
          </p:nvSpPr>
          <p:spPr>
            <a:xfrm>
              <a:off x="4029900" y="3819634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1024</a:t>
              </a:r>
            </a:p>
          </p:txBody>
        </p:sp>
        <p:sp>
          <p:nvSpPr>
            <p:cNvPr id="992" name="Shape 992"/>
            <p:cNvSpPr/>
            <p:nvPr/>
          </p:nvSpPr>
          <p:spPr>
            <a:xfrm>
              <a:off x="4029900" y="3347680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1</a:t>
              </a:r>
            </a:p>
          </p:txBody>
        </p:sp>
        <p:sp>
          <p:nvSpPr>
            <p:cNvPr id="993" name="Shape 993"/>
            <p:cNvSpPr/>
            <p:nvPr/>
          </p:nvSpPr>
          <p:spPr>
            <a:xfrm>
              <a:off x="4029900" y="2873353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1</a:t>
              </a:r>
            </a:p>
          </p:txBody>
        </p:sp>
        <p:sp>
          <p:nvSpPr>
            <p:cNvPr id="994" name="Shape 994"/>
            <p:cNvSpPr/>
            <p:nvPr/>
          </p:nvSpPr>
          <p:spPr>
            <a:xfrm>
              <a:off x="4029900" y="2401399"/>
              <a:ext cx="736200" cy="471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95" name="Shape 995"/>
          <p:cNvSpPr txBox="1">
            <a:spLocks noGrp="1"/>
          </p:cNvSpPr>
          <p:nvPr>
            <p:ph type="body" idx="4294967295"/>
          </p:nvPr>
        </p:nvSpPr>
        <p:spPr>
          <a:xfrm>
            <a:off x="845100" y="1371050"/>
            <a:ext cx="3552000" cy="2920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vector&lt;</a:t>
            </a:r>
            <a:r>
              <a:rPr lang="en" sz="1400">
                <a:solidFill>
                  <a:srgbClr val="000000"/>
                </a:solidFill>
              </a:rPr>
              <a:t>Score*</a:t>
            </a:r>
            <a:r>
              <a:rPr lang="en" sz="1400"/>
              <a:t>&gt; scores;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score.reserve(1);</a:t>
            </a:r>
            <a:br>
              <a:rPr lang="en" sz="1400"/>
            </a:br>
            <a:r>
              <a:rPr lang="en" sz="1400"/>
              <a:t>// Insert scores</a:t>
            </a:r>
            <a:br>
              <a:rPr lang="en" sz="1400"/>
            </a:br>
            <a:br>
              <a:rPr lang="en" sz="1400"/>
            </a:br>
            <a:r>
              <a:rPr lang="en" sz="1400"/>
              <a:t>scores.push_back(new Score(41, </a:t>
            </a:r>
            <a:br>
              <a:rPr lang="en" sz="1400"/>
            </a:br>
            <a:r>
              <a:rPr lang="en" sz="1400"/>
              <a:t>					"Android"));</a:t>
            </a:r>
            <a:br>
              <a:rPr lang="en" sz="1400"/>
            </a:br>
            <a:endParaRPr lang="en" sz="1400"/>
          </a:p>
        </p:txBody>
      </p:sp>
      <p:sp>
        <p:nvSpPr>
          <p:cNvPr id="996" name="Shape 996"/>
          <p:cNvSpPr/>
          <p:nvPr/>
        </p:nvSpPr>
        <p:spPr>
          <a:xfrm>
            <a:off x="5912373" y="2401399"/>
            <a:ext cx="736200" cy="471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97" name="Shape 997"/>
          <p:cNvSpPr/>
          <p:nvPr/>
        </p:nvSpPr>
        <p:spPr>
          <a:xfrm>
            <a:off x="6648572" y="2401399"/>
            <a:ext cx="736200" cy="471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998" name="Shape 998"/>
          <p:cNvSpPr/>
          <p:nvPr/>
        </p:nvSpPr>
        <p:spPr>
          <a:xfrm>
            <a:off x="7384772" y="2401399"/>
            <a:ext cx="736200" cy="471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“C++”</a:t>
            </a:r>
          </a:p>
        </p:txBody>
      </p:sp>
      <p:sp>
        <p:nvSpPr>
          <p:cNvPr id="999" name="Shape 999"/>
          <p:cNvSpPr/>
          <p:nvPr/>
        </p:nvSpPr>
        <p:spPr>
          <a:xfrm>
            <a:off x="8120971" y="2401399"/>
            <a:ext cx="736200" cy="471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0" name="Shape 1000"/>
          <p:cNvSpPr/>
          <p:nvPr/>
        </p:nvSpPr>
        <p:spPr>
          <a:xfrm>
            <a:off x="5917053" y="2869126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1" name="Shape 1001"/>
          <p:cNvSpPr/>
          <p:nvPr/>
        </p:nvSpPr>
        <p:spPr>
          <a:xfrm>
            <a:off x="6653252" y="2869126"/>
            <a:ext cx="736200" cy="471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2" name="Shape 1002"/>
          <p:cNvSpPr/>
          <p:nvPr/>
        </p:nvSpPr>
        <p:spPr>
          <a:xfrm>
            <a:off x="7389451" y="2869126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3" name="Shape 1003"/>
          <p:cNvSpPr/>
          <p:nvPr/>
        </p:nvSpPr>
        <p:spPr>
          <a:xfrm>
            <a:off x="8125650" y="2869126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4" name="Shape 1004"/>
          <p:cNvSpPr/>
          <p:nvPr/>
        </p:nvSpPr>
        <p:spPr>
          <a:xfrm>
            <a:off x="5912378" y="3347678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>
            <a:off x="6648577" y="3347678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7384776" y="3347678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8120975" y="3347678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5912378" y="3819632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6648577" y="3819632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7384776" y="3819632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8120975" y="3819632"/>
            <a:ext cx="736200" cy="47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5912373" y="1935890"/>
            <a:ext cx="736200" cy="471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2024</a:t>
            </a:r>
          </a:p>
        </p:txBody>
      </p:sp>
      <p:sp>
        <p:nvSpPr>
          <p:cNvPr id="1013" name="Shape 1013"/>
          <p:cNvSpPr/>
          <p:nvPr/>
        </p:nvSpPr>
        <p:spPr>
          <a:xfrm>
            <a:off x="6648572" y="1935890"/>
            <a:ext cx="736200" cy="471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7384772" y="1935890"/>
            <a:ext cx="736200" cy="471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8120971" y="1935890"/>
            <a:ext cx="736200" cy="471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116325" y="2422200"/>
            <a:ext cx="656400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116325" y="1865750"/>
            <a:ext cx="656400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5442825" y="2164850"/>
            <a:ext cx="534694" cy="1890146"/>
          </a:xfrm>
          <a:custGeom>
            <a:avLst/>
            <a:gdLst/>
            <a:ahLst/>
            <a:cxnLst/>
            <a:rect l="0" t="0" r="0" b="0"/>
            <a:pathLst>
              <a:path w="63484" h="56975" extrusionOk="0">
                <a:moveTo>
                  <a:pt x="0" y="56975"/>
                </a:moveTo>
                <a:cubicBezTo>
                  <a:pt x="1385" y="55479"/>
                  <a:pt x="5928" y="55147"/>
                  <a:pt x="8310" y="48001"/>
                </a:cubicBezTo>
                <a:cubicBezTo>
                  <a:pt x="10692" y="40855"/>
                  <a:pt x="10636" y="21854"/>
                  <a:pt x="14292" y="14099"/>
                </a:cubicBezTo>
                <a:cubicBezTo>
                  <a:pt x="17948" y="6343"/>
                  <a:pt x="22047" y="3794"/>
                  <a:pt x="30246" y="1468"/>
                </a:cubicBezTo>
                <a:cubicBezTo>
                  <a:pt x="38444" y="-858"/>
                  <a:pt x="57944" y="360"/>
                  <a:pt x="63484" y="13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019" name="Shape 1019"/>
          <p:cNvSpPr/>
          <p:nvPr/>
        </p:nvSpPr>
        <p:spPr>
          <a:xfrm>
            <a:off x="5912375" y="1935859"/>
            <a:ext cx="736200" cy="4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20" name="Shape 1020"/>
          <p:cNvGrpSpPr/>
          <p:nvPr/>
        </p:nvGrpSpPr>
        <p:grpSpPr>
          <a:xfrm>
            <a:off x="4715700" y="2877774"/>
            <a:ext cx="736200" cy="1417550"/>
            <a:chOff x="4715700" y="2877774"/>
            <a:chExt cx="736200" cy="1417550"/>
          </a:xfrm>
        </p:grpSpPr>
        <p:sp>
          <p:nvSpPr>
            <p:cNvPr id="1021" name="Shape 1021"/>
            <p:cNvSpPr/>
            <p:nvPr/>
          </p:nvSpPr>
          <p:spPr>
            <a:xfrm>
              <a:off x="4715700" y="3823424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2056</a:t>
              </a: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715700" y="3346974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4715700" y="2877774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024" name="Shape 1024"/>
          <p:cNvSpPr/>
          <p:nvPr/>
        </p:nvSpPr>
        <p:spPr>
          <a:xfrm>
            <a:off x="6537990" y="2207850"/>
            <a:ext cx="249125" cy="449750"/>
          </a:xfrm>
          <a:custGeom>
            <a:avLst/>
            <a:gdLst/>
            <a:ahLst/>
            <a:cxnLst/>
            <a:rect l="0" t="0" r="0" b="0"/>
            <a:pathLst>
              <a:path w="9965" h="17990" extrusionOk="0">
                <a:moveTo>
                  <a:pt x="1461" y="0"/>
                </a:moveTo>
                <a:cubicBezTo>
                  <a:pt x="1297" y="2398"/>
                  <a:pt x="-937" y="11393"/>
                  <a:pt x="480" y="14392"/>
                </a:cubicBezTo>
                <a:cubicBezTo>
                  <a:pt x="1897" y="17390"/>
                  <a:pt x="8384" y="17390"/>
                  <a:pt x="9965" y="1799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sp>
      <p:grpSp>
        <p:nvGrpSpPr>
          <p:cNvPr id="1025" name="Shape 1025"/>
          <p:cNvGrpSpPr/>
          <p:nvPr/>
        </p:nvGrpSpPr>
        <p:grpSpPr>
          <a:xfrm>
            <a:off x="5421525" y="2731200"/>
            <a:ext cx="3434218" cy="1560349"/>
            <a:chOff x="5421525" y="2731200"/>
            <a:chExt cx="3434218" cy="1560349"/>
          </a:xfrm>
        </p:grpSpPr>
        <p:sp>
          <p:nvSpPr>
            <p:cNvPr id="1026" name="Shape 1026"/>
            <p:cNvSpPr/>
            <p:nvPr/>
          </p:nvSpPr>
          <p:spPr>
            <a:xfrm>
              <a:off x="5421525" y="3158467"/>
              <a:ext cx="2027975" cy="913800"/>
            </a:xfrm>
            <a:custGeom>
              <a:avLst/>
              <a:gdLst/>
              <a:ahLst/>
              <a:cxnLst/>
              <a:rect l="0" t="0" r="0" b="0"/>
              <a:pathLst>
                <a:path w="81119" h="36552" extrusionOk="0">
                  <a:moveTo>
                    <a:pt x="0" y="36552"/>
                  </a:moveTo>
                  <a:cubicBezTo>
                    <a:pt x="2943" y="33935"/>
                    <a:pt x="13192" y="26358"/>
                    <a:pt x="17663" y="20852"/>
                  </a:cubicBezTo>
                  <a:cubicBezTo>
                    <a:pt x="22133" y="15346"/>
                    <a:pt x="23333" y="6950"/>
                    <a:pt x="26822" y="3516"/>
                  </a:cubicBezTo>
                  <a:cubicBezTo>
                    <a:pt x="30311" y="81"/>
                    <a:pt x="33036" y="735"/>
                    <a:pt x="38597" y="245"/>
                  </a:cubicBezTo>
                  <a:cubicBezTo>
                    <a:pt x="44157" y="-245"/>
                    <a:pt x="53098" y="463"/>
                    <a:pt x="60185" y="572"/>
                  </a:cubicBezTo>
                  <a:cubicBezTo>
                    <a:pt x="67272" y="681"/>
                    <a:pt x="77630" y="844"/>
                    <a:pt x="81119" y="899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lg" len="lg"/>
              <a:tailEnd type="stealth" w="lg" len="lg"/>
            </a:ln>
          </p:spPr>
        </p:sp>
        <p:grpSp>
          <p:nvGrpSpPr>
            <p:cNvPr id="1027" name="Shape 1027"/>
            <p:cNvGrpSpPr/>
            <p:nvPr/>
          </p:nvGrpSpPr>
          <p:grpSpPr>
            <a:xfrm>
              <a:off x="5912385" y="3819649"/>
              <a:ext cx="1472399" cy="471900"/>
              <a:chOff x="6191372" y="2401399"/>
              <a:chExt cx="1472399" cy="471900"/>
            </a:xfrm>
          </p:grpSpPr>
          <p:sp>
            <p:nvSpPr>
              <p:cNvPr id="1028" name="Shape 1028"/>
              <p:cNvSpPr/>
              <p:nvPr/>
            </p:nvSpPr>
            <p:spPr>
              <a:xfrm>
                <a:off x="6191372" y="2401399"/>
                <a:ext cx="736200" cy="4719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41</a:t>
                </a:r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6927572" y="2401399"/>
                <a:ext cx="736200" cy="4719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“And..”</a:t>
                </a:r>
              </a:p>
            </p:txBody>
          </p:sp>
        </p:grpSp>
        <p:sp>
          <p:nvSpPr>
            <p:cNvPr id="1030" name="Shape 1030"/>
            <p:cNvSpPr/>
            <p:nvPr/>
          </p:nvSpPr>
          <p:spPr>
            <a:xfrm>
              <a:off x="8119543" y="2877774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4048</a:t>
              </a: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7389450" y="2877774"/>
              <a:ext cx="736200" cy="471900"/>
            </a:xfrm>
            <a:prstGeom prst="rect">
              <a:avLst/>
            </a:prstGeom>
            <a:solidFill>
              <a:srgbClr val="D9EAD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solidFill>
                    <a:srgbClr val="FF0000"/>
                  </a:solidFill>
                </a:rPr>
                <a:t>2024</a:t>
              </a: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811650" y="2731200"/>
              <a:ext cx="736171" cy="228984"/>
            </a:xfrm>
            <a:custGeom>
              <a:avLst/>
              <a:gdLst/>
              <a:ahLst/>
              <a:cxnLst/>
              <a:rect l="0" t="0" r="0" b="0"/>
              <a:pathLst>
                <a:path w="26168" h="17009" extrusionOk="0">
                  <a:moveTo>
                    <a:pt x="26168" y="17009"/>
                  </a:moveTo>
                  <a:cubicBezTo>
                    <a:pt x="23660" y="16463"/>
                    <a:pt x="15483" y="16572"/>
                    <a:pt x="11122" y="13738"/>
                  </a:cubicBezTo>
                  <a:cubicBezTo>
                    <a:pt x="6760" y="10903"/>
                    <a:pt x="1853" y="228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1033" name="Shape 1033"/>
            <p:cNvSpPr/>
            <p:nvPr/>
          </p:nvSpPr>
          <p:spPr>
            <a:xfrm>
              <a:off x="6046747" y="3254550"/>
              <a:ext cx="2392200" cy="695075"/>
            </a:xfrm>
            <a:custGeom>
              <a:avLst/>
              <a:gdLst/>
              <a:ahLst/>
              <a:cxnLst/>
              <a:rect l="0" t="0" r="0" b="0"/>
              <a:pathLst>
                <a:path w="95688" h="27803" extrusionOk="0">
                  <a:moveTo>
                    <a:pt x="95688" y="0"/>
                  </a:moveTo>
                  <a:cubicBezTo>
                    <a:pt x="94216" y="1908"/>
                    <a:pt x="92798" y="8940"/>
                    <a:pt x="86856" y="11448"/>
                  </a:cubicBezTo>
                  <a:cubicBezTo>
                    <a:pt x="80913" y="13955"/>
                    <a:pt x="69847" y="14391"/>
                    <a:pt x="60035" y="15046"/>
                  </a:cubicBezTo>
                  <a:cubicBezTo>
                    <a:pt x="50222" y="15700"/>
                    <a:pt x="37465" y="14936"/>
                    <a:pt x="27980" y="15373"/>
                  </a:cubicBezTo>
                  <a:cubicBezTo>
                    <a:pt x="18494" y="15809"/>
                    <a:pt x="7754" y="15591"/>
                    <a:pt x="3121" y="17663"/>
                  </a:cubicBezTo>
                  <a:cubicBezTo>
                    <a:pt x="-1512" y="19734"/>
                    <a:pt x="667" y="26113"/>
                    <a:pt x="177" y="27803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lg" len="lg"/>
              <a:tailEnd type="stealth" w="lg" len="lg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Wait...</a:t>
            </a:r>
          </a:p>
        </p:txBody>
      </p:sp>
      <p:sp>
        <p:nvSpPr>
          <p:cNvPr id="1039" name="Shape 10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/>
              <a:t>Aren't We Missing Something?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- Deleting a Vector of Pointer</a:t>
            </a:r>
          </a:p>
        </p:txBody>
      </p:sp>
      <p:sp>
        <p:nvSpPr>
          <p:cNvPr id="1045" name="Shape 1045"/>
          <p:cNvSpPr txBox="1">
            <a:spLocks noGrp="1"/>
          </p:cNvSpPr>
          <p:nvPr>
            <p:ph type="body" idx="2"/>
          </p:nvPr>
        </p:nvSpPr>
        <p:spPr>
          <a:xfrm>
            <a:off x="311700" y="1149025"/>
            <a:ext cx="8520600" cy="384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{   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vector&lt;</a:t>
            </a:r>
            <a:r>
              <a:rPr lang="en" sz="1300">
                <a:solidFill>
                  <a:srgbClr val="000000"/>
                </a:solidFill>
              </a:rPr>
              <a:t>Score*</a:t>
            </a:r>
            <a:r>
              <a:rPr lang="en" sz="1300"/>
              <a:t>&gt; scores;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scores.push_back(</a:t>
            </a:r>
            <a:r>
              <a:rPr lang="en" sz="1300">
                <a:solidFill>
                  <a:srgbClr val="000000"/>
                </a:solidFill>
              </a:rPr>
              <a:t>new Score(30, “C++”)</a:t>
            </a:r>
            <a:r>
              <a:rPr lang="en" sz="1300"/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scores.push_back(new Score(87, “Java”));</a:t>
            </a:r>
            <a:br>
              <a:rPr lang="en" sz="1300"/>
            </a:br>
            <a:r>
              <a:rPr lang="en" sz="1300"/>
              <a:t>	</a:t>
            </a:r>
            <a:br>
              <a:rPr lang="en" sz="1300"/>
            </a:br>
            <a:r>
              <a:rPr lang="en" sz="1300" b="1">
                <a:solidFill>
                  <a:srgbClr val="FF0000"/>
                </a:solidFill>
              </a:rPr>
              <a:t>        for (vector&lt;Score*&gt;::iterator iter = scores.begin(); iter != scores.end(); ++iter)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</a:rPr>
              <a:t>    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</a:rPr>
              <a:t>                delete *iter;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</a:rPr>
              <a:t>       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scores.clear();  </a:t>
            </a:r>
            <a:br>
              <a:rPr lang="en" sz="1300"/>
            </a:br>
            <a:br>
              <a:rPr lang="en" sz="1300"/>
            </a:br>
            <a:r>
              <a:rPr lang="en" sz="1300"/>
              <a:t>        return 0;</a:t>
            </a:r>
            <a:br>
              <a:rPr lang="en" sz="1300"/>
            </a:br>
            <a:r>
              <a:rPr lang="en" sz="130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2778</Words>
  <Application>Microsoft Office PowerPoint</Application>
  <PresentationFormat>On-screen Show (16:9)</PresentationFormat>
  <Paragraphs>699</Paragraphs>
  <Slides>103</Slides>
  <Notes>103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Arial</vt:lpstr>
      <vt:lpstr>Courier New</vt:lpstr>
      <vt:lpstr>Economica</vt:lpstr>
      <vt:lpstr>Open Sans</vt:lpstr>
      <vt:lpstr>Luxe</vt:lpstr>
      <vt:lpstr>Lecture 06</vt:lpstr>
      <vt:lpstr>Exception</vt:lpstr>
      <vt:lpstr>Java Example 1: FileNotFoundException</vt:lpstr>
      <vt:lpstr>Java Example 2: NumberFormatException</vt:lpstr>
      <vt:lpstr>Exceptions are Everywhere in Java</vt:lpstr>
      <vt:lpstr>Exceptional Case 1: Division by Zero</vt:lpstr>
      <vt:lpstr>Exceptional Case 1: Division by Zero</vt:lpstr>
      <vt:lpstr>Exceptional Case 2 - Null Object</vt:lpstr>
      <vt:lpstr>Exceptional Case 2 - Null Object</vt:lpstr>
      <vt:lpstr>So, Most Exceptions Don’t Make Sense</vt:lpstr>
      <vt:lpstr>Exceptional Case 3 - Constructor</vt:lpstr>
      <vt:lpstr>Exception in Constructors</vt:lpstr>
      <vt:lpstr>Exception in Constructors</vt:lpstr>
      <vt:lpstr>So, Can We Use Exceptions for Constructors?</vt:lpstr>
      <vt:lpstr>C++ vs Other Languages</vt:lpstr>
      <vt:lpstr>C and Error Code</vt:lpstr>
      <vt:lpstr>C++ and Error Code</vt:lpstr>
      <vt:lpstr>Someone Said...</vt:lpstr>
      <vt:lpstr>Error Code is Unreadable</vt:lpstr>
      <vt:lpstr>Unreadable Error Codes</vt:lpstr>
      <vt:lpstr>Readable Exceptions</vt:lpstr>
      <vt:lpstr>Error Codes vs Exceptions</vt:lpstr>
      <vt:lpstr>Real Exception Codes</vt:lpstr>
      <vt:lpstr>More Readable Error Codes</vt:lpstr>
      <vt:lpstr>Error Codes vs Exceptions</vt:lpstr>
      <vt:lpstr>Real Comparison</vt:lpstr>
      <vt:lpstr>Truth</vt:lpstr>
      <vt:lpstr>2. Exceptions are More Maintainable</vt:lpstr>
      <vt:lpstr>3. Programs are More Robust with Exceptions</vt:lpstr>
      <vt:lpstr>Someone Said...</vt:lpstr>
      <vt:lpstr>Does Exception Make More Robust Software?</vt:lpstr>
      <vt:lpstr>Benefit of Doubt</vt:lpstr>
      <vt:lpstr>Exception Safety - Java</vt:lpstr>
      <vt:lpstr>Somehow Your Program is Working...</vt:lpstr>
      <vt:lpstr>Exception Safety - Java</vt:lpstr>
      <vt:lpstr>YES, IT’S GOOD IN THEORY</vt:lpstr>
      <vt:lpstr>Which Function Handles Exceptions?</vt:lpstr>
      <vt:lpstr>Handling Exceptions - C++</vt:lpstr>
      <vt:lpstr>Can You Keep Track of This?</vt:lpstr>
      <vt:lpstr>Handling Exceptions - Java</vt:lpstr>
      <vt:lpstr>Recent Exception Handling Trend in Java</vt:lpstr>
      <vt:lpstr>We Almost Had a Solution (WCF)</vt:lpstr>
      <vt:lpstr>The Web Went Back to ErrorCode</vt:lpstr>
      <vt:lpstr>Error Handling in the Web Applications</vt:lpstr>
      <vt:lpstr>Example for Public Web Request Style </vt:lpstr>
      <vt:lpstr>Proper Exception Handling</vt:lpstr>
      <vt:lpstr>Proper Exception Handling Strategy</vt:lpstr>
      <vt:lpstr>Handling Exceptions at Boundaries</vt:lpstr>
      <vt:lpstr>Once it enters your system,       assume they are all correct</vt:lpstr>
      <vt:lpstr>Coding Standards 1</vt:lpstr>
      <vt:lpstr>Coding Standards 2</vt:lpstr>
      <vt:lpstr>Exception Is Not A Silver Bullet</vt:lpstr>
      <vt:lpstr>Catch Bugs During Development</vt:lpstr>
      <vt:lpstr>Isn't Zombie Better than Dead?</vt:lpstr>
      <vt:lpstr>Congraturations!!</vt:lpstr>
      <vt:lpstr>Standard Template Library(STL) Containers</vt:lpstr>
      <vt:lpstr>STL List</vt:lpstr>
      <vt:lpstr>The Purpose of the STL Container</vt:lpstr>
      <vt:lpstr>Vector</vt:lpstr>
      <vt:lpstr>What is Vector?</vt:lpstr>
      <vt:lpstr>Example: Creating Vectors</vt:lpstr>
      <vt:lpstr>Defining Vector Variable 1</vt:lpstr>
      <vt:lpstr>Defining Vector Variable 2</vt:lpstr>
      <vt:lpstr>Defining Vector Variable 3</vt:lpstr>
      <vt:lpstr>Adding an Element at the End</vt:lpstr>
      <vt:lpstr>Removing an Element at the End</vt:lpstr>
      <vt:lpstr>PowerPoint Presentation</vt:lpstr>
      <vt:lpstr>Capacity and Size</vt:lpstr>
      <vt:lpstr>Increasing the Capacity of a Vector</vt:lpstr>
      <vt:lpstr>Accessing an Element</vt:lpstr>
      <vt:lpstr>Example: Printing All Elements 1</vt:lpstr>
      <vt:lpstr>But This is Vector Specific</vt:lpstr>
      <vt:lpstr>Example: Printing All Elements 2</vt:lpstr>
      <vt:lpstr>Iterator</vt:lpstr>
      <vt:lpstr>Iterator - begin() / end()</vt:lpstr>
      <vt:lpstr>Adding My Scores And Printing Them</vt:lpstr>
      <vt:lpstr>Insert an Element at a Certain Position</vt:lpstr>
      <vt:lpstr>Copy Issue</vt:lpstr>
      <vt:lpstr>Reallocation + Copy Issue</vt:lpstr>
      <vt:lpstr>Delete an Element at a Certain Position</vt:lpstr>
      <vt:lpstr>PowerPoint Presentation</vt:lpstr>
      <vt:lpstr>Realloc? Copy?</vt:lpstr>
      <vt:lpstr>Example: Swapping Vectors</vt:lpstr>
      <vt:lpstr>Assigning Elements</vt:lpstr>
      <vt:lpstr>Exchanging Two Vectors</vt:lpstr>
      <vt:lpstr>Swapping Your And My Scores</vt:lpstr>
      <vt:lpstr>Example: Shrinking Vector</vt:lpstr>
      <vt:lpstr>Changing a Size of a Vector </vt:lpstr>
      <vt:lpstr>PowerPoint Presentation</vt:lpstr>
      <vt:lpstr>Clear a Vector </vt:lpstr>
      <vt:lpstr>Calculating Sum of My Scores</vt:lpstr>
      <vt:lpstr>Example: Vector of Objects</vt:lpstr>
      <vt:lpstr>Object Vector</vt:lpstr>
      <vt:lpstr>The Problem of Non-pointer Vector 1</vt:lpstr>
      <vt:lpstr>The Problem of Non-pointer Vector 2</vt:lpstr>
      <vt:lpstr>Example - Vector of Pointer</vt:lpstr>
      <vt:lpstr>Reallocating with a Vector of Pointer</vt:lpstr>
      <vt:lpstr>Wait...</vt:lpstr>
      <vt:lpstr>Example - Deleting a Vector of Pointer</vt:lpstr>
      <vt:lpstr>Be Careful to Use delete on Elements</vt:lpstr>
      <vt:lpstr>Pointer Vector</vt:lpstr>
      <vt:lpstr>Advantage of Vector</vt:lpstr>
      <vt:lpstr>Disadvantage of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</dc:title>
  <cp:lastModifiedBy>Castiel Li</cp:lastModifiedBy>
  <cp:revision>10</cp:revision>
  <dcterms:modified xsi:type="dcterms:W3CDTF">2017-10-18T20:54:26Z</dcterms:modified>
</cp:coreProperties>
</file>