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9144000" cy="5143500" type="screen16x9"/>
  <p:notesSz cx="6858000" cy="9144000"/>
  <p:embeddedFontLst>
    <p:embeddedFont>
      <p:font typeface="Open Sans" panose="020B0604020202020204" charset="0"/>
      <p:regular r:id="rId63"/>
      <p:bold r:id="rId64"/>
      <p:italic r:id="rId65"/>
      <p:boldItalic r:id="rId66"/>
    </p:embeddedFont>
    <p:embeddedFont>
      <p:font typeface="Economica" panose="020B0604020202020204" charset="0"/>
      <p:regular r:id="rId67"/>
      <p:bold r:id="rId68"/>
      <p:italic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3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The third is struct/class for compare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If not, complier error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StudentInfo 클래스를 만든다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멤버변수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/>
              <a:t>mName (string)</a:t>
            </a:r>
          </a:p>
          <a:p>
            <a:pPr marL="1371600" lvl="2" indent="-228600" rtl="0">
              <a:spcBef>
                <a:spcPts val="0"/>
              </a:spcBef>
              <a:buAutoNum type="romanLcPeriod"/>
            </a:pPr>
            <a:r>
              <a:rPr lang="en"/>
              <a:t>mStudentID (string)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StudentInfo 클래스에 operator &lt;()를 만든다.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비교는 이름을 알파벳 오더(오름차순)로, 같은 이름이면 학생ID(오름차순)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맵을 만든다. key는 StudentInfo, value는 int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학생의 정보와 성적을 맵에 넣는다. (3개)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이 중 두 학생은 동일한 이름을 가지게 한다.</a:t>
            </a:r>
          </a:p>
          <a:p>
            <a:pPr marL="914400" lvl="1" indent="-228600" rtl="0">
              <a:spcBef>
                <a:spcPts val="0"/>
              </a:spcBef>
              <a:buAutoNum type="alphaLcPeriod"/>
            </a:pPr>
            <a:r>
              <a:rPr lang="en"/>
              <a:t>예) StudentInfo(“Lulu”, “a12345678”), 50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en"/>
              <a:t>iterator를 이용하여 출력한다.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StudentInfo 클래스를 만든다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멤버변수</a:t>
            </a:r>
          </a:p>
          <a:p>
            <a:pPr marL="1371600" lvl="2" indent="-228600" rtl="0">
              <a:spcBef>
                <a:spcPts val="0"/>
              </a:spcBef>
              <a:buClr>
                <a:schemeClr val="dk1"/>
              </a:buClr>
              <a:buAutoNum type="romanLcPeriod"/>
            </a:pPr>
            <a:r>
              <a:rPr lang="en">
                <a:solidFill>
                  <a:schemeClr val="dk1"/>
                </a:solidFill>
              </a:rPr>
              <a:t>mName (string)</a:t>
            </a:r>
          </a:p>
          <a:p>
            <a:pPr marL="1371600" lvl="2" indent="-228600" rtl="0">
              <a:spcBef>
                <a:spcPts val="0"/>
              </a:spcBef>
              <a:buClr>
                <a:schemeClr val="dk1"/>
              </a:buClr>
              <a:buAutoNum type="romanLcPeriod"/>
            </a:pPr>
            <a:r>
              <a:rPr lang="en">
                <a:solidFill>
                  <a:schemeClr val="dk1"/>
                </a:solidFill>
              </a:rPr>
              <a:t>mStudentID (string)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Comparator를 만든다. (http://thispointer.com/stdmap-tutorial-part-3-using-user-defined-class-objects-as-key-in-stdmap/)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비교는 이름을 알파벳 오더(내림차순)로, 같은 이름이면 학생ID(내림차순)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맵을 만든다. key는 StudentInfo, value는 int. 생성할 때 step2에서 만든 Comparator 사용 :D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학생의 정보와 성적을 맵에 넣는다. (3개)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이 중 두 학생은 동일한 이름을 가지게 한다.</a:t>
            </a:r>
          </a:p>
          <a:p>
            <a:pPr marL="914400" lvl="1" indent="-228600" rtl="0">
              <a:spcBef>
                <a:spcPts val="0"/>
              </a:spcBef>
              <a:buClr>
                <a:schemeClr val="dk1"/>
              </a:buClr>
              <a:buAutoNum type="alphaLcPeriod"/>
            </a:pPr>
            <a:r>
              <a:rPr lang="en">
                <a:solidFill>
                  <a:schemeClr val="dk1"/>
                </a:solidFill>
              </a:rPr>
              <a:t>예) StudentInfo(“Lulu”, “a12345678”), 50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AutoNum type="arabicPeriod"/>
            </a:pPr>
            <a:r>
              <a:rPr lang="en">
                <a:solidFill>
                  <a:schemeClr val="dk1"/>
                </a:solidFill>
              </a:rPr>
              <a:t>iterator를 이용하여 출력한다.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CA" dirty="0"/>
              <a:t>Cons: Not a hash map -&gt; its binary tree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&lt;&lt;&lt;&lt;Let's move these last 4 slides to the end of all STL slides (so next week)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CA" dirty="0"/>
              <a:t>Its just a tree</a:t>
            </a:r>
          </a:p>
          <a:p>
            <a:pPr lvl="0">
              <a:spcBef>
                <a:spcPts val="0"/>
              </a:spcBef>
              <a:buNone/>
            </a:pPr>
            <a:r>
              <a:rPr lang="en-CA" dirty="0"/>
              <a:t>O(logn)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Shape 5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Shape 5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&lt;&lt;&lt;&lt;Let's move these last 4 slides to the end of all STL slides (so next week)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2" name="Shape 1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2" name="Shape 62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69" name="Shape 6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3" name="Shape 73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77" name="Shape 77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4572000" y="-25"/>
            <a:ext cx="4572000" cy="493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7" name="Shape 8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8" name="Shape 18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11700" y="11490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latin typeface="Courier New"/>
                <a:ea typeface="Courier New"/>
                <a:cs typeface="Courier New"/>
                <a:sym typeface="Courier New"/>
              </a:rPr>
              <a:t>&lt;code/&gt;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303875" y="-25"/>
            <a:ext cx="5840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108" name="Shape 108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5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9" name="Shape 29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4" name="Shape 34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39" name="Shape 39" descr="garba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4774" y="0"/>
            <a:ext cx="2169226" cy="10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0" name="Shape 50" descr="brai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lumns 1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6" name="Shape 56" descr="book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4600" y="0"/>
            <a:ext cx="2229399" cy="1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‹#›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3443850" y="4947300"/>
            <a:ext cx="2256300" cy="19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Copyright © 2017 by Pope Kim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Lecture 07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Pope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 Scores with insert()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Inserting Scores with [] operator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Finding Elements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57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&lt;map&gt;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int main()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std::map&lt;string, int&gt; simpleScoreMap;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simpleScoreMap.insert(pair&lt;string, int&gt;("Teemo", 100));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std::map&lt;string, int&gt;::iterator it = simpleScoreMap.find("Teemo");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(it != simpleScoreMap.end())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it-&gt;second = 80;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</a:p>
          <a:p>
            <a:pPr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return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find()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38850" y="1216900"/>
            <a:ext cx="84660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iterator find 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const Key&amp; key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Returns a reference to its mapped value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39000" y="2166200"/>
            <a:ext cx="8466000" cy="92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map&lt;string, int&gt;::iterator it = simpleScoreMap.find(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“Lulu”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);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133700" y="3491925"/>
            <a:ext cx="6876600" cy="459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Don’t use [] operator to search elements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swap() and clear()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338850" y="1216900"/>
            <a:ext cx="8466000" cy="135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swap(map&amp; other)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Exchanges two maps of the same pair of key and value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clear()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Clears the map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339000" y="2743925"/>
            <a:ext cx="8466000" cy="2059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map&lt;string, int&gt; scoreMap;			// (“Teemo”, 10), (“Lulu”, 40)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map&lt;string, int&gt; anotherScoreMap;	// (“Poppy”, 100)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scoreMap.swap(anotherScoreMap);	// scoreMap: (“Poppy”, 100)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			// anotherScoreMap: (“Teemo”, 10), (“Lulu”, 40)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anotherScoreMap.clear();			// anotherScoreMap: empty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erase()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338850" y="1216900"/>
            <a:ext cx="8466000" cy="15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erase(iterator position)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size_type erase(const key_type&amp; key)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void erase(iterator first, iterator last)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Removes elements from the map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338850" y="2678700"/>
            <a:ext cx="8466000" cy="1742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map&lt;string, int&gt;::iterator foundIt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= simpleScoreMap.find(“Lulu”);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erase(foundIt);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erase(“Lulu”);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Using Objects as Key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// StudentInfo.h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class StudentInfo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{</a:t>
            </a:r>
            <a:br>
              <a:rPr lang="en">
                <a:solidFill>
                  <a:srgbClr val="212121"/>
                </a:solidFill>
              </a:rPr>
            </a:br>
            <a:r>
              <a:rPr lang="en">
                <a:solidFill>
                  <a:srgbClr val="212121"/>
                </a:solidFill>
              </a:rPr>
              <a:t>    public: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        // Constructors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    private: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        std::string mName;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        std::string mStudentID;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// Main.cpp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</a:t>
            </a:r>
            <a:br>
              <a:rPr lang="en"/>
            </a:br>
            <a:r>
              <a:rPr lang="en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map&lt;StudentInfo, int&gt; scores;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scores.emplace(</a:t>
            </a:r>
            <a:br>
              <a:rPr lang="en"/>
            </a:br>
            <a:r>
              <a:rPr lang="en"/>
              <a:t>			StudentInfo("Poppy", "a556")</a:t>
            </a:r>
            <a:br>
              <a:rPr lang="en"/>
            </a:br>
            <a:r>
              <a:rPr lang="en"/>
              <a:t>			, 30);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    scores.emplace(</a:t>
            </a:r>
            <a:br>
              <a:rPr lang="en"/>
            </a:br>
            <a:r>
              <a:rPr lang="en"/>
              <a:t>			StudentInfo("Lulu", "a112")</a:t>
            </a:r>
            <a:br>
              <a:rPr lang="en"/>
            </a:br>
            <a:r>
              <a:rPr lang="en"/>
              <a:t>			, 70);</a:t>
            </a:r>
          </a:p>
          <a:p>
            <a:pPr lvl="0" indent="387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	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Hmmm We are Missing Something</a:t>
            </a:r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1756200"/>
            <a:ext cx="76295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Remember? STL Map is Always Ordered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885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We MUST define a function to do it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operator&lt;()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11700" y="2188225"/>
            <a:ext cx="8158500" cy="2409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bool StudentInfo::operator&lt;(const StudentInfo&amp; other) const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if (mName == other.mName)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return mStudentID &lt; other.mStudentID;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return mName &lt; other.mName;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is Another Way to Order Elements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577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You can put a comparator when you define a map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311700" y="1700300"/>
            <a:ext cx="8520600" cy="2878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struct StudentInfoComparator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{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    bool operator()(const StudentInfo &amp; left, const StudentInfo &amp; right) const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    {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        return (left.getName() &lt; right.getName());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    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</a:rPr>
              <a:t>};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12121"/>
              </a:solidFill>
            </a:endParaRP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// Main.cpp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212121"/>
                </a:solidFill>
              </a:rPr>
              <a:t>map&lt;StudentInfo, int, StudentInfoComparator&gt; Scores;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</a:t>
            </a:r>
          </a:p>
        </p:txBody>
      </p:sp>
      <p:pic>
        <p:nvPicPr>
          <p:cNvPr id="120" name="Shape 120" descr="broken_java_c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75" y="3027950"/>
            <a:ext cx="1019850" cy="10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User-defined Types as Key 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User-defined Types as Key 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Pros and Cons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Pros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Faster to search than std::list and std::vector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Cons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Automatic ordering</a:t>
            </a:r>
          </a:p>
          <a:p>
            <a:pPr marL="457200" lvl="0" indent="-228600" rtl="0">
              <a:spcBef>
                <a:spcPts val="0"/>
              </a:spcBef>
              <a:buClr>
                <a:srgbClr val="212121"/>
              </a:buClr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Not really hashmap, not O(1)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C++11 has a solution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Set</a:t>
            </a:r>
          </a:p>
        </p:txBody>
      </p:sp>
      <p:pic>
        <p:nvPicPr>
          <p:cNvPr id="254" name="Shape 254" descr="broken_java_c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75" y="3089300"/>
            <a:ext cx="1019850" cy="10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Set?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Sorted container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Contains unique keys as elements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Based on binary search tree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Ascending order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888500" y="3088675"/>
            <a:ext cx="53670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b="1">
                <a:latin typeface="Open Sans"/>
                <a:ea typeface="Open Sans"/>
                <a:cs typeface="Open Sans"/>
                <a:sym typeface="Open Sans"/>
              </a:rPr>
              <a:t>Set is almost same as Map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 : Creating Set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823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#include &lt;set&gt;</a:t>
            </a:r>
            <a:br>
              <a:rPr lang="en" sz="1400"/>
            </a:br>
            <a:r>
              <a:rPr lang="en" sz="1400"/>
              <a:t>using namespace std;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 main()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set&lt;int&gt; scores;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scores.insert(20);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scores.insert(100);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for (set&lt;int&gt;::iterator it = scores.begin(); it != scores.end(); ++it)</a:t>
            </a:r>
            <a:br>
              <a:rPr lang="en" sz="1400"/>
            </a:br>
            <a:r>
              <a:rPr lang="en" sz="1400"/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cout &lt;&lt; *it &lt;&lt; endl;		// 20\n 100\n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return 0;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Pros and Cons</a:t>
            </a:r>
          </a:p>
        </p:txBody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Same as map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Queue</a:t>
            </a:r>
          </a:p>
        </p:txBody>
      </p:sp>
      <p:pic>
        <p:nvPicPr>
          <p:cNvPr id="279" name="Shape 279" descr="broken_java_c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75" y="3089300"/>
            <a:ext cx="1019850" cy="10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Queue?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5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First-in first-out(FIFO) data structure</a:t>
            </a:r>
          </a:p>
        </p:txBody>
      </p:sp>
      <p:grpSp>
        <p:nvGrpSpPr>
          <p:cNvPr id="286" name="Shape 286"/>
          <p:cNvGrpSpPr/>
          <p:nvPr/>
        </p:nvGrpSpPr>
        <p:grpSpPr>
          <a:xfrm>
            <a:off x="2731500" y="2650725"/>
            <a:ext cx="3681000" cy="717600"/>
            <a:chOff x="2773125" y="2333925"/>
            <a:chExt cx="3681000" cy="717600"/>
          </a:xfrm>
        </p:grpSpPr>
        <p:sp>
          <p:nvSpPr>
            <p:cNvPr id="287" name="Shape 287"/>
            <p:cNvSpPr/>
            <p:nvPr/>
          </p:nvSpPr>
          <p:spPr>
            <a:xfrm>
              <a:off x="2773125" y="2333925"/>
              <a:ext cx="736200" cy="717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Shape 288"/>
            <p:cNvSpPr/>
            <p:nvPr/>
          </p:nvSpPr>
          <p:spPr>
            <a:xfrm>
              <a:off x="3509325" y="2333925"/>
              <a:ext cx="736200" cy="717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>
              <a:off x="4245525" y="2333925"/>
              <a:ext cx="736200" cy="717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Shape 290"/>
            <p:cNvSpPr/>
            <p:nvPr/>
          </p:nvSpPr>
          <p:spPr>
            <a:xfrm>
              <a:off x="4981725" y="2333925"/>
              <a:ext cx="736200" cy="717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Shape 291"/>
            <p:cNvSpPr/>
            <p:nvPr/>
          </p:nvSpPr>
          <p:spPr>
            <a:xfrm>
              <a:off x="5717925" y="2333925"/>
              <a:ext cx="736200" cy="717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2" name="Shape 292"/>
          <p:cNvSpPr txBox="1"/>
          <p:nvPr/>
        </p:nvSpPr>
        <p:spPr>
          <a:xfrm>
            <a:off x="2513850" y="2024625"/>
            <a:ext cx="10530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oldest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element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5502600" y="2024625"/>
            <a:ext cx="10530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newest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element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5502600" y="3368325"/>
            <a:ext cx="10530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back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2513850" y="3368325"/>
            <a:ext cx="10530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front</a:t>
            </a:r>
          </a:p>
        </p:txBody>
      </p:sp>
      <p:sp>
        <p:nvSpPr>
          <p:cNvPr id="296" name="Shape 296"/>
          <p:cNvSpPr/>
          <p:nvPr/>
        </p:nvSpPr>
        <p:spPr>
          <a:xfrm>
            <a:off x="1412075" y="2743925"/>
            <a:ext cx="1155300" cy="503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Pop</a:t>
            </a:r>
          </a:p>
        </p:txBody>
      </p:sp>
      <p:sp>
        <p:nvSpPr>
          <p:cNvPr id="297" name="Shape 297"/>
          <p:cNvSpPr/>
          <p:nvPr/>
        </p:nvSpPr>
        <p:spPr>
          <a:xfrm>
            <a:off x="6576625" y="2743925"/>
            <a:ext cx="1155300" cy="503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Push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Creating Queue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311700" y="1072825"/>
            <a:ext cx="8520600" cy="399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#include &lt;queue&gt;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using namespace std;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int main()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{</a:t>
            </a:r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	queue&lt;string&gt; studentNameQueue;</a:t>
            </a:r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/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	studentNameQueue.push("Lulu");</a:t>
            </a:r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	studentNameQueue.push("Poppy");</a:t>
            </a:r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/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	while (!studentNameQueue.empty())</a:t>
            </a:r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	{</a:t>
            </a:r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		cout &lt;&lt; "Waiting student: " &lt;&lt; studentNameQueue.front() &lt;&lt; endl;</a:t>
            </a:r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		studentNameQueue.pop();</a:t>
            </a:r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	}</a:t>
            </a:r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/>
          </a:p>
          <a:p>
            <a:pPr lvl="0" indent="3365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/>
              <a:t>	return 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Map?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Contains pairs of key and value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Keys are unique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Sorted container.. ugghhh...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Based on binary search tree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Ascending order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Queues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338850" y="1216900"/>
            <a:ext cx="84660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queue&lt;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&lt;type&gt;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&lt;name&gt;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339000" y="2166200"/>
            <a:ext cx="8466000" cy="209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queue&lt;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studentIDQueue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queue&lt;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studentNameQueue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queue&lt;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StudentInfo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studentInfoQueue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 an Element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338850" y="1216900"/>
            <a:ext cx="84660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push(const value_type&amp; val)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Inserts a new element at the end of the queue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339000" y="2166200"/>
            <a:ext cx="8466000" cy="179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studentIDQueue.push(1234);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studentNameQueue.push("Lulu");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studentInfoQueue.push(StudentInfo(“Lulu”, 1234));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Deleting an Element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338850" y="1216900"/>
            <a:ext cx="84660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pop()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Removes the oldest element in the queue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39000" y="2166200"/>
            <a:ext cx="8466000" cy="153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queue&lt;string&gt; studentNameQueue;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Pushes “Lulu” and “Poppy” here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studentNameQueue.pop();			// studentNameQueue: “Poppy”	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front() and back()</a:t>
            </a:r>
          </a:p>
        </p:txBody>
      </p:sp>
      <p:grpSp>
        <p:nvGrpSpPr>
          <p:cNvPr id="330" name="Shape 330"/>
          <p:cNvGrpSpPr/>
          <p:nvPr/>
        </p:nvGrpSpPr>
        <p:grpSpPr>
          <a:xfrm>
            <a:off x="269075" y="1792353"/>
            <a:ext cx="4202098" cy="1062197"/>
            <a:chOff x="345275" y="1411353"/>
            <a:chExt cx="4202098" cy="1062197"/>
          </a:xfrm>
        </p:grpSpPr>
        <p:grpSp>
          <p:nvGrpSpPr>
            <p:cNvPr id="331" name="Shape 331"/>
            <p:cNvGrpSpPr/>
            <p:nvPr/>
          </p:nvGrpSpPr>
          <p:grpSpPr>
            <a:xfrm>
              <a:off x="1222315" y="1411353"/>
              <a:ext cx="2447129" cy="501818"/>
              <a:chOff x="2773125" y="2333925"/>
              <a:chExt cx="3681000" cy="717600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5717925" y="2333925"/>
                <a:ext cx="736200" cy="717600"/>
              </a:xfrm>
              <a:prstGeom prst="rect">
                <a:avLst/>
              </a:prstGeom>
              <a:solidFill>
                <a:srgbClr val="F4CCCC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3" name="Shape 333"/>
              <p:cNvSpPr/>
              <p:nvPr/>
            </p:nvSpPr>
            <p:spPr>
              <a:xfrm>
                <a:off x="3509325" y="2333925"/>
                <a:ext cx="736200" cy="7176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4" name="Shape 334"/>
              <p:cNvSpPr/>
              <p:nvPr/>
            </p:nvSpPr>
            <p:spPr>
              <a:xfrm>
                <a:off x="4245525" y="2333925"/>
                <a:ext cx="736200" cy="7176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5" name="Shape 335"/>
              <p:cNvSpPr/>
              <p:nvPr/>
            </p:nvSpPr>
            <p:spPr>
              <a:xfrm>
                <a:off x="4981725" y="2333925"/>
                <a:ext cx="736200" cy="7176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2773125" y="2333925"/>
                <a:ext cx="736200" cy="7176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37" name="Shape 337"/>
            <p:cNvSpPr/>
            <p:nvPr/>
          </p:nvSpPr>
          <p:spPr>
            <a:xfrm>
              <a:off x="2995187" y="1971950"/>
              <a:ext cx="783900" cy="5016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back()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1113572" y="1971950"/>
              <a:ext cx="768300" cy="5016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front()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45275" y="1490661"/>
              <a:ext cx="768300" cy="351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Pop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3779073" y="1490661"/>
              <a:ext cx="768300" cy="3516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Push</a:t>
              </a:r>
            </a:p>
          </p:txBody>
        </p:sp>
      </p:grpSp>
      <p:sp>
        <p:nvSpPr>
          <p:cNvPr id="341" name="Shape 341"/>
          <p:cNvSpPr txBox="1"/>
          <p:nvPr/>
        </p:nvSpPr>
        <p:spPr>
          <a:xfrm>
            <a:off x="4789525" y="1140700"/>
            <a:ext cx="4015200" cy="238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value_type&amp; front()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Returns a reference to the oldest element in the queue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value_type&amp; back()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Returns a reference to the newest element in the queue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66300" y="3470725"/>
            <a:ext cx="8466000" cy="143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 Pushes “Lulu” and “Poppy” here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front = studentNameQueue.front(); 	// “Lulu”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back = studentNameQueue.back(); 	// “Poppy”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size() and empty()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311700" y="1140700"/>
            <a:ext cx="8493000" cy="19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size_type size()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Returns the number of elements in the queue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bool empty()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Returns true if the queue is empty, otherwise returns false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339000" y="2995500"/>
            <a:ext cx="8466000" cy="179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 size =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studentNameQueue.size();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bool bIsEmpty = studentNameQueue.empty();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Stack</a:t>
            </a:r>
          </a:p>
        </p:txBody>
      </p:sp>
      <p:pic>
        <p:nvPicPr>
          <p:cNvPr id="355" name="Shape 355" descr="broken_java_c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75" y="3089300"/>
            <a:ext cx="1019850" cy="10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is Stack?</a:t>
            </a:r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549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Last-in first-out(LIFO) data structure</a:t>
            </a:r>
          </a:p>
        </p:txBody>
      </p:sp>
      <p:grpSp>
        <p:nvGrpSpPr>
          <p:cNvPr id="362" name="Shape 362"/>
          <p:cNvGrpSpPr/>
          <p:nvPr/>
        </p:nvGrpSpPr>
        <p:grpSpPr>
          <a:xfrm>
            <a:off x="2343875" y="2650725"/>
            <a:ext cx="3681000" cy="717600"/>
            <a:chOff x="2773125" y="2333925"/>
            <a:chExt cx="3681000" cy="717600"/>
          </a:xfrm>
        </p:grpSpPr>
        <p:sp>
          <p:nvSpPr>
            <p:cNvPr id="363" name="Shape 363"/>
            <p:cNvSpPr/>
            <p:nvPr/>
          </p:nvSpPr>
          <p:spPr>
            <a:xfrm>
              <a:off x="2773125" y="2333925"/>
              <a:ext cx="736200" cy="717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>
              <a:off x="3509325" y="2333925"/>
              <a:ext cx="736200" cy="717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Shape 365"/>
            <p:cNvSpPr/>
            <p:nvPr/>
          </p:nvSpPr>
          <p:spPr>
            <a:xfrm>
              <a:off x="4245525" y="2333925"/>
              <a:ext cx="736200" cy="717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4981725" y="2333925"/>
              <a:ext cx="736200" cy="717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5717925" y="2333925"/>
              <a:ext cx="736200" cy="7176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8" name="Shape 368"/>
          <p:cNvSpPr/>
          <p:nvPr/>
        </p:nvSpPr>
        <p:spPr>
          <a:xfrm>
            <a:off x="6151650" y="2995625"/>
            <a:ext cx="1425600" cy="54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Pop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126250" y="2024625"/>
            <a:ext cx="10530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oldest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element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5098650" y="2024625"/>
            <a:ext cx="10530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newest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element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2217100" y="3407000"/>
            <a:ext cx="10530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bottom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5098650" y="3407000"/>
            <a:ext cx="1053000" cy="6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</a:t>
            </a:r>
          </a:p>
        </p:txBody>
      </p:sp>
      <p:sp>
        <p:nvSpPr>
          <p:cNvPr id="373" name="Shape 373"/>
          <p:cNvSpPr/>
          <p:nvPr/>
        </p:nvSpPr>
        <p:spPr>
          <a:xfrm>
            <a:off x="6065500" y="2521113"/>
            <a:ext cx="1425600" cy="5496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Push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Example: Creating Stack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311700" y="1072825"/>
            <a:ext cx="8520600" cy="399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#include &lt;stack&gt;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int main()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{</a:t>
            </a:r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stack&lt;string&gt; studentNameStack;</a:t>
            </a:r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studentNameStack.push("Lulu");</a:t>
            </a:r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studentNameStack.push("Poppy");</a:t>
            </a:r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while (!studentNameStack.empty())</a:t>
            </a:r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{</a:t>
            </a:r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cout &lt;&lt; studentNameStack.top() &lt;&lt; endl;</a:t>
            </a:r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studentNameStack.pop();</a:t>
            </a:r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}</a:t>
            </a:r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lvl="0" indent="406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return 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Stack Variable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38850" y="1216900"/>
            <a:ext cx="84660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stack&lt;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&lt;type&gt;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&lt;name&gt;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339000" y="2166200"/>
            <a:ext cx="8466000" cy="209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studentIDStack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studentNameStack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StudentInfo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studentInfoStack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Inserting an Element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338850" y="1216900"/>
            <a:ext cx="84660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push(const value_type&amp; val)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Inserts a new element at the end of the stack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339000" y="2166200"/>
            <a:ext cx="8466000" cy="179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studentIDStack.push(1234);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studentNameStack.push("Lulu");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studentInfoStack.push(StudentInfo(“Lulu”, 1234));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Creating Maps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578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#include &lt;map&gt;</a:t>
            </a:r>
            <a:br>
              <a:rPr lang="en" sz="1400" dirty="0"/>
            </a:br>
            <a:r>
              <a:rPr lang="en" sz="1400" dirty="0"/>
              <a:t>int main()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{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	std::map&lt;string, int&gt; simpleScoreMap;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	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simpleScoreMap.insert(pair&lt;string, int&gt;("Teemo", 100));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	simpleScoreMap.insert(pair&lt;string, int&gt;("Lulu", 50));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simpleScoreMap["Teemo"] = 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	</a:t>
            </a:r>
          </a:p>
          <a:p>
            <a:pPr lvl="0" indent="3873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/>
              <a:t>std::cout &lt;&lt; "Current size: " &lt;&lt; simpleScoreMap.size() &lt;&lt; std::endl;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	</a:t>
            </a:r>
          </a:p>
          <a:p>
            <a:pPr lvl="0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return 0;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Deleting an Element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38850" y="1216900"/>
            <a:ext cx="84660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pop()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Removes the newest element in the queue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39000" y="2166200"/>
            <a:ext cx="8466000" cy="1537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stack&lt;string&gt; studentNameStack;	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Pushes “Lulu” and “Poppy” here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studentNameStack.pop();			// studentNameStack: “Lulu”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top()</a:t>
            </a:r>
          </a:p>
        </p:txBody>
      </p:sp>
      <p:sp>
        <p:nvSpPr>
          <p:cNvPr id="406" name="Shape 406"/>
          <p:cNvSpPr/>
          <p:nvPr/>
        </p:nvSpPr>
        <p:spPr>
          <a:xfrm>
            <a:off x="2382847" y="2673751"/>
            <a:ext cx="615000" cy="5229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top()</a:t>
            </a:r>
          </a:p>
        </p:txBody>
      </p:sp>
      <p:grpSp>
        <p:nvGrpSpPr>
          <p:cNvPr id="407" name="Shape 407"/>
          <p:cNvGrpSpPr/>
          <p:nvPr/>
        </p:nvGrpSpPr>
        <p:grpSpPr>
          <a:xfrm>
            <a:off x="352686" y="2041217"/>
            <a:ext cx="2557191" cy="522843"/>
            <a:chOff x="2773125" y="2333925"/>
            <a:chExt cx="3681000" cy="717600"/>
          </a:xfrm>
        </p:grpSpPr>
        <p:sp>
          <p:nvSpPr>
            <p:cNvPr id="408" name="Shape 408"/>
            <p:cNvSpPr/>
            <p:nvPr/>
          </p:nvSpPr>
          <p:spPr>
            <a:xfrm>
              <a:off x="2773125" y="2333925"/>
              <a:ext cx="736200" cy="717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Shape 409"/>
            <p:cNvSpPr/>
            <p:nvPr/>
          </p:nvSpPr>
          <p:spPr>
            <a:xfrm>
              <a:off x="3509325" y="2333925"/>
              <a:ext cx="736200" cy="717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0" name="Shape 410"/>
            <p:cNvSpPr/>
            <p:nvPr/>
          </p:nvSpPr>
          <p:spPr>
            <a:xfrm>
              <a:off x="4245525" y="2333925"/>
              <a:ext cx="736200" cy="717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1" name="Shape 411"/>
            <p:cNvSpPr/>
            <p:nvPr/>
          </p:nvSpPr>
          <p:spPr>
            <a:xfrm>
              <a:off x="4981725" y="2333925"/>
              <a:ext cx="736200" cy="717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2" name="Shape 412"/>
            <p:cNvSpPr/>
            <p:nvPr/>
          </p:nvSpPr>
          <p:spPr>
            <a:xfrm>
              <a:off x="5717925" y="2333925"/>
              <a:ext cx="736200" cy="7176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13" name="Shape 413"/>
          <p:cNvSpPr/>
          <p:nvPr/>
        </p:nvSpPr>
        <p:spPr>
          <a:xfrm>
            <a:off x="2997852" y="2292579"/>
            <a:ext cx="990300" cy="400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Pop</a:t>
            </a:r>
          </a:p>
        </p:txBody>
      </p:sp>
      <p:sp>
        <p:nvSpPr>
          <p:cNvPr id="414" name="Shape 414"/>
          <p:cNvSpPr/>
          <p:nvPr/>
        </p:nvSpPr>
        <p:spPr>
          <a:xfrm>
            <a:off x="2938005" y="1946838"/>
            <a:ext cx="990300" cy="4005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Push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789525" y="1140700"/>
            <a:ext cx="4015200" cy="161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value_type&amp; top()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Returns a reference to the newest element in the queue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366300" y="3470725"/>
            <a:ext cx="8466000" cy="1434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 Pushes “Lulu” and “Poppy” here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string front = studentNameStack.</a:t>
            </a:r>
            <a:r>
              <a:rPr lang="en-C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</a:t>
            </a: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(); 	// “Poppy”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size() and empty()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11700" y="1140700"/>
            <a:ext cx="8493000" cy="193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size_type size()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Returns the number of elements in the stack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bool empty()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Returns true if the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is empty, otherwise returns false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339000" y="2995500"/>
            <a:ext cx="8466000" cy="179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int size =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studentNameStack.size();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bool bIsEmpty = studentNameStack.empty();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List</a:t>
            </a:r>
          </a:p>
        </p:txBody>
      </p:sp>
      <p:pic>
        <p:nvPicPr>
          <p:cNvPr id="429" name="Shape 429" descr="broken_java_c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75" y="2905200"/>
            <a:ext cx="1019850" cy="10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List?</a:t>
            </a:r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Double-linked list</a:t>
            </a:r>
          </a:p>
        </p:txBody>
      </p:sp>
      <p:grpSp>
        <p:nvGrpSpPr>
          <p:cNvPr id="441" name="Shape 441"/>
          <p:cNvGrpSpPr/>
          <p:nvPr/>
        </p:nvGrpSpPr>
        <p:grpSpPr>
          <a:xfrm>
            <a:off x="1952382" y="1896992"/>
            <a:ext cx="890700" cy="522908"/>
            <a:chOff x="1037982" y="2582792"/>
            <a:chExt cx="890700" cy="522908"/>
          </a:xfrm>
        </p:grpSpPr>
        <p:sp>
          <p:nvSpPr>
            <p:cNvPr id="442" name="Shape 442"/>
            <p:cNvSpPr/>
            <p:nvPr/>
          </p:nvSpPr>
          <p:spPr>
            <a:xfrm>
              <a:off x="10379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Shape 443"/>
            <p:cNvSpPr/>
            <p:nvPr/>
          </p:nvSpPr>
          <p:spPr>
            <a:xfrm>
              <a:off x="1227574" y="2582792"/>
              <a:ext cx="5115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4" name="Shape 444"/>
            <p:cNvSpPr/>
            <p:nvPr/>
          </p:nvSpPr>
          <p:spPr>
            <a:xfrm>
              <a:off x="17390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096907" y="1896992"/>
            <a:ext cx="890700" cy="522908"/>
            <a:chOff x="1037982" y="2582792"/>
            <a:chExt cx="890700" cy="522908"/>
          </a:xfrm>
        </p:grpSpPr>
        <p:sp>
          <p:nvSpPr>
            <p:cNvPr id="446" name="Shape 446"/>
            <p:cNvSpPr/>
            <p:nvPr/>
          </p:nvSpPr>
          <p:spPr>
            <a:xfrm>
              <a:off x="10379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7" name="Shape 447"/>
            <p:cNvSpPr/>
            <p:nvPr/>
          </p:nvSpPr>
          <p:spPr>
            <a:xfrm>
              <a:off x="1227574" y="2582792"/>
              <a:ext cx="5115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8" name="Shape 448"/>
            <p:cNvSpPr/>
            <p:nvPr/>
          </p:nvSpPr>
          <p:spPr>
            <a:xfrm>
              <a:off x="17390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4241432" y="1896992"/>
            <a:ext cx="890700" cy="522908"/>
            <a:chOff x="1037982" y="2582792"/>
            <a:chExt cx="890700" cy="522908"/>
          </a:xfrm>
        </p:grpSpPr>
        <p:sp>
          <p:nvSpPr>
            <p:cNvPr id="450" name="Shape 450"/>
            <p:cNvSpPr/>
            <p:nvPr/>
          </p:nvSpPr>
          <p:spPr>
            <a:xfrm>
              <a:off x="10379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Shape 451"/>
            <p:cNvSpPr/>
            <p:nvPr/>
          </p:nvSpPr>
          <p:spPr>
            <a:xfrm>
              <a:off x="1227574" y="2582792"/>
              <a:ext cx="5115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0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53" name="Shape 453"/>
          <p:cNvGrpSpPr/>
          <p:nvPr/>
        </p:nvGrpSpPr>
        <p:grpSpPr>
          <a:xfrm>
            <a:off x="5385957" y="1896992"/>
            <a:ext cx="890700" cy="522908"/>
            <a:chOff x="1037982" y="2582792"/>
            <a:chExt cx="890700" cy="522908"/>
          </a:xfrm>
        </p:grpSpPr>
        <p:sp>
          <p:nvSpPr>
            <p:cNvPr id="454" name="Shape 454"/>
            <p:cNvSpPr/>
            <p:nvPr/>
          </p:nvSpPr>
          <p:spPr>
            <a:xfrm>
              <a:off x="10379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Shape 455"/>
            <p:cNvSpPr/>
            <p:nvPr/>
          </p:nvSpPr>
          <p:spPr>
            <a:xfrm>
              <a:off x="1227574" y="2582792"/>
              <a:ext cx="5115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0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457" name="Shape 457"/>
          <p:cNvCxnSpPr/>
          <p:nvPr/>
        </p:nvCxnSpPr>
        <p:spPr>
          <a:xfrm rot="10800000" flipH="1">
            <a:off x="2710525" y="2019925"/>
            <a:ext cx="480600" cy="1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458" name="Shape 458"/>
          <p:cNvCxnSpPr/>
          <p:nvPr/>
        </p:nvCxnSpPr>
        <p:spPr>
          <a:xfrm rot="10800000" flipH="1">
            <a:off x="3874213" y="2019925"/>
            <a:ext cx="480600" cy="1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459" name="Shape 459"/>
          <p:cNvCxnSpPr/>
          <p:nvPr/>
        </p:nvCxnSpPr>
        <p:spPr>
          <a:xfrm rot="10800000" flipH="1">
            <a:off x="5037925" y="2019925"/>
            <a:ext cx="480600" cy="1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460" name="Shape 460"/>
          <p:cNvCxnSpPr/>
          <p:nvPr/>
        </p:nvCxnSpPr>
        <p:spPr>
          <a:xfrm rot="10800000">
            <a:off x="2689975" y="2296025"/>
            <a:ext cx="521700" cy="4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461" name="Shape 461"/>
          <p:cNvCxnSpPr/>
          <p:nvPr/>
        </p:nvCxnSpPr>
        <p:spPr>
          <a:xfrm rot="10800000">
            <a:off x="3853663" y="2296025"/>
            <a:ext cx="521700" cy="4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462" name="Shape 462"/>
          <p:cNvCxnSpPr/>
          <p:nvPr/>
        </p:nvCxnSpPr>
        <p:spPr>
          <a:xfrm rot="10800000">
            <a:off x="5017375" y="2296025"/>
            <a:ext cx="521700" cy="4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463" name="Shape 463"/>
          <p:cNvSpPr/>
          <p:nvPr/>
        </p:nvSpPr>
        <p:spPr>
          <a:xfrm>
            <a:off x="1995576" y="2653300"/>
            <a:ext cx="804300" cy="5229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front</a:t>
            </a:r>
          </a:p>
        </p:txBody>
      </p:sp>
      <p:sp>
        <p:nvSpPr>
          <p:cNvPr id="464" name="Shape 464"/>
          <p:cNvSpPr/>
          <p:nvPr/>
        </p:nvSpPr>
        <p:spPr>
          <a:xfrm>
            <a:off x="5523797" y="2653301"/>
            <a:ext cx="615000" cy="5229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back</a:t>
            </a:r>
          </a:p>
        </p:txBody>
      </p:sp>
      <p:sp>
        <p:nvSpPr>
          <p:cNvPr id="465" name="Shape 465"/>
          <p:cNvSpPr/>
          <p:nvPr/>
        </p:nvSpPr>
        <p:spPr>
          <a:xfrm>
            <a:off x="6530474" y="1896992"/>
            <a:ext cx="511500" cy="52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6" name="Shape 466"/>
          <p:cNvCxnSpPr/>
          <p:nvPr/>
        </p:nvCxnSpPr>
        <p:spPr>
          <a:xfrm rot="10800000" flipH="1">
            <a:off x="6162000" y="2019925"/>
            <a:ext cx="480600" cy="1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467" name="Shape 467"/>
          <p:cNvSpPr/>
          <p:nvPr/>
        </p:nvSpPr>
        <p:spPr>
          <a:xfrm>
            <a:off x="1187049" y="1896992"/>
            <a:ext cx="511500" cy="52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68" name="Shape 468"/>
          <p:cNvCxnSpPr/>
          <p:nvPr/>
        </p:nvCxnSpPr>
        <p:spPr>
          <a:xfrm rot="10800000">
            <a:off x="1553625" y="2272863"/>
            <a:ext cx="521700" cy="4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311700" y="3409600"/>
            <a:ext cx="8520600" cy="136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No operator[]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Allows to insert/delete in both front and back of the list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Example: Creating a List</a:t>
            </a:r>
          </a:p>
        </p:txBody>
      </p:sp>
      <p:sp>
        <p:nvSpPr>
          <p:cNvPr id="475" name="Shape 47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#include &lt;list&gt;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using namespace std;</a:t>
            </a:r>
          </a:p>
          <a:p>
            <a:pPr lvl="0" indent="514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212121"/>
              </a:solidFill>
            </a:endParaRP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int main()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{</a:t>
            </a:r>
          </a:p>
          <a:p>
            <a:pPr lvl="0" indent="514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list&lt;int&gt; scores;</a:t>
            </a:r>
          </a:p>
          <a:p>
            <a:pPr lvl="0" indent="514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212121"/>
              </a:solidFill>
            </a:endParaRPr>
          </a:p>
          <a:p>
            <a:pPr lvl="0" indent="514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scores.push_front(10);	// 10</a:t>
            </a:r>
          </a:p>
          <a:p>
            <a:pPr lvl="0" indent="514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scores.push_front(20);	// 20, 10</a:t>
            </a:r>
          </a:p>
          <a:p>
            <a:pPr lvl="0" indent="514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scores.push_back(30);	// 20, 10, 30</a:t>
            </a:r>
          </a:p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212121"/>
              </a:solidFill>
            </a:endParaRPr>
          </a:p>
          <a:p>
            <a:pPr lvl="0" indent="5143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rgbClr val="212121"/>
                </a:solidFill>
              </a:rPr>
              <a:t>return 0;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1212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Lists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311700" y="1140700"/>
            <a:ext cx="84930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std::list&lt;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&lt;type&gt;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&lt;name&gt;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Creating a list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339000" y="2635550"/>
            <a:ext cx="8466000" cy="179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std::list&lt;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scores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std::list&lt;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names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std::list&lt;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StudentInfo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Inserting an Element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311700" y="1140700"/>
            <a:ext cx="8493000" cy="194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iterator insert(iterator position,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 value_type&amp; value)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Inserts a new element at the position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push_front(const value_type&amp; value)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Inserts a new element at beginning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push_back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(const value_type&amp; </a:t>
            </a:r>
            <a:r>
              <a:rPr lang="en" sz="1800" i="1"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Inserts a new element at the end of the list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339000" y="3235500"/>
            <a:ext cx="8466000" cy="1719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std::list&lt;int&gt; scores;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std::list&lt;int&gt;::iterator it = scores.begin();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scores.insert(it, 99);		// 99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scores.push_front(10); 	// 10, 99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scores.push_back(50);	// 10, 99, 50</a:t>
            </a:r>
          </a:p>
        </p:txBody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Deleting the First and Last Element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311700" y="1140700"/>
            <a:ext cx="8493000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pop_front()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Removes the first element in the list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pop_back()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Removes the last element in the list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325200" y="2699550"/>
            <a:ext cx="8466000" cy="1447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std::list&lt;int&gt; scores; 		</a:t>
            </a: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// 10, 99, 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scores.pop_f</a:t>
            </a:r>
            <a:r>
              <a:rPr lang="en-CA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ont()		// 99, 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scores.pop_back(); 		// 99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n"/>
              <a:t>Deleting a Certain Element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311700" y="1140700"/>
            <a:ext cx="8493000" cy="138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iterator erase(iterator position)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Remove the element at the position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void remove(const value_type&amp; </a:t>
            </a:r>
            <a:r>
              <a:rPr lang="en" sz="1800" i="1">
                <a:latin typeface="Open Sans"/>
                <a:ea typeface="Open Sans"/>
                <a:cs typeface="Open Sans"/>
                <a:sym typeface="Open Sans"/>
              </a:rPr>
              <a:t>value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Removes all elements that are equal to </a:t>
            </a:r>
            <a:r>
              <a:rPr lang="en" sz="1800" i="1">
                <a:latin typeface="Open Sans"/>
                <a:ea typeface="Open Sans"/>
                <a:cs typeface="Open Sans"/>
                <a:sym typeface="Open Sans"/>
              </a:rPr>
              <a:t>value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339000" y="2635550"/>
            <a:ext cx="8466000" cy="179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std::list&lt;int&gt; scores = { 20, 30, 40, 30, 25, 30, 70, 96 };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std::list:iterator it = scores.begin();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scores.erase(it);		// 30, 40, 30, 25, 30, 70, 96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scores.remove(30);	// 40, 25, 70, 96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Defining Map Variable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338850" y="1216900"/>
            <a:ext cx="8466000" cy="138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map&lt;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&lt;key_type&gt;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800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&lt;value_type&gt;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800" i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&lt;name&gt;</a:t>
            </a:r>
          </a:p>
          <a:p>
            <a:pPr marL="457200" lvl="0" indent="-342900" rtl="0">
              <a:lnSpc>
                <a:spcPct val="100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Create an empty map</a:t>
            </a:r>
            <a:br>
              <a:rPr lang="en" sz="1800">
                <a:latin typeface="Open Sans"/>
                <a:ea typeface="Open Sans"/>
                <a:cs typeface="Open Sans"/>
                <a:sym typeface="Open Sans"/>
              </a:rPr>
            </a:br>
            <a:endParaRPr lang="en" sz="1800"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map&lt;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&lt;key_type&gt;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800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&lt;value_type&gt;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" sz="1800" i="1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&lt;name&gt;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(const map&amp; x)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map which has same size and data of map x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339000" y="2930275"/>
            <a:ext cx="8466000" cy="176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map&lt;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simpleScoreMap;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map&lt;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copiedSimpleScoreMap(simpleScoreMap);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map&lt;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StudentInfo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 complexScoreMap;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900"/>
              <a:t>Comparing begin(), end(), rbegin() and rend()</a:t>
            </a:r>
          </a:p>
        </p:txBody>
      </p:sp>
      <p:grpSp>
        <p:nvGrpSpPr>
          <p:cNvPr id="511" name="Shape 511"/>
          <p:cNvGrpSpPr/>
          <p:nvPr/>
        </p:nvGrpSpPr>
        <p:grpSpPr>
          <a:xfrm>
            <a:off x="2257470" y="2428867"/>
            <a:ext cx="890700" cy="522908"/>
            <a:chOff x="1037982" y="2582792"/>
            <a:chExt cx="890700" cy="522908"/>
          </a:xfrm>
        </p:grpSpPr>
        <p:sp>
          <p:nvSpPr>
            <p:cNvPr id="512" name="Shape 512"/>
            <p:cNvSpPr/>
            <p:nvPr/>
          </p:nvSpPr>
          <p:spPr>
            <a:xfrm>
              <a:off x="10379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Shape 513"/>
            <p:cNvSpPr/>
            <p:nvPr/>
          </p:nvSpPr>
          <p:spPr>
            <a:xfrm>
              <a:off x="1227574" y="2582792"/>
              <a:ext cx="5115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Shape 514"/>
            <p:cNvSpPr/>
            <p:nvPr/>
          </p:nvSpPr>
          <p:spPr>
            <a:xfrm>
              <a:off x="17390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15" name="Shape 515"/>
          <p:cNvGrpSpPr/>
          <p:nvPr/>
        </p:nvGrpSpPr>
        <p:grpSpPr>
          <a:xfrm>
            <a:off x="3401995" y="2428867"/>
            <a:ext cx="890700" cy="522908"/>
            <a:chOff x="1037982" y="2582792"/>
            <a:chExt cx="890700" cy="522908"/>
          </a:xfrm>
        </p:grpSpPr>
        <p:sp>
          <p:nvSpPr>
            <p:cNvPr id="516" name="Shape 516"/>
            <p:cNvSpPr/>
            <p:nvPr/>
          </p:nvSpPr>
          <p:spPr>
            <a:xfrm>
              <a:off x="10379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227574" y="2582792"/>
              <a:ext cx="5115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8" name="Shape 518"/>
            <p:cNvSpPr/>
            <p:nvPr/>
          </p:nvSpPr>
          <p:spPr>
            <a:xfrm>
              <a:off x="17390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546520" y="2428867"/>
            <a:ext cx="890700" cy="522908"/>
            <a:chOff x="1037982" y="2582792"/>
            <a:chExt cx="890700" cy="522908"/>
          </a:xfrm>
        </p:grpSpPr>
        <p:sp>
          <p:nvSpPr>
            <p:cNvPr id="520" name="Shape 520"/>
            <p:cNvSpPr/>
            <p:nvPr/>
          </p:nvSpPr>
          <p:spPr>
            <a:xfrm>
              <a:off x="10379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1" name="Shape 521"/>
            <p:cNvSpPr/>
            <p:nvPr/>
          </p:nvSpPr>
          <p:spPr>
            <a:xfrm>
              <a:off x="1227574" y="2582792"/>
              <a:ext cx="5115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2" name="Shape 522"/>
            <p:cNvSpPr/>
            <p:nvPr/>
          </p:nvSpPr>
          <p:spPr>
            <a:xfrm>
              <a:off x="17390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5691045" y="2428867"/>
            <a:ext cx="890700" cy="522908"/>
            <a:chOff x="1037982" y="2582792"/>
            <a:chExt cx="890700" cy="522908"/>
          </a:xfrm>
        </p:grpSpPr>
        <p:sp>
          <p:nvSpPr>
            <p:cNvPr id="524" name="Shape 524"/>
            <p:cNvSpPr/>
            <p:nvPr/>
          </p:nvSpPr>
          <p:spPr>
            <a:xfrm>
              <a:off x="10379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5" name="Shape 525"/>
            <p:cNvSpPr/>
            <p:nvPr/>
          </p:nvSpPr>
          <p:spPr>
            <a:xfrm>
              <a:off x="1227574" y="2582792"/>
              <a:ext cx="5115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6" name="Shape 526"/>
            <p:cNvSpPr/>
            <p:nvPr/>
          </p:nvSpPr>
          <p:spPr>
            <a:xfrm>
              <a:off x="1739082" y="2582800"/>
              <a:ext cx="189600" cy="5229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527" name="Shape 527"/>
          <p:cNvCxnSpPr/>
          <p:nvPr/>
        </p:nvCxnSpPr>
        <p:spPr>
          <a:xfrm rot="10800000" flipH="1">
            <a:off x="3015613" y="2551800"/>
            <a:ext cx="480600" cy="1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4179300" y="2551800"/>
            <a:ext cx="480600" cy="1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529" name="Shape 529"/>
          <p:cNvCxnSpPr/>
          <p:nvPr/>
        </p:nvCxnSpPr>
        <p:spPr>
          <a:xfrm rot="10800000" flipH="1">
            <a:off x="5343013" y="2551800"/>
            <a:ext cx="480600" cy="1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530" name="Shape 530"/>
          <p:cNvCxnSpPr/>
          <p:nvPr/>
        </p:nvCxnSpPr>
        <p:spPr>
          <a:xfrm rot="10800000">
            <a:off x="2995063" y="2827900"/>
            <a:ext cx="521700" cy="4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531" name="Shape 531"/>
          <p:cNvCxnSpPr/>
          <p:nvPr/>
        </p:nvCxnSpPr>
        <p:spPr>
          <a:xfrm rot="10800000">
            <a:off x="4158750" y="2827900"/>
            <a:ext cx="521700" cy="4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oval" w="lg" len="lg"/>
            <a:tailEnd type="triangle" w="lg" len="lg"/>
          </a:ln>
        </p:spPr>
      </p:cxnSp>
      <p:cxnSp>
        <p:nvCxnSpPr>
          <p:cNvPr id="532" name="Shape 532"/>
          <p:cNvCxnSpPr/>
          <p:nvPr/>
        </p:nvCxnSpPr>
        <p:spPr>
          <a:xfrm rot="10800000">
            <a:off x="5322463" y="2827900"/>
            <a:ext cx="521700" cy="4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533" name="Shape 533"/>
          <p:cNvSpPr/>
          <p:nvPr/>
        </p:nvSpPr>
        <p:spPr>
          <a:xfrm>
            <a:off x="2300663" y="3185175"/>
            <a:ext cx="804300" cy="5229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CFE2F3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begin()</a:t>
            </a:r>
          </a:p>
        </p:txBody>
      </p:sp>
      <p:sp>
        <p:nvSpPr>
          <p:cNvPr id="534" name="Shape 534"/>
          <p:cNvSpPr/>
          <p:nvPr/>
        </p:nvSpPr>
        <p:spPr>
          <a:xfrm>
            <a:off x="6783810" y="3185176"/>
            <a:ext cx="615000" cy="522900"/>
          </a:xfrm>
          <a:prstGeom prst="up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end()</a:t>
            </a:r>
          </a:p>
        </p:txBody>
      </p:sp>
      <p:sp>
        <p:nvSpPr>
          <p:cNvPr id="535" name="Shape 535"/>
          <p:cNvSpPr/>
          <p:nvPr/>
        </p:nvSpPr>
        <p:spPr>
          <a:xfrm>
            <a:off x="6835562" y="2428867"/>
            <a:ext cx="511500" cy="52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6" name="Shape 536"/>
          <p:cNvCxnSpPr/>
          <p:nvPr/>
        </p:nvCxnSpPr>
        <p:spPr>
          <a:xfrm rot="10800000" flipH="1">
            <a:off x="6467088" y="2551800"/>
            <a:ext cx="480600" cy="10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537" name="Shape 537"/>
          <p:cNvSpPr/>
          <p:nvPr/>
        </p:nvSpPr>
        <p:spPr>
          <a:xfrm>
            <a:off x="1492137" y="2428867"/>
            <a:ext cx="511500" cy="52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8" name="Shape 538"/>
          <p:cNvCxnSpPr/>
          <p:nvPr/>
        </p:nvCxnSpPr>
        <p:spPr>
          <a:xfrm rot="10800000">
            <a:off x="1858713" y="2804738"/>
            <a:ext cx="521700" cy="4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539" name="Shape 539"/>
          <p:cNvSpPr/>
          <p:nvPr/>
        </p:nvSpPr>
        <p:spPr>
          <a:xfrm>
            <a:off x="1345725" y="1784650"/>
            <a:ext cx="804300" cy="5229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rend()</a:t>
            </a:r>
          </a:p>
        </p:txBody>
      </p:sp>
      <p:sp>
        <p:nvSpPr>
          <p:cNvPr id="540" name="Shape 540"/>
          <p:cNvSpPr/>
          <p:nvPr/>
        </p:nvSpPr>
        <p:spPr>
          <a:xfrm>
            <a:off x="5646200" y="1784650"/>
            <a:ext cx="980400" cy="52290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rgbClr val="CFE2F3"/>
          </a:solidFill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rbegin()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rbegin() and rend()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311700" y="1140700"/>
            <a:ext cx="8493000" cy="139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reverse_iterator rbegin()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Returns a reverse iterator to the last element of the list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reverse_iterator rend()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Returns a reverse iterator to the first element of the list</a:t>
            </a:r>
          </a:p>
        </p:txBody>
      </p:sp>
      <p:sp>
        <p:nvSpPr>
          <p:cNvPr id="547" name="Shape 547"/>
          <p:cNvSpPr txBox="1"/>
          <p:nvPr/>
        </p:nvSpPr>
        <p:spPr>
          <a:xfrm>
            <a:off x="339000" y="2603550"/>
            <a:ext cx="8466000" cy="179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std::list&lt;int&gt;::reverse_iterator reversedBeginIt = scores.rbegin();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std::list&lt;int&gt;::reverse_iterator reversedEndIt = scores.rend();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Other Methods for Lists</a:t>
            </a:r>
          </a:p>
        </p:txBody>
      </p:sp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Sorting a list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Merging two lists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Splicing a list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Removing duplicate elements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...</a:t>
            </a:r>
          </a:p>
        </p:txBody>
      </p:sp>
      <p:sp>
        <p:nvSpPr>
          <p:cNvPr id="554" name="Shape 554"/>
          <p:cNvSpPr txBox="1"/>
          <p:nvPr/>
        </p:nvSpPr>
        <p:spPr>
          <a:xfrm>
            <a:off x="3072000" y="3235525"/>
            <a:ext cx="3000000" cy="1265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TextBook(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Appendix G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 cppreference.com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hape 5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Pros and Cons</a:t>
            </a:r>
          </a:p>
        </p:txBody>
      </p:sp>
      <p:sp>
        <p:nvSpPr>
          <p:cNvPr id="560" name="Shape 56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Pros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Insertion and deletion time: O(1)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Allows to insert/delete anywhere</a:t>
            </a:r>
          </a:p>
        </p:txBody>
      </p:sp>
      <p:sp>
        <p:nvSpPr>
          <p:cNvPr id="561" name="Shape 561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/>
              <a:t>Cons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rgbClr val="212121"/>
                </a:solidFill>
              </a:rPr>
              <a:t>Slower to search </a:t>
            </a:r>
            <a:r>
              <a:rPr lang="en-CA" dirty="0">
                <a:solidFill>
                  <a:srgbClr val="212121"/>
                </a:solidFill>
              </a:rPr>
              <a:t>O(n)</a:t>
            </a:r>
            <a:endParaRPr lang="en" dirty="0">
              <a:solidFill>
                <a:srgbClr val="212121"/>
              </a:solidFill>
            </a:endParaRP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>
                <a:solidFill>
                  <a:srgbClr val="212121"/>
                </a:solidFill>
                <a:highlight>
                  <a:srgbClr val="FFFFFF"/>
                </a:highlight>
              </a:rPr>
              <a:t>No random access</a:t>
            </a:r>
          </a:p>
          <a:p>
            <a:pPr marL="457200" lvl="0" indent="-228600" rtl="0">
              <a:spcBef>
                <a:spcPts val="0"/>
              </a:spcBef>
              <a:buClr>
                <a:srgbClr val="212121"/>
              </a:buClr>
              <a:buChar char="●"/>
            </a:pPr>
            <a:r>
              <a:rPr lang="en" dirty="0">
                <a:solidFill>
                  <a:srgbClr val="212121"/>
                </a:solidFill>
                <a:highlight>
                  <a:srgbClr val="FFFFFF"/>
                </a:highlight>
              </a:rPr>
              <a:t>Memory is not contiguous (</a:t>
            </a:r>
            <a:r>
              <a:rPr lang="en-CA" dirty="0">
                <a:solidFill>
                  <a:srgbClr val="212121"/>
                </a:solidFill>
                <a:highlight>
                  <a:srgbClr val="FFFFFF"/>
                </a:highlight>
              </a:rPr>
              <a:t>Barely used because we need to find the object in memory everywhere)</a:t>
            </a:r>
            <a:endParaRPr lang="en" dirty="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Others</a:t>
            </a:r>
          </a:p>
        </p:txBody>
      </p:sp>
      <p:pic>
        <p:nvPicPr>
          <p:cNvPr id="567" name="Shape 567" descr="broken_java_c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075" y="2905200"/>
            <a:ext cx="1019850" cy="10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More STL Containers</a:t>
            </a:r>
          </a:p>
        </p:txBody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62500" lnSpcReduction="20000"/>
          </a:bodyPr>
          <a:lstStyle/>
          <a:p>
            <a:pPr marL="457200" lvl="1" indent="-228600">
              <a:buChar char="●"/>
            </a:pPr>
            <a:r>
              <a:rPr lang="en" dirty="0"/>
              <a:t>multi-set</a:t>
            </a:r>
          </a:p>
          <a:p>
            <a:pPr marL="914400" lvl="2" indent="-228600">
              <a:buChar char="○"/>
            </a:pPr>
            <a:r>
              <a:rPr lang="en" dirty="0"/>
              <a:t>Allows duplicate key</a:t>
            </a:r>
          </a:p>
          <a:p>
            <a:pPr marL="914400" lvl="2" indent="-228600">
              <a:buChar char="○"/>
            </a:pPr>
            <a:r>
              <a:rPr lang="en" dirty="0"/>
              <a:t>Not allow modification</a:t>
            </a:r>
          </a:p>
          <a:p>
            <a:pPr marL="457200" lvl="1" indent="-228600">
              <a:buChar char="●"/>
            </a:pPr>
            <a:r>
              <a:rPr lang="en" dirty="0"/>
              <a:t>mult-map</a:t>
            </a:r>
          </a:p>
          <a:p>
            <a:pPr marL="914400" lvl="2" indent="-228600">
              <a:buChar char="○"/>
            </a:pPr>
            <a:r>
              <a:rPr lang="en" dirty="0"/>
              <a:t>Allows duplicate key</a:t>
            </a:r>
          </a:p>
          <a:p>
            <a:pPr marL="457200" lvl="1" indent="-228600">
              <a:buChar char="●"/>
            </a:pPr>
            <a:r>
              <a:rPr lang="en" dirty="0"/>
              <a:t>deque (“deck”)</a:t>
            </a:r>
          </a:p>
          <a:p>
            <a:pPr marL="914400" lvl="2" indent="-228600">
              <a:buChar char="○"/>
            </a:pPr>
            <a:r>
              <a:rPr lang="en" dirty="0"/>
              <a:t>Double-ended queue</a:t>
            </a:r>
          </a:p>
          <a:p>
            <a:pPr marL="914400" lvl="2" indent="-228600">
              <a:buChar char="○"/>
            </a:pPr>
            <a:r>
              <a:rPr lang="en" dirty="0"/>
              <a:t>You can push and pop elements in the begin and end of the deque</a:t>
            </a:r>
          </a:p>
          <a:p>
            <a:pPr marL="457200" lvl="1" indent="-228600">
              <a:buChar char="●"/>
            </a:pPr>
            <a:r>
              <a:rPr lang="en" dirty="0"/>
              <a:t>priority-queue</a:t>
            </a:r>
          </a:p>
          <a:p>
            <a:pPr marL="914400" lvl="2" indent="-228600">
              <a:buChar char="○"/>
            </a:pPr>
            <a:r>
              <a:rPr lang="en" dirty="0"/>
              <a:t>Ordered queue</a:t>
            </a:r>
          </a:p>
        </p:txBody>
      </p:sp>
      <p:sp>
        <p:nvSpPr>
          <p:cNvPr id="574" name="Shape 574"/>
          <p:cNvSpPr txBox="1"/>
          <p:nvPr/>
        </p:nvSpPr>
        <p:spPr>
          <a:xfrm>
            <a:off x="5976300" y="3699450"/>
            <a:ext cx="3000000" cy="135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References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TextBook(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Appendix G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Search cppreference.com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265500" y="1462675"/>
            <a:ext cx="2820000" cy="1786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STL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Containers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body" idx="1"/>
          </p:nvPr>
        </p:nvSpPr>
        <p:spPr>
          <a:xfrm>
            <a:off x="3484500" y="188150"/>
            <a:ext cx="5478900" cy="4824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Vector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Map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Set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Queue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Stack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List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Multi-set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Multi-map</a:t>
            </a:r>
          </a:p>
        </p:txBody>
      </p:sp>
      <p:pic>
        <p:nvPicPr>
          <p:cNvPr id="581" name="Shape 581" descr="broken_java_c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75" y="3150675"/>
            <a:ext cx="1019850" cy="10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Purpose of the STL Container</a:t>
            </a:r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Based on template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Standard interface for every container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/>
              <a:t>Automatic memory management</a:t>
            </a:r>
          </a:p>
          <a:p>
            <a: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b="1">
              <a:solidFill>
                <a:srgbClr val="FF0000"/>
              </a:solidFill>
            </a:endParaRPr>
          </a:p>
        </p:txBody>
      </p:sp>
      <p:sp>
        <p:nvSpPr>
          <p:cNvPr id="588" name="Shape 588"/>
          <p:cNvSpPr txBox="1"/>
          <p:nvPr/>
        </p:nvSpPr>
        <p:spPr>
          <a:xfrm>
            <a:off x="1619100" y="2682150"/>
            <a:ext cx="5724000" cy="915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 you think these are better features?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The Illusion of Standard Interface for All Containers 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It does not make sense that all containers have the same interface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28571"/>
              <a:buFont typeface="Open Sans"/>
              <a:buChar char="○"/>
            </a:pPr>
            <a:r>
              <a:rPr lang="en" sz="1400"/>
              <a:t>Extreme OOP Case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	</a:t>
            </a:r>
          </a:p>
        </p:txBody>
      </p:sp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339000" y="2127200"/>
            <a:ext cx="8466000" cy="2243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vector&lt;int&gt; scores;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scores.</a:t>
            </a:r>
            <a:r>
              <a:rPr lang="en" b="1">
                <a:solidFill>
                  <a:srgbClr val="FF0000"/>
                </a:solidFill>
              </a:rPr>
              <a:t>push_back</a:t>
            </a:r>
            <a:r>
              <a:rPr lang="en"/>
              <a:t>(10);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list&lt;int&gt; ages;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ages.</a:t>
            </a:r>
            <a:r>
              <a:rPr lang="en" b="1">
                <a:solidFill>
                  <a:srgbClr val="FF0000"/>
                </a:solidFill>
              </a:rPr>
              <a:t>push_back</a:t>
            </a:r>
            <a:r>
              <a:rPr lang="en"/>
              <a:t>(100);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3115550" y="2657600"/>
            <a:ext cx="351600" cy="10713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7" name="Shape 597"/>
          <p:cNvSpPr txBox="1"/>
          <p:nvPr/>
        </p:nvSpPr>
        <p:spPr>
          <a:xfrm>
            <a:off x="3589800" y="2918450"/>
            <a:ext cx="4710000" cy="54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looks like stack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Memory Fragmentation</a:t>
            </a:r>
          </a:p>
        </p:txBody>
      </p:sp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Frequent memory reallocation causes memory fragmentation</a:t>
            </a:r>
          </a:p>
          <a:p>
            <a:pPr marL="457200" marR="76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If there is no virtual memory, memory fragmentation is a big problem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An application can crash because of memory fragmentation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Char char="○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although it has enough memory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Not easy to debug and fix 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std::pair&lt;key, value&gt;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38850" y="1216900"/>
            <a:ext cx="8466000" cy="83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pair&lt;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first_type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 i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second_type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 structure that saves two data as a single unit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39000" y="2117875"/>
            <a:ext cx="8466000" cy="184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pair&lt;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&gt; student1(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“Lulu”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simpleScoreMap.insert(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pair&lt;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string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int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&gt;(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“Teemo”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100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));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R="76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Make Containers to Replace STL</a:t>
            </a:r>
          </a:p>
        </p:txBody>
      </p:sp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76200" lvl="0" indent="-228600" rtl="0">
              <a:spcBef>
                <a:spcPts val="0"/>
              </a:spcBef>
              <a:spcAft>
                <a:spcPts val="0"/>
              </a:spcAft>
              <a:buChar char="●"/>
            </a:pPr>
            <a:r>
              <a:rPr lang="en">
                <a:solidFill>
                  <a:srgbClr val="212121"/>
                </a:solidFill>
                <a:highlight>
                  <a:srgbClr val="FFFFFF"/>
                </a:highlight>
              </a:rPr>
              <a:t>Good companies make their own containers to replace STL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EA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EASTL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Real STL implementation to fix memory issues and so 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Epic Games (Unreal Engine 4)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TArray, TMap, TMultiMap, TSet</a:t>
            </a:r>
          </a:p>
          <a:p>
            <a:pPr marL="1371600" lvl="2" indent="-228600" rtl="0">
              <a:spcBef>
                <a:spcPts val="0"/>
              </a:spcBef>
              <a:buChar char="■"/>
            </a:pPr>
            <a:r>
              <a:rPr lang="en"/>
              <a:t>Their own container implementation to have better interface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6190"/>
              <a:buFont typeface="Arial"/>
              <a:buNone/>
            </a:pPr>
            <a:r>
              <a:rPr lang="en"/>
              <a:t>insert()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338850" y="1216900"/>
            <a:ext cx="8466000" cy="175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pair&lt;iterator, bool&gt; insert(const </a:t>
            </a:r>
            <a:r>
              <a:rPr lang="en" sz="1800" i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value_type</a:t>
            </a: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&amp; value)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Returns a pair of an iterator and a bool 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an iterator to the element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Font typeface="Open Sans"/>
              <a:buChar char="○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a bool which explains the result of the insertion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Inserts a </a:t>
            </a:r>
            <a:r>
              <a:rPr lang="en" sz="1800" b="1" dirty="0">
                <a:latin typeface="Open Sans"/>
                <a:ea typeface="Open Sans"/>
                <a:cs typeface="Open Sans"/>
                <a:sym typeface="Open Sans"/>
              </a:rPr>
              <a:t>new </a:t>
            </a:r>
            <a:r>
              <a:rPr lang="en" sz="1800" dirty="0">
                <a:latin typeface="Open Sans"/>
                <a:ea typeface="Open Sans"/>
                <a:cs typeface="Open Sans"/>
                <a:sym typeface="Open Sans"/>
              </a:rPr>
              <a:t>element into the map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339000" y="3181875"/>
            <a:ext cx="8466000" cy="1500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simpleScoreMap.insert(</a:t>
            </a:r>
            <a:r>
              <a:rPr lang="en" i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pair&lt;string, int&gt;</a:t>
            </a: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("Teemo", 100)); 		// Returns &lt;iterator, true&gt;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simpleScoreMap.insert(</a:t>
            </a:r>
            <a:r>
              <a:rPr lang="en" i="1" dirty="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pair&lt;string, int&gt;</a:t>
            </a:r>
            <a:r>
              <a:rPr lang="en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("Teemo", 0));		// Returns &lt;iterator, false&gt;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operator[]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38850" y="1216900"/>
            <a:ext cx="8466000" cy="134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mapped_type&amp; operator[] 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const Key&amp; key</a:t>
            </a:r>
            <a:r>
              <a:rPr lang="en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);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Returns a reference to its mapped value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Inserts a new element if same key is not in the map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Overwrites value if same key is in the map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39000" y="2725275"/>
            <a:ext cx="8466000" cy="184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map&lt;string, int&gt; simpleScoreMap;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simpleScoreMap[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“Lulu”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] = 10;		// Inserts new element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simpleScoreMap[</a:t>
            </a:r>
            <a:r>
              <a:rPr lang="en" sz="1800" i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“Lulu”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 = 50;		// Overwrites a value of “Lulu”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Automatic Order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376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/>
              <a:t>simpleScoreMap.insert(pair&lt;string, int&gt;("Teemo", 100));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simpleScoreMap.insert(pair&lt;string, int&gt;("Lulu", 50));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(map&lt;string, int&gt;::iterator it = simpleScoreMap.begin(); it != simpleScoreMap.end(); ++it)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{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cout &lt;&lt; "(" &lt;&lt; it-&gt;first &lt;&lt; ", " &lt;&lt; it-&gt;second &lt;&lt; ")" &lt;&lt; endl;</a:t>
            </a: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</a:rPr>
              <a:t>// (“Lulu”, 50)</a:t>
            </a:r>
            <a:br>
              <a:rPr lang="en" sz="1400" b="1">
                <a:solidFill>
                  <a:srgbClr val="FF0000"/>
                </a:solidFill>
              </a:rPr>
            </a:br>
            <a:r>
              <a:rPr lang="en" sz="1400" b="1">
                <a:solidFill>
                  <a:srgbClr val="FF0000"/>
                </a:solidFill>
              </a:rPr>
              <a:t>	// (“Teemo”, 100)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2153</Words>
  <Application>Microsoft Office PowerPoint</Application>
  <PresentationFormat>On-screen Show (16:9)</PresentationFormat>
  <Paragraphs>491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Open Sans</vt:lpstr>
      <vt:lpstr>Arial</vt:lpstr>
      <vt:lpstr>Courier New</vt:lpstr>
      <vt:lpstr>Economica</vt:lpstr>
      <vt:lpstr>Luxe</vt:lpstr>
      <vt:lpstr>Lecture 07</vt:lpstr>
      <vt:lpstr>Map</vt:lpstr>
      <vt:lpstr>What is Map?</vt:lpstr>
      <vt:lpstr>Example: Creating Maps</vt:lpstr>
      <vt:lpstr>Defining Map Variable</vt:lpstr>
      <vt:lpstr>std::pair&lt;key, value&gt;</vt:lpstr>
      <vt:lpstr>insert()</vt:lpstr>
      <vt:lpstr>operator[]</vt:lpstr>
      <vt:lpstr>Automatic Order</vt:lpstr>
      <vt:lpstr>Inserting Scores with insert()</vt:lpstr>
      <vt:lpstr>Inserting Scores with [] operator</vt:lpstr>
      <vt:lpstr>Example: Finding Elements</vt:lpstr>
      <vt:lpstr>find()</vt:lpstr>
      <vt:lpstr>swap() and clear()</vt:lpstr>
      <vt:lpstr>erase()</vt:lpstr>
      <vt:lpstr>Example: Using Objects as Key</vt:lpstr>
      <vt:lpstr>Hmmm We are Missing Something</vt:lpstr>
      <vt:lpstr>Remember? STL Map is Always Ordered</vt:lpstr>
      <vt:lpstr>There is Another Way to Order Elements</vt:lpstr>
      <vt:lpstr>Using User-defined Types as Key 1</vt:lpstr>
      <vt:lpstr>Using User-defined Types as Key 2</vt:lpstr>
      <vt:lpstr>Pros and Cons</vt:lpstr>
      <vt:lpstr>Set</vt:lpstr>
      <vt:lpstr>What is Set?</vt:lpstr>
      <vt:lpstr>Example : Creating Set</vt:lpstr>
      <vt:lpstr>Pros and Cons</vt:lpstr>
      <vt:lpstr>Queue</vt:lpstr>
      <vt:lpstr>What is Queue?</vt:lpstr>
      <vt:lpstr>Example: Creating Queue</vt:lpstr>
      <vt:lpstr>Creating Queues</vt:lpstr>
      <vt:lpstr>Inserting an Element</vt:lpstr>
      <vt:lpstr>Deleting an Element</vt:lpstr>
      <vt:lpstr>front() and back()</vt:lpstr>
      <vt:lpstr>size() and empty()</vt:lpstr>
      <vt:lpstr>Stack</vt:lpstr>
      <vt:lpstr>What is Stack?</vt:lpstr>
      <vt:lpstr>Example: Creating Stack</vt:lpstr>
      <vt:lpstr>Defining Stack Variable</vt:lpstr>
      <vt:lpstr>Inserting an Element</vt:lpstr>
      <vt:lpstr>Deleting an Element</vt:lpstr>
      <vt:lpstr>top()</vt:lpstr>
      <vt:lpstr>size() and empty()</vt:lpstr>
      <vt:lpstr>List</vt:lpstr>
      <vt:lpstr>What is List?</vt:lpstr>
      <vt:lpstr>Example: Creating a List</vt:lpstr>
      <vt:lpstr>Creating Lists</vt:lpstr>
      <vt:lpstr>Inserting an Element</vt:lpstr>
      <vt:lpstr>Deleting the First and Last Element</vt:lpstr>
      <vt:lpstr>Deleting a Certain Element</vt:lpstr>
      <vt:lpstr>Comparing begin(), end(), rbegin() and rend()</vt:lpstr>
      <vt:lpstr>rbegin() and rend()</vt:lpstr>
      <vt:lpstr>Other Methods for Lists</vt:lpstr>
      <vt:lpstr>Pros and Cons</vt:lpstr>
      <vt:lpstr>Others</vt:lpstr>
      <vt:lpstr>There are More STL Containers</vt:lpstr>
      <vt:lpstr>STL Containers</vt:lpstr>
      <vt:lpstr>The Purpose of the STL Container</vt:lpstr>
      <vt:lpstr>The Illusion of Standard Interface for All Containers </vt:lpstr>
      <vt:lpstr>Memory Fragmentation</vt:lpstr>
      <vt:lpstr>Make Containers to Replace STL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</dc:title>
  <cp:lastModifiedBy>Castiel Li</cp:lastModifiedBy>
  <cp:revision>9</cp:revision>
  <dcterms:modified xsi:type="dcterms:W3CDTF">2017-10-23T21:24:31Z</dcterms:modified>
</cp:coreProperties>
</file>