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embeddedFontLst>
    <p:embeddedFont>
      <p:font typeface="Open Sans" panose="020B0604020202020204" charset="0"/>
      <p:regular r:id="rId59"/>
      <p:bold r:id="rId60"/>
      <p:italic r:id="rId61"/>
      <p:boldItalic r:id="rId62"/>
    </p:embeddedFont>
    <p:embeddedFont>
      <p:font typeface="Economica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Its not run-time!!! Make the code during compiling time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Every single function requires templates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&lt;&lt;&lt;Add/multiply/Divide/Min/Max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 practice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Containers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deal with x of type → make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only handle such as, float/int, just make two different class. (matrix &lt;- another example)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someone makes 400x400 or 4x2 accidently, there will be a lot of variation of matrix….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70-80 slides.. good luck -_-!!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buAutoNum type="arabicPeriod"/>
            </a:pPr>
            <a:r>
              <a:rPr lang="en"/>
              <a:t>렉쳐 슬라이드에는 suffle 혹은 copy </a:t>
            </a:r>
          </a:p>
          <a:p>
            <a:pPr marL="914400" lvl="1" indent="-298450" rtl="0">
              <a:spcBef>
                <a:spcPts val="0"/>
              </a:spcBef>
              <a:buAutoNum type="alphaLcPeriod"/>
            </a:pPr>
            <a:r>
              <a:rPr lang="en"/>
              <a:t>optional, if I need more length, show both s and c implementation</a:t>
            </a:r>
          </a:p>
          <a:p>
            <a:pPr marL="457200" lvl="0" indent="-298450" rtl="0">
              <a:spcBef>
                <a:spcPts val="0"/>
              </a:spcBef>
              <a:buAutoNum type="arabicPeriod"/>
            </a:pPr>
            <a:r>
              <a:rPr lang="en">
                <a:solidFill>
                  <a:schemeClr val="dk1"/>
                </a:solidFill>
              </a:rPr>
              <a:t>코드 슬라이드 how to use algorithm...</a:t>
            </a:r>
          </a:p>
          <a:p>
            <a:pPr marL="457200" lvl="0" indent="-298450" rtl="0">
              <a:spcBef>
                <a:spcPts val="0"/>
              </a:spcBef>
              <a:buAutoNum type="arabicPeriod"/>
            </a:pPr>
            <a:r>
              <a:rPr lang="en"/>
              <a:t>코드 슬라이드에는 다른거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존재하는 알고리즘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자신만의 알고리즘 (shuffle, copy)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Copy() / 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Find() implement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3121/use-class-or-typename-for-template-paramet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tackoverflow.com/questions/4180166/why-is-the-code-in-most-stl-implementations-so-convoluted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08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Templates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11550" y="1176300"/>
            <a:ext cx="8520600" cy="72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template &lt;class </a:t>
            </a:r>
            <a:r>
              <a:rPr lang="en" sz="1800" i="1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&lt;type_name&gt;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&lt;function_declaration&gt;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template &lt;typename </a:t>
            </a:r>
            <a:r>
              <a:rPr lang="en" sz="1800" i="1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&lt;type_name&gt;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&lt;function_declaration&gt;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19775" y="1995825"/>
            <a:ext cx="8412600" cy="301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template &lt;class </a:t>
            </a: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&gt; 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 Add(T a, T b)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	…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template &lt;typename </a:t>
            </a: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 Add(T a, T b)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...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Templates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You can omit template parameters when you call function templates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98800" y="1721000"/>
            <a:ext cx="6796500" cy="72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Add&lt;int&gt;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(3, 10);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Add(3, 10);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typename vs class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What's the difference?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Practically none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https://stackoverflow.com/questions/213121/use-class-or-typename-for-template-parameters</a:t>
            </a:r>
            <a:r>
              <a:rPr lang="en"/>
              <a:t> </a:t>
            </a:r>
          </a:p>
          <a:p>
            <a:pPr marL="457200" lvl="0" indent="-342900">
              <a:spcBef>
                <a:spcPts val="0"/>
              </a:spcBef>
            </a:pPr>
            <a:r>
              <a:rPr lang="en"/>
              <a:t>Just use typename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>
            <a:off x="4964825" y="1152800"/>
            <a:ext cx="3999900" cy="381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#include “MyMath.h”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 main()</a:t>
            </a:r>
            <a:br>
              <a:rPr lang="en" sz="1300"/>
            </a:br>
            <a:r>
              <a:rPr lang="en" sz="13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int resultInt = </a:t>
            </a:r>
            <a:r>
              <a:rPr lang="en" sz="1300">
                <a:solidFill>
                  <a:srgbClr val="FF0000"/>
                </a:solidFill>
              </a:rPr>
              <a:t>Add&lt;int&gt;</a:t>
            </a:r>
            <a:r>
              <a:rPr lang="en" sz="1300"/>
              <a:t>(3, 10);</a:t>
            </a:r>
            <a:br>
              <a:rPr lang="en" sz="1300"/>
            </a:br>
            <a:r>
              <a:rPr lang="en" sz="1300"/>
              <a:t>    float resultFloat = </a:t>
            </a:r>
            <a:r>
              <a:rPr lang="en" sz="1300">
                <a:solidFill>
                  <a:srgbClr val="0000FF"/>
                </a:solidFill>
              </a:rPr>
              <a:t>Add&lt;float&gt;</a:t>
            </a:r>
            <a:r>
              <a:rPr lang="en" sz="1300"/>
              <a:t>(3.14f, 10.14f); </a:t>
            </a:r>
            <a:br>
              <a:rPr lang="en" sz="1300"/>
            </a:b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Templates Work?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18000" y="2030300"/>
            <a:ext cx="2235900" cy="17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// MyMath.h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 &lt;typename T&gt;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 Add(T a, T b)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return a + b;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071825" y="2716300"/>
            <a:ext cx="2764200" cy="983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float Add(float a, float b)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return a + b;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92" name="Shape 192"/>
          <p:cNvSpPr/>
          <p:nvPr/>
        </p:nvSpPr>
        <p:spPr>
          <a:xfrm>
            <a:off x="5071825" y="1668425"/>
            <a:ext cx="2764200" cy="983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Add(int a, int b)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return a + b;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93" name="Shape 193"/>
          <p:cNvSpPr/>
          <p:nvPr/>
        </p:nvSpPr>
        <p:spPr>
          <a:xfrm>
            <a:off x="407600" y="1288463"/>
            <a:ext cx="3653400" cy="600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Compiler generates codes internally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whenever templates are instantiated</a:t>
            </a:r>
          </a:p>
        </p:txBody>
      </p:sp>
      <p:sp>
        <p:nvSpPr>
          <p:cNvPr id="194" name="Shape 194"/>
          <p:cNvSpPr/>
          <p:nvPr/>
        </p:nvSpPr>
        <p:spPr>
          <a:xfrm>
            <a:off x="6262625" y="4175450"/>
            <a:ext cx="1404300" cy="24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195" name="Shape 195"/>
          <p:cNvSpPr/>
          <p:nvPr/>
        </p:nvSpPr>
        <p:spPr>
          <a:xfrm>
            <a:off x="2453775" y="2370975"/>
            <a:ext cx="3808921" cy="1918289"/>
          </a:xfrm>
          <a:custGeom>
            <a:avLst/>
            <a:gdLst/>
            <a:ahLst/>
            <a:cxnLst/>
            <a:rect l="0" t="0" r="0" b="0"/>
            <a:pathLst>
              <a:path w="151886" h="67403" extrusionOk="0">
                <a:moveTo>
                  <a:pt x="151886" y="67403"/>
                </a:moveTo>
                <a:cubicBezTo>
                  <a:pt x="106133" y="59375"/>
                  <a:pt x="53031" y="61510"/>
                  <a:pt x="17080" y="32096"/>
                </a:cubicBezTo>
                <a:cubicBezTo>
                  <a:pt x="11980" y="27923"/>
                  <a:pt x="4340" y="26777"/>
                  <a:pt x="390" y="21504"/>
                </a:cubicBezTo>
                <a:cubicBezTo>
                  <a:pt x="-1470" y="19021"/>
                  <a:pt x="4096" y="16270"/>
                  <a:pt x="6809" y="14764"/>
                </a:cubicBezTo>
                <a:cubicBezTo>
                  <a:pt x="15142" y="10134"/>
                  <a:pt x="25640" y="11775"/>
                  <a:pt x="35054" y="10270"/>
                </a:cubicBezTo>
                <a:cubicBezTo>
                  <a:pt x="57913" y="6614"/>
                  <a:pt x="80590" y="0"/>
                  <a:pt x="103741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96" name="Shape 196"/>
          <p:cNvSpPr/>
          <p:nvPr/>
        </p:nvSpPr>
        <p:spPr>
          <a:xfrm>
            <a:off x="6564225" y="4442700"/>
            <a:ext cx="1978500" cy="248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197" name="Shape 197"/>
          <p:cNvSpPr/>
          <p:nvPr/>
        </p:nvSpPr>
        <p:spPr>
          <a:xfrm>
            <a:off x="2483375" y="3143501"/>
            <a:ext cx="4080655" cy="1369631"/>
          </a:xfrm>
          <a:custGeom>
            <a:avLst/>
            <a:gdLst/>
            <a:ahLst/>
            <a:cxnLst/>
            <a:rect l="0" t="0" r="0" b="0"/>
            <a:pathLst>
              <a:path w="164825" h="48698" extrusionOk="0">
                <a:moveTo>
                  <a:pt x="164825" y="48698"/>
                </a:moveTo>
                <a:cubicBezTo>
                  <a:pt x="129769" y="37744"/>
                  <a:pt x="92209" y="37606"/>
                  <a:pt x="56017" y="31366"/>
                </a:cubicBezTo>
                <a:cubicBezTo>
                  <a:pt x="40627" y="28712"/>
                  <a:pt x="25756" y="22389"/>
                  <a:pt x="12365" y="14355"/>
                </a:cubicBezTo>
                <a:cubicBezTo>
                  <a:pt x="8289" y="11909"/>
                  <a:pt x="1473" y="11542"/>
                  <a:pt x="168" y="6973"/>
                </a:cubicBezTo>
                <a:cubicBezTo>
                  <a:pt x="-502" y="4626"/>
                  <a:pt x="3564" y="3008"/>
                  <a:pt x="5946" y="2479"/>
                </a:cubicBezTo>
                <a:cubicBezTo>
                  <a:pt x="16189" y="202"/>
                  <a:pt x="26907" y="1195"/>
                  <a:pt x="37401" y="1195"/>
                </a:cubicBezTo>
                <a:cubicBezTo>
                  <a:pt x="59354" y="1195"/>
                  <a:pt x="82371" y="-2858"/>
                  <a:pt x="103199" y="40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lg" len="lg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This Mean?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As more types are used for template, your exe file gets bigger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You can sort of make polymorphic behavior during compile time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Was a new promise land when it was introduced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So we misused it a lot -sighs-</a:t>
            </a:r>
          </a:p>
          <a:p>
            <a:pPr marL="914400" lvl="1" indent="-317500">
              <a:spcBef>
                <a:spcPts val="0"/>
              </a:spcBef>
              <a:buChar char="○"/>
            </a:pPr>
            <a:r>
              <a:rPr lang="en"/>
              <a:t>More on this later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1380250" y="1680875"/>
            <a:ext cx="6339000" cy="17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Can I make class templates?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MyIntArray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MyIntArray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bool Add(int data);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MyIntArray();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enum { MAX = 3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int mArray[MAX];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"MyIntArray.h"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MyIntArray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scores.Add(10);		// returns 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scores.Add(20);		// returns 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scores.Add(30);		// returns 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scores.Add(40);		// returns false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1422600" y="2352325"/>
            <a:ext cx="6298800" cy="53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if I want to make a float array?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1: MyArray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8740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MyArray.h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template&lt;typename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MyArray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bool Add(</a:t>
            </a:r>
            <a:r>
              <a:rPr lang="en">
                <a:solidFill>
                  <a:srgbClr val="FF0000"/>
                </a:solidFill>
              </a:rPr>
              <a:t>T</a:t>
            </a:r>
            <a:r>
              <a:rPr lang="en"/>
              <a:t> data);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MyArray();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enum { MAX = 3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T</a:t>
            </a:r>
            <a:r>
              <a:rPr lang="en"/>
              <a:t> mArray[MAX];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413100" y="1225225"/>
            <a:ext cx="26721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MyArray.cpp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"MyArray.h"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template&lt;typename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bool MyArray</a:t>
            </a:r>
            <a:r>
              <a:rPr lang="en">
                <a:solidFill>
                  <a:srgbClr val="FF0000"/>
                </a:solidFill>
              </a:rPr>
              <a:t>&lt;T&gt;</a:t>
            </a:r>
            <a:r>
              <a:rPr lang="en"/>
              <a:t>::Add(</a:t>
            </a:r>
            <a:r>
              <a:rPr lang="en">
                <a:solidFill>
                  <a:srgbClr val="FF0000"/>
                </a:solidFill>
              </a:rPr>
              <a:t>T</a:t>
            </a:r>
            <a:r>
              <a:rPr lang="en"/>
              <a:t> 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if (mSize &gt;= MAX)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return false;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mArray[mSize++] = data;</a:t>
            </a:r>
            <a:br>
              <a:rPr lang="en"/>
            </a:br>
            <a:r>
              <a:rPr lang="en"/>
              <a:t>    return true;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6312600" y="1225225"/>
            <a:ext cx="26721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MyArray.cpp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template&lt;typename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r>
              <a:rPr lang="en">
                <a:solidFill>
                  <a:srgbClr val="FF0000"/>
                </a:solidFill>
              </a:rPr>
              <a:t>&lt;T&gt;</a:t>
            </a:r>
            <a:r>
              <a:rPr lang="en"/>
              <a:t>::MyArray()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: mSize(0)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6253153" y="3052375"/>
            <a:ext cx="3036807" cy="32922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Main.cpp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"MyArray.h"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main()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MyArray</a:t>
            </a:r>
            <a:r>
              <a:rPr lang="en" sz="12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&lt;int&gt;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scores;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scores.Add(10);		// returns true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scores.Add(20);		// returns true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scores.Add(30);		// returns true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scores.Add(40);		// returns false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return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These?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9" cy="116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99350" y="2555525"/>
            <a:ext cx="5247900" cy="24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1&gt;Main.obj : error LNK2019: unresolved external symbol "public: int __thiscall MyArray&lt;int&gt;::Add(int)"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(?Add@?$MyArray@H@@QAEHH@Z) referenced in function _main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1&gt;Main.obj : error LNK2019: unresolved external symbol "public: __thiscall MyArray&lt;int&gt;::MyArray&lt;int&gt;(void)" (??0?$MyArray@H@@QAE@XZ) referenced in function _main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1&gt;Main.obj : error LNK2019: unresolved external symbol "public: __thiscall MyArray&lt;int&gt;::~MyArray&lt;int&gt;(void)" (??1?$MyArray@H@@QAE@XZ) referenced in function _main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313" y="2619325"/>
            <a:ext cx="3290174" cy="2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Problem?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When the compiler compiles “Main.cpp”, it can’t see “MyArray.cpp”</a:t>
            </a:r>
          </a:p>
          <a:p>
            <a:pPr marL="914400" lvl="1" indent="-317500" rtl="0">
              <a:spcBef>
                <a:spcPts val="0"/>
              </a:spcBef>
              <a:buClr>
                <a:srgbClr val="242729"/>
              </a:buClr>
              <a:buChar char="○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It only can see the declaration of MyArray class through “MyArray.h”</a:t>
            </a:r>
          </a:p>
          <a:p>
            <a:pPr marL="457200" lvl="0" indent="-342900" rtl="0">
              <a:spcBef>
                <a:spcPts val="0"/>
              </a:spcBef>
              <a:buClr>
                <a:srgbClr val="242729"/>
              </a:buClr>
              <a:buChar char="●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Therefore, the compiler can’t generate MyArray&lt;int&gt;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8740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// MyArray.h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template&lt;typename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 MyArray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bool Add(T data);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MyArray();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enum { MAX = 3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T mArray[MAX];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413100" y="1225225"/>
            <a:ext cx="26721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// MyArray.h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template&lt;typename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bool MyArray&lt;T&gt;::Add(T 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(mSize &gt;= MAX)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false;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mArray[mSize++] = data;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return true;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6312600" y="1225225"/>
            <a:ext cx="26721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// MyArray.h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template&lt;typename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MyArray&lt;T&gt;::MyArray()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: mSize(0)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Templates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242729"/>
              </a:buClr>
              <a:buChar char="●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You must specify the template parameters when you declare objects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03100" y="1769150"/>
            <a:ext cx="6796500" cy="72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MyArray&lt;int&gt; scores;		// Correct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MyArray scores;			// Error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Neat Trick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436650" y="1147225"/>
            <a:ext cx="28740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// FixedVector.h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template&lt;typename T, size_t N&gt;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 FixedVector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public: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// public methods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T mArray[N];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653150" y="1147225"/>
            <a:ext cx="2874000" cy="3654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// main.cpp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FixedVector&lt;int, 16&gt; numbers;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FixedVector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/>
              <a:t>Example 2: MyPair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3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MyPair.h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#pragma once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template&lt;typename T&gt;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MyPair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public: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const T&amp; GetFirst() const;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const T&amp; GetSecond() const;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MyPair(const T&amp; first, const T&amp; second);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private: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T mFirst;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T mSecond;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};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3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template&lt;typename T&gt;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const T&amp; MyPair&lt;T&gt;::GetFirst() const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return mFirst;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1390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template&lt;typename T&gt;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const T&amp; MyPair&lt;T&gt;::GetSecond() const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return mSecond;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1390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template&lt;typename T&gt;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MyPair&lt;T&gt;::MyPair(const T&amp; first, const T&amp; second)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: mFirst(first)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, mSecond(second)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005300" y="1763975"/>
            <a:ext cx="7133400" cy="249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// Main.cpp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std::vector&lt;MyPair&lt;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std::string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&gt;&gt; students;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.emplace_back(MyPair&lt;std::string&gt;(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“a1234”,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“Lulu”));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.emplace_back(MyPair&lt;std::string&gt;(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“a5678”,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“Teemo”));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for (std::vector&lt;MyPair&lt;std::string&gt;&gt;::iterator it =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.begin(); it !=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.end(); ++it)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std::cout &lt;&lt; it-&gt;GetFirst() &lt;&lt; " : " &lt;&lt; it-&gt;GetSecond() &lt;&lt; std::endl;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Can I make one more template parameter?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I want MyPair&lt;std::string, int&gt;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Better Example 2: MyPair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3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MyPair.h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#pragma once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template&lt;typename T, typename U&gt;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MyPair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const T&amp; GetFirst() const;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const U&amp; GetSecond() const;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MyPair(const T&amp; first, const U&amp; second);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 mFirst;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 mSecond;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3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template&lt;typename T, typename U&gt;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const T&amp; MyPair&lt;T, U&gt;::GetFirst() const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return mFirst;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indent="146050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template&lt;typename T, typename U&gt;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const U&amp; MyPair&lt;T, U&gt;::GetSecond() const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return mSecond;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indent="146050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template&lt;typename T, typenameU&gt;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MyPair&lt;T, U&gt;::MyPair(const T&amp; first, const U&amp; second)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: mFirst(first)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, mSecond(second)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92" name="Shape 292"/>
          <p:cNvSpPr txBox="1"/>
          <p:nvPr/>
        </p:nvSpPr>
        <p:spPr>
          <a:xfrm>
            <a:off x="1005300" y="1933100"/>
            <a:ext cx="7133400" cy="252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// Main.cpp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std::vector&lt;MyPair&lt;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std::string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&gt;&gt; scores;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scores.emplace_back(MyPair&lt;std::string, int&gt;("Lulu", 10));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scores.emplace_back(MyPair&lt;std::string, int&gt;("Teemo", 100));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for (std::vector&lt;MyPair&lt;std::string, int&gt;&gt;::iterator it = scores.begin(); it != scores.end(); ++it)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std::cout &lt;&lt; it-&gt;GetFirst() &lt;&lt; " : " &lt;&lt; it-&gt;GetSecond() &lt;&lt; std::endl;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Different Template Parameters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11700" y="1366375"/>
            <a:ext cx="8520600" cy="72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template &lt;class </a:t>
            </a:r>
            <a:r>
              <a:rPr lang="en" sz="1800" i="1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&lt;type_name&gt;</a:t>
            </a: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class 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&lt;type_name&gt;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template &lt;typename </a:t>
            </a:r>
            <a:r>
              <a:rPr lang="en" sz="1800" i="1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&lt;type_name&gt;</a:t>
            </a: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800" i="1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typename </a:t>
            </a:r>
            <a:r>
              <a:rPr lang="en" sz="1800" i="1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&lt;type_name&gt;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653600" y="2447225"/>
            <a:ext cx="4178700" cy="19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 &lt;typename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typename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MyClass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private: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mX;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mY;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00" y="2447225"/>
            <a:ext cx="4178700" cy="19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 &lt;typename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typename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Print(const 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T&amp;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a, const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U&amp;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std::cout &lt;&lt; a &lt;&lt; “/ ” &lt;&lt; b &lt;&lt; std::endl;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Example: Unreal Engine 4 - TArray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47225"/>
            <a:ext cx="6103672" cy="369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788" y="1988063"/>
            <a:ext cx="5534025" cy="2009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 Again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&lt;iostream&gt;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&lt;vector&gt;</a:t>
            </a:r>
          </a:p>
          <a:p>
            <a:pPr lvl="0" indent="1390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FF0000"/>
                </a:solidFill>
              </a:rPr>
              <a:t>std::vector&lt;int&gt;</a:t>
            </a:r>
            <a:r>
              <a:rPr lang="en" sz="1400"/>
              <a:t> scores;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scores.push_back(10);			// 10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scores.push_back(50);			// 10, 50</a:t>
            </a:r>
          </a:p>
          <a:p>
            <a:pPr lvl="0" indent="1390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return 0;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Example: Unreal Engine 4 - TMap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13" y="1204600"/>
            <a:ext cx="7926766" cy="36914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08674"/>
            <a:ext cx="9143998" cy="65995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Class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Specialization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Specialization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Allows customization of template code for </a:t>
            </a:r>
            <a:r>
              <a:rPr lang="en" b="1">
                <a:solidFill>
                  <a:srgbClr val="FF0000"/>
                </a:solidFill>
              </a:rPr>
              <a:t>CERTAIN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template parameters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std::vector has a good example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Why different for bool?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77000" y="2239225"/>
            <a:ext cx="7106100" cy="158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template &lt;class T, class Allocator&gt;</a:t>
            </a: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std::vector&lt;T, Allocator&gt;{}	// generic vector for every type</a:t>
            </a: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template &lt;class Allocator&gt;</a:t>
            </a: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std::vector&lt;bool, Allocator&gt;	// specialized vector for bool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Specialization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Think this way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Generic template is applied to any type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Unless there is a specialized template for given type(s)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Really not used a lot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I personally have not written one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But std::vector&lt;bool&gt; has some value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If your platform is really tight on memory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Can you think of an example?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Add(), Subtract(), Multiply() and Divide()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2281800" cy="3901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MyMath.h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 Add(T a, T 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a + 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 Subtract(T a, T 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a - 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4" name="Shape 344"/>
          <p:cNvSpPr txBox="1">
            <a:spLocks noGrp="1"/>
          </p:cNvSpPr>
          <p:nvPr>
            <p:ph type="body" idx="2"/>
          </p:nvPr>
        </p:nvSpPr>
        <p:spPr>
          <a:xfrm>
            <a:off x="2663975" y="1149025"/>
            <a:ext cx="2167200" cy="3901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 Multiply(T a, T 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a * 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 Divide(T a, T 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  <a:br>
              <a:rPr lang="en" sz="1200"/>
            </a:br>
            <a:r>
              <a:rPr lang="en" sz="1200"/>
              <a:t>	// assert(b != 0);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a / 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45" name="Shape 345"/>
          <p:cNvSpPr txBox="1"/>
          <p:nvPr/>
        </p:nvSpPr>
        <p:spPr>
          <a:xfrm>
            <a:off x="4970025" y="1149025"/>
            <a:ext cx="4033200" cy="390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// Main.cpp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#include &lt;iostream&gt;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#include "MyMath.h"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int main()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float addResultFloat 	= Add(10.0f, 2.3f);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int addResultInt 		= Add(10, 2);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float subResultFloat 	= Subtract(10.0f, 2.3f);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int subResultInt 		= Subtract(10, 2);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float mulResultFloat 	= Multiply(10.0f, 2.3f);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int mulResultInt 		= Multiply(10, 2);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float divideResultFloat 	= Divide(10.0f, 2.3f);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int divideResultInt 		= Divide(10, 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return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1371450" y="2129400"/>
            <a:ext cx="6401100" cy="8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What about power()?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Power() 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44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MyMath.h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template&lt;typename V, typename EXP&gt;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Value Power(const V value, EXP exponent)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  <a:br>
              <a:rPr lang="en" sz="1200"/>
            </a:br>
            <a:r>
              <a:rPr lang="en" sz="1200"/>
              <a:t>	V result = 1;</a:t>
            </a:r>
            <a:br>
              <a:rPr lang="en" sz="1200"/>
            </a:br>
            <a:r>
              <a:rPr lang="en" sz="1200"/>
              <a:t>	while (exponent-- &gt; 0)</a:t>
            </a:r>
            <a:br>
              <a:rPr lang="en" sz="1200"/>
            </a:br>
            <a:r>
              <a:rPr lang="en" sz="12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result *= value;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result;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44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"MyMath.h"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powerResultInt = Power(10, 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float powerResultFloat = Power(10.f, 2.5f);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50" y="3679255"/>
            <a:ext cx="3874000" cy="484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59" name="Shape 359"/>
          <p:cNvSpPr/>
          <p:nvPr/>
        </p:nvSpPr>
        <p:spPr>
          <a:xfrm>
            <a:off x="7676225" y="3690450"/>
            <a:ext cx="962700" cy="22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Function Specialization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54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// MyMath.h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template&lt;typename V, typename EXP&gt;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Value Power(const V value, EXP exponent)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  <a:br>
              <a:rPr lang="en" sz="1200"/>
            </a:br>
            <a:r>
              <a:rPr lang="en" sz="1200"/>
              <a:t>	V result = 1;</a:t>
            </a:r>
            <a:br>
              <a:rPr lang="en" sz="1200"/>
            </a:br>
            <a:r>
              <a:rPr lang="en" sz="1200"/>
              <a:t>	while (exponent-- &gt; 0)</a:t>
            </a:r>
            <a:br>
              <a:rPr lang="en" sz="1200"/>
            </a:br>
            <a:r>
              <a:rPr lang="en" sz="12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result *= value;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result;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54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template&lt;&gt;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float </a:t>
            </a:r>
            <a:r>
              <a:rPr lang="en" sz="1200"/>
              <a:t>Power(</a:t>
            </a:r>
            <a:r>
              <a:rPr lang="en" sz="1200">
                <a:solidFill>
                  <a:srgbClr val="FF0000"/>
                </a:solidFill>
              </a:rPr>
              <a:t>float</a:t>
            </a:r>
            <a:r>
              <a:rPr lang="en" sz="1200"/>
              <a:t> value, </a:t>
            </a:r>
            <a:r>
              <a:rPr lang="en" sz="1200">
                <a:solidFill>
                  <a:srgbClr val="FF0000"/>
                </a:solidFill>
              </a:rPr>
              <a:t>float </a:t>
            </a:r>
            <a:r>
              <a:rPr lang="en" sz="1200"/>
              <a:t>exp)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std::powf(value, exp);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Main.cpp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powerResultInt = Power(10, 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float powerResultFloat = Power(10.f, 2.5f);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025" y="3753400"/>
            <a:ext cx="2857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125" y="4206296"/>
            <a:ext cx="2082475" cy="669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 Specialization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511750" y="1185625"/>
            <a:ext cx="4995900" cy="58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Full Template Specialization</a:t>
            </a:r>
          </a:p>
          <a:p>
            <a:pPr marL="914400" lvl="1" indent="-342900" rtl="0">
              <a:spcBef>
                <a:spcPts val="0"/>
              </a:spcBef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list of template parameter is empty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98950" y="3681775"/>
            <a:ext cx="7106100" cy="13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template &lt;class T, class Allocator&gt;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std::vector&lt;T, Allocator&gt;{}	// generic vector for every type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template &lt;class Allocator&gt;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std::vector&lt;bool, Allocator&gt;	// specialized vector for bool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98950" y="1899400"/>
            <a:ext cx="7106100" cy="12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template&lt;typename VAL, typename EXP&gt;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Value Power(const VAL value, EXP exponent){} 	// generic power() for every type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 &lt;&gt;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float Power(float value, float exp)				// specialized power() for float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511750" y="3223075"/>
            <a:ext cx="8320500" cy="4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Partial Template Specialization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Template?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Similar to generic method/class in Java/C#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STL vector is also template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Prevents to write same codes for different data types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Template Specialization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463900" cy="3847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MyArray.h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The definition is omitted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template&lt;class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MyArray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bool Add(T data);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MyArray();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enum { MAX = 3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T mArray[MAX];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4" name="Shape 384"/>
          <p:cNvSpPr txBox="1">
            <a:spLocks noGrp="1"/>
          </p:cNvSpPr>
          <p:nvPr>
            <p:ph type="body" idx="2"/>
          </p:nvPr>
        </p:nvSpPr>
        <p:spPr>
          <a:xfrm>
            <a:off x="2958875" y="1225225"/>
            <a:ext cx="2463900" cy="3847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template&lt;&gt;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MyArray&lt;bool&gt;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bool Add(bool data);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MyArray();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enum { MAX = 3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mSize;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mArray;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};</a:t>
            </a:r>
            <a:br>
              <a:rPr lang="en" sz="1200"/>
            </a:br>
            <a:br>
              <a:rPr lang="en" sz="1200"/>
            </a:br>
            <a:r>
              <a:rPr lang="en" sz="1200"/>
              <a:t>MyArray&lt;bool&gt;::MyArray()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: mSize(0)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, mArray(0)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5" name="Shape 385"/>
          <p:cNvSpPr txBox="1"/>
          <p:nvPr/>
        </p:nvSpPr>
        <p:spPr>
          <a:xfrm>
            <a:off x="5568500" y="1225225"/>
            <a:ext cx="3382800" cy="384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bool MyArray&lt;bool&gt;::Add(bool 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if (mSize &gt;= MAX) 	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	return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if (data)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	mArray |= (1 &lt;&lt; mSize++);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else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	mArray &amp;= ~(1 &lt;&lt; mSize++);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	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Compiler generates code for each template instances at compile-time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Compile time is slower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It gets even slower as you add more template parameters</a:t>
            </a:r>
            <a:br>
              <a:rPr lang="en"/>
            </a:br>
            <a:br>
              <a:rPr lang="en"/>
            </a:br>
            <a:r>
              <a:rPr lang="en"/>
              <a:t>std::pair&lt;string, int&gt;</a:t>
            </a:r>
            <a:br>
              <a:rPr lang="en"/>
            </a:br>
            <a:r>
              <a:rPr lang="en"/>
              <a:t>std::pair&lt;string, string&gt;</a:t>
            </a:r>
            <a:br>
              <a:rPr lang="en"/>
            </a:br>
            <a:r>
              <a:rPr lang="en"/>
              <a:t>std::pair&lt;float, string&gt;</a:t>
            </a:r>
            <a:br>
              <a:rPr lang="en"/>
            </a:br>
            <a:r>
              <a:rPr lang="en"/>
              <a:t>….</a:t>
            </a:r>
            <a:br>
              <a:rPr lang="en"/>
            </a:br>
            <a:endParaRPr lang="en"/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But runtime speed is probably faster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Not always true because the size of executable file is bigger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This is somewhat true for C# and Java as well (so you shouldn't use ArrayList)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Great way to remove code duplication for different types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But no way to prevent useless template variations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Do you need all these?</a:t>
            </a:r>
          </a:p>
          <a:p>
            <a:pPr marL="1371600" lvl="2" indent="-317500" rtl="0">
              <a:spcBef>
                <a:spcPts val="0"/>
              </a:spcBef>
              <a:buChar char="■"/>
            </a:pPr>
            <a:r>
              <a:rPr lang="en"/>
              <a:t>Add&lt;int&gt;(...);</a:t>
            </a:r>
          </a:p>
          <a:p>
            <a:pPr marL="1371600" lvl="2" indent="-317500" rtl="0">
              <a:spcBef>
                <a:spcPts val="0"/>
              </a:spcBef>
              <a:buChar char="■"/>
            </a:pPr>
            <a:r>
              <a:rPr lang="en"/>
              <a:t>Add&lt;short&gt;(...);</a:t>
            </a:r>
          </a:p>
          <a:p>
            <a:pPr marL="1371600" lvl="2" indent="-317500" rtl="0">
              <a:spcBef>
                <a:spcPts val="0"/>
              </a:spcBef>
              <a:buChar char="■"/>
            </a:pPr>
            <a:r>
              <a:rPr lang="en"/>
              <a:t>Add&lt;unsigned int&gt;(...);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Or these?</a:t>
            </a:r>
          </a:p>
          <a:p>
            <a:pPr marL="1371600" lvl="2" indent="-317500" rtl="0">
              <a:spcBef>
                <a:spcPts val="0"/>
              </a:spcBef>
              <a:buChar char="■"/>
            </a:pPr>
            <a:r>
              <a:rPr lang="en"/>
              <a:t>Vector&lt;3&gt;(...)		// number of components is the template parameter</a:t>
            </a:r>
          </a:p>
          <a:p>
            <a:pPr marL="1371600" lvl="2" indent="-317500" rtl="0">
              <a:spcBef>
                <a:spcPts val="0"/>
              </a:spcBef>
              <a:buChar char="■"/>
            </a:pPr>
            <a:r>
              <a:rPr lang="en"/>
              <a:t>Vector&lt;4&gt;(...)</a:t>
            </a:r>
          </a:p>
          <a:p>
            <a:pPr marL="1371600" lvl="2" indent="-317500" rtl="0">
              <a:spcBef>
                <a:spcPts val="0"/>
              </a:spcBef>
              <a:buChar char="■"/>
            </a:pPr>
            <a:r>
              <a:rPr lang="en"/>
              <a:t>Vector&lt;15&gt;(...)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Can be used to make compile-time polymorphism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The feature C++ programmers misused too much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No virtual table makes program run faster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But bigger exe size can make it slower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Code is harder to read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00" y="1984625"/>
            <a:ext cx="3507925" cy="30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05" name="Shape 405"/>
          <p:cNvSpPr txBox="1"/>
          <p:nvPr/>
        </p:nvSpPr>
        <p:spPr>
          <a:xfrm>
            <a:off x="190825" y="4367000"/>
            <a:ext cx="4995900" cy="58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(source: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https://stackoverflow.com/questions/4180166/why-is-the-code-in-most-stl-implementations-so-convoluted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Debugging can be funny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Not a big issue anymore</a:t>
            </a: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113" y="2356163"/>
            <a:ext cx="4581525" cy="2009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63" y="2700288"/>
            <a:ext cx="2752725" cy="1019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Practices on Template Programming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Makes perfect sense for containers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So many types you can store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That's why Java and C# generics are mostly used for containers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For non-containers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If you are dealing with more than 3 or 4 of different types, use template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If you need only a few types make two different class</a:t>
            </a:r>
            <a:br>
              <a:rPr lang="en"/>
            </a:br>
            <a:br>
              <a:rPr lang="en"/>
            </a:br>
            <a:r>
              <a:rPr lang="en"/>
              <a:t>class Math;</a:t>
            </a:r>
            <a:br>
              <a:rPr lang="en"/>
            </a:br>
            <a:r>
              <a:rPr lang="en"/>
              <a:t>class FloatMath;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Template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/>
              <a:t>Template Specialization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STL Algorithm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STL Algorithm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Functions that can be used on the ranges of elements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[First, Last)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Can be used on an array or some of STL containers 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Accesses containers via iterators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Does not change size(thus memory allocation) of containers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STL Algorithm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/>
              <a:t>Non-modifying sequence operations</a:t>
            </a:r>
          </a:p>
          <a:p>
            <a:pPr marL="914400" lvl="1" indent="-317500" rtl="0">
              <a:spcBef>
                <a:spcPts val="0"/>
              </a:spcBef>
              <a:buAutoNum type="alphaLcPeriod"/>
            </a:pPr>
            <a:r>
              <a:rPr lang="en"/>
              <a:t>find(),  for_each(), ...</a:t>
            </a:r>
          </a:p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/>
              <a:t>Mutating sequence operations</a:t>
            </a:r>
          </a:p>
          <a:p>
            <a:pPr marL="914400" lvl="1" indent="-317500" rtl="0">
              <a:spcBef>
                <a:spcPts val="0"/>
              </a:spcBef>
              <a:buAutoNum type="alphaLcPeriod"/>
            </a:pPr>
            <a:r>
              <a:rPr lang="en"/>
              <a:t>copy(), swap(), ...</a:t>
            </a:r>
          </a:p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/>
              <a:t>Sorting and related operations</a:t>
            </a:r>
          </a:p>
          <a:p>
            <a:pPr marL="914400" lvl="1" indent="-317500" rtl="0">
              <a:spcBef>
                <a:spcPts val="0"/>
              </a:spcBef>
              <a:buAutoNum type="alphaLcPeriod"/>
            </a:pPr>
            <a:r>
              <a:rPr lang="en"/>
              <a:t>sort(), merge(), ...</a:t>
            </a:r>
          </a:p>
          <a:p>
            <a:pPr marL="457200" lvl="0" indent="-342900" rtl="0">
              <a:spcBef>
                <a:spcPts val="0"/>
              </a:spcBef>
              <a:buAutoNum type="arabicPeriod"/>
            </a:pPr>
            <a:r>
              <a:rPr lang="en"/>
              <a:t>Generalized numeric operations</a:t>
            </a:r>
          </a:p>
          <a:p>
            <a:pPr marL="914400" lvl="1" indent="-317500" rtl="0">
              <a:spcBef>
                <a:spcPts val="0"/>
              </a:spcBef>
              <a:buAutoNum type="alphaLcPeriod"/>
            </a:pPr>
            <a:r>
              <a:rPr lang="en"/>
              <a:t>accumulate(), ...</a:t>
            </a:r>
          </a:p>
        </p:txBody>
      </p:sp>
      <p:sp>
        <p:nvSpPr>
          <p:cNvPr id="443" name="Shape 443"/>
          <p:cNvSpPr/>
          <p:nvPr/>
        </p:nvSpPr>
        <p:spPr>
          <a:xfrm>
            <a:off x="5619800" y="1410500"/>
            <a:ext cx="177300" cy="153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5993700" y="1852250"/>
            <a:ext cx="3000000" cy="64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&lt;algorithm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  <p:sp>
        <p:nvSpPr>
          <p:cNvPr id="445" name="Shape 445"/>
          <p:cNvSpPr/>
          <p:nvPr/>
        </p:nvSpPr>
        <p:spPr>
          <a:xfrm>
            <a:off x="5619800" y="3086900"/>
            <a:ext cx="177300" cy="415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5993700" y="2870175"/>
            <a:ext cx="3000000" cy="64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&lt;numeric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Adding Two Integers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4250700" cy="354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/>
              <a:t>// MyMath.h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int Add(int a, int b)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return a + b;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4832400" y="1225225"/>
            <a:ext cx="3999900" cy="354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"MyMath.h"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&lt;iostream&gt;</a:t>
            </a:r>
            <a:br>
              <a:rPr lang="en" sz="1400"/>
            </a:br>
            <a:endParaRPr lang="en"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std::cout &lt;&lt; </a:t>
            </a:r>
            <a:r>
              <a:rPr lang="en" sz="1400">
                <a:solidFill>
                  <a:srgbClr val="000000"/>
                </a:solidFill>
              </a:rPr>
              <a:t>Add</a:t>
            </a:r>
            <a:r>
              <a:rPr lang="en" sz="1400"/>
              <a:t>(3, 10) &lt;&lt;  std::endl;</a:t>
            </a:r>
            <a:br>
              <a:rPr lang="en" sz="1400"/>
            </a:br>
            <a:endParaRPr lang="en"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Copying a Vector to Another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#include &lt;algorithm&gt;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&lt;iostream&gt;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&lt;vector&gt;</a:t>
            </a:r>
          </a:p>
          <a:p>
            <a:pPr lvl="0" indent="260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 sz="1400"/>
              <a:t>std::vector&lt;int&gt; scores;</a:t>
            </a:r>
          </a:p>
          <a:p>
            <a:pPr lvl="0" indent="260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 sz="1400"/>
              <a:t>scores.push_back(10);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 sz="1400"/>
              <a:t>scores.push_back(70);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 sz="1400"/>
              <a:t>scores.push_back(40);</a:t>
            </a:r>
          </a:p>
          <a:p>
            <a:pPr lvl="0" indent="260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400"/>
              <a:t>std::vector&lt;int&gt; copiedScores(scores.size());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std::copy(scores.begin(), scores.end(),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			copiedScores.begin());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for (std::vector&lt;int&gt;::iterator it = copiedScores.begin();</a:t>
            </a:r>
            <a:br>
              <a:rPr lang="en"/>
            </a:br>
            <a:r>
              <a:rPr lang="en"/>
              <a:t>		it != copiedScores.end(); ++it)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std::cout &lt;&lt; *it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840800" y="1296375"/>
            <a:ext cx="54624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template&lt;class _InIt, class _OutIt&gt;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_OutIt copy(_InIt _First, _InIt _Last, _OutIt _Dest)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11575" y="2372425"/>
            <a:ext cx="8520600" cy="177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// int vector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std::copy(scores.begin(), scores.end(), copiedScores.begin());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// string vector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std::copy(names.begin(), names.begin()+2, copiedNames.begin());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Algorithm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Copy() Implementation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template&lt;class _InIt, class _OutIt&gt;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_OutIt copy(_InIt _First, _InIt _Last, _OutIt _Dest)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(; _First != _Last; ++_Dest, (void)++_First)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*_Dest = *_First;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(_Dest);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Find() Algorithm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STL Algorithms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Too many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See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http://www.cplusplus.com/reference/algorithm/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Congratulations!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You just finished C++03!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Midterm 2 cutoff Point 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C++03 was an attempt to make C++ close to Java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But really only containers survived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A lot of features were not well thought out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So, most of them are deprecated by C++11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Maybe that is why it took 8 years to clean it up? lol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This means that there are more to learn until final exam :(</a:t>
            </a:r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350" y="1276450"/>
            <a:ext cx="4877288" cy="32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/>
              <a:t>What if you want to add two floats?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Adding Two Integers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3903600" cy="354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/>
              <a:t>// MyMath.h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int Add(int a, int b)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return a + b;</a:t>
            </a:r>
            <a:br>
              <a:rPr lang="en" sz="1400"/>
            </a:b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float Add(float a, float b)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return a + b;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4294967295"/>
          </p:nvPr>
        </p:nvSpPr>
        <p:spPr>
          <a:xfrm>
            <a:off x="4675125" y="1225225"/>
            <a:ext cx="4157100" cy="354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"MyMath.h"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&lt;iostream&gt;</a:t>
            </a:r>
            <a:br>
              <a:rPr lang="en" sz="1400"/>
            </a:br>
            <a:endParaRPr lang="en"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std::cout &lt;&lt; </a:t>
            </a:r>
            <a:r>
              <a:rPr lang="en" sz="1400">
                <a:solidFill>
                  <a:srgbClr val="000000"/>
                </a:solidFill>
              </a:rPr>
              <a:t>Add</a:t>
            </a:r>
            <a:r>
              <a:rPr lang="en" sz="1400"/>
              <a:t>(3, 10) &lt;&lt;  std::endl;</a:t>
            </a:r>
            <a:br>
              <a:rPr lang="en" sz="1400"/>
            </a:br>
            <a:r>
              <a:rPr lang="en" sz="1400"/>
              <a:t>    std::cout &lt;&lt; Add(3.1f, 10.1f) &lt;&lt; std::endl;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What if you want to add two doubles?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Create one more Add() function for doubles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039038"/>
            <a:ext cx="28384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Adding Two Values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50700" cy="354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/>
              <a:t>// MyMath.h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template &lt;</a:t>
            </a:r>
            <a:r>
              <a:rPr lang="en">
                <a:solidFill>
                  <a:srgbClr val="FF0000"/>
                </a:solidFill>
              </a:rPr>
              <a:t>typename</a:t>
            </a:r>
            <a:r>
              <a:rPr lang="en" sz="1400">
                <a:solidFill>
                  <a:srgbClr val="FF0000"/>
                </a:solidFill>
              </a:rPr>
              <a:t> T&gt; </a:t>
            </a:r>
            <a:r>
              <a:rPr lang="en">
                <a:solidFill>
                  <a:srgbClr val="000000"/>
                </a:solidFill>
              </a:rPr>
              <a:t>// or template &lt;class T&gt;</a:t>
            </a:r>
            <a:br>
              <a:rPr lang="en"/>
            </a:br>
            <a:r>
              <a:rPr lang="en" sz="1400"/>
              <a:t>T Add(T </a:t>
            </a:r>
            <a:r>
              <a:rPr lang="en"/>
              <a:t>a</a:t>
            </a:r>
            <a:r>
              <a:rPr lang="en" sz="1400"/>
              <a:t>, T </a:t>
            </a:r>
            <a:r>
              <a:rPr lang="en"/>
              <a:t>b</a:t>
            </a:r>
            <a:r>
              <a:rPr lang="en" sz="1400"/>
              <a:t>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return </a:t>
            </a:r>
            <a:r>
              <a:rPr lang="en"/>
              <a:t>a</a:t>
            </a:r>
            <a:r>
              <a:rPr lang="en" sz="1400"/>
              <a:t> + </a:t>
            </a:r>
            <a:r>
              <a:rPr lang="en"/>
              <a:t>b</a:t>
            </a:r>
            <a:r>
              <a:rPr lang="en" sz="1400"/>
              <a:t>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54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"MyMath.h"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&lt;iostream&gt;</a:t>
            </a:r>
            <a:br>
              <a:rPr lang="en"/>
            </a:br>
            <a:endParaRPr lang="en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std::cout &lt;&lt; </a:t>
            </a:r>
            <a:r>
              <a:rPr lang="en">
                <a:solidFill>
                  <a:srgbClr val="FF0000"/>
                </a:solidFill>
              </a:rPr>
              <a:t>Add&lt;int&gt;</a:t>
            </a:r>
            <a:r>
              <a:rPr lang="en"/>
              <a:t>(3, 10) &lt;&lt;  std::endl;</a:t>
            </a:r>
            <a:br>
              <a:rPr lang="en"/>
            </a:br>
            <a:r>
              <a:rPr lang="en"/>
              <a:t>    std::cout &lt;&lt; </a:t>
            </a:r>
            <a:r>
              <a:rPr lang="en">
                <a:solidFill>
                  <a:srgbClr val="FF0000"/>
                </a:solidFill>
              </a:rPr>
              <a:t>Add&lt;float&gt;</a:t>
            </a:r>
            <a:r>
              <a:rPr lang="en"/>
              <a:t>(3.14f, 10.14f) </a:t>
            </a:r>
            <a:br>
              <a:rPr lang="en"/>
            </a:br>
            <a:r>
              <a:rPr lang="en"/>
              <a:t>						&lt;&lt; std::endl;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0;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2544</Words>
  <Application>Microsoft Office PowerPoint</Application>
  <PresentationFormat>On-screen Show (16:9)</PresentationFormat>
  <Paragraphs>646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Open Sans</vt:lpstr>
      <vt:lpstr>Courier New</vt:lpstr>
      <vt:lpstr>Economica</vt:lpstr>
      <vt:lpstr>Arial</vt:lpstr>
      <vt:lpstr>Luxe</vt:lpstr>
      <vt:lpstr>Lecture 08</vt:lpstr>
      <vt:lpstr>Template Programming</vt:lpstr>
      <vt:lpstr>Vector Again</vt:lpstr>
      <vt:lpstr>What is Template?</vt:lpstr>
      <vt:lpstr>Example: Adding Two Integers</vt:lpstr>
      <vt:lpstr>PowerPoint Presentation</vt:lpstr>
      <vt:lpstr>Example: Adding Two Integers</vt:lpstr>
      <vt:lpstr>PowerPoint Presentation</vt:lpstr>
      <vt:lpstr>Example: Adding Two Values</vt:lpstr>
      <vt:lpstr>Function Templates</vt:lpstr>
      <vt:lpstr>Function Templates</vt:lpstr>
      <vt:lpstr>typename vs class</vt:lpstr>
      <vt:lpstr>How Templates Work?</vt:lpstr>
      <vt:lpstr>What Does This Mean?</vt:lpstr>
      <vt:lpstr>PowerPoint Presentation</vt:lpstr>
      <vt:lpstr>Example: MyIntArray</vt:lpstr>
      <vt:lpstr>Example 1: MyArray</vt:lpstr>
      <vt:lpstr>What are These?</vt:lpstr>
      <vt:lpstr>What is the Problem?</vt:lpstr>
      <vt:lpstr>Solution</vt:lpstr>
      <vt:lpstr>Class Templates</vt:lpstr>
      <vt:lpstr>Array</vt:lpstr>
      <vt:lpstr>Another Neat Trick</vt:lpstr>
      <vt:lpstr>FixedVector</vt:lpstr>
      <vt:lpstr>Example 2: MyPair</vt:lpstr>
      <vt:lpstr>PowerPoint Presentation</vt:lpstr>
      <vt:lpstr>Better Example 2: MyPair</vt:lpstr>
      <vt:lpstr>Two Different Template Parameters</vt:lpstr>
      <vt:lpstr>More Example: Unreal Engine 4 - TArray</vt:lpstr>
      <vt:lpstr>More Example: Unreal Engine 4 - TMap</vt:lpstr>
      <vt:lpstr>Math Class</vt:lpstr>
      <vt:lpstr>Template Specialization</vt:lpstr>
      <vt:lpstr>Template Specialization</vt:lpstr>
      <vt:lpstr>Template Specialization</vt:lpstr>
      <vt:lpstr>Example: Add(), Subtract(), Multiply() and Divide()</vt:lpstr>
      <vt:lpstr>PowerPoint Presentation</vt:lpstr>
      <vt:lpstr>Example: Power() </vt:lpstr>
      <vt:lpstr>Example: Function Specialization</vt:lpstr>
      <vt:lpstr>Template Specialization</vt:lpstr>
      <vt:lpstr>Class Template Specialization</vt:lpstr>
      <vt:lpstr>Pros and Cons</vt:lpstr>
      <vt:lpstr>Pros and Cons</vt:lpstr>
      <vt:lpstr>Pros and Cons</vt:lpstr>
      <vt:lpstr>Pros and Cons</vt:lpstr>
      <vt:lpstr>Best Practices on Template Programming</vt:lpstr>
      <vt:lpstr>Template</vt:lpstr>
      <vt:lpstr>STL Algorithm</vt:lpstr>
      <vt:lpstr>What is STL Algorithm</vt:lpstr>
      <vt:lpstr>Types of STL Algorithm</vt:lpstr>
      <vt:lpstr>Copying a Vector to Another</vt:lpstr>
      <vt:lpstr>Copy()</vt:lpstr>
      <vt:lpstr>How to Use Algorithm</vt:lpstr>
      <vt:lpstr>Copy() Implementation</vt:lpstr>
      <vt:lpstr>Find() Algorithm</vt:lpstr>
      <vt:lpstr>List of STL Algorithms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</dc:title>
  <cp:lastModifiedBy>Castiel Li</cp:lastModifiedBy>
  <cp:revision>2</cp:revision>
  <dcterms:modified xsi:type="dcterms:W3CDTF">2017-10-31T22:43:24Z</dcterms:modified>
</cp:coreProperties>
</file>