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5143500" type="screen16x9"/>
  <p:notesSz cx="6858000" cy="9144000"/>
  <p:embeddedFontLst>
    <p:embeddedFont>
      <p:font typeface="Open Sans" panose="020B0604020202020204" charset="0"/>
      <p:regular r:id="rId84"/>
      <p:bold r:id="rId85"/>
      <p:italic r:id="rId86"/>
      <p:boldItalic r:id="rId87"/>
    </p:embeddedFont>
    <p:embeddedFont>
      <p:font typeface="Economica" panose="020B0604020202020204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5" autoAdjust="0"/>
  </p:normalViewPr>
  <p:slideViewPr>
    <p:cSldViewPr snapToGrid="0">
      <p:cViewPr>
        <p:scale>
          <a:sx n="114" d="100"/>
          <a:sy n="114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7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Otherwise the </a:t>
            </a:r>
            <a:r>
              <a:rPr lang="en-CA" dirty="0" err="1"/>
              <a:t>myCat</a:t>
            </a:r>
            <a:r>
              <a:rPr lang="en-CA" dirty="0"/>
              <a:t> Object would be store into auto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It inherit from b which makes the reference to </a:t>
            </a:r>
            <a:r>
              <a:rPr lang="en-CA" dirty="0" err="1"/>
              <a:t>const</a:t>
            </a:r>
            <a:r>
              <a:rPr lang="en-CA" dirty="0"/>
              <a:t> as well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CA" dirty="0"/>
              <a:t>No </a:t>
            </a:r>
            <a:r>
              <a:rPr lang="en-CA" dirty="0" err="1"/>
              <a:t>const</a:t>
            </a:r>
            <a:r>
              <a:rPr lang="en-CA" dirty="0"/>
              <a:t> in no complier error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Stops the program running if something is not meet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Only works in debugging mode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Have to fix it b4 production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Code will be removed for production version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dirty="0"/>
              <a:t>Should be 78 bytes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Complier time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Cannot change it after 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1000" dirty="0">
                <a:solidFill>
                  <a:schemeClr val="dk1"/>
                </a:solidFill>
                <a:highlight>
                  <a:srgbClr val="FFFFFF"/>
                </a:highlight>
              </a:rPr>
              <a:t>Template code will only be compiling once you using it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NULL = 0</a:t>
            </a: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Calling the int because NULL is int</a:t>
            </a: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Switch NULL with nullptr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Nullptr is a pointer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Two usage -&gt; if stamen and </a:t>
            </a:r>
            <a:r>
              <a:rPr lang="en-CA" dirty="0" err="1"/>
              <a:t>init</a:t>
            </a: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4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8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NUMERIC_LIMITES</a:t>
            </a: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err="1"/>
              <a:t>Enum</a:t>
            </a:r>
            <a:r>
              <a:rPr lang="en-CA" dirty="0"/>
              <a:t> is integer in complier’s eye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Problem 2 could be return true</a:t>
            </a:r>
            <a:endParaRPr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When class added is real type</a:t>
            </a:r>
            <a:endParaRPr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Always should be int</a:t>
            </a: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Change the type of </a:t>
            </a:r>
            <a:r>
              <a:rPr lang="en-CA" dirty="0" err="1"/>
              <a:t>enum</a:t>
            </a:r>
            <a:endParaRPr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Have to be </a:t>
            </a:r>
            <a:r>
              <a:rPr lang="en-CA" dirty="0" err="1"/>
              <a:t>const</a:t>
            </a:r>
            <a:r>
              <a:rPr lang="en-CA" dirty="0"/>
              <a:t> static or static int.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Module system is close to Java system</a:t>
            </a:r>
            <a:endParaRPr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ypes/integ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n4681.pdf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09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auto</a:t>
            </a:r>
            <a:r>
              <a:rPr lang="en"/>
              <a:t> for Reference?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89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Cat myCat("Lulu", 2);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Cat&amp; myCatRef = myCat;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auto anotherMyCatRef = myCatRef;	</a:t>
            </a:r>
            <a:r>
              <a:rPr lang="en" b="1">
                <a:solidFill>
                  <a:srgbClr val="FF0000"/>
                </a:solidFill>
              </a:rPr>
              <a:t>// Is this reference of myCat?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54" y="157787"/>
            <a:ext cx="2093206" cy="2441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100" y="3527500"/>
            <a:ext cx="5506125" cy="1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6762075" y="4263200"/>
            <a:ext cx="1187100" cy="26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88" y="3372550"/>
            <a:ext cx="6799025" cy="12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auto&amp; for reference!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89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myCat("Lulu", 2);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Cat&amp; myCatRef = myCat;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auto&amp;</a:t>
            </a:r>
            <a:r>
              <a:rPr lang="en"/>
              <a:t> anotherMyCatRef = myCatRef;</a:t>
            </a:r>
          </a:p>
        </p:txBody>
      </p:sp>
      <p:sp>
        <p:nvSpPr>
          <p:cNvPr id="182" name="Shape 182"/>
          <p:cNvSpPr/>
          <p:nvPr/>
        </p:nvSpPr>
        <p:spPr>
          <a:xfrm>
            <a:off x="5167475" y="3687725"/>
            <a:ext cx="1642500" cy="88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&amp; Makes Sense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How would compiler distinguish ref and non-ref if auto was allowed for reference?</a:t>
            </a:r>
            <a:br>
              <a:rPr lang="en"/>
            </a:br>
            <a:br>
              <a:rPr lang="en"/>
            </a:br>
            <a:r>
              <a:rPr lang="en"/>
              <a:t>auto a = b;		// is this ref or copy?</a:t>
            </a:r>
            <a:br>
              <a:rPr lang="en"/>
            </a:br>
            <a:endParaRPr lang="en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So this one just makes sense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auto </a:t>
            </a:r>
            <a:r>
              <a:rPr lang="en"/>
              <a:t>for const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963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int b = 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auto&amp; a = b;			</a:t>
            </a:r>
            <a:r>
              <a:rPr lang="en" b="1">
                <a:solidFill>
                  <a:srgbClr val="FF0000"/>
                </a:solidFill>
              </a:rPr>
              <a:t>//  does it inherit const?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038450" y="2386825"/>
            <a:ext cx="1067100" cy="8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63" y="3390325"/>
            <a:ext cx="6093275" cy="11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Why auto</a:t>
            </a:r>
            <a:r>
              <a:rPr lang="en"/>
              <a:t> for both const and non const?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Because compiler can figure out, again</a:t>
            </a:r>
            <a:br>
              <a:rPr lang="en"/>
            </a:br>
            <a:r>
              <a:rPr lang="en" sz="1400"/>
              <a:t>auto&amp; a = constInt;			// constInt is const int</a:t>
            </a:r>
            <a:br>
              <a:rPr lang="en" sz="1400"/>
            </a:br>
            <a:r>
              <a:rPr lang="en" sz="1400"/>
              <a:t>auto&amp; b = nonConstInt;		// nonConstInt int</a:t>
            </a:r>
            <a:br>
              <a:rPr lang="en" sz="1400"/>
            </a:br>
            <a:endParaRPr lang="en"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But Is this const or not?</a:t>
            </a:r>
            <a:br>
              <a:rPr lang="en"/>
            </a:br>
            <a:r>
              <a:rPr lang="en" sz="1400"/>
              <a:t>auto&amp; name = object.GetName();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Again, not great for readability → Bad Idea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Please use const auto&amp; for any const reference</a:t>
            </a:r>
            <a:br>
              <a:rPr lang="en"/>
            </a:br>
            <a:r>
              <a:rPr lang="en" sz="1400"/>
              <a:t>const auto&amp; name = object.GetName();</a:t>
            </a:r>
          </a:p>
          <a:p>
            <a:pPr lvl="0" indent="3873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and Function Return Types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i="1"/>
              <a:t>auto </a:t>
            </a:r>
            <a:r>
              <a:rPr lang="en"/>
              <a:t>keyword is somewhat useful for function return types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When a function return type changes, often auto doesn’t need to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But how often does this happen?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auto </a:t>
            </a:r>
            <a:r>
              <a:rPr lang="en"/>
              <a:t>for Function Return Types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MyMath.h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Add(float a, float b)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return a + b;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auto result = Add(10.f, 30.f);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auto </a:t>
            </a:r>
            <a:r>
              <a:rPr lang="en"/>
              <a:t>for Function Return Types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MyMath.h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double</a:t>
            </a:r>
            <a:r>
              <a:rPr lang="en"/>
              <a:t> Add(</a:t>
            </a:r>
            <a:r>
              <a:rPr lang="en" b="1">
                <a:solidFill>
                  <a:srgbClr val="FF0000"/>
                </a:solidFill>
              </a:rPr>
              <a:t>double</a:t>
            </a:r>
            <a:r>
              <a:rPr lang="en"/>
              <a:t> a, </a:t>
            </a:r>
            <a:r>
              <a:rPr lang="en" b="1">
                <a:solidFill>
                  <a:srgbClr val="FF0000"/>
                </a:solidFill>
              </a:rPr>
              <a:t>double </a:t>
            </a:r>
            <a:r>
              <a:rPr lang="en"/>
              <a:t>b)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return a + b;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  <a:br>
              <a:rPr lang="en"/>
            </a:br>
            <a:endParaRPr lang="en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auto result = Add(10.0, 30.0);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is great?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i="1"/>
              <a:t>auto </a:t>
            </a:r>
            <a:r>
              <a:rPr lang="en"/>
              <a:t>keyword saves you some typing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But it hurts readability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What kind of warnings can you get below</a:t>
            </a:r>
            <a:br>
              <a:rPr lang="en"/>
            </a:br>
            <a:br>
              <a:rPr lang="en"/>
            </a:br>
            <a:r>
              <a:rPr lang="en"/>
              <a:t>auto maxValue = object.GetMaxValue();</a:t>
            </a:r>
            <a:br>
              <a:rPr lang="en"/>
            </a:br>
            <a:r>
              <a:rPr lang="en"/>
              <a:t>if (maxValue &gt; 3) ...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No coding standards that everyone agrees on for auto yet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Mine says prefer actual types over auto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UNLESS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and Iterators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i="1"/>
              <a:t>auto </a:t>
            </a:r>
            <a:r>
              <a:rPr lang="en"/>
              <a:t>keyword is VERY userful for iterators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Remember this?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2179675"/>
            <a:ext cx="8520600" cy="243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 (std::vector&lt;int&gt;::const_iterator it = v.begin(); it != v.end(); ++it)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 do something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901050" y="2143650"/>
            <a:ext cx="73419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Welcome to C++11/14/17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and Iterators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Now simply this!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2179675"/>
            <a:ext cx="8520600" cy="243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 (auto it = v.begin(); it != v.end(); ++it)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 do something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and Iterators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What about this?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2179675"/>
            <a:ext cx="8520600" cy="243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 (std::map&lt;string, string&gt;::const_iterator it = v.begin(); it != v.end(); ++it)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 do something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and Iterators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YAY!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2179675"/>
            <a:ext cx="8520600" cy="243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for (auto it = v.begin(); it != v.end(); ++it)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 do something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for template types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Same for some of template types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2179675"/>
            <a:ext cx="8520600" cy="243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MyArray&lt;int&gt;* a = new MyArray&lt;int&gt;(10);</a:t>
            </a:r>
            <a:br>
              <a:rPr lang="en"/>
            </a:br>
            <a:br>
              <a:rPr lang="en"/>
            </a:br>
            <a:r>
              <a:rPr lang="en"/>
              <a:t>auto* a = new MyArray&lt;int&gt;(10);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Just mine, not industry-wide coding standards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BE EXPLICIT</a:t>
            </a:r>
            <a:br>
              <a:rPr lang="en"/>
            </a:br>
            <a:r>
              <a:rPr lang="en"/>
              <a:t>1. Prefer types over auto</a:t>
            </a:r>
            <a:br>
              <a:rPr lang="en"/>
            </a:br>
            <a:r>
              <a:rPr lang="en"/>
              <a:t>2. Exception: use auto for template parameters and iterators</a:t>
            </a:r>
            <a:br>
              <a:rPr lang="en"/>
            </a:br>
            <a:r>
              <a:rPr lang="en"/>
              <a:t>3. Use auto* over auto</a:t>
            </a:r>
            <a:br>
              <a:rPr lang="en"/>
            </a:br>
            <a:r>
              <a:rPr lang="en"/>
              <a:t>4. Use const auto&amp; over auto&amp;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It's all about readability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Runtime performance is still same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1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Prefer types over auto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76950" y="1776450"/>
            <a:ext cx="8390100" cy="175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Class* myClass = new Class(“COMP3512”);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auto* name = myClass -&gt;GetStudentName(id);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char* name = myClass -&gt;GetStudentName(id);	 </a:t>
            </a:r>
            <a:r>
              <a:rPr lang="en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Better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2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 </a:t>
            </a:r>
            <a:r>
              <a:rPr lang="en" i="1"/>
              <a:t>auto</a:t>
            </a:r>
            <a:r>
              <a:rPr lang="en"/>
              <a:t> for template parameters and iterators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Everyone knows what an iterator is doing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1700" y="2368775"/>
            <a:ext cx="8390100" cy="23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std::vector&lt;int&gt; scores;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Inserts 10, 50 here</a:t>
            </a:r>
          </a:p>
          <a:p>
            <a:pPr lvl="0">
              <a:spcBef>
                <a:spcPts val="0"/>
              </a:spcBef>
              <a:buNone/>
            </a:pP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sum = 0;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(auto it = scores.begin(); it != scores.end(); ++it)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sum += *it;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Best Practice 3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auto* over auto (be explicit)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76950" y="1764450"/>
            <a:ext cx="8390100" cy="175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Cat* myCat = new Cat("Lulu", 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 myCat2 = myCat;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auto* myCat2 = myCat; 		</a:t>
            </a:r>
            <a:r>
              <a:rPr lang="en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Better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4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Use const auto&amp; over auto&amp;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76950" y="1776450"/>
            <a:ext cx="8390100" cy="175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myClass = new Class(“COMP3512”);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auto&amp; name = myClass -&gt;GetStudentName(id);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auto&amp; name = myClass -&gt;GetStudentName(id);	 </a:t>
            </a:r>
            <a:r>
              <a:rPr lang="en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Better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static_assert</a:t>
            </a:r>
          </a:p>
        </p:txBody>
      </p:sp>
      <p:pic>
        <p:nvPicPr>
          <p:cNvPr id="303" name="Shape 303" descr="new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38012">
            <a:off x="5559275" y="1345975"/>
            <a:ext cx="988949" cy="9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Keywords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auto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static_assert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default/delete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final/override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assert?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7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Class.cpp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&lt;cassert&gt;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Student* Class::GetStudentInfo(const char* name)</a:t>
            </a:r>
            <a:br>
              <a:rPr lang="en"/>
            </a:br>
            <a:r>
              <a:rPr lang="en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assert(name != NULL); // Displays assertion message at </a:t>
            </a:r>
            <a:r>
              <a:rPr lang="en" b="1"/>
              <a:t>RUNTIME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 something...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55850" y="4041325"/>
            <a:ext cx="8832300" cy="72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Assertion failed: name != NULL, file c:\lecture\Example\Class.cpp, line 21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assert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Run-time assertion checking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Only for debug build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Must run the program to see failed asserts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How can you be sure all code paths were executed?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Some assertions can be known even before running the program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"Assert Everywhere"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Still valid advice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static_assert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Compile-time assertion checking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compiler must know whether an assert condition is true or not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it fails, the compiler gives you a compile error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Userful for a lot of stuff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My favorite feature from C++11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1: The Size of a Structure 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865600" cy="238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Class.h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struct Student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char name[64];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char id[10];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currentSemester;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3632900" y="1225225"/>
            <a:ext cx="5199300" cy="238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Class.cpp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“Class.h”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const Student * Class::GetStudentInfo(const char* name)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static_assert(sizeof(Student) == 74, </a:t>
            </a:r>
            <a:br>
              <a:rPr lang="en"/>
            </a:br>
            <a:r>
              <a:rPr lang="en"/>
              <a:t>		"Student structure size mismatch");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8" y="3772725"/>
            <a:ext cx="8254625" cy="1245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2: Checking a Version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21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Class.h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Class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static int Version = 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…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21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"Class.h"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static_assert(Class::Version &gt; 1, </a:t>
            </a:r>
            <a:br>
              <a:rPr lang="en"/>
            </a:br>
            <a:r>
              <a:rPr lang="en"/>
              <a:t>		"You need higher version than 1.");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88" y="3585850"/>
            <a:ext cx="8369224" cy="1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3: The Length of An Array 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433200" cy="245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Student.h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Student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static const int MAX_SCORE = 10;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GetScore(int index);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int mScores[5];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5" name="Shape 345"/>
          <p:cNvSpPr txBox="1">
            <a:spLocks noGrp="1"/>
          </p:cNvSpPr>
          <p:nvPr>
            <p:ph type="body" idx="2"/>
          </p:nvPr>
        </p:nvSpPr>
        <p:spPr>
          <a:xfrm>
            <a:off x="3913000" y="1225225"/>
            <a:ext cx="5116800" cy="245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Student.cpp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Student::GetScore(int index)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static_assert(</a:t>
            </a:r>
            <a:br>
              <a:rPr lang="en" sz="1200"/>
            </a:br>
            <a:r>
              <a:rPr lang="en" sz="1200"/>
              <a:t>		sizeof(mScores) / sizeof(mScores[0]) == MAX_SCORE, </a:t>
            </a:r>
          </a:p>
          <a:p>
            <a:pPr marL="4572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"The size of scores vector is not 10");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25" y="3902150"/>
            <a:ext cx="8448950" cy="93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 static_assert over assert wherever possible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First "Static Assert Everywhere"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Then "Assert Everywhere"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you use assert,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You still have to run the program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Catch assertion during runtime only in debug build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you use static_assert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You will know all the problems right away during compile-time</a:t>
            </a:r>
          </a:p>
          <a:p>
            <a:pPr marL="914400" lvl="1" indent="-317500">
              <a:spcBef>
                <a:spcPts val="0"/>
              </a:spcBef>
              <a:buChar char="○"/>
            </a:pPr>
            <a:r>
              <a:rPr lang="en"/>
              <a:t>Also helps you think like a compiler!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default/delete</a:t>
            </a:r>
          </a:p>
        </p:txBody>
      </p:sp>
      <p:pic>
        <p:nvPicPr>
          <p:cNvPr id="358" name="Shape 358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141475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1: Implicit constructors 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std::string mName;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mAge;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// The compiler generates implicit constructors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“Dog.h”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 myDog;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 copiedMyDog(myDog);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Problem 2: Creating an empty body of a constructor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676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</a:t>
            </a:r>
            <a:r>
              <a:rPr lang="en" b="1">
                <a:solidFill>
                  <a:srgbClr val="FF0000"/>
                </a:solidFill>
              </a:rPr>
              <a:t>Dog();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Dog(std::string name, int age);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676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Dog::Dog()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Dog::Dog(std::string name, int age)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</a:t>
            </a:r>
          </a:p>
        </p:txBody>
      </p:sp>
      <p:pic>
        <p:nvPicPr>
          <p:cNvPr id="131" name="Shape 131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060650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These Issues?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783300" y="2220150"/>
            <a:ext cx="7577400" cy="7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you can do it with </a:t>
            </a:r>
            <a:r>
              <a:rPr lang="en" sz="30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default </a:t>
            </a:r>
            <a:r>
              <a:rPr lang="en"/>
              <a:t>Keyword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Dog() </a:t>
            </a:r>
            <a:r>
              <a:rPr lang="en" b="1">
                <a:solidFill>
                  <a:srgbClr val="FF0000"/>
                </a:solidFill>
              </a:rPr>
              <a:t>= default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Dog(std::string name, int age);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"Dog.h"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// The compiler generates Dog() instead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Dog::Dog(std::string name, int age)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default </a:t>
            </a:r>
            <a:r>
              <a:rPr lang="en"/>
              <a:t>Keyword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you use </a:t>
            </a:r>
            <a:r>
              <a:rPr lang="en" i="1"/>
              <a:t>default </a:t>
            </a:r>
            <a:r>
              <a:rPr lang="en"/>
              <a:t>keyword, the compiler generates certain constructors, operators and destructor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So, you do not need to specify an empty body of constructors or destructor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Also it allows you to mark any default constructors, operators and destructor more explicitly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Being explicit is always good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369900" y="2143350"/>
            <a:ext cx="8404200" cy="85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How to "delete" compiler-generated constructors?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C++11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48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Dog();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FF0000"/>
                </a:solidFill>
              </a:rPr>
              <a:t>	Dog(const Dog&amp; other);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48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“Dog.h”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Dog myDog;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Dog copiedDog(myDog);	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6725"/>
            <a:ext cx="8857400" cy="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C++11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22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Dog();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Dog(const Dog&amp; other) </a:t>
            </a:r>
            <a:r>
              <a:rPr lang="en" b="1">
                <a:solidFill>
                  <a:srgbClr val="FF0000"/>
                </a:solidFill>
              </a:rPr>
              <a:t>= delete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22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“Dog.h”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 myDog;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Dog copiedDog(myDog);	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r="34815" b="43155"/>
          <a:stretch/>
        </p:blipFill>
        <p:spPr>
          <a:xfrm>
            <a:off x="152400" y="3600925"/>
            <a:ext cx="8638425" cy="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delete </a:t>
            </a:r>
            <a:r>
              <a:rPr lang="en"/>
              <a:t>Keyword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 </a:t>
            </a:r>
            <a:r>
              <a:rPr lang="en" i="1"/>
              <a:t>delete </a:t>
            </a:r>
            <a:r>
              <a:rPr lang="en"/>
              <a:t>keyword if you don’t want compiler-generated constructors, operators and destructors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No more empty body trick under private access modifier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/>
              <a:t>Also friendly error messages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for </a:t>
            </a:r>
            <a:r>
              <a:rPr lang="en" i="1"/>
              <a:t>default</a:t>
            </a:r>
            <a:r>
              <a:rPr lang="en"/>
              <a:t>/</a:t>
            </a:r>
            <a:r>
              <a:rPr lang="en" i="1"/>
              <a:t>delete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Really no need to rely on implicit behavior of compiler code generation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Be explicit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Put default / delete keywords everywhere!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final/override</a:t>
            </a:r>
          </a:p>
        </p:txBody>
      </p:sp>
      <p:pic>
        <p:nvPicPr>
          <p:cNvPr id="430" name="Shape 430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090950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69900" y="2143350"/>
            <a:ext cx="8404200" cy="85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How to prevent inheritance?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Keyword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Type deduction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Different from dynamic types in javascript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actual type is determined during compilation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So, you MUST initialize auto variables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311700" y="2788525"/>
            <a:ext cx="8520600" cy="179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 x; 				//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auto x = “Gragas” 	// Correct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Solution 1: </a:t>
            </a:r>
            <a:r>
              <a:rPr lang="en" sz="3800" i="1"/>
              <a:t>final </a:t>
            </a:r>
            <a:r>
              <a:rPr lang="en" sz="3800"/>
              <a:t>Keyword for Class Inheritance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26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Animal.h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Animal </a:t>
            </a:r>
            <a:r>
              <a:rPr lang="en" b="1">
                <a:solidFill>
                  <a:srgbClr val="FF0000"/>
                </a:solidFill>
              </a:rPr>
              <a:t>final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virtual void SetWeight(float weight);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26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“Animal.h”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Dog: public Animal 	</a:t>
            </a:r>
            <a:r>
              <a:rPr lang="en" b="1">
                <a:solidFill>
                  <a:srgbClr val="FF0000"/>
                </a:solidFill>
              </a:rPr>
              <a:t>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virtual void SetWeight(int weight) override;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3775775"/>
            <a:ext cx="846766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Solution 2: </a:t>
            </a:r>
            <a:r>
              <a:rPr lang="en" sz="3800" i="1"/>
              <a:t>final </a:t>
            </a:r>
            <a:r>
              <a:rPr lang="en" sz="3800"/>
              <a:t>Keyword for Class Inheritance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357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“Animal.h”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Class Animal is not final class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 </a:t>
            </a:r>
            <a:r>
              <a:rPr lang="en" b="1">
                <a:solidFill>
                  <a:srgbClr val="FF0000"/>
                </a:solidFill>
              </a:rPr>
              <a:t>final</a:t>
            </a:r>
            <a:r>
              <a:rPr lang="en"/>
              <a:t>: public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virtual void SetWeight(int weight) override;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357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Corgi.h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“Dog.h”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Corgi : public Dog 	</a:t>
            </a:r>
            <a:r>
              <a:rPr lang="en" b="1">
                <a:solidFill>
                  <a:srgbClr val="FF0000"/>
                </a:solidFill>
              </a:rPr>
              <a:t>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9400"/>
            <a:ext cx="8520600" cy="12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Solution: </a:t>
            </a:r>
            <a:r>
              <a:rPr lang="en" sz="3600" i="1"/>
              <a:t>final </a:t>
            </a:r>
            <a:r>
              <a:rPr lang="en" sz="3600"/>
              <a:t>Keyword for Function Inheritance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367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Animal.h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virtual void SetWeight(float weight) </a:t>
            </a:r>
            <a:r>
              <a:rPr lang="en" b="1">
                <a:solidFill>
                  <a:srgbClr val="FF0000"/>
                </a:solidFill>
              </a:rPr>
              <a:t>final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8" name="Shape 45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367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“Animal.h”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Dog: public Animal 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lang="en" b="1">
                <a:solidFill>
                  <a:srgbClr val="FF0000"/>
                </a:solidFill>
              </a:rPr>
              <a:t>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virtual void SetWeight(int weight) override;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5425"/>
            <a:ext cx="8520600" cy="104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final </a:t>
            </a:r>
            <a:r>
              <a:rPr lang="en"/>
              <a:t>Keyword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 i="1"/>
              <a:t>final </a:t>
            </a:r>
            <a:r>
              <a:rPr lang="en"/>
              <a:t>keyword to prevent a class or a virtual function from being overridden in a derived class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This is compile-time check. So Nice!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Obviously, you can’t use this on non-virtual functions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369900" y="2143350"/>
            <a:ext cx="8404200" cy="85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How to prevent wrong virtual function overriding?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Problem: Wrong Virtual Function Overriding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95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Animal.h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virtual void SetWeight(float weight);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95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“Animal.h”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Dog: public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FF0000"/>
                </a:solidFill>
              </a:rPr>
              <a:t>// This function doesn’t override </a:t>
            </a:r>
            <a:br>
              <a:rPr lang="en" b="1">
                <a:solidFill>
                  <a:srgbClr val="FF0000"/>
                </a:solidFill>
              </a:rPr>
            </a:br>
            <a:r>
              <a:rPr lang="en" b="1">
                <a:solidFill>
                  <a:srgbClr val="FF0000"/>
                </a:solidFill>
              </a:rPr>
              <a:t>	//	Animal::SetWeight(float weight)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virtual void SetWeight(int weight);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Solution: </a:t>
            </a:r>
            <a:r>
              <a:rPr lang="en" sz="4000" i="1"/>
              <a:t>override </a:t>
            </a:r>
            <a:r>
              <a:rPr lang="en" sz="4000"/>
              <a:t>Keyword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95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Animal.h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virtual void SetWeight(float weight);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95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Dog.h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“Animal.h”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Dog: public Animal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virtual void SetWeight(int weight) </a:t>
            </a:r>
            <a:r>
              <a:rPr lang="en" b="1">
                <a:solidFill>
                  <a:srgbClr val="FF0000"/>
                </a:solidFill>
              </a:rPr>
              <a:t>override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override </a:t>
            </a:r>
            <a:r>
              <a:rPr lang="en"/>
              <a:t>Keyword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1225225"/>
            <a:ext cx="3999900" cy="383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// Animal.h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Animal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virtual void SetWeight(float weight);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void PrintAll();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4565050" y="1225225"/>
            <a:ext cx="4267200" cy="383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// Dog.h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#include “Animal.h”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Dog: public Animal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// 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virtual void SetWeight(float weight) override;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// Compile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virtual void SetWeight(int weight) override;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// Compile Error: non-virtual function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void PrintAll() override;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i="1"/>
              <a:t>override </a:t>
            </a:r>
            <a:r>
              <a:rPr lang="en"/>
              <a:t>Keyword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 i="1"/>
              <a:t>override </a:t>
            </a:r>
            <a:r>
              <a:rPr lang="en"/>
              <a:t>keyword to prevent wrong virtual function overriding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Obviously, You can’t use this on non-virtual functions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Again, compile-time check!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Bonus: offsetof</a:t>
            </a:r>
          </a:p>
        </p:txBody>
      </p:sp>
      <p:pic>
        <p:nvPicPr>
          <p:cNvPr id="503" name="Shape 503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030325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vs C++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Javascript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var x;               	// OK. x is undefined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x = “Gragas”;       // OK. x is a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50;		// OK. x is a Number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auto x = “Gragas” 	// x is const char*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 = 50; 			// Error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Getting Offsets of Members 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8008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/>
            </a:br>
            <a:br>
              <a:rPr lang="en"/>
            </a:br>
            <a:r>
              <a:rPr lang="en"/>
              <a:t>struct Student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const char* ID;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const char* 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CurrentSemester;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lang="en"/>
          </a:p>
        </p:txBody>
      </p:sp>
      <p:sp>
        <p:nvSpPr>
          <p:cNvPr id="510" name="Shape 510"/>
          <p:cNvSpPr txBox="1">
            <a:spLocks noGrp="1"/>
          </p:cNvSpPr>
          <p:nvPr>
            <p:ph type="body" idx="2"/>
          </p:nvPr>
        </p:nvSpPr>
        <p:spPr>
          <a:xfrm>
            <a:off x="3233625" y="1225225"/>
            <a:ext cx="5598600" cy="240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cout &lt;&lt; "ID offset: " &lt;&lt; offsetof(Student, ID)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cout &lt;&lt; "Name offset: " &lt;&lt; offsetof(Student, Name)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cout &lt;&lt; "CurrentSemester offset: " </a:t>
            </a:r>
            <a:br>
              <a:rPr lang="en"/>
            </a:br>
            <a:r>
              <a:rPr lang="en"/>
              <a:t>			&lt;&lt; offsetof(Student, CurrentSemester)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Shape 5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00" y="3711625"/>
            <a:ext cx="4374650" cy="133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offsetof</a:t>
            </a:r>
            <a:r>
              <a:rPr lang="en"/>
              <a:t> Macro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311700" y="2582625"/>
            <a:ext cx="8520600" cy="199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a macro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returns the offset in bytes of the specified member from the beginning of its parent data structure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/>
              <a:t>quite useful when you serialize or deserialize objects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954800" y="1319500"/>
            <a:ext cx="5234400" cy="66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#define offsetof(type, member) /*implementation-defined*/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Types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Types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nullptr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Fixed-width integer types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enum 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nullptr</a:t>
            </a:r>
          </a:p>
        </p:txBody>
      </p:sp>
      <p:pic>
        <p:nvPicPr>
          <p:cNvPr id="535" name="Shape 535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060625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Problem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90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There is a case where using NULL does something funky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563575" y="2344875"/>
            <a:ext cx="8056800" cy="213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// Class.h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float GetScore(const char*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float GetScore(int id);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Class* myClass = new Class(“COMP3512”);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score = myClass-&gt;GetScore(NULL);		</a:t>
            </a:r>
            <a:r>
              <a:rPr lang="en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Which function will be called?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vs </a:t>
            </a:r>
            <a:r>
              <a:rPr lang="en" i="1"/>
              <a:t>nullptr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163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NULL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#define NULL 0</a:t>
            </a:r>
          </a:p>
          <a:p>
            <a:pPr marL="457200" lvl="0" indent="-317500" rtl="0">
              <a:spcBef>
                <a:spcPts val="0"/>
              </a:spcBef>
              <a:buChar char="●"/>
            </a:pPr>
            <a:r>
              <a:rPr lang="en"/>
              <a:t>a numeric literal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163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nullptr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typedef decltype(nullptr) nullptr_t;</a:t>
            </a:r>
          </a:p>
          <a:p>
            <a:pPr marL="457200" lvl="0" indent="-317500" rtl="0">
              <a:spcBef>
                <a:spcPts val="0"/>
              </a:spcBef>
              <a:buChar char="●"/>
            </a:pPr>
            <a:r>
              <a:rPr lang="en"/>
              <a:t>a null pointer constant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311700" y="3076225"/>
            <a:ext cx="8520600" cy="163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 number = NULL; 					//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int* ptr = NULL; 						// OK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 anotherNumber = nullptr; 			//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int* anotherPtr = nullptr; 				// OK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Using </a:t>
            </a:r>
            <a:r>
              <a:rPr lang="en" i="1"/>
              <a:t>nullptr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Class* myClass = new Class(“COMP3512”);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const StudentInfo* student = myClass-&gt;GetStudentInfo(“Lulu”);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(student != nullptr)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std::cout &lt;&lt; student-&gt;GetID() &lt;&lt; “:” &lt;&lt; student-&gt;GetName() &lt;&lt; std::endl;</a:t>
            </a:r>
            <a:br>
              <a:rPr lang="en" sz="1400"/>
            </a:br>
            <a:r>
              <a:rPr lang="en" sz="1400"/>
              <a:t>}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...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this mean to you?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Always use </a:t>
            </a:r>
            <a:r>
              <a:rPr lang="en" i="1"/>
              <a:t>nullptr</a:t>
            </a:r>
            <a:r>
              <a:rPr lang="en"/>
              <a:t> for pointers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No place for </a:t>
            </a:r>
            <a:r>
              <a:rPr lang="en" i="1"/>
              <a:t>NULL</a:t>
            </a:r>
            <a:r>
              <a:rPr lang="en"/>
              <a:t> anymore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Fixed-width Integer Types</a:t>
            </a:r>
          </a:p>
        </p:txBody>
      </p:sp>
      <p:pic>
        <p:nvPicPr>
          <p:cNvPr id="568" name="Shape 568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63" y="3062975"/>
            <a:ext cx="3558676" cy="1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auto</a:t>
            </a:r>
            <a:r>
              <a:rPr lang="en"/>
              <a:t> for pointers and reference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auto can be used for pointers and references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For Pointers: auto and auto* 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For References: auto&amp;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Types and Byte Size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What's the byte size of these types?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CA" dirty="0"/>
              <a:t>C</a:t>
            </a:r>
            <a:r>
              <a:rPr lang="en" dirty="0"/>
              <a:t>har </a:t>
            </a:r>
            <a:r>
              <a:rPr lang="en" dirty="0">
                <a:solidFill>
                  <a:srgbClr val="FF0000"/>
                </a:solidFill>
              </a:rPr>
              <a:t>1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CA" dirty="0"/>
              <a:t>S</a:t>
            </a:r>
            <a:r>
              <a:rPr lang="en" dirty="0"/>
              <a:t>hort </a:t>
            </a:r>
            <a:r>
              <a:rPr lang="en" dirty="0">
                <a:solidFill>
                  <a:srgbClr val="FF0000"/>
                </a:solidFill>
              </a:rPr>
              <a:t>2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CA" dirty="0"/>
              <a:t>L</a:t>
            </a:r>
            <a:r>
              <a:rPr lang="en" dirty="0"/>
              <a:t>ong </a:t>
            </a:r>
            <a:r>
              <a:rPr lang="en" dirty="0">
                <a:solidFill>
                  <a:srgbClr val="FF0000"/>
                </a:solidFill>
              </a:rPr>
              <a:t>4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long long </a:t>
            </a:r>
            <a:r>
              <a:rPr lang="en" dirty="0">
                <a:solidFill>
                  <a:srgbClr val="FF0000"/>
                </a:solidFill>
              </a:rPr>
              <a:t>8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Int </a:t>
            </a:r>
            <a:r>
              <a:rPr lang="en" dirty="0">
                <a:solidFill>
                  <a:srgbClr val="FF0000"/>
                </a:solidFill>
              </a:rPr>
              <a:t>2 </a:t>
            </a:r>
            <a:r>
              <a:rPr lang="en-CA" dirty="0">
                <a:solidFill>
                  <a:srgbClr val="FF0000"/>
                </a:solidFill>
              </a:rPr>
              <a:t>to 4 (Could be long or short depends on complier) </a:t>
            </a:r>
            <a:endParaRPr lang="en" dirty="0">
              <a:solidFill>
                <a:srgbClr val="FF0000"/>
              </a:solidFill>
            </a:endParaRP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dirty="0"/>
              <a:t>Why do we have to memorize them?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Fixed-Width Integer Types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Finally C++11 supports these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int8_t / uint8_t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int16_t / uint16_t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int32_t / uint32_t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int64_t / uint64_t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intptr_t / uintptr_t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And many 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http://en.cppreference.com/w/cpp/types/integer</a:t>
            </a:r>
            <a:r>
              <a:rPr lang="en"/>
              <a:t> 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Use these over old primitive types for enhanced readabilities</a:t>
            </a:r>
            <a:br>
              <a:rPr lang="en"/>
            </a:br>
            <a:br>
              <a:rPr lang="en"/>
            </a:br>
            <a:r>
              <a:rPr lang="en"/>
              <a:t>int8_t score = student-&gt;GetScore();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Enum Class</a:t>
            </a:r>
          </a:p>
        </p:txBody>
      </p:sp>
      <p:pic>
        <p:nvPicPr>
          <p:cNvPr id="586" name="Shape 586" descr="safety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63" y="3062975"/>
            <a:ext cx="3558676" cy="1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C Style Enum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409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enum eScoreType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Assignment2,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Assignment3,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Midterm,</a:t>
            </a:r>
            <a:br>
              <a:rPr lang="en" sz="1200"/>
            </a:br>
            <a:r>
              <a:rPr lang="en" sz="1200"/>
              <a:t>	Count,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enum eStudyType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Fulltime,</a:t>
            </a:r>
            <a:br>
              <a:rPr lang="en" sz="1200"/>
            </a:br>
            <a:r>
              <a:rPr lang="en" sz="1200"/>
              <a:t>	Parttime,</a:t>
            </a:r>
            <a:br>
              <a:rPr lang="en" sz="1200"/>
            </a:br>
            <a:r>
              <a:rPr lang="en" sz="1200"/>
              <a:t>};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409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eScoreType type = Midterm;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eStudyType studyType = Fulltime;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int num = Assignment3;	</a:t>
            </a:r>
            <a:r>
              <a:rPr lang="en" sz="1200" b="1" dirty="0">
                <a:solidFill>
                  <a:srgbClr val="FF0000"/>
                </a:solidFill>
              </a:rPr>
              <a:t>// Problem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if (Midterm == Fulltime)	</a:t>
            </a:r>
            <a:r>
              <a:rPr lang="en" sz="1200" b="1" dirty="0">
                <a:solidFill>
                  <a:srgbClr val="FF0000"/>
                </a:solidFill>
              </a:rPr>
              <a:t>// Problem 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Solution: Enum Class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629400" cy="3385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enum class</a:t>
            </a:r>
            <a:r>
              <a:rPr lang="en" sz="1200"/>
              <a:t> eScoreType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Assignment2,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Assignment3,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Midterm,</a:t>
            </a:r>
            <a:br>
              <a:rPr lang="en" sz="1200"/>
            </a:br>
            <a:r>
              <a:rPr lang="en" sz="1200"/>
              <a:t>	Count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enum class</a:t>
            </a:r>
            <a:r>
              <a:rPr lang="en" sz="1200"/>
              <a:t> eStudyType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Fulltime,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Parttime,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0" name="Shape 600"/>
          <p:cNvSpPr txBox="1">
            <a:spLocks noGrp="1"/>
          </p:cNvSpPr>
          <p:nvPr>
            <p:ph type="body" idx="2"/>
          </p:nvPr>
        </p:nvSpPr>
        <p:spPr>
          <a:xfrm>
            <a:off x="4193700" y="1225225"/>
            <a:ext cx="4638900" cy="3385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eScoreType score = eScoreType::Midterm;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eStudyType studyType = eStudyType::Fulltime;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num = eScoreType::Assignment3;		</a:t>
            </a:r>
            <a:r>
              <a:rPr lang="en" sz="1200" b="1">
                <a:solidFill>
                  <a:srgbClr val="FF0000"/>
                </a:solidFill>
              </a:rPr>
              <a:t>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if (score == eStudyType::Fulltime)		</a:t>
            </a:r>
            <a:r>
              <a:rPr lang="en" sz="1200" b="1">
                <a:solidFill>
                  <a:srgbClr val="FF0000"/>
                </a:solidFill>
              </a:rPr>
              <a:t>// Error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25" y="3622750"/>
            <a:ext cx="8653176" cy="12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Enum Class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First-class citizen in C++11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No implicit casting to int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Type checking!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/>
              <a:t>Also you can define how many bytes an enum will take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Example: Specifying Int Type for Enum Class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2342100" y="1245600"/>
            <a:ext cx="4459800" cy="26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// Class.h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enum class eScoreType</a:t>
            </a:r>
            <a:r>
              <a:rPr lang="en" sz="1400" b="1">
                <a:solidFill>
                  <a:srgbClr val="FF0000"/>
                </a:solidFill>
              </a:rPr>
              <a:t>: uint8_t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Assignment1,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Assignment2,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Assignment3,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Midterm,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Final = 0x100,	</a:t>
            </a:r>
            <a:r>
              <a:rPr lang="en" sz="1400" b="1">
                <a:solidFill>
                  <a:srgbClr val="FF9900"/>
                </a:solidFill>
              </a:rPr>
              <a:t>// Warning!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614" name="Shape 614"/>
          <p:cNvPicPr preferRelativeResize="0"/>
          <p:nvPr/>
        </p:nvPicPr>
        <p:blipFill rotWithShape="1">
          <a:blip r:embed="rId3">
            <a:alphaModFix/>
          </a:blip>
          <a:srcRect t="5499"/>
          <a:stretch/>
        </p:blipFill>
        <p:spPr>
          <a:xfrm>
            <a:off x="471088" y="3996275"/>
            <a:ext cx="8201825" cy="885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You Cannot Do This :(</a:t>
            </a: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88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// Doesn't compile</a:t>
            </a:r>
            <a:br>
              <a:rPr lang="en" sz="1200"/>
            </a:br>
            <a:r>
              <a:rPr lang="en" sz="1200"/>
              <a:t>for (int i = eScoreType::Assignment1; </a:t>
            </a:r>
            <a:br>
              <a:rPr lang="en" sz="1200"/>
            </a:br>
            <a:r>
              <a:rPr lang="en" sz="1200"/>
              <a:t>	i &lt; eScoreType::Count;</a:t>
            </a:r>
            <a:br>
              <a:rPr lang="en" sz="1200"/>
            </a:br>
            <a:r>
              <a:rPr lang="en" sz="1200"/>
              <a:t>	++i)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// process scores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br>
              <a:rPr lang="en" sz="1200"/>
            </a:br>
            <a:endParaRPr lang="en" sz="1200"/>
          </a:p>
        </p:txBody>
      </p:sp>
      <p:sp>
        <p:nvSpPr>
          <p:cNvPr id="621" name="Shape 6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88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/>
              <a:t>// Compiles</a:t>
            </a:r>
            <a:br>
              <a:rPr lang="en" sz="1200"/>
            </a:br>
            <a:r>
              <a:rPr lang="en" sz="1200"/>
              <a:t>for (int i = static_cast&lt;int&gt;(eScoreType::Assignment1); </a:t>
            </a:r>
            <a:br>
              <a:rPr lang="en" sz="1200"/>
            </a:br>
            <a:r>
              <a:rPr lang="en" sz="1200"/>
              <a:t>	i &lt; static_cast&lt;int&gt;(eScoreType::Count);</a:t>
            </a:r>
            <a:br>
              <a:rPr lang="en" sz="1200"/>
            </a:br>
            <a:r>
              <a:rPr lang="en" sz="1200"/>
              <a:t>	++i)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	// process scores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  <a:br>
              <a:rPr lang="en" sz="1200"/>
            </a:br>
            <a:endParaRPr lang="en" sz="12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Bonus: Initializing in Headers</a:t>
            </a:r>
          </a:p>
        </p:txBody>
      </p:sp>
      <p:pic>
        <p:nvPicPr>
          <p:cNvPr id="627" name="Shape 627" descr="Improv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3030325"/>
            <a:ext cx="2606100" cy="1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Finally! But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288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/>
              <a:t>    public:</a:t>
            </a:r>
            <a:br>
              <a:rPr lang="en" sz="1200"/>
            </a:br>
            <a:r>
              <a:rPr lang="en" sz="1200"/>
              <a:t>        Vector() = default;</a:t>
            </a:r>
            <a:br>
              <a:rPr lang="en" sz="1200"/>
            </a:br>
            <a:endParaRPr lang="en"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private:</a:t>
            </a:r>
            <a:br>
              <a:rPr lang="en" sz="1200"/>
            </a:br>
            <a:r>
              <a:rPr lang="en" sz="1200"/>
              <a:t>        int mX = 0;				</a:t>
            </a:r>
            <a:r>
              <a:rPr lang="en" sz="1200" b="1">
                <a:solidFill>
                  <a:srgbClr val="0000FF"/>
                </a:solidFill>
              </a:rPr>
              <a:t>// OK</a:t>
            </a:r>
            <a:br>
              <a:rPr lang="en" sz="1200"/>
            </a:br>
            <a:r>
              <a:rPr lang="en" sz="1200"/>
              <a:t>        int mY = 0;				</a:t>
            </a:r>
            <a:r>
              <a:rPr lang="en" sz="1200" b="1">
                <a:solidFill>
                  <a:srgbClr val="0000FF"/>
                </a:solidFill>
              </a:rPr>
              <a:t>// OK</a:t>
            </a:r>
            <a:br>
              <a:rPr lang="en" sz="1200"/>
            </a:br>
            <a:br>
              <a:rPr lang="en" sz="1200"/>
            </a:br>
            <a:r>
              <a:rPr lang="en" sz="1200"/>
              <a:t>        const static int mDimension = 2	</a:t>
            </a:r>
            <a:r>
              <a:rPr lang="en" sz="1200" b="1">
                <a:solidFill>
                  <a:srgbClr val="0000FF"/>
                </a:solidFill>
              </a:rPr>
              <a:t>// OK</a:t>
            </a:r>
            <a:br>
              <a:rPr lang="en" sz="1200"/>
            </a:br>
            <a:r>
              <a:rPr lang="en" sz="1200"/>
              <a:t>        static int mCount = 0;			</a:t>
            </a:r>
            <a:r>
              <a:rPr lang="en" sz="1200" b="1">
                <a:solidFill>
                  <a:srgbClr val="FF0000"/>
                </a:solidFill>
              </a:rPr>
              <a:t>// ERROR :(</a:t>
            </a:r>
            <a:br>
              <a:rPr lang="en" sz="1200"/>
            </a:br>
            <a:r>
              <a:rPr lang="en" sz="1200"/>
              <a:t>};</a:t>
            </a:r>
            <a:br>
              <a:rPr lang="en" sz="1200"/>
            </a:br>
            <a:endParaRPr lang="en" sz="1200"/>
          </a:p>
        </p:txBody>
      </p:sp>
      <p:sp>
        <p:nvSpPr>
          <p:cNvPr id="634" name="Shape 63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288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vector.h</a:t>
            </a:r>
            <a:br>
              <a:rPr lang="en" sz="1200"/>
            </a:br>
            <a:r>
              <a:rPr lang="en" sz="1200"/>
              <a:t>class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  <a:br>
              <a:rPr lang="en" sz="1200"/>
            </a:br>
            <a:r>
              <a:rPr lang="en" sz="1200"/>
              <a:t>        ……...</a:t>
            </a:r>
            <a:br>
              <a:rPr lang="en" sz="1200"/>
            </a:br>
            <a:r>
              <a:rPr lang="en" sz="1200"/>
              <a:t>        static int mCount;</a:t>
            </a:r>
            <a:br>
              <a:rPr lang="en" sz="1200"/>
            </a:b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// vector.cpp</a:t>
            </a:r>
            <a:br>
              <a:rPr lang="en" sz="1200"/>
            </a:br>
            <a:r>
              <a:rPr lang="en" sz="1200"/>
              <a:t>// still have to this for non const static</a:t>
            </a:r>
            <a:br>
              <a:rPr lang="en" sz="1200"/>
            </a:br>
            <a:r>
              <a:rPr lang="en" sz="1200"/>
              <a:t>int Vector::mCount = 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i="1"/>
              <a:t>auto</a:t>
            </a:r>
            <a:r>
              <a:rPr lang="en"/>
              <a:t> for Pointer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479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Cat* myCat = new Cat("Lulu", 2);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myCatPtr = myCat; 			</a:t>
            </a:r>
            <a:r>
              <a:rPr lang="en" b="1">
                <a:solidFill>
                  <a:srgbClr val="FF0000"/>
                </a:solidFill>
              </a:rPr>
              <a:t>// Is this pointer of myCat?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" y="3648250"/>
            <a:ext cx="8817400" cy="9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038450" y="2842450"/>
            <a:ext cx="1067100" cy="8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Should I Use It?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>
                <a:highlight>
                  <a:srgbClr val="FFFFFF"/>
                </a:highlight>
              </a:rPr>
              <a:t>Selectively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>
                <a:highlight>
                  <a:srgbClr val="FFFFFF"/>
                </a:highlight>
              </a:rPr>
              <a:t>I advise not to use it in big codebase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>
                <a:highlight>
                  <a:srgbClr val="FFFFFF"/>
                </a:highlight>
              </a:rPr>
              <a:t>Whenever you change a header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>
                <a:highlight>
                  <a:srgbClr val="FFFFFF"/>
                </a:highlight>
              </a:rPr>
              <a:t>All .cpp files including the header needs to be rebuilt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>
                <a:highlight>
                  <a:srgbClr val="FFFFFF"/>
                </a:highlight>
              </a:rPr>
              <a:t>This header might be included by other headers,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>
                <a:highlight>
                  <a:srgbClr val="FFFFFF"/>
                </a:highlight>
              </a:rPr>
              <a:t>which are again included by other headers,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>
                <a:highlight>
                  <a:srgbClr val="FFFFFF"/>
                </a:highlight>
              </a:rPr>
              <a:t>which are again… you get the idea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>
                <a:highlight>
                  <a:srgbClr val="FFFFFF"/>
                </a:highlight>
              </a:rPr>
              <a:t>Welcome to dependency hell!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>
                <a:highlight>
                  <a:srgbClr val="FFFFFF"/>
                </a:highlight>
              </a:rPr>
              <a:t>Wait until Module System is introduced (might come in with C++20)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http://www.open-std.org/jtc1/sc22/wg21/docs/papers/2017/n4681.pdf</a:t>
            </a:r>
            <a:r>
              <a:rPr lang="en" dirty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New keywords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auto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static_assert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default/delete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final/override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New types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nullptr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Fixed-width integer types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enum class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Bonus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offsetof</a:t>
            </a:r>
          </a:p>
          <a:p>
            <a:pPr marL="914400" lvl="1" indent="-317500" rtl="0">
              <a:spcBef>
                <a:spcPts val="0"/>
              </a:spcBef>
              <a:buChar char="○"/>
            </a:pPr>
            <a:r>
              <a:rPr lang="en"/>
              <a:t>Initialization in header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Why auto</a:t>
            </a:r>
            <a:r>
              <a:rPr lang="en"/>
              <a:t> for both pointers and values?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Compiler can figure out which type it is</a:t>
            </a:r>
            <a:br>
              <a:rPr lang="en"/>
            </a:br>
            <a:r>
              <a:rPr lang="en" sz="1400"/>
              <a:t>auto a = 3;</a:t>
            </a:r>
            <a:br>
              <a:rPr lang="en" sz="1400"/>
            </a:br>
            <a:r>
              <a:rPr lang="en" sz="1400"/>
              <a:t>auto b = ptr;		// ptr is char*</a:t>
            </a:r>
            <a:br>
              <a:rPr lang="en" sz="1400"/>
            </a:br>
            <a:endParaRPr lang="en" sz="14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But Is this pointer or not?</a:t>
            </a:r>
            <a:br>
              <a:rPr lang="en"/>
            </a:br>
            <a:r>
              <a:rPr lang="en" sz="1400"/>
              <a:t>auto name = object.GetName();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It is not great for readability → Bad Idea</a:t>
            </a:r>
          </a:p>
          <a:p>
            <a:pPr marL="457200" lvl="0" indent="-342900" rtl="0">
              <a:spcBef>
                <a:spcPts val="0"/>
              </a:spcBef>
              <a:buChar char="●"/>
            </a:pPr>
            <a:r>
              <a:rPr lang="en"/>
              <a:t>Please use auto* for pointer types</a:t>
            </a:r>
            <a:br>
              <a:rPr lang="en"/>
            </a:br>
            <a:r>
              <a:rPr lang="en" sz="1400"/>
              <a:t>auto* name = object.GetName();</a:t>
            </a:r>
          </a:p>
          <a:p>
            <a:pPr lvl="0" indent="38735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2306</Words>
  <Application>Microsoft Office PowerPoint</Application>
  <PresentationFormat>On-screen Show (16:9)</PresentationFormat>
  <Paragraphs>681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Open Sans</vt:lpstr>
      <vt:lpstr>Arial</vt:lpstr>
      <vt:lpstr>Courier New</vt:lpstr>
      <vt:lpstr>Economica</vt:lpstr>
      <vt:lpstr>Luxe</vt:lpstr>
      <vt:lpstr>Lecture 09</vt:lpstr>
      <vt:lpstr>PowerPoint Presentation</vt:lpstr>
      <vt:lpstr>New Keywords</vt:lpstr>
      <vt:lpstr>auto</vt:lpstr>
      <vt:lpstr>auto Keyword</vt:lpstr>
      <vt:lpstr>Javascript vs C++</vt:lpstr>
      <vt:lpstr>auto for pointers and reference</vt:lpstr>
      <vt:lpstr>Example: auto for Pointer</vt:lpstr>
      <vt:lpstr>Why auto for both pointers and values?</vt:lpstr>
      <vt:lpstr>Example: auto for Reference?</vt:lpstr>
      <vt:lpstr>Example: auto&amp; for reference!</vt:lpstr>
      <vt:lpstr>auto&amp; Makes Sense</vt:lpstr>
      <vt:lpstr>Example: auto for const</vt:lpstr>
      <vt:lpstr>Why auto for both const and non const?</vt:lpstr>
      <vt:lpstr>auto and Function Return Types</vt:lpstr>
      <vt:lpstr>Example: auto for Function Return Types</vt:lpstr>
      <vt:lpstr>Example: auto for Function Return Types</vt:lpstr>
      <vt:lpstr>auto is great?</vt:lpstr>
      <vt:lpstr>auto and Iterators</vt:lpstr>
      <vt:lpstr>auto and Iterators</vt:lpstr>
      <vt:lpstr>auto and Iterators</vt:lpstr>
      <vt:lpstr>auto and Iterators</vt:lpstr>
      <vt:lpstr>auto for template types</vt:lpstr>
      <vt:lpstr>Best Practices</vt:lpstr>
      <vt:lpstr>Best Practice 1</vt:lpstr>
      <vt:lpstr>Best Practice 2</vt:lpstr>
      <vt:lpstr>Best Practice 3</vt:lpstr>
      <vt:lpstr>Best Practice 4</vt:lpstr>
      <vt:lpstr>static_assert</vt:lpstr>
      <vt:lpstr>Remember assert?</vt:lpstr>
      <vt:lpstr>assert</vt:lpstr>
      <vt:lpstr>static_assert</vt:lpstr>
      <vt:lpstr>Example 1: The Size of a Structure </vt:lpstr>
      <vt:lpstr>Example 2: Checking a Version</vt:lpstr>
      <vt:lpstr>Example 3: The Length of An Array </vt:lpstr>
      <vt:lpstr>Best Practice</vt:lpstr>
      <vt:lpstr>default/delete</vt:lpstr>
      <vt:lpstr>Problem 1: Implicit constructors </vt:lpstr>
      <vt:lpstr>Problem 2: Creating an empty body of a constructor</vt:lpstr>
      <vt:lpstr>How to Solve These Issues?</vt:lpstr>
      <vt:lpstr>Example: default Keyword</vt:lpstr>
      <vt:lpstr>default Keyword</vt:lpstr>
      <vt:lpstr>PowerPoint Presentation</vt:lpstr>
      <vt:lpstr>Before C++11</vt:lpstr>
      <vt:lpstr>After C++11</vt:lpstr>
      <vt:lpstr>delete Keyword</vt:lpstr>
      <vt:lpstr>Best Practice for default/delete</vt:lpstr>
      <vt:lpstr>final/override</vt:lpstr>
      <vt:lpstr>PowerPoint Presentation</vt:lpstr>
      <vt:lpstr>Solution 1: final Keyword for Class Inheritance</vt:lpstr>
      <vt:lpstr>Solution 2: final Keyword for Class Inheritance</vt:lpstr>
      <vt:lpstr>Solution: final Keyword for Function Inheritance</vt:lpstr>
      <vt:lpstr>final Keyword</vt:lpstr>
      <vt:lpstr>PowerPoint Presentation</vt:lpstr>
      <vt:lpstr>Problem: Wrong Virtual Function Overriding</vt:lpstr>
      <vt:lpstr>Solution: override Keyword</vt:lpstr>
      <vt:lpstr>Example: override Keyword</vt:lpstr>
      <vt:lpstr>override Keyword</vt:lpstr>
      <vt:lpstr>Bonus: offsetof</vt:lpstr>
      <vt:lpstr>Example: Getting Offsets of Members </vt:lpstr>
      <vt:lpstr>offsetof Macro</vt:lpstr>
      <vt:lpstr>New Types</vt:lpstr>
      <vt:lpstr>New Types</vt:lpstr>
      <vt:lpstr>nullptr</vt:lpstr>
      <vt:lpstr>NULL Problem</vt:lpstr>
      <vt:lpstr>NULL vs nullptr</vt:lpstr>
      <vt:lpstr>Example: Using nullptr</vt:lpstr>
      <vt:lpstr>What does this mean to you?</vt:lpstr>
      <vt:lpstr>Fixed-width Integer Types</vt:lpstr>
      <vt:lpstr>Primitive Types and Byte Size</vt:lpstr>
      <vt:lpstr>Fixed-Width Integer Types</vt:lpstr>
      <vt:lpstr>Enum Class</vt:lpstr>
      <vt:lpstr>Problem: C Style Enum</vt:lpstr>
      <vt:lpstr>Solution: Enum Class</vt:lpstr>
      <vt:lpstr>Enum Class</vt:lpstr>
      <vt:lpstr>Example: Specifying Int Type for Enum Class</vt:lpstr>
      <vt:lpstr>But You Cannot Do This :(</vt:lpstr>
      <vt:lpstr>Bonus: Initializing in Headers</vt:lpstr>
      <vt:lpstr>Finally! But</vt:lpstr>
      <vt:lpstr>Should I Use It?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cp:lastModifiedBy> </cp:lastModifiedBy>
  <cp:revision>10</cp:revision>
  <dcterms:modified xsi:type="dcterms:W3CDTF">2017-11-10T18:33:16Z</dcterms:modified>
</cp:coreProperties>
</file>