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embeddedFontLst>
    <p:embeddedFont>
      <p:font typeface="Open Sans" panose="020B0604020202020204" charset="0"/>
      <p:regular r:id="rId63"/>
      <p:bold r:id="rId64"/>
      <p:italic r:id="rId65"/>
      <p:boldItalic r:id="rId66"/>
    </p:embeddedFont>
    <p:embeddedFont>
      <p:font typeface="Economica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Good number for the buckets size? Prime Number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Unordered map is usually faster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Just because this is STI so we can use </a:t>
            </a:r>
            <a:r>
              <a:rPr lang="en-CA" dirty="0" err="1"/>
              <a:t>iteratotr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 err="1"/>
              <a:t>HashSet</a:t>
            </a:r>
            <a:r>
              <a:rPr lang="en-CA" dirty="0"/>
              <a:t> and </a:t>
            </a:r>
            <a:r>
              <a:rPr lang="en-CA" dirty="0" err="1"/>
              <a:t>HashMap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Its as fast as NEW and Delete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Seemlier as delete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Its like shallow copy plus delete the old one</a:t>
            </a: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Use unordered map by default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10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Collision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Sometime different keys have same hash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In this case, you will see more than one data in a bucket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3356814" y="3890025"/>
            <a:ext cx="3294020" cy="533400"/>
            <a:chOff x="2674975" y="3909050"/>
            <a:chExt cx="4048200" cy="1000000"/>
          </a:xfrm>
        </p:grpSpPr>
        <p:sp>
          <p:nvSpPr>
            <p:cNvPr id="237" name="Shape 237"/>
            <p:cNvSpPr/>
            <p:nvPr/>
          </p:nvSpPr>
          <p:spPr>
            <a:xfrm>
              <a:off x="26749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3496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40243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6990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3737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484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6749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[0]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3496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[1]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0243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[2]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6990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[3]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5407100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[4]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0484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[5]</a:t>
              </a: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2493175" y="3778950"/>
            <a:ext cx="8160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Buckets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303400" y="3186750"/>
            <a:ext cx="8940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Gragas</a:t>
            </a:r>
          </a:p>
        </p:txBody>
      </p:sp>
      <p:sp>
        <p:nvSpPr>
          <p:cNvPr id="251" name="Shape 251"/>
          <p:cNvSpPr/>
          <p:nvPr/>
        </p:nvSpPr>
        <p:spPr>
          <a:xfrm>
            <a:off x="3303450" y="2648600"/>
            <a:ext cx="8940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Amumu</a:t>
            </a:r>
          </a:p>
        </p:txBody>
      </p:sp>
      <p:sp>
        <p:nvSpPr>
          <p:cNvPr id="252" name="Shape 252"/>
          <p:cNvSpPr/>
          <p:nvPr/>
        </p:nvSpPr>
        <p:spPr>
          <a:xfrm>
            <a:off x="3656582" y="3432800"/>
            <a:ext cx="5825" cy="595300"/>
          </a:xfrm>
          <a:custGeom>
            <a:avLst/>
            <a:gdLst/>
            <a:ahLst/>
            <a:cxnLst/>
            <a:rect l="0" t="0" r="0" b="0"/>
            <a:pathLst>
              <a:path w="233" h="23812" extrusionOk="0">
                <a:moveTo>
                  <a:pt x="233" y="0"/>
                </a:moveTo>
                <a:cubicBezTo>
                  <a:pt x="-232" y="7923"/>
                  <a:pt x="233" y="15874"/>
                  <a:pt x="233" y="2381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oval" w="lg" len="lg"/>
          </a:ln>
        </p:spPr>
      </p:sp>
      <p:sp>
        <p:nvSpPr>
          <p:cNvPr id="253" name="Shape 253"/>
          <p:cNvSpPr/>
          <p:nvPr/>
        </p:nvSpPr>
        <p:spPr>
          <a:xfrm>
            <a:off x="3654475" y="2893050"/>
            <a:ext cx="19275" cy="325425"/>
          </a:xfrm>
          <a:custGeom>
            <a:avLst/>
            <a:gdLst/>
            <a:ahLst/>
            <a:cxnLst/>
            <a:rect l="0" t="0" r="0" b="0"/>
            <a:pathLst>
              <a:path w="771" h="13017" extrusionOk="0">
                <a:moveTo>
                  <a:pt x="635" y="13017"/>
                </a:moveTo>
                <a:cubicBezTo>
                  <a:pt x="417" y="8678"/>
                  <a:pt x="1372" y="4121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254" name="Shape 254"/>
          <p:cNvSpPr txBox="1"/>
          <p:nvPr/>
        </p:nvSpPr>
        <p:spPr>
          <a:xfrm>
            <a:off x="4776300" y="4486200"/>
            <a:ext cx="40560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 of a hash collision)</a:t>
            </a:r>
          </a:p>
        </p:txBody>
      </p:sp>
      <p:sp>
        <p:nvSpPr>
          <p:cNvPr id="255" name="Shape 255"/>
          <p:cNvSpPr/>
          <p:nvPr/>
        </p:nvSpPr>
        <p:spPr>
          <a:xfrm>
            <a:off x="4197399" y="3186750"/>
            <a:ext cx="5490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256" name="Shape 256"/>
          <p:cNvSpPr/>
          <p:nvPr/>
        </p:nvSpPr>
        <p:spPr>
          <a:xfrm>
            <a:off x="4197399" y="2644066"/>
            <a:ext cx="5490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44</a:t>
            </a:r>
          </a:p>
        </p:txBody>
      </p:sp>
      <p:sp>
        <p:nvSpPr>
          <p:cNvPr id="257" name="Shape 257"/>
          <p:cNvSpPr/>
          <p:nvPr/>
        </p:nvSpPr>
        <p:spPr>
          <a:xfrm>
            <a:off x="6006600" y="3185050"/>
            <a:ext cx="8940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Lulu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9782" y="3431100"/>
            <a:ext cx="5825" cy="595300"/>
          </a:xfrm>
          <a:custGeom>
            <a:avLst/>
            <a:gdLst/>
            <a:ahLst/>
            <a:cxnLst/>
            <a:rect l="0" t="0" r="0" b="0"/>
            <a:pathLst>
              <a:path w="233" h="23812" extrusionOk="0">
                <a:moveTo>
                  <a:pt x="233" y="0"/>
                </a:moveTo>
                <a:cubicBezTo>
                  <a:pt x="-232" y="7923"/>
                  <a:pt x="233" y="15874"/>
                  <a:pt x="233" y="2381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oval" w="lg" len="lg"/>
          </a:ln>
        </p:spPr>
      </p:sp>
      <p:sp>
        <p:nvSpPr>
          <p:cNvPr id="259" name="Shape 259"/>
          <p:cNvSpPr/>
          <p:nvPr/>
        </p:nvSpPr>
        <p:spPr>
          <a:xfrm>
            <a:off x="6900599" y="3185050"/>
            <a:ext cx="5490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5" y="1147250"/>
            <a:ext cx="4483151" cy="37916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Displaying Buckets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276" y="2257275"/>
            <a:ext cx="28384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5516600" y="2504100"/>
            <a:ext cx="2904300" cy="132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88000" y="2456475"/>
            <a:ext cx="1925100" cy="738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 vs unordered_map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20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map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Sorted</a:t>
            </a:r>
            <a:r>
              <a:rPr lang="en"/>
              <a:t> container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Contains key-value pairs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 search tree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/>
              <a:t>Search time: </a:t>
            </a:r>
            <a:r>
              <a:rPr lang="en" b="1"/>
              <a:t>O(logn)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/>
              <a:t>Frequent insertions and deletions will make it run slow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620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unordered_map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Unsorted</a:t>
            </a:r>
            <a:r>
              <a:rPr lang="en"/>
              <a:t> container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Contains key-value pairs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Hash table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Search time: 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O(1)</a:t>
            </a:r>
            <a:r>
              <a:rPr lang="en"/>
              <a:t>, if there is no hash collision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"/>
              <a:t>O(n), the worst case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/>
              <a:t>Increased memory usage because of preserved buckets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Same thing with std::set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147225"/>
            <a:ext cx="5176347" cy="369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222" y="2569100"/>
            <a:ext cx="2590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535625" y="2839050"/>
            <a:ext cx="2464800" cy="68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83900" y="2839050"/>
            <a:ext cx="923400" cy="53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Problem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Has same problems as std::map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Sorted container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So, if you frequently insert/delete elements, std::set will be slow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std::unordered_set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5105856" cy="369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906" y="2559575"/>
            <a:ext cx="31432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472125" y="2839050"/>
            <a:ext cx="2464800" cy="68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514050" y="2839050"/>
            <a:ext cx="994800" cy="53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vs unordered_set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Set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b="1"/>
              <a:t>Sorted</a:t>
            </a:r>
            <a:r>
              <a:rPr lang="en" sz="1400"/>
              <a:t> container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Contains keys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Binary search tree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Search time: </a:t>
            </a:r>
            <a:r>
              <a:rPr lang="en" sz="1400" b="1"/>
              <a:t>O(logn)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If insertions and deletions are happened often, it will be slow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4294967295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Unordered_set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b="1"/>
              <a:t>Unsorted</a:t>
            </a:r>
            <a:r>
              <a:rPr lang="en" sz="1400"/>
              <a:t> container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Contains keys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Hash table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Search time: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O(1)</a:t>
            </a:r>
            <a:r>
              <a:rPr lang="en"/>
              <a:t>, if there is no hash collision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O(n), the worst case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Memory usage is increased because of preserved buckets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std::array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 to FixedVector template class we wrote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But, no element count tracking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Just a simple abstraction over C-style array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FixedVector vs std::array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FixedVector&lt;int, 3&gt; numbers;</a:t>
            </a:r>
            <a:br>
              <a:rPr lang="en"/>
            </a:br>
            <a:br>
              <a:rPr lang="en"/>
            </a:br>
            <a:r>
              <a:rPr lang="en"/>
              <a:t>numbers.Add(1);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cout &lt;&lt; numbers.GetSize();		  </a:t>
            </a:r>
            <a:r>
              <a:rPr lang="en" b="1">
                <a:solidFill>
                  <a:srgbClr val="0000FF"/>
                </a:solidFill>
              </a:rPr>
              <a:t>// ??</a:t>
            </a:r>
            <a:br>
              <a:rPr lang="en"/>
            </a:br>
            <a:r>
              <a:rPr lang="en"/>
              <a:t>cout &lt;&lt; numbers.GetCapacity();	  </a:t>
            </a:r>
            <a:r>
              <a:rPr lang="en" b="1">
                <a:solidFill>
                  <a:srgbClr val="0000FF"/>
                </a:solidFill>
              </a:rPr>
              <a:t>// ??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19" name="Shape 31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std::array&lt;int, 3&gt; numbers;</a:t>
            </a:r>
            <a:br>
              <a:rPr lang="en"/>
            </a:br>
            <a:br>
              <a:rPr lang="en"/>
            </a:br>
            <a:r>
              <a:rPr lang="en"/>
              <a:t>numbers[0] =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cout &lt;&lt; numbers.size();	     	</a:t>
            </a:r>
            <a:r>
              <a:rPr lang="en" b="1">
                <a:solidFill>
                  <a:srgbClr val="0000FF"/>
                </a:solidFill>
              </a:rPr>
              <a:t>// ??</a:t>
            </a:r>
            <a:br>
              <a:rPr lang="en"/>
            </a:br>
            <a:r>
              <a:rPr lang="en"/>
              <a:t>cout &lt;&lt; numbers.capacity(); 	</a:t>
            </a:r>
            <a:r>
              <a:rPr lang="en" b="1">
                <a:solidFill>
                  <a:srgbClr val="0000FF"/>
                </a:solidFill>
              </a:rPr>
              <a:t>// ??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FixedVector&lt;int, 3&gt; numbers;</a:t>
            </a:r>
            <a:br>
              <a:rPr lang="en" dirty="0"/>
            </a:br>
            <a:br>
              <a:rPr lang="en" dirty="0"/>
            </a:br>
            <a:r>
              <a:rPr lang="en" dirty="0"/>
              <a:t>numbers.Add(1);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cout &lt;&lt; numbers.GetSize();		  </a:t>
            </a:r>
            <a:r>
              <a:rPr lang="en" b="1" dirty="0">
                <a:solidFill>
                  <a:srgbClr val="0000FF"/>
                </a:solidFill>
              </a:rPr>
              <a:t>// 1</a:t>
            </a:r>
            <a:br>
              <a:rPr lang="en" b="1" dirty="0">
                <a:solidFill>
                  <a:srgbClr val="0000FF"/>
                </a:solidFill>
              </a:rPr>
            </a:br>
            <a:r>
              <a:rPr lang="en" dirty="0"/>
              <a:t>cout &lt;&lt; numbers.GetCapacity();	  </a:t>
            </a:r>
            <a:r>
              <a:rPr lang="en" b="1" dirty="0">
                <a:solidFill>
                  <a:srgbClr val="0000FF"/>
                </a:solidFill>
              </a:rPr>
              <a:t>// 3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b="1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321" name="Shape 32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std::array&lt;int, 3&gt; numbers;</a:t>
            </a:r>
            <a:br>
              <a:rPr lang="en"/>
            </a:br>
            <a:br>
              <a:rPr lang="en"/>
            </a:br>
            <a:r>
              <a:rPr lang="en"/>
              <a:t>numbers[0]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cout &lt;&lt; numbers.size();	     	</a:t>
            </a:r>
            <a:r>
              <a:rPr lang="en" b="1">
                <a:solidFill>
                  <a:srgbClr val="0000FF"/>
                </a:solidFill>
              </a:rPr>
              <a:t>// 3</a:t>
            </a:r>
            <a:br>
              <a:rPr lang="en"/>
            </a:br>
            <a:r>
              <a:rPr lang="en"/>
              <a:t>cout &lt;&lt; numbers.capacity(); 	</a:t>
            </a:r>
            <a:r>
              <a:rPr lang="en" b="1">
                <a:solidFill>
                  <a:srgbClr val="0000FF"/>
                </a:solidFill>
              </a:rPr>
              <a:t>//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std::array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no element count tracking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I am not 100% sure why it is needed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Maybe you can use std::algorithm with 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Maybe you can use iterator with it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But there's a better 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STL</a:t>
            </a:r>
          </a:p>
        </p:txBody>
      </p:sp>
      <p:pic>
        <p:nvPicPr>
          <p:cNvPr id="120" name="Shape 120" descr="new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8078">
            <a:off x="5179050" y="1297600"/>
            <a:ext cx="1053474" cy="10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Range-based </a:t>
            </a:r>
            <a:r>
              <a:rPr lang="en" i="1"/>
              <a:t>for</a:t>
            </a:r>
            <a:r>
              <a:rPr lang="en"/>
              <a:t> Loop</a:t>
            </a:r>
          </a:p>
        </p:txBody>
      </p:sp>
      <p:pic>
        <p:nvPicPr>
          <p:cNvPr id="333" name="Shape 333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25" y="2968625"/>
            <a:ext cx="2476549" cy="12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for</a:t>
            </a:r>
            <a:r>
              <a:rPr lang="en"/>
              <a:t> loop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507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scores[3] = { 10, 20, 30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for (int i = 0; i &lt; 3; ++i)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cout &lt;&lt; scores[i] &lt;&lt; " "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2"/>
          </p:nvPr>
        </p:nvSpPr>
        <p:spPr>
          <a:xfrm>
            <a:off x="4532350" y="1225225"/>
            <a:ext cx="42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map&lt;string, int&gt; scoreMap;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scoreMap["Gragas"] 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scoreMap["Rammus"] = 50;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scoreMap["Blitzcrank"] = 100;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for (auto it = scoreMap.begin(); </a:t>
            </a:r>
            <a:br>
              <a:rPr lang="en"/>
            </a:br>
            <a:r>
              <a:rPr lang="en"/>
              <a:t>	it != scoreMap.end(); ++it)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cout &lt;&lt; it-&gt;first &lt;&lt; ": " &lt;&lt; it-&gt;second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Printing All Scores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scores[3] = { 10, 20, 30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for (</a:t>
            </a:r>
            <a:r>
              <a:rPr lang="en">
                <a:solidFill>
                  <a:srgbClr val="FF0000"/>
                </a:solidFill>
              </a:rPr>
              <a:t>int score : scores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cout &lt;&lt; score &lt;&lt; " "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map&lt;string, int&gt; scoreMap;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scoreMap["Gragas"] 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scoreMap["Rammus"] = 50;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scoreMap["Blitzcrank"] = 100;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for (</a:t>
            </a:r>
            <a:r>
              <a:rPr lang="en">
                <a:solidFill>
                  <a:srgbClr val="FF0000"/>
                </a:solidFill>
              </a:rPr>
              <a:t>auto&amp; score : scoreMap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cout &lt;&lt; score.first &lt;&lt; ": " </a:t>
            </a:r>
            <a:br>
              <a:rPr lang="en"/>
            </a:br>
            <a:r>
              <a:rPr lang="en"/>
              <a:t>			&lt;&lt; score.second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Range-based </a:t>
            </a:r>
            <a:r>
              <a:rPr lang="en" i="1"/>
              <a:t>for</a:t>
            </a:r>
            <a:r>
              <a:rPr lang="en"/>
              <a:t> Loop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Makes </a:t>
            </a:r>
            <a:r>
              <a:rPr lang="en" i="1"/>
              <a:t>for</a:t>
            </a:r>
            <a:r>
              <a:rPr lang="en"/>
              <a:t> loop simple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readable than old </a:t>
            </a:r>
            <a:r>
              <a:rPr lang="en" i="1"/>
              <a:t>for</a:t>
            </a:r>
            <a:r>
              <a:rPr lang="en"/>
              <a:t> loop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Works on both STL containers and C-style array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use </a:t>
            </a:r>
            <a:r>
              <a:rPr lang="en" i="1"/>
              <a:t>auto </a:t>
            </a:r>
            <a:r>
              <a:rPr lang="en"/>
              <a:t>keyword with range-based </a:t>
            </a:r>
            <a:r>
              <a:rPr lang="en" i="1"/>
              <a:t>for</a:t>
            </a:r>
            <a:r>
              <a:rPr lang="en"/>
              <a:t> loop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CANNOT iterate containers/arrays backwards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</a:t>
            </a:r>
            <a:r>
              <a:rPr lang="en" i="1"/>
              <a:t>std::for_each</a:t>
            </a:r>
            <a:r>
              <a:rPr lang="en"/>
              <a:t>?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5" y="1147225"/>
            <a:ext cx="5945380" cy="369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555" y="2615475"/>
            <a:ext cx="2712645" cy="7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3281925" y="3046550"/>
            <a:ext cx="316650" cy="383825"/>
          </a:xfrm>
          <a:custGeom>
            <a:avLst/>
            <a:gdLst/>
            <a:ahLst/>
            <a:cxnLst/>
            <a:rect l="0" t="0" r="0" b="0"/>
            <a:pathLst>
              <a:path w="12666" h="15353" extrusionOk="0">
                <a:moveTo>
                  <a:pt x="0" y="15353"/>
                </a:moveTo>
                <a:cubicBezTo>
                  <a:pt x="731" y="8758"/>
                  <a:pt x="7974" y="4691"/>
                  <a:pt x="12666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ot"/>
            <a:round/>
            <a:headEnd type="stealth" w="lg" len="lg"/>
            <a:tailEnd type="none" w="lg" len="lg"/>
          </a:ln>
        </p:spPr>
      </p:sp>
      <p:sp>
        <p:nvSpPr>
          <p:cNvPr id="362" name="Shape 362"/>
          <p:cNvSpPr txBox="1"/>
          <p:nvPr/>
        </p:nvSpPr>
        <p:spPr>
          <a:xfrm>
            <a:off x="3598575" y="2725450"/>
            <a:ext cx="2139900" cy="645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It’s a lambda function.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will cover this later.</a:t>
            </a:r>
          </a:p>
        </p:txBody>
      </p:sp>
      <p:sp>
        <p:nvSpPr>
          <p:cNvPr id="363" name="Shape 363"/>
          <p:cNvSpPr/>
          <p:nvPr/>
        </p:nvSpPr>
        <p:spPr>
          <a:xfrm>
            <a:off x="451075" y="4159675"/>
            <a:ext cx="45198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std::for_each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C++03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to run a function on each element in a container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 as readable as range-based</a:t>
            </a:r>
            <a:r>
              <a:rPr lang="en" i="1"/>
              <a:t> for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Kind of weird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 languages support for each as language syntax, not as a algorithm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So, use range-based</a:t>
            </a:r>
            <a:r>
              <a:rPr lang="en" i="1"/>
              <a:t> for</a:t>
            </a:r>
            <a:r>
              <a:rPr lang="en"/>
              <a:t> :)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Range-based </a:t>
            </a:r>
            <a:r>
              <a:rPr lang="en" i="1"/>
              <a:t>for</a:t>
            </a:r>
            <a:r>
              <a:rPr lang="en"/>
              <a:t> Loop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11700" y="2708900"/>
            <a:ext cx="4149300" cy="209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int scores[10]</a:t>
            </a:r>
            <a:br>
              <a:rPr lang="en"/>
            </a:br>
            <a:r>
              <a:rPr lang="en"/>
              <a:t>for (</a:t>
            </a:r>
            <a:r>
              <a:rPr lang="en">
                <a:solidFill>
                  <a:srgbClr val="0000FF"/>
                </a:solidFill>
              </a:rPr>
              <a:t>int score</a:t>
            </a:r>
            <a:r>
              <a:rPr lang="en"/>
              <a:t> : </a:t>
            </a:r>
            <a:r>
              <a:rPr lang="en">
                <a:solidFill>
                  <a:srgbClr val="FF0000"/>
                </a:solidFill>
              </a:rPr>
              <a:t>scores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cout &lt;&lt; score &lt;&lt; " " &lt;&lt; endl;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730425" y="1281725"/>
            <a:ext cx="5619600" cy="127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(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&lt;range_declaration&gt;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&lt;range_expression&gt;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// Do something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683000" y="2708900"/>
            <a:ext cx="4149300" cy="209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std::map&lt;string, int&gt;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</a:t>
            </a:r>
            <a:r>
              <a:rPr lang="en">
                <a:solidFill>
                  <a:srgbClr val="0000FF"/>
                </a:solidFill>
              </a:rPr>
              <a:t>auto&amp; score</a:t>
            </a:r>
            <a:r>
              <a:rPr lang="en"/>
              <a:t> : </a:t>
            </a:r>
            <a:r>
              <a:rPr lang="en">
                <a:solidFill>
                  <a:srgbClr val="FF0000"/>
                </a:solidFill>
              </a:rPr>
              <a:t>scores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cout &lt;&lt; score.first &lt;&lt; “: ” </a:t>
            </a:r>
            <a:br>
              <a:rPr lang="en"/>
            </a:br>
            <a:r>
              <a:rPr lang="en"/>
              <a:t>		&lt;&lt; score.second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1: By Value and By Reference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map&lt;string, int&gt; scoreMap; // {“Gragas”, 10}, {“Rammus”, 50}, {“Blitzcrank”, 100}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for (</a:t>
            </a:r>
            <a:r>
              <a:rPr lang="en" sz="1400" b="1">
                <a:solidFill>
                  <a:srgbClr val="FF0000"/>
                </a:solidFill>
              </a:rPr>
              <a:t>auto score</a:t>
            </a:r>
            <a:r>
              <a:rPr lang="en" sz="1400"/>
              <a:t> : scoreMap)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score.second -=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cout &lt;&lt; score.first &lt;&lt; ": " &lt;&lt; score.second &lt;&lt; endl;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for (</a:t>
            </a:r>
            <a:r>
              <a:rPr lang="en" sz="1400" b="1">
                <a:solidFill>
                  <a:srgbClr val="0000FF"/>
                </a:solidFill>
              </a:rPr>
              <a:t>auto&amp; score</a:t>
            </a:r>
            <a:r>
              <a:rPr lang="en" sz="1400"/>
              <a:t> : scoreMap)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cout &lt;&lt; score.first &lt;&lt; ": " &lt;&lt; score.second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r="4150"/>
          <a:stretch/>
        </p:blipFill>
        <p:spPr>
          <a:xfrm>
            <a:off x="5353000" y="2039900"/>
            <a:ext cx="3592600" cy="1557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85" name="Shape 385"/>
          <p:cNvSpPr/>
          <p:nvPr/>
        </p:nvSpPr>
        <p:spPr>
          <a:xfrm>
            <a:off x="5346750" y="2361225"/>
            <a:ext cx="1389000" cy="53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346750" y="2942250"/>
            <a:ext cx="1389000" cy="539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807000" y="2408850"/>
            <a:ext cx="500050" cy="190500"/>
          </a:xfrm>
          <a:custGeom>
            <a:avLst/>
            <a:gdLst/>
            <a:ahLst/>
            <a:cxnLst/>
            <a:rect l="0" t="0" r="0" b="0"/>
            <a:pathLst>
              <a:path w="20002" h="7620" extrusionOk="0">
                <a:moveTo>
                  <a:pt x="20002" y="7620"/>
                </a:moveTo>
                <a:cubicBezTo>
                  <a:pt x="13883" y="3949"/>
                  <a:pt x="7134" y="0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88" name="Shape 388"/>
          <p:cNvSpPr/>
          <p:nvPr/>
        </p:nvSpPr>
        <p:spPr>
          <a:xfrm>
            <a:off x="4968925" y="3297850"/>
            <a:ext cx="357175" cy="349250"/>
          </a:xfrm>
          <a:custGeom>
            <a:avLst/>
            <a:gdLst/>
            <a:ahLst/>
            <a:cxnLst/>
            <a:rect l="0" t="0" r="0" b="0"/>
            <a:pathLst>
              <a:path w="14287" h="13970" extrusionOk="0">
                <a:moveTo>
                  <a:pt x="14287" y="0"/>
                </a:moveTo>
                <a:cubicBezTo>
                  <a:pt x="11308" y="5957"/>
                  <a:pt x="6462" y="12356"/>
                  <a:pt x="0" y="1397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89" name="Shape 389"/>
          <p:cNvSpPr txBox="1"/>
          <p:nvPr/>
        </p:nvSpPr>
        <p:spPr>
          <a:xfrm>
            <a:off x="6937425" y="2480300"/>
            <a:ext cx="15876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By value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6937425" y="3057300"/>
            <a:ext cx="20478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By reference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750" y="3634300"/>
            <a:ext cx="3371850" cy="1314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2: By Reference and </a:t>
            </a:r>
            <a:r>
              <a:rPr lang="en" i="1"/>
              <a:t>const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map&lt;string, int&gt; scoreMap; // {“Gragas”, 10}, {“Rammus”, 50}, {“Blitzcrank”, 100}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</a:t>
            </a:r>
            <a:r>
              <a:rPr lang="en" sz="1400" b="1">
                <a:solidFill>
                  <a:srgbClr val="FF0000"/>
                </a:solidFill>
              </a:rPr>
              <a:t>auto&amp;</a:t>
            </a:r>
            <a:r>
              <a:rPr lang="en" sz="1400"/>
              <a:t> score : scoreMap)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score.second -=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cout &lt;&lt; score.first &lt;&lt; ": " &lt;&lt; score.second &lt;&lt; endl;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</a:t>
            </a:r>
            <a:r>
              <a:rPr lang="en" sz="1400" b="1">
                <a:solidFill>
                  <a:srgbClr val="0000FF"/>
                </a:solidFill>
              </a:rPr>
              <a:t>const auto&amp;</a:t>
            </a:r>
            <a:r>
              <a:rPr lang="en" sz="1400"/>
              <a:t> score : scoreMap)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cout &lt;&lt; score.first &lt;&lt; ": " &lt;&lt; score.second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100" y="2113526"/>
            <a:ext cx="3371850" cy="142136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99" name="Shape 399"/>
          <p:cNvSpPr/>
          <p:nvPr/>
        </p:nvSpPr>
        <p:spPr>
          <a:xfrm>
            <a:off x="5346750" y="2416788"/>
            <a:ext cx="1389000" cy="4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346750" y="2934313"/>
            <a:ext cx="1389000" cy="539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807000" y="2408850"/>
            <a:ext cx="500050" cy="190500"/>
          </a:xfrm>
          <a:custGeom>
            <a:avLst/>
            <a:gdLst/>
            <a:ahLst/>
            <a:cxnLst/>
            <a:rect l="0" t="0" r="0" b="0"/>
            <a:pathLst>
              <a:path w="20002" h="7620" extrusionOk="0">
                <a:moveTo>
                  <a:pt x="20002" y="7620"/>
                </a:moveTo>
                <a:cubicBezTo>
                  <a:pt x="13883" y="3949"/>
                  <a:pt x="7134" y="0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02" name="Shape 402"/>
          <p:cNvSpPr/>
          <p:nvPr/>
        </p:nvSpPr>
        <p:spPr>
          <a:xfrm>
            <a:off x="4968925" y="3297850"/>
            <a:ext cx="357175" cy="349250"/>
          </a:xfrm>
          <a:custGeom>
            <a:avLst/>
            <a:gdLst/>
            <a:ahLst/>
            <a:cxnLst/>
            <a:rect l="0" t="0" r="0" b="0"/>
            <a:pathLst>
              <a:path w="14287" h="13970" extrusionOk="0">
                <a:moveTo>
                  <a:pt x="14287" y="0"/>
                </a:moveTo>
                <a:cubicBezTo>
                  <a:pt x="11308" y="5957"/>
                  <a:pt x="6462" y="12356"/>
                  <a:pt x="0" y="1397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03" name="Shape 403"/>
          <p:cNvSpPr txBox="1"/>
          <p:nvPr/>
        </p:nvSpPr>
        <p:spPr>
          <a:xfrm>
            <a:off x="6937425" y="2480300"/>
            <a:ext cx="15876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By reference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937425" y="3057300"/>
            <a:ext cx="20478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By const reference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675" y="3634300"/>
            <a:ext cx="3314700" cy="1314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STL containers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std::unordered_map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std::unordered_set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std::array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Ranged For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STL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FFFF"/>
                </a:highlight>
              </a:rPr>
              <a:t>std::unordered_map </a:t>
            </a:r>
            <a:r>
              <a:rPr lang="en"/>
              <a:t>(and unordered_multimap)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FFFF"/>
                </a:highlight>
              </a:rPr>
              <a:t>std::unordered_set </a:t>
            </a:r>
            <a:r>
              <a:rPr lang="en"/>
              <a:t>(and unordered_multiset)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std::array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Pointers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Pointers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unique_ptr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shared_ptr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weak_ptr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Pointer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Vector* myVector = new Vector(10.f,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delete myVector;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Problem?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71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You have to deallocate memory when you don’t need to use pointers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11700" y="2021125"/>
            <a:ext cx="8520600" cy="88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When you use </a:t>
            </a: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smart pointers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you don’t need to call </a:t>
            </a:r>
            <a:r>
              <a:rPr lang="en" sz="2400" b="1" i="1"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 manually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85850" y="2281150"/>
            <a:ext cx="8520600" cy="7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And this is </a:t>
            </a:r>
            <a:r>
              <a:rPr lang="en" sz="24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faster 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than garbage collection!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487" y="3052750"/>
            <a:ext cx="3027034" cy="1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unique_ptr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Example: Creating an unique pointer (C++11)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5227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&lt;memory&gt;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000000"/>
                </a:solidFill>
              </a:rPr>
              <a:t>unique_ptr&lt;Vector&gt; myVector(new Vector(10.f, 30.f));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myVector-&gt;Print();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5968825" y="2509150"/>
            <a:ext cx="2389500" cy="31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is no pointer icon(*)</a:t>
            </a:r>
          </a:p>
        </p:txBody>
      </p:sp>
      <p:sp>
        <p:nvSpPr>
          <p:cNvPr id="450" name="Shape 450"/>
          <p:cNvSpPr/>
          <p:nvPr/>
        </p:nvSpPr>
        <p:spPr>
          <a:xfrm>
            <a:off x="3099600" y="2710675"/>
            <a:ext cx="2869225" cy="316675"/>
          </a:xfrm>
          <a:custGeom>
            <a:avLst/>
            <a:gdLst/>
            <a:ahLst/>
            <a:cxnLst/>
            <a:rect l="0" t="0" r="0" b="0"/>
            <a:pathLst>
              <a:path w="114769" h="12667" extrusionOk="0">
                <a:moveTo>
                  <a:pt x="114769" y="0"/>
                </a:moveTo>
                <a:cubicBezTo>
                  <a:pt x="89380" y="0"/>
                  <a:pt x="64068" y="2880"/>
                  <a:pt x="38768" y="4990"/>
                </a:cubicBezTo>
                <a:cubicBezTo>
                  <a:pt x="25639" y="6084"/>
                  <a:pt x="5879" y="878"/>
                  <a:pt x="0" y="1266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451" name="Shape 451"/>
          <p:cNvSpPr txBox="1"/>
          <p:nvPr/>
        </p:nvSpPr>
        <p:spPr>
          <a:xfrm>
            <a:off x="5968825" y="3314100"/>
            <a:ext cx="2698200" cy="3168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 it works like a pointer</a:t>
            </a:r>
          </a:p>
        </p:txBody>
      </p:sp>
      <p:sp>
        <p:nvSpPr>
          <p:cNvPr id="452" name="Shape 452"/>
          <p:cNvSpPr/>
          <p:nvPr/>
        </p:nvSpPr>
        <p:spPr>
          <a:xfrm>
            <a:off x="1727350" y="3392000"/>
            <a:ext cx="4241475" cy="153525"/>
          </a:xfrm>
          <a:custGeom>
            <a:avLst/>
            <a:gdLst/>
            <a:ahLst/>
            <a:cxnLst/>
            <a:rect l="0" t="0" r="0" b="0"/>
            <a:pathLst>
              <a:path w="169659" h="6141" extrusionOk="0">
                <a:moveTo>
                  <a:pt x="169659" y="4606"/>
                </a:moveTo>
                <a:cubicBezTo>
                  <a:pt x="148784" y="4606"/>
                  <a:pt x="127945" y="2867"/>
                  <a:pt x="107092" y="1919"/>
                </a:cubicBezTo>
                <a:cubicBezTo>
                  <a:pt x="90731" y="1175"/>
                  <a:pt x="74237" y="3728"/>
                  <a:pt x="57960" y="1919"/>
                </a:cubicBezTo>
                <a:cubicBezTo>
                  <a:pt x="45227" y="503"/>
                  <a:pt x="32386" y="0"/>
                  <a:pt x="19576" y="0"/>
                </a:cubicBezTo>
                <a:cubicBezTo>
                  <a:pt x="12737" y="0"/>
                  <a:pt x="3061" y="25"/>
                  <a:pt x="0" y="6141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 type="none" w="lg" len="lg"/>
            <a:tailEnd type="stealth" w="lg" len="lg"/>
          </a:ln>
        </p:spPr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25" y="1225225"/>
            <a:ext cx="3092950" cy="53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54" name="Shape 454"/>
          <p:cNvSpPr txBox="1"/>
          <p:nvPr/>
        </p:nvSpPr>
        <p:spPr>
          <a:xfrm>
            <a:off x="5968825" y="4119050"/>
            <a:ext cx="1756200" cy="3168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is no “</a:t>
            </a: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id="455" name="Shape 455"/>
          <p:cNvSpPr/>
          <p:nvPr/>
        </p:nvSpPr>
        <p:spPr>
          <a:xfrm>
            <a:off x="1727350" y="3967750"/>
            <a:ext cx="4231875" cy="307075"/>
          </a:xfrm>
          <a:custGeom>
            <a:avLst/>
            <a:gdLst/>
            <a:ahLst/>
            <a:cxnLst/>
            <a:rect l="0" t="0" r="0" b="0"/>
            <a:pathLst>
              <a:path w="169275" h="12283" extrusionOk="0">
                <a:moveTo>
                  <a:pt x="169275" y="12283"/>
                </a:moveTo>
                <a:cubicBezTo>
                  <a:pt x="141750" y="7151"/>
                  <a:pt x="113533" y="6850"/>
                  <a:pt x="85597" y="4990"/>
                </a:cubicBezTo>
                <a:cubicBezTo>
                  <a:pt x="57079" y="3090"/>
                  <a:pt x="28580" y="0"/>
                  <a:pt x="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lg" len="lg"/>
            <a:tailEnd type="stealth" w="lg" len="lg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std::unique_ptr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40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sole ownership of a pointer (let's call it naked or internal pointer)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Naked pointer won't be shared with anyone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NO copy or assignment is allowed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When unique_ptr goes out of scope, the internal pointer will be deleted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899225" y="2808725"/>
            <a:ext cx="7561800" cy="113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unique_ptr&lt;Vector&gt; myVector(new Vector(10.f, 30.f));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unique_ptr&lt;Vector&gt; copiedVector1 = myVector;		// Compile Error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unique_ptr&lt;Vector&gt; copiedVector2(myVector);		// Compile Error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0" y="4118125"/>
            <a:ext cx="8839200" cy="82175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311700" y="1665600"/>
            <a:ext cx="8520600" cy="18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Unique pointers really make sense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these 3 cases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Example: Constructor/Destructor in a Class 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01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Player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    Vector* mLocation;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br>
              <a:rPr lang="en" sz="1200"/>
            </a:br>
            <a:r>
              <a:rPr lang="en" sz="1200"/>
              <a:t>Player::Player(string name)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: mLocation(new Vector())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Player::~Player()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delete mLocation;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601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NEW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Player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    unique_ptr&lt;Vector&gt; mLocation;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br>
              <a:rPr lang="en"/>
            </a:br>
            <a:r>
              <a:rPr lang="en"/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Player::Player(string name)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: mLocation(make_unique&lt;Vector&gt;())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Local Variables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OLD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Vector* vector = new Vector(10.f,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vector-&gt;Print();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delete vector;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NEW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&lt;memory&gt;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unique_ptr&lt;Vector&gt; vector = </a:t>
            </a:r>
            <a:br>
              <a:rPr lang="en"/>
            </a:br>
            <a:r>
              <a:rPr lang="en"/>
              <a:t>	make_unique&lt;Vector&gt;(10.f,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vector-&gt;Print();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Remember std::map?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5" y="1147225"/>
            <a:ext cx="5300279" cy="369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454" y="2564338"/>
            <a:ext cx="2714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772775" y="2836025"/>
            <a:ext cx="1365300" cy="53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72100" y="2836025"/>
            <a:ext cx="2498700" cy="61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Storing Pointer in a STL Vector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3999900" cy="3831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OLD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vector&lt;Player*&gt; playerList;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playerList.push_back(new Player("Lulu"));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playerList.push_back</a:t>
            </a:r>
            <a:br>
              <a:rPr lang="en" sz="1200"/>
            </a:br>
            <a:r>
              <a:rPr lang="en" sz="1200"/>
              <a:t>			(new Player("Rammus"));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for (int i = 0; i &lt; playerList.size(); ++i)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delete playerList[i];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playerList.clear();</a:t>
            </a:r>
            <a:br>
              <a:rPr lang="en" sz="1200"/>
            </a:br>
            <a:r>
              <a:rPr lang="en" sz="1200"/>
              <a:t>    //...</a:t>
            </a:r>
            <a:br>
              <a:rPr lang="en" sz="1200"/>
            </a:b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4832400" y="1149025"/>
            <a:ext cx="3999900" cy="3831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NEW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vector&lt;unique_ptr&lt;Player&gt;&gt; playerList;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playerList.push_back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(make_unique&lt;Player&gt;("Lulu"));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playerList.push_back</a:t>
            </a:r>
            <a:br>
              <a:rPr lang="en"/>
            </a:br>
            <a:r>
              <a:rPr lang="en"/>
              <a:t>	   (make_unique&lt;Player&gt;("Rammus"));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playerList.clear();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…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Sharing a Naked Pointer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91100" y="1288675"/>
            <a:ext cx="7561800" cy="139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Vector* vectorPtr = new Vector(10.f, 30.f);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unique_ptr&lt;Vector&gt; vector(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vectorPtr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unique_ptr&lt;Vector&gt; anotherVector(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vectorPtr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anotherVector = nullptr;</a:t>
            </a:r>
          </a:p>
        </p:txBody>
      </p:sp>
      <p:sp>
        <p:nvSpPr>
          <p:cNvPr id="496" name="Shape 496"/>
          <p:cNvSpPr/>
          <p:nvPr/>
        </p:nvSpPr>
        <p:spPr>
          <a:xfrm>
            <a:off x="311700" y="1717975"/>
            <a:ext cx="55770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11700" y="1996975"/>
            <a:ext cx="55770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910796" y="2759550"/>
            <a:ext cx="7322400" cy="2220000"/>
            <a:chOff x="910796" y="2759550"/>
            <a:chExt cx="7322400" cy="2220000"/>
          </a:xfrm>
        </p:grpSpPr>
        <p:pic>
          <p:nvPicPr>
            <p:cNvPr id="499" name="Shape 4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0796" y="2759550"/>
              <a:ext cx="7322400" cy="22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Shape 500"/>
            <p:cNvSpPr/>
            <p:nvPr/>
          </p:nvSpPr>
          <p:spPr>
            <a:xfrm>
              <a:off x="3667575" y="4632025"/>
              <a:ext cx="1198200" cy="279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667575" y="3730050"/>
              <a:ext cx="1198200" cy="279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1859338" y="2787913"/>
            <a:ext cx="5425325" cy="2315675"/>
            <a:chOff x="1859338" y="2787913"/>
            <a:chExt cx="5425325" cy="2315675"/>
          </a:xfrm>
        </p:grpSpPr>
        <p:pic>
          <p:nvPicPr>
            <p:cNvPr id="503" name="Shape 5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59338" y="2787913"/>
              <a:ext cx="5425325" cy="231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/>
            <p:nvPr/>
          </p:nvSpPr>
          <p:spPr>
            <a:xfrm>
              <a:off x="3914525" y="3274300"/>
              <a:ext cx="877800" cy="206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14525" y="4170325"/>
              <a:ext cx="877800" cy="206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914525" y="4849475"/>
              <a:ext cx="877800" cy="206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311700" y="2345600"/>
            <a:ext cx="55770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08" name="Shape 5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6413" y="2745325"/>
            <a:ext cx="6831168" cy="2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5762" y="947898"/>
            <a:ext cx="4688409" cy="35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Since C++14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409900" cy="3647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&lt;memory&gt;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000000"/>
                </a:solidFill>
              </a:rPr>
              <a:t>unique_ptr&lt;Vector&gt; myVector = 	</a:t>
            </a:r>
            <a:r>
              <a:rPr lang="en" sz="1400" b="1">
                <a:solidFill>
                  <a:srgbClr val="000000"/>
                </a:solidFill>
              </a:rPr>
              <a:t>make_unique&lt;Vector&gt;</a:t>
            </a:r>
            <a:r>
              <a:rPr lang="en" sz="1400">
                <a:solidFill>
                  <a:srgbClr val="000000"/>
                </a:solidFill>
              </a:rPr>
              <a:t>(10.f, 30.f);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myVector-&gt;Print();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25" y="4158225"/>
            <a:ext cx="3092950" cy="53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make_unique Do?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409900" cy="36471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calls new keyword with given parameters and type for you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technically same as passing a naked pointer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it prevents the sharing of a naked pointer by multiple unique_ptrs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 Errors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429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Vector* vectorPtr = new Vector(10.f, 30.f);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unique_ptr&lt;Vector&gt; vector1 = make_unique(vectorPtr);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unique_ptr&lt;Vector&gt; vector2 = make_unique&lt;Vector&gt;(vectorPtr);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unique_ptr&lt;Vector&gt; vector3 = make_unique&lt;Vector*&gt;(10.f, 30.f);</a:t>
            </a:r>
          </a:p>
        </p:txBody>
      </p:sp>
      <p:sp>
        <p:nvSpPr>
          <p:cNvPr id="529" name="Shape 529"/>
          <p:cNvSpPr/>
          <p:nvPr/>
        </p:nvSpPr>
        <p:spPr>
          <a:xfrm>
            <a:off x="350800" y="1621725"/>
            <a:ext cx="5952000" cy="32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50" y="3346075"/>
            <a:ext cx="8383700" cy="1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/>
          <p:nvPr/>
        </p:nvSpPr>
        <p:spPr>
          <a:xfrm>
            <a:off x="350800" y="1943025"/>
            <a:ext cx="6906600" cy="32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2" name="Shape 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50" y="3346075"/>
            <a:ext cx="8383700" cy="759393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x="350800" y="2264325"/>
            <a:ext cx="6906600" cy="32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4" name="Shape 5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800" y="3346075"/>
            <a:ext cx="8323826" cy="6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 Unique Pointer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81675" y="2779875"/>
            <a:ext cx="8281800" cy="205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C++11 (if you cannot use C++14)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unique_ptr&lt;Vector&gt; vector(new Vector(10.f, 30.f));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unique_ptr&lt;Vector[]&gt; vectors(new Vector[20]);	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// C++14 (please use this)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unique_ptr&lt;Vector&gt;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std::make_unique&lt;Vector&gt;(10.f, 30.f);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unique_ptr&lt;Vector[]&gt; vectors = std::make_unique&lt;Vector[]&gt;(20);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2159400" y="1147225"/>
            <a:ext cx="4825200" cy="151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non-array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template&lt; class T, class... Args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unique_ptr&lt;T&gt; make_unique( Args&amp;&amp;... args 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array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template&lt; class T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unique_ptr&lt;T&gt; make_unique( std::size_t size );</a:t>
            </a:r>
          </a:p>
        </p:txBody>
      </p:sp>
      <p:sp>
        <p:nvSpPr>
          <p:cNvPr id="542" name="Shape 542"/>
          <p:cNvSpPr/>
          <p:nvPr/>
        </p:nvSpPr>
        <p:spPr>
          <a:xfrm>
            <a:off x="5060875" y="1543850"/>
            <a:ext cx="309900" cy="279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7064575" y="1853700"/>
            <a:ext cx="1993200" cy="4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It’s r-value.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will cover this later.</a:t>
            </a:r>
          </a:p>
        </p:txBody>
      </p:sp>
      <p:sp>
        <p:nvSpPr>
          <p:cNvPr id="544" name="Shape 544"/>
          <p:cNvSpPr/>
          <p:nvPr/>
        </p:nvSpPr>
        <p:spPr>
          <a:xfrm>
            <a:off x="5164150" y="1853700"/>
            <a:ext cx="1879750" cy="208225"/>
          </a:xfrm>
          <a:custGeom>
            <a:avLst/>
            <a:gdLst/>
            <a:ahLst/>
            <a:cxnLst/>
            <a:rect l="0" t="0" r="0" b="0"/>
            <a:pathLst>
              <a:path w="75190" h="8329" extrusionOk="0">
                <a:moveTo>
                  <a:pt x="75190" y="8263"/>
                </a:moveTo>
                <a:cubicBezTo>
                  <a:pt x="57829" y="8263"/>
                  <a:pt x="40389" y="8526"/>
                  <a:pt x="23136" y="6610"/>
                </a:cubicBezTo>
                <a:cubicBezTo>
                  <a:pt x="15164" y="5724"/>
                  <a:pt x="5674" y="5667"/>
                  <a:pt x="0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lg" len="lg"/>
            <a:tailEnd type="stealth" w="lg" len="lg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reset()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995300" cy="2150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unique_ptr&lt;Vector&gt; vector = </a:t>
            </a:r>
            <a:br>
              <a:rPr lang="en" sz="1400"/>
            </a:br>
            <a:r>
              <a:rPr lang="en" sz="1400"/>
              <a:t>				make_unique&lt;Vector&gt;(10.f, 30.f);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vector.reset(new Vector(20.f, 40.f));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vector.reset();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// …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51" name="Shape 551"/>
          <p:cNvGrpSpPr/>
          <p:nvPr/>
        </p:nvGrpSpPr>
        <p:grpSpPr>
          <a:xfrm>
            <a:off x="5813550" y="2420725"/>
            <a:ext cx="873300" cy="2110500"/>
            <a:chOff x="5412225" y="2468725"/>
            <a:chExt cx="873300" cy="2110500"/>
          </a:xfrm>
        </p:grpSpPr>
        <p:sp>
          <p:nvSpPr>
            <p:cNvPr id="552" name="Shape 552"/>
            <p:cNvSpPr/>
            <p:nvPr/>
          </p:nvSpPr>
          <p:spPr>
            <a:xfrm>
              <a:off x="5412225" y="41571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ptr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2225" y="37350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deleter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5412225" y="33129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412225" y="28908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412225" y="24687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7117370" y="2420725"/>
            <a:ext cx="1815404" cy="2110500"/>
            <a:chOff x="6935045" y="2420725"/>
            <a:chExt cx="1815404" cy="2110500"/>
          </a:xfrm>
        </p:grpSpPr>
        <p:grpSp>
          <p:nvGrpSpPr>
            <p:cNvPr id="558" name="Shape 558"/>
            <p:cNvGrpSpPr/>
            <p:nvPr/>
          </p:nvGrpSpPr>
          <p:grpSpPr>
            <a:xfrm>
              <a:off x="6935045" y="2420725"/>
              <a:ext cx="453854" cy="2110500"/>
              <a:chOff x="5412225" y="2468725"/>
              <a:chExt cx="873300" cy="2110500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64" name="Shape 564"/>
            <p:cNvGrpSpPr/>
            <p:nvPr/>
          </p:nvGrpSpPr>
          <p:grpSpPr>
            <a:xfrm>
              <a:off x="7388895" y="2420725"/>
              <a:ext cx="453854" cy="2110500"/>
              <a:chOff x="5412225" y="2468725"/>
              <a:chExt cx="873300" cy="2110500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0" name="Shape 570"/>
            <p:cNvGrpSpPr/>
            <p:nvPr/>
          </p:nvGrpSpPr>
          <p:grpSpPr>
            <a:xfrm>
              <a:off x="7842745" y="2420725"/>
              <a:ext cx="453854" cy="2110500"/>
              <a:chOff x="5412225" y="2468725"/>
              <a:chExt cx="873300" cy="2110500"/>
            </a:xfrm>
          </p:grpSpPr>
          <p:sp>
            <p:nvSpPr>
              <p:cNvPr id="571" name="Shape 571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6" name="Shape 576"/>
            <p:cNvGrpSpPr/>
            <p:nvPr/>
          </p:nvGrpSpPr>
          <p:grpSpPr>
            <a:xfrm>
              <a:off x="8296595" y="2420725"/>
              <a:ext cx="453854" cy="2110500"/>
              <a:chOff x="5412225" y="2468725"/>
              <a:chExt cx="873300" cy="2110500"/>
            </a:xfrm>
          </p:grpSpPr>
          <p:sp>
            <p:nvSpPr>
              <p:cNvPr id="577" name="Shape 577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582" name="Shape 582"/>
          <p:cNvSpPr txBox="1"/>
          <p:nvPr/>
        </p:nvSpPr>
        <p:spPr>
          <a:xfrm>
            <a:off x="6353950" y="1959375"/>
            <a:ext cx="26268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grpSp>
        <p:nvGrpSpPr>
          <p:cNvPr id="583" name="Shape 583"/>
          <p:cNvGrpSpPr/>
          <p:nvPr/>
        </p:nvGrpSpPr>
        <p:grpSpPr>
          <a:xfrm>
            <a:off x="6592500" y="3264925"/>
            <a:ext cx="1886470" cy="1105875"/>
            <a:chOff x="6592500" y="3264925"/>
            <a:chExt cx="1886470" cy="1105875"/>
          </a:xfrm>
        </p:grpSpPr>
        <p:sp>
          <p:nvSpPr>
            <p:cNvPr id="584" name="Shape 584"/>
            <p:cNvSpPr/>
            <p:nvPr/>
          </p:nvSpPr>
          <p:spPr>
            <a:xfrm>
              <a:off x="7571170" y="3264925"/>
              <a:ext cx="453900" cy="422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8025070" y="3264925"/>
              <a:ext cx="453900" cy="422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30</a:t>
              </a:r>
            </a:p>
          </p:txBody>
        </p:sp>
        <p:sp>
          <p:nvSpPr>
            <p:cNvPr id="586" name="Shape 586"/>
            <p:cNvSpPr/>
            <p:nvPr/>
          </p:nvSpPr>
          <p:spPr>
            <a:xfrm>
              <a:off x="6592500" y="3478350"/>
              <a:ext cx="1036375" cy="892450"/>
            </a:xfrm>
            <a:custGeom>
              <a:avLst/>
              <a:gdLst/>
              <a:ahLst/>
              <a:cxnLst/>
              <a:rect l="0" t="0" r="0" b="0"/>
              <a:pathLst>
                <a:path w="41455" h="35698" extrusionOk="0">
                  <a:moveTo>
                    <a:pt x="0" y="35698"/>
                  </a:moveTo>
                  <a:cubicBezTo>
                    <a:pt x="7383" y="28985"/>
                    <a:pt x="16259" y="23787"/>
                    <a:pt x="22647" y="16122"/>
                  </a:cubicBezTo>
                  <a:cubicBezTo>
                    <a:pt x="27932" y="9778"/>
                    <a:pt x="33197" y="0"/>
                    <a:pt x="41455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lg" len="lg"/>
              <a:tailEnd type="stealth" w="lg" len="lg"/>
            </a:ln>
          </p:spPr>
        </p:sp>
      </p:grpSp>
      <p:sp>
        <p:nvSpPr>
          <p:cNvPr id="587" name="Shape 587"/>
          <p:cNvSpPr/>
          <p:nvPr/>
        </p:nvSpPr>
        <p:spPr>
          <a:xfrm>
            <a:off x="5650450" y="3699925"/>
            <a:ext cx="105600" cy="83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/>
          <p:nvPr/>
        </p:nvSpPr>
        <p:spPr>
          <a:xfrm>
            <a:off x="4499150" y="3914125"/>
            <a:ext cx="1093800" cy="4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</a:t>
            </a:r>
          </a:p>
        </p:txBody>
      </p:sp>
      <p:sp>
        <p:nvSpPr>
          <p:cNvPr id="589" name="Shape 589"/>
          <p:cNvSpPr/>
          <p:nvPr/>
        </p:nvSpPr>
        <p:spPr>
          <a:xfrm>
            <a:off x="47375" y="18000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47375" y="22878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7375" y="25470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2" name="Shape 592"/>
          <p:cNvGrpSpPr/>
          <p:nvPr/>
        </p:nvGrpSpPr>
        <p:grpSpPr>
          <a:xfrm>
            <a:off x="6614300" y="4109125"/>
            <a:ext cx="2318470" cy="422100"/>
            <a:chOff x="6614300" y="4109125"/>
            <a:chExt cx="2318470" cy="422100"/>
          </a:xfrm>
        </p:grpSpPr>
        <p:grpSp>
          <p:nvGrpSpPr>
            <p:cNvPr id="593" name="Shape 593"/>
            <p:cNvGrpSpPr/>
            <p:nvPr/>
          </p:nvGrpSpPr>
          <p:grpSpPr>
            <a:xfrm>
              <a:off x="8024970" y="4109125"/>
              <a:ext cx="907800" cy="422100"/>
              <a:chOff x="7571170" y="3264925"/>
              <a:chExt cx="907800" cy="4221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7571170" y="3264925"/>
                <a:ext cx="453900" cy="4221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20</a:t>
                </a: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8025070" y="3264925"/>
                <a:ext cx="453900" cy="4221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40</a:t>
                </a:r>
              </a:p>
            </p:txBody>
          </p:sp>
        </p:grpSp>
        <p:sp>
          <p:nvSpPr>
            <p:cNvPr id="596" name="Shape 596"/>
            <p:cNvSpPr/>
            <p:nvPr/>
          </p:nvSpPr>
          <p:spPr>
            <a:xfrm>
              <a:off x="6614300" y="4347700"/>
              <a:ext cx="1470800" cy="8600"/>
            </a:xfrm>
            <a:custGeom>
              <a:avLst/>
              <a:gdLst/>
              <a:ahLst/>
              <a:cxnLst/>
              <a:rect l="0" t="0" r="0" b="0"/>
              <a:pathLst>
                <a:path w="58832" h="344" extrusionOk="0">
                  <a:moveTo>
                    <a:pt x="0" y="344"/>
                  </a:moveTo>
                  <a:cubicBezTo>
                    <a:pt x="19611" y="344"/>
                    <a:pt x="39220" y="0"/>
                    <a:pt x="58832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oval" w="lg" len="lg"/>
              <a:tailEnd type="stealth" w="lg" len="lg"/>
            </a:ln>
          </p:spPr>
        </p:sp>
      </p:grpSp>
      <p:grpSp>
        <p:nvGrpSpPr>
          <p:cNvPr id="597" name="Shape 597"/>
          <p:cNvGrpSpPr/>
          <p:nvPr/>
        </p:nvGrpSpPr>
        <p:grpSpPr>
          <a:xfrm>
            <a:off x="6567400" y="4451375"/>
            <a:ext cx="1623925" cy="493400"/>
            <a:chOff x="6567400" y="4451375"/>
            <a:chExt cx="1623925" cy="493400"/>
          </a:xfrm>
        </p:grpSpPr>
        <p:sp>
          <p:nvSpPr>
            <p:cNvPr id="598" name="Shape 598"/>
            <p:cNvSpPr/>
            <p:nvPr/>
          </p:nvSpPr>
          <p:spPr>
            <a:xfrm>
              <a:off x="6567400" y="4451375"/>
              <a:ext cx="799925" cy="311975"/>
            </a:xfrm>
            <a:custGeom>
              <a:avLst/>
              <a:gdLst/>
              <a:ahLst/>
              <a:cxnLst/>
              <a:rect l="0" t="0" r="0" b="0"/>
              <a:pathLst>
                <a:path w="31997" h="12479" extrusionOk="0">
                  <a:moveTo>
                    <a:pt x="0" y="0"/>
                  </a:moveTo>
                  <a:cubicBezTo>
                    <a:pt x="10585" y="4358"/>
                    <a:pt x="20548" y="12479"/>
                    <a:pt x="31997" y="1247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lg" len="lg"/>
              <a:tailEnd type="stealth" w="lg" len="lg"/>
            </a:ln>
          </p:spPr>
        </p:sp>
        <p:sp>
          <p:nvSpPr>
            <p:cNvPr id="599" name="Shape 599"/>
            <p:cNvSpPr txBox="1"/>
            <p:nvPr/>
          </p:nvSpPr>
          <p:spPr>
            <a:xfrm>
              <a:off x="7423325" y="4627375"/>
              <a:ext cx="7680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nullptr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nullptr Instead?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83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unique_ptr&lt;Vector&gt; 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vector.reset();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83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unique_ptr&lt;Vector&gt; 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vector = nullptr;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350800" y="2371825"/>
            <a:ext cx="8481600" cy="14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Both codes are same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nullptr is more readable than reset()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But reset() clearly shows it is not a naked pointer</a:t>
            </a:r>
          </a:p>
          <a:p>
            <a:pPr marL="457200" lvl="0" indent="-34290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My personal preference is nullptr :)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Resetting an Unique Pointer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311700" y="2257600"/>
            <a:ext cx="8520600" cy="102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Replaces a pointer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When reset </a:t>
            </a:r>
            <a:r>
              <a:rPr lang="en" i="1"/>
              <a:t>unique_ptr</a:t>
            </a:r>
            <a:r>
              <a:rPr lang="en"/>
              <a:t>, a pointer which it owns are destroyed automatically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2159400" y="1473100"/>
            <a:ext cx="4825200" cy="60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reset( pointer ptr = pointer() ) noexcept;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50500" y="3367175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myVector.reset(new Vector(20.f, 40.f));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myVector.reset();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get()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57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Vector.cpp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void Vector::Add(const Vector* other)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mX += other-&gt;mX;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 += other-&gt;mY;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57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Main.cpp</a:t>
            </a:r>
            <a:br>
              <a:rPr lang="en"/>
            </a:b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unique_ptr&lt;Vector&gt; vector =</a:t>
            </a:r>
            <a:br>
              <a:rPr lang="en"/>
            </a:br>
            <a:r>
              <a:rPr lang="en"/>
              <a:t>		make_unique&lt;Vector&gt;(10.f,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unique_ptr&lt;Vector&gt; anotherVector =</a:t>
            </a:r>
            <a:br>
              <a:rPr lang="en"/>
            </a:br>
            <a:r>
              <a:rPr lang="en"/>
              <a:t>		make_unique&lt;Vector&gt;(20.f, 40.f);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vector-&gt;Add(anotherVector.get());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vector-&gt;Print();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// 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" y="3854475"/>
            <a:ext cx="3114675" cy="68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Problem?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std::map is a SORTED container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So, if you frequently insert/delete elements, performance will degrade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472400" y="2583475"/>
            <a:ext cx="61992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Can we use this without sorting?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NO, but we have new one, </a:t>
            </a:r>
            <a:r>
              <a:rPr lang="en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std::unordered_map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a pointer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311700" y="2257600"/>
            <a:ext cx="8520600" cy="52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Returns a pointer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159400" y="1473100"/>
            <a:ext cx="4825200" cy="60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pointer get() const noexcept;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550475" y="2945700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unique_ptr&lt;Vector&gt; vector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Vector* ptr = vector.get();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Example: release()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4281300" cy="221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unique_ptr&lt;Vector&gt; vector = </a:t>
            </a:r>
            <a:br>
              <a:rPr lang="en" sz="1400"/>
            </a:br>
            <a:r>
              <a:rPr lang="en" sz="1400"/>
              <a:t>			make_unique&lt;Vector&gt;(10.f,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Vector* vectorPtr = vector.release();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// …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grpSp>
        <p:nvGrpSpPr>
          <p:cNvPr id="638" name="Shape 638"/>
          <p:cNvGrpSpPr/>
          <p:nvPr/>
        </p:nvGrpSpPr>
        <p:grpSpPr>
          <a:xfrm>
            <a:off x="5813550" y="2420725"/>
            <a:ext cx="873300" cy="2110500"/>
            <a:chOff x="5412225" y="2468725"/>
            <a:chExt cx="873300" cy="2110500"/>
          </a:xfrm>
        </p:grpSpPr>
        <p:sp>
          <p:nvSpPr>
            <p:cNvPr id="639" name="Shape 639"/>
            <p:cNvSpPr/>
            <p:nvPr/>
          </p:nvSpPr>
          <p:spPr>
            <a:xfrm>
              <a:off x="5412225" y="41571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ptr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5412225" y="37350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deleter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5412225" y="33129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412225" y="28908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412225" y="24687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7117370" y="2420725"/>
            <a:ext cx="1815404" cy="2110500"/>
            <a:chOff x="6935045" y="2420725"/>
            <a:chExt cx="1815404" cy="2110500"/>
          </a:xfrm>
        </p:grpSpPr>
        <p:grpSp>
          <p:nvGrpSpPr>
            <p:cNvPr id="645" name="Shape 645"/>
            <p:cNvGrpSpPr/>
            <p:nvPr/>
          </p:nvGrpSpPr>
          <p:grpSpPr>
            <a:xfrm>
              <a:off x="6935045" y="2420725"/>
              <a:ext cx="453854" cy="2110500"/>
              <a:chOff x="5412225" y="2468725"/>
              <a:chExt cx="873300" cy="2110500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51" name="Shape 651"/>
            <p:cNvGrpSpPr/>
            <p:nvPr/>
          </p:nvGrpSpPr>
          <p:grpSpPr>
            <a:xfrm>
              <a:off x="7388895" y="2420725"/>
              <a:ext cx="453854" cy="2110500"/>
              <a:chOff x="5412225" y="2468725"/>
              <a:chExt cx="873300" cy="211050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57" name="Shape 657"/>
            <p:cNvGrpSpPr/>
            <p:nvPr/>
          </p:nvGrpSpPr>
          <p:grpSpPr>
            <a:xfrm>
              <a:off x="7842745" y="2420725"/>
              <a:ext cx="453854" cy="2110500"/>
              <a:chOff x="5412225" y="2468725"/>
              <a:chExt cx="873300" cy="2110500"/>
            </a:xfrm>
          </p:grpSpPr>
          <p:sp>
            <p:nvSpPr>
              <p:cNvPr id="658" name="Shape 658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63" name="Shape 663"/>
            <p:cNvGrpSpPr/>
            <p:nvPr/>
          </p:nvGrpSpPr>
          <p:grpSpPr>
            <a:xfrm>
              <a:off x="8296595" y="2420725"/>
              <a:ext cx="453854" cy="2110500"/>
              <a:chOff x="5412225" y="2468725"/>
              <a:chExt cx="873300" cy="2110500"/>
            </a:xfrm>
          </p:grpSpPr>
          <p:sp>
            <p:nvSpPr>
              <p:cNvPr id="664" name="Shape 664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69" name="Shape 669"/>
          <p:cNvSpPr txBox="1"/>
          <p:nvPr/>
        </p:nvSpPr>
        <p:spPr>
          <a:xfrm>
            <a:off x="6353950" y="1959375"/>
            <a:ext cx="26268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sp>
        <p:nvSpPr>
          <p:cNvPr id="670" name="Shape 670"/>
          <p:cNvSpPr/>
          <p:nvPr/>
        </p:nvSpPr>
        <p:spPr>
          <a:xfrm>
            <a:off x="7571170" y="3264925"/>
            <a:ext cx="453900" cy="422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671" name="Shape 671"/>
          <p:cNvSpPr/>
          <p:nvPr/>
        </p:nvSpPr>
        <p:spPr>
          <a:xfrm>
            <a:off x="8025070" y="3264925"/>
            <a:ext cx="453900" cy="422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672" name="Shape 672"/>
          <p:cNvSpPr/>
          <p:nvPr/>
        </p:nvSpPr>
        <p:spPr>
          <a:xfrm>
            <a:off x="6592500" y="3478350"/>
            <a:ext cx="1036375" cy="892450"/>
          </a:xfrm>
          <a:custGeom>
            <a:avLst/>
            <a:gdLst/>
            <a:ahLst/>
            <a:cxnLst/>
            <a:rect l="0" t="0" r="0" b="0"/>
            <a:pathLst>
              <a:path w="41455" h="35698" extrusionOk="0">
                <a:moveTo>
                  <a:pt x="0" y="35698"/>
                </a:moveTo>
                <a:cubicBezTo>
                  <a:pt x="7383" y="28985"/>
                  <a:pt x="16259" y="23787"/>
                  <a:pt x="22647" y="16122"/>
                </a:cubicBezTo>
                <a:cubicBezTo>
                  <a:pt x="27932" y="9778"/>
                  <a:pt x="33197" y="0"/>
                  <a:pt x="41455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673" name="Shape 673"/>
          <p:cNvSpPr/>
          <p:nvPr/>
        </p:nvSpPr>
        <p:spPr>
          <a:xfrm>
            <a:off x="5650450" y="3699925"/>
            <a:ext cx="105600" cy="83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4" name="Shape 674"/>
          <p:cNvGrpSpPr/>
          <p:nvPr/>
        </p:nvGrpSpPr>
        <p:grpSpPr>
          <a:xfrm>
            <a:off x="6567400" y="4451375"/>
            <a:ext cx="1623925" cy="493400"/>
            <a:chOff x="6567400" y="4451375"/>
            <a:chExt cx="1623925" cy="493400"/>
          </a:xfrm>
        </p:grpSpPr>
        <p:sp>
          <p:nvSpPr>
            <p:cNvPr id="675" name="Shape 675"/>
            <p:cNvSpPr/>
            <p:nvPr/>
          </p:nvSpPr>
          <p:spPr>
            <a:xfrm>
              <a:off x="6567400" y="4451375"/>
              <a:ext cx="799925" cy="311975"/>
            </a:xfrm>
            <a:custGeom>
              <a:avLst/>
              <a:gdLst/>
              <a:ahLst/>
              <a:cxnLst/>
              <a:rect l="0" t="0" r="0" b="0"/>
              <a:pathLst>
                <a:path w="31997" h="12479" extrusionOk="0">
                  <a:moveTo>
                    <a:pt x="0" y="0"/>
                  </a:moveTo>
                  <a:cubicBezTo>
                    <a:pt x="10585" y="4358"/>
                    <a:pt x="20548" y="12479"/>
                    <a:pt x="31997" y="1247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lg" len="lg"/>
              <a:tailEnd type="stealth" w="lg" len="lg"/>
            </a:ln>
          </p:spPr>
        </p:sp>
        <p:sp>
          <p:nvSpPr>
            <p:cNvPr id="676" name="Shape 676"/>
            <p:cNvSpPr txBox="1"/>
            <p:nvPr/>
          </p:nvSpPr>
          <p:spPr>
            <a:xfrm>
              <a:off x="7423325" y="4627375"/>
              <a:ext cx="7680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nullptr</a:t>
              </a:r>
            </a:p>
          </p:txBody>
        </p:sp>
      </p:grpSp>
      <p:sp>
        <p:nvSpPr>
          <p:cNvPr id="677" name="Shape 677"/>
          <p:cNvSpPr/>
          <p:nvPr/>
        </p:nvSpPr>
        <p:spPr>
          <a:xfrm>
            <a:off x="47375" y="18000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7375" y="2276775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593025" y="3264925"/>
            <a:ext cx="1163025" cy="422100"/>
            <a:chOff x="4593025" y="3264925"/>
            <a:chExt cx="1163025" cy="422100"/>
          </a:xfrm>
        </p:grpSpPr>
        <p:sp>
          <p:nvSpPr>
            <p:cNvPr id="680" name="Shape 680"/>
            <p:cNvSpPr txBox="1"/>
            <p:nvPr/>
          </p:nvSpPr>
          <p:spPr>
            <a:xfrm>
              <a:off x="4593025" y="3274525"/>
              <a:ext cx="9999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r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78571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vectorPtr 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5650450" y="3264925"/>
              <a:ext cx="105600" cy="4221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2" name="Shape 682"/>
          <p:cNvSpPr txBox="1"/>
          <p:nvPr/>
        </p:nvSpPr>
        <p:spPr>
          <a:xfrm>
            <a:off x="4736825" y="3914125"/>
            <a:ext cx="784800" cy="4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</a:t>
            </a:r>
          </a:p>
        </p:txBody>
      </p:sp>
      <p:sp>
        <p:nvSpPr>
          <p:cNvPr id="683" name="Shape 683"/>
          <p:cNvSpPr/>
          <p:nvPr/>
        </p:nvSpPr>
        <p:spPr>
          <a:xfrm>
            <a:off x="6528300" y="3435975"/>
            <a:ext cx="1126750" cy="34400"/>
          </a:xfrm>
          <a:custGeom>
            <a:avLst/>
            <a:gdLst/>
            <a:ahLst/>
            <a:cxnLst/>
            <a:rect l="0" t="0" r="0" b="0"/>
            <a:pathLst>
              <a:path w="45070" h="1376" extrusionOk="0">
                <a:moveTo>
                  <a:pt x="0" y="1376"/>
                </a:moveTo>
                <a:cubicBezTo>
                  <a:pt x="15030" y="1376"/>
                  <a:pt x="30039" y="0"/>
                  <a:pt x="45070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stealth" w="lg" len="lg"/>
          </a:ln>
        </p:spPr>
      </p:sp>
      <p:pic>
        <p:nvPicPr>
          <p:cNvPr id="684" name="Shape 6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54" y="3406438"/>
            <a:ext cx="2419541" cy="171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Releasing an Ownership of a Pointer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311700" y="2257600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Releases an ownership of pointer and returns the pointer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If you call get() after calling release(), nullptr will return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2159400" y="1473100"/>
            <a:ext cx="4825200" cy="60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pointer release() noexcept;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50500" y="3238125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unique_ptr&lt;Vector&gt; vector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Vector* vectorPtr = vector.release();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/>
        </p:nvSpPr>
        <p:spPr>
          <a:xfrm>
            <a:off x="659150" y="1932600"/>
            <a:ext cx="7722300" cy="6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Can I copy a unique pointer at all?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450500" y="2739475"/>
            <a:ext cx="6243000" cy="69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NO, you only can move an ownership of a pointer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to another unique_ptr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Example: Moving an Ownership of a Pointer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44900" cy="2713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unique_ptr&lt;Vector&gt; vector = 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make_unique&lt;Vector&gt;(10.f,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unique_ptr&lt;Vector&gt; anotherVector</a:t>
            </a:r>
            <a:br>
              <a:rPr lang="en" sz="1400"/>
            </a:br>
            <a:r>
              <a:rPr lang="en" sz="1400"/>
              <a:t>				(std::move(myVector));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05" name="Shape 705"/>
          <p:cNvGrpSpPr/>
          <p:nvPr/>
        </p:nvGrpSpPr>
        <p:grpSpPr>
          <a:xfrm>
            <a:off x="5813550" y="2420725"/>
            <a:ext cx="873300" cy="2110500"/>
            <a:chOff x="5412225" y="2468725"/>
            <a:chExt cx="873300" cy="2110500"/>
          </a:xfrm>
        </p:grpSpPr>
        <p:sp>
          <p:nvSpPr>
            <p:cNvPr id="706" name="Shape 706"/>
            <p:cNvSpPr/>
            <p:nvPr/>
          </p:nvSpPr>
          <p:spPr>
            <a:xfrm>
              <a:off x="5412225" y="41571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ptr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5412225" y="37350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deleter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5412225" y="33129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412225" y="28908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412225" y="2468725"/>
              <a:ext cx="873300" cy="42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1" name="Shape 711"/>
          <p:cNvSpPr/>
          <p:nvPr/>
        </p:nvSpPr>
        <p:spPr>
          <a:xfrm>
            <a:off x="5650450" y="3699925"/>
            <a:ext cx="105600" cy="83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2" name="Shape 712"/>
          <p:cNvGrpSpPr/>
          <p:nvPr/>
        </p:nvGrpSpPr>
        <p:grpSpPr>
          <a:xfrm>
            <a:off x="7117370" y="2420725"/>
            <a:ext cx="1815404" cy="2110500"/>
            <a:chOff x="6935045" y="2420725"/>
            <a:chExt cx="1815404" cy="2110500"/>
          </a:xfrm>
        </p:grpSpPr>
        <p:grpSp>
          <p:nvGrpSpPr>
            <p:cNvPr id="713" name="Shape 713"/>
            <p:cNvGrpSpPr/>
            <p:nvPr/>
          </p:nvGrpSpPr>
          <p:grpSpPr>
            <a:xfrm>
              <a:off x="6935045" y="2420725"/>
              <a:ext cx="453854" cy="2110500"/>
              <a:chOff x="5412225" y="2468725"/>
              <a:chExt cx="873300" cy="2110500"/>
            </a:xfrm>
          </p:grpSpPr>
          <p:sp>
            <p:nvSpPr>
              <p:cNvPr id="714" name="Shape 714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7" name="Shape 717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9" name="Shape 719"/>
            <p:cNvGrpSpPr/>
            <p:nvPr/>
          </p:nvGrpSpPr>
          <p:grpSpPr>
            <a:xfrm>
              <a:off x="7388895" y="2420725"/>
              <a:ext cx="453854" cy="2110500"/>
              <a:chOff x="5412225" y="2468725"/>
              <a:chExt cx="873300" cy="2110500"/>
            </a:xfrm>
          </p:grpSpPr>
          <p:sp>
            <p:nvSpPr>
              <p:cNvPr id="720" name="Shape 720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25" name="Shape 725"/>
            <p:cNvGrpSpPr/>
            <p:nvPr/>
          </p:nvGrpSpPr>
          <p:grpSpPr>
            <a:xfrm>
              <a:off x="7842745" y="2420725"/>
              <a:ext cx="453854" cy="2110500"/>
              <a:chOff x="5412225" y="2468725"/>
              <a:chExt cx="873300" cy="2110500"/>
            </a:xfrm>
          </p:grpSpPr>
          <p:sp>
            <p:nvSpPr>
              <p:cNvPr id="726" name="Shape 726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31" name="Shape 731"/>
            <p:cNvGrpSpPr/>
            <p:nvPr/>
          </p:nvGrpSpPr>
          <p:grpSpPr>
            <a:xfrm>
              <a:off x="8296595" y="2420725"/>
              <a:ext cx="453854" cy="2110500"/>
              <a:chOff x="5412225" y="2468725"/>
              <a:chExt cx="873300" cy="2110500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5412225" y="41571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5412225" y="37350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5412225" y="2468725"/>
                <a:ext cx="873300" cy="422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37" name="Shape 737"/>
          <p:cNvSpPr/>
          <p:nvPr/>
        </p:nvSpPr>
        <p:spPr>
          <a:xfrm>
            <a:off x="7571170" y="3264925"/>
            <a:ext cx="453900" cy="422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738" name="Shape 738"/>
          <p:cNvSpPr/>
          <p:nvPr/>
        </p:nvSpPr>
        <p:spPr>
          <a:xfrm>
            <a:off x="8025070" y="3264925"/>
            <a:ext cx="453900" cy="422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739" name="Shape 739"/>
          <p:cNvSpPr/>
          <p:nvPr/>
        </p:nvSpPr>
        <p:spPr>
          <a:xfrm>
            <a:off x="115050" y="1798900"/>
            <a:ext cx="4014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6592500" y="3478350"/>
            <a:ext cx="1036375" cy="892450"/>
          </a:xfrm>
          <a:custGeom>
            <a:avLst/>
            <a:gdLst/>
            <a:ahLst/>
            <a:cxnLst/>
            <a:rect l="0" t="0" r="0" b="0"/>
            <a:pathLst>
              <a:path w="41455" h="35698" extrusionOk="0">
                <a:moveTo>
                  <a:pt x="0" y="35698"/>
                </a:moveTo>
                <a:cubicBezTo>
                  <a:pt x="7383" y="28985"/>
                  <a:pt x="16259" y="23787"/>
                  <a:pt x="22647" y="16122"/>
                </a:cubicBezTo>
                <a:cubicBezTo>
                  <a:pt x="27932" y="9778"/>
                  <a:pt x="33197" y="0"/>
                  <a:pt x="41455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741" name="Shape 741"/>
          <p:cNvSpPr/>
          <p:nvPr/>
        </p:nvSpPr>
        <p:spPr>
          <a:xfrm>
            <a:off x="115050" y="2546275"/>
            <a:ext cx="4014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2" name="Shape 742"/>
          <p:cNvGrpSpPr/>
          <p:nvPr/>
        </p:nvGrpSpPr>
        <p:grpSpPr>
          <a:xfrm>
            <a:off x="4336554" y="2846129"/>
            <a:ext cx="2355813" cy="844200"/>
            <a:chOff x="4464238" y="1225225"/>
            <a:chExt cx="2355813" cy="844200"/>
          </a:xfrm>
        </p:grpSpPr>
        <p:sp>
          <p:nvSpPr>
            <p:cNvPr id="743" name="Shape 743"/>
            <p:cNvSpPr txBox="1"/>
            <p:nvPr/>
          </p:nvSpPr>
          <p:spPr>
            <a:xfrm>
              <a:off x="4464238" y="1405750"/>
              <a:ext cx="12342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anotherVector</a:t>
              </a:r>
            </a:p>
          </p:txBody>
        </p:sp>
        <p:grpSp>
          <p:nvGrpSpPr>
            <p:cNvPr id="744" name="Shape 744"/>
            <p:cNvGrpSpPr/>
            <p:nvPr/>
          </p:nvGrpSpPr>
          <p:grpSpPr>
            <a:xfrm>
              <a:off x="5946750" y="1225225"/>
              <a:ext cx="873300" cy="844200"/>
              <a:chOff x="5412225" y="2890825"/>
              <a:chExt cx="873300" cy="844200"/>
            </a:xfrm>
          </p:grpSpPr>
          <p:sp>
            <p:nvSpPr>
              <p:cNvPr id="745" name="Shape 745"/>
              <p:cNvSpPr/>
              <p:nvPr/>
            </p:nvSpPr>
            <p:spPr>
              <a:xfrm>
                <a:off x="5412225" y="3312925"/>
                <a:ext cx="873300" cy="4221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ptr</a:t>
                </a:r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5412225" y="2890825"/>
                <a:ext cx="873300" cy="4221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deleter</a:t>
                </a:r>
              </a:p>
            </p:txBody>
          </p:sp>
        </p:grpSp>
        <p:sp>
          <p:nvSpPr>
            <p:cNvPr id="747" name="Shape 747"/>
            <p:cNvSpPr/>
            <p:nvPr/>
          </p:nvSpPr>
          <p:spPr>
            <a:xfrm>
              <a:off x="5769863" y="1231675"/>
              <a:ext cx="1056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8" name="Shape 748"/>
          <p:cNvSpPr txBox="1"/>
          <p:nvPr/>
        </p:nvSpPr>
        <p:spPr>
          <a:xfrm>
            <a:off x="4499150" y="3914125"/>
            <a:ext cx="1093800" cy="4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</a:t>
            </a:r>
          </a:p>
        </p:txBody>
      </p:sp>
      <p:sp>
        <p:nvSpPr>
          <p:cNvPr id="749" name="Shape 749"/>
          <p:cNvSpPr/>
          <p:nvPr/>
        </p:nvSpPr>
        <p:spPr>
          <a:xfrm>
            <a:off x="6515750" y="3516750"/>
            <a:ext cx="1093950" cy="28775"/>
          </a:xfrm>
          <a:custGeom>
            <a:avLst/>
            <a:gdLst/>
            <a:ahLst/>
            <a:cxnLst/>
            <a:rect l="0" t="0" r="0" b="0"/>
            <a:pathLst>
              <a:path w="43758" h="1151" extrusionOk="0">
                <a:moveTo>
                  <a:pt x="0" y="0"/>
                </a:moveTo>
                <a:cubicBezTo>
                  <a:pt x="14591" y="0"/>
                  <a:pt x="29166" y="1151"/>
                  <a:pt x="43758" y="1151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750" name="Shape 750"/>
          <p:cNvSpPr txBox="1"/>
          <p:nvPr/>
        </p:nvSpPr>
        <p:spPr>
          <a:xfrm>
            <a:off x="6353950" y="1959375"/>
            <a:ext cx="26268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grpSp>
        <p:nvGrpSpPr>
          <p:cNvPr id="751" name="Shape 751"/>
          <p:cNvGrpSpPr/>
          <p:nvPr/>
        </p:nvGrpSpPr>
        <p:grpSpPr>
          <a:xfrm>
            <a:off x="6567400" y="4451375"/>
            <a:ext cx="1623925" cy="493400"/>
            <a:chOff x="6567400" y="4451375"/>
            <a:chExt cx="1623925" cy="493400"/>
          </a:xfrm>
        </p:grpSpPr>
        <p:sp>
          <p:nvSpPr>
            <p:cNvPr id="752" name="Shape 752"/>
            <p:cNvSpPr/>
            <p:nvPr/>
          </p:nvSpPr>
          <p:spPr>
            <a:xfrm>
              <a:off x="6567400" y="4451375"/>
              <a:ext cx="799925" cy="311975"/>
            </a:xfrm>
            <a:custGeom>
              <a:avLst/>
              <a:gdLst/>
              <a:ahLst/>
              <a:cxnLst/>
              <a:rect l="0" t="0" r="0" b="0"/>
              <a:pathLst>
                <a:path w="31997" h="12479" extrusionOk="0">
                  <a:moveTo>
                    <a:pt x="0" y="0"/>
                  </a:moveTo>
                  <a:cubicBezTo>
                    <a:pt x="10585" y="4358"/>
                    <a:pt x="20548" y="12479"/>
                    <a:pt x="31997" y="1247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lg" len="lg"/>
              <a:tailEnd type="stealth" w="lg" len="lg"/>
            </a:ln>
          </p:spPr>
        </p:sp>
        <p:sp>
          <p:nvSpPr>
            <p:cNvPr id="753" name="Shape 753"/>
            <p:cNvSpPr txBox="1"/>
            <p:nvPr/>
          </p:nvSpPr>
          <p:spPr>
            <a:xfrm>
              <a:off x="7423325" y="4627375"/>
              <a:ext cx="7680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nullptr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Example: What about a </a:t>
            </a:r>
            <a:r>
              <a:rPr lang="en" sz="3600" i="1"/>
              <a:t>const</a:t>
            </a:r>
            <a:r>
              <a:rPr lang="en" sz="3600"/>
              <a:t> Unique Pointer?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858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const unique_ptr&lt;Vector&gt; vector = make_unique&lt;Vector&gt;(10.f, 30.f);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unique_ptr&lt;Vector&gt; anotherVector(std::move(vector));	// Compile Error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...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pic>
        <p:nvPicPr>
          <p:cNvPr id="760" name="Shape 7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04625"/>
            <a:ext cx="8839200" cy="5716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Transferring an Ownership</a:t>
            </a: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unique_ptr does not share its internal pointer with anyone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Meaning no copy of the address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Instead, you can move the ownership to another unique_ptr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Exception: </a:t>
            </a:r>
            <a:r>
              <a:rPr lang="en" i="1"/>
              <a:t>const unique_ptr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std::move()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way to give up all members in object A to give the ownership to B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memory allocation and deallocation happens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Think it as simply assign all pointers in A to B and set nullptr in 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"I am </a:t>
            </a:r>
            <a:r>
              <a:rPr lang="en" b="1"/>
              <a:t>MOVING</a:t>
            </a:r>
            <a:r>
              <a:rPr lang="en"/>
              <a:t> the member variables"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understand how it works, you need to learn r-value and move constructor.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Will cover it later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Example: Adding Elements into STL Vector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906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vector&lt;unique_ptr&lt;Player&gt;&gt; players;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unique_ptr&lt;Player&gt; lulu = make_unique&lt;Player&gt;("Lulu");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players.push_back(std::move(lulu));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unique_ptr&lt;Player&gt; rammus = make_unique&lt;Player&gt;("Rammus");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players.push_back(std::move(rammus));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779" name="Shape 779"/>
          <p:cNvGrpSpPr/>
          <p:nvPr/>
        </p:nvGrpSpPr>
        <p:grpSpPr>
          <a:xfrm>
            <a:off x="341075" y="1777600"/>
            <a:ext cx="6288325" cy="2907800"/>
            <a:chOff x="341075" y="1777600"/>
            <a:chExt cx="6288325" cy="2907800"/>
          </a:xfrm>
        </p:grpSpPr>
        <p:sp>
          <p:nvSpPr>
            <p:cNvPr id="780" name="Shape 780"/>
            <p:cNvSpPr/>
            <p:nvPr/>
          </p:nvSpPr>
          <p:spPr>
            <a:xfrm>
              <a:off x="341075" y="1777600"/>
              <a:ext cx="4792800" cy="2826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81" name="Shape 7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4600" y="3332850"/>
              <a:ext cx="4114800" cy="1352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2" name="Shape 782"/>
          <p:cNvGrpSpPr/>
          <p:nvPr/>
        </p:nvGrpSpPr>
        <p:grpSpPr>
          <a:xfrm>
            <a:off x="341075" y="2074100"/>
            <a:ext cx="8526025" cy="3164438"/>
            <a:chOff x="341075" y="2074100"/>
            <a:chExt cx="8526025" cy="3164438"/>
          </a:xfrm>
        </p:grpSpPr>
        <p:grpSp>
          <p:nvGrpSpPr>
            <p:cNvPr id="783" name="Shape 783"/>
            <p:cNvGrpSpPr/>
            <p:nvPr/>
          </p:nvGrpSpPr>
          <p:grpSpPr>
            <a:xfrm>
              <a:off x="341075" y="2074100"/>
              <a:ext cx="8526025" cy="3164438"/>
              <a:chOff x="341075" y="2074100"/>
              <a:chExt cx="8526025" cy="3164438"/>
            </a:xfrm>
          </p:grpSpPr>
          <p:grpSp>
            <p:nvGrpSpPr>
              <p:cNvPr id="784" name="Shape 784"/>
              <p:cNvGrpSpPr/>
              <p:nvPr/>
            </p:nvGrpSpPr>
            <p:grpSpPr>
              <a:xfrm>
                <a:off x="341075" y="2074100"/>
                <a:ext cx="8526025" cy="3164438"/>
                <a:chOff x="341075" y="2074100"/>
                <a:chExt cx="8526025" cy="3164438"/>
              </a:xfrm>
            </p:grpSpPr>
            <p:grpSp>
              <p:nvGrpSpPr>
                <p:cNvPr id="785" name="Shape 785"/>
                <p:cNvGrpSpPr/>
                <p:nvPr/>
              </p:nvGrpSpPr>
              <p:grpSpPr>
                <a:xfrm>
                  <a:off x="341075" y="2074100"/>
                  <a:ext cx="8526025" cy="3164438"/>
                  <a:chOff x="341075" y="2037175"/>
                  <a:chExt cx="8526025" cy="3164438"/>
                </a:xfrm>
              </p:grpSpPr>
              <p:sp>
                <p:nvSpPr>
                  <p:cNvPr id="786" name="Shape 786"/>
                  <p:cNvSpPr/>
                  <p:nvPr/>
                </p:nvSpPr>
                <p:spPr>
                  <a:xfrm>
                    <a:off x="341075" y="2037175"/>
                    <a:ext cx="3049200" cy="282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pic>
                <p:nvPicPr>
                  <p:cNvPr id="787" name="Shape 787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4771350" y="3172788"/>
                    <a:ext cx="4095750" cy="2028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788" name="Shape 78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89175" y="3408150"/>
                  <a:ext cx="4114800" cy="1352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89" name="Shape 789"/>
              <p:cNvSpPr/>
              <p:nvPr/>
            </p:nvSpPr>
            <p:spPr>
              <a:xfrm>
                <a:off x="1881650" y="3934400"/>
                <a:ext cx="616800" cy="1698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0" name="Shape 790"/>
              <p:cNvSpPr/>
              <p:nvPr/>
            </p:nvSpPr>
            <p:spPr>
              <a:xfrm>
                <a:off x="6298450" y="4402975"/>
                <a:ext cx="616800" cy="1698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791" name="Shape 791"/>
            <p:cNvCxnSpPr>
              <a:endCxn id="790" idx="1"/>
            </p:cNvCxnSpPr>
            <p:nvPr/>
          </p:nvCxnSpPr>
          <p:spPr>
            <a:xfrm>
              <a:off x="2498350" y="4019275"/>
              <a:ext cx="3800100" cy="468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lg" len="lg"/>
              <a:tailEnd type="stealth" w="lg" len="lg"/>
            </a:ln>
          </p:spPr>
        </p:cxnSp>
      </p:grpSp>
      <p:grpSp>
        <p:nvGrpSpPr>
          <p:cNvPr id="792" name="Shape 792"/>
          <p:cNvGrpSpPr/>
          <p:nvPr/>
        </p:nvGrpSpPr>
        <p:grpSpPr>
          <a:xfrm>
            <a:off x="402750" y="2535550"/>
            <a:ext cx="6397850" cy="2241538"/>
            <a:chOff x="341075" y="2514475"/>
            <a:chExt cx="6397850" cy="2241538"/>
          </a:xfrm>
        </p:grpSpPr>
        <p:sp>
          <p:nvSpPr>
            <p:cNvPr id="793" name="Shape 793"/>
            <p:cNvSpPr/>
            <p:nvPr/>
          </p:nvSpPr>
          <p:spPr>
            <a:xfrm>
              <a:off x="341075" y="2514475"/>
              <a:ext cx="5448900" cy="2826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94" name="Shape 7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5050" y="3412988"/>
              <a:ext cx="4333875" cy="1343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5" name="Shape 795"/>
          <p:cNvGrpSpPr/>
          <p:nvPr/>
        </p:nvGrpSpPr>
        <p:grpSpPr>
          <a:xfrm>
            <a:off x="142675" y="2822941"/>
            <a:ext cx="8536997" cy="2415609"/>
            <a:chOff x="4755175" y="23316"/>
            <a:chExt cx="8536997" cy="2415609"/>
          </a:xfrm>
        </p:grpSpPr>
        <p:grpSp>
          <p:nvGrpSpPr>
            <p:cNvPr id="796" name="Shape 796"/>
            <p:cNvGrpSpPr/>
            <p:nvPr/>
          </p:nvGrpSpPr>
          <p:grpSpPr>
            <a:xfrm>
              <a:off x="4997500" y="23316"/>
              <a:ext cx="8294672" cy="2415609"/>
              <a:chOff x="341075" y="2770416"/>
              <a:chExt cx="8294672" cy="2415609"/>
            </a:xfrm>
          </p:grpSpPr>
          <p:sp>
            <p:nvSpPr>
              <p:cNvPr id="797" name="Shape 797"/>
              <p:cNvSpPr/>
              <p:nvPr/>
            </p:nvSpPr>
            <p:spPr>
              <a:xfrm>
                <a:off x="341075" y="2770416"/>
                <a:ext cx="3429000" cy="28260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798" name="Shape 79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631500" y="3157200"/>
                <a:ext cx="4004247" cy="2028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9" name="Shape 7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55175" y="756538"/>
              <a:ext cx="4333875" cy="134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0" name="Shape 800"/>
            <p:cNvSpPr/>
            <p:nvPr/>
          </p:nvSpPr>
          <p:spPr>
            <a:xfrm>
              <a:off x="6246275" y="1607900"/>
              <a:ext cx="609300" cy="146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10686164" y="1667766"/>
              <a:ext cx="609300" cy="146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02" name="Shape 802"/>
            <p:cNvCxnSpPr>
              <a:stCxn id="800" idx="3"/>
              <a:endCxn id="801" idx="1"/>
            </p:cNvCxnSpPr>
            <p:nvPr/>
          </p:nvCxnSpPr>
          <p:spPr>
            <a:xfrm>
              <a:off x="6855575" y="1681100"/>
              <a:ext cx="3830700" cy="60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lg" len="lg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Revealing </a:t>
            </a:r>
            <a:r>
              <a:rPr lang="en" i="1"/>
              <a:t>unique_ptr</a:t>
            </a:r>
            <a:r>
              <a:rPr lang="en"/>
              <a:t>'s Secret</a:t>
            </a:r>
          </a:p>
        </p:txBody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template&lt;typename T&gt;</a:t>
            </a:r>
            <a:br>
              <a:rPr lang="en" sz="1400"/>
            </a:br>
            <a:r>
              <a:rPr lang="en" sz="1400"/>
              <a:t>class unique_ptr&lt;T&gt; final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public:</a:t>
            </a:r>
            <a:br>
              <a:rPr lang="en" sz="1400"/>
            </a:br>
            <a:r>
              <a:rPr lang="en" sz="1400"/>
              <a:t>	unique_ptr(T* ptr) : mPtr(ptr) {}</a:t>
            </a:r>
            <a:br>
              <a:rPr lang="en" sz="1400"/>
            </a:br>
            <a:r>
              <a:rPr lang="en" sz="1400"/>
              <a:t>	~unique_ptr() { delete mPtr; }</a:t>
            </a:r>
            <a:br>
              <a:rPr lang="en" sz="1400"/>
            </a:br>
            <a:r>
              <a:rPr lang="en" sz="1400"/>
              <a:t>	T* get() { return mPtr; }</a:t>
            </a:r>
            <a:br>
              <a:rPr lang="en" sz="1400"/>
            </a:br>
            <a:r>
              <a:rPr lang="en" sz="1400"/>
              <a:t>	unique_ptr(const unique_ptr&amp;) = delete;</a:t>
            </a:r>
            <a:br>
              <a:rPr lang="en" sz="1400"/>
            </a:br>
            <a:r>
              <a:rPr lang="en" sz="1400"/>
              <a:t>	unique_ptr&amp; operator=(const unique_ptr&amp;) = delete;</a:t>
            </a:r>
            <a:br>
              <a:rPr lang="en" sz="1400"/>
            </a:br>
            <a:r>
              <a:rPr lang="en" sz="1400"/>
              <a:t>private:</a:t>
            </a:r>
            <a:br>
              <a:rPr lang="en" sz="1400"/>
            </a:br>
            <a:r>
              <a:rPr lang="en" sz="1400"/>
              <a:t>	T* mPtr = nullptr;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std::unordered_map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5340608" cy="369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083" y="2516713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820400" y="2788400"/>
            <a:ext cx="1365300" cy="53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22925" y="2877300"/>
            <a:ext cx="2496600" cy="57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unique_ptr</a:t>
            </a:r>
            <a:r>
              <a:rPr lang="en"/>
              <a:t> Best Practice</a:t>
            </a:r>
          </a:p>
        </p:txBody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Everyone uses it now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fast as manual memory management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Fits nicely into RAII(Resource Acquisition is Initialization)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Resource allocation is tied into object lifetime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in constructor and delete in destructor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unique_ptr member variable does this for you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 to make mistake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/>
              <a:t>Use it everywhere!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std::unordered_map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Contains pairs of key and value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Keys are unique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Unsorted</a:t>
            </a:r>
            <a:r>
              <a:rPr lang="en"/>
              <a:t> container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Elements are organized into </a:t>
            </a:r>
            <a:r>
              <a:rPr lang="en" b="1"/>
              <a:t>buckets</a:t>
            </a:r>
            <a:r>
              <a:rPr lang="en"/>
              <a:t> based on index generated by a hash function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This is hashmap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 an Element</a:t>
            </a:r>
          </a:p>
        </p:txBody>
      </p:sp>
      <p:sp>
        <p:nvSpPr>
          <p:cNvPr id="163" name="Shape 163"/>
          <p:cNvSpPr/>
          <p:nvPr/>
        </p:nvSpPr>
        <p:spPr>
          <a:xfrm>
            <a:off x="3498850" y="1792900"/>
            <a:ext cx="1841508" cy="1293840"/>
          </a:xfrm>
          <a:prstGeom prst="cloud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717150" y="2173125"/>
            <a:ext cx="14049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 Function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1157275" y="2134275"/>
            <a:ext cx="1436700" cy="611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“Gragas”</a:t>
            </a:r>
          </a:p>
        </p:txBody>
      </p:sp>
      <p:sp>
        <p:nvSpPr>
          <p:cNvPr id="166" name="Shape 166"/>
          <p:cNvSpPr/>
          <p:nvPr/>
        </p:nvSpPr>
        <p:spPr>
          <a:xfrm>
            <a:off x="6245225" y="2134275"/>
            <a:ext cx="1436700" cy="611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1700" y="1091225"/>
            <a:ext cx="42840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the concept of a hash function)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2951214" y="4313875"/>
            <a:ext cx="3294020" cy="533400"/>
            <a:chOff x="2674975" y="3909050"/>
            <a:chExt cx="4048200" cy="1000000"/>
          </a:xfrm>
        </p:grpSpPr>
        <p:sp>
          <p:nvSpPr>
            <p:cNvPr id="169" name="Shape 169"/>
            <p:cNvSpPr/>
            <p:nvPr/>
          </p:nvSpPr>
          <p:spPr>
            <a:xfrm>
              <a:off x="26749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3496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0243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6990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3737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0484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26749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[0]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3496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[1]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40243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[2]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6990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[3]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407100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[4]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0484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[5]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5707100" y="3488350"/>
            <a:ext cx="381000" cy="214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2654400" y="3025350"/>
            <a:ext cx="3590700" cy="42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‘G’ + ‘r’ + ‘a’ + ‘g’ + ‘a’ + ‘s’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611825" y="3388750"/>
            <a:ext cx="3869700" cy="42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71 + 114 + 97 + 103 + 97 + 115 =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597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971275" y="3786825"/>
            <a:ext cx="11508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597 % 6 = 3</a:t>
            </a:r>
          </a:p>
        </p:txBody>
      </p:sp>
      <p:sp>
        <p:nvSpPr>
          <p:cNvPr id="185" name="Shape 185"/>
          <p:cNvSpPr/>
          <p:nvPr/>
        </p:nvSpPr>
        <p:spPr>
          <a:xfrm>
            <a:off x="2623713" y="2353338"/>
            <a:ext cx="845400" cy="1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370075" y="2353338"/>
            <a:ext cx="845400" cy="1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222949" y="3101125"/>
            <a:ext cx="1911393" cy="1387357"/>
          </a:xfrm>
          <a:custGeom>
            <a:avLst/>
            <a:gdLst/>
            <a:ahLst/>
            <a:cxnLst/>
            <a:rect l="0" t="0" r="0" b="0"/>
            <a:pathLst>
              <a:path w="88902" h="69533" extrusionOk="0">
                <a:moveTo>
                  <a:pt x="87947" y="0"/>
                </a:moveTo>
                <a:cubicBezTo>
                  <a:pt x="90570" y="17483"/>
                  <a:pt x="88227" y="42335"/>
                  <a:pt x="72707" y="50800"/>
                </a:cubicBezTo>
                <a:cubicBezTo>
                  <a:pt x="62152" y="56556"/>
                  <a:pt x="49982" y="59132"/>
                  <a:pt x="38100" y="60960"/>
                </a:cubicBezTo>
                <a:cubicBezTo>
                  <a:pt x="25233" y="62939"/>
                  <a:pt x="9204" y="60328"/>
                  <a:pt x="0" y="69533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 type="none" w="lg" len="lg"/>
            <a:tailEnd type="triangle" w="lg" len="lg"/>
          </a:ln>
        </p:spPr>
      </p:sp>
      <p:sp>
        <p:nvSpPr>
          <p:cNvPr id="188" name="Shape 188"/>
          <p:cNvSpPr txBox="1"/>
          <p:nvPr/>
        </p:nvSpPr>
        <p:spPr>
          <a:xfrm>
            <a:off x="4673550" y="4288525"/>
            <a:ext cx="4485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11700" y="1516750"/>
            <a:ext cx="2085600" cy="35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scores[“Gragas”] = 30;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087575" y="4202800"/>
            <a:ext cx="8160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Buckets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36725" y="2821600"/>
            <a:ext cx="960600" cy="2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Key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483275" y="2821600"/>
            <a:ext cx="960600" cy="2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Index</a:t>
            </a:r>
          </a:p>
        </p:txBody>
      </p:sp>
      <p:sp>
        <p:nvSpPr>
          <p:cNvPr id="193" name="Shape 193"/>
          <p:cNvSpPr/>
          <p:nvPr/>
        </p:nvSpPr>
        <p:spPr>
          <a:xfrm>
            <a:off x="4532350" y="4202725"/>
            <a:ext cx="690600" cy="746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520500" y="3776713"/>
            <a:ext cx="754200" cy="2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an Element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3498850" y="1792900"/>
            <a:ext cx="1841508" cy="1293840"/>
          </a:xfrm>
          <a:prstGeom prst="cloud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717150" y="2173125"/>
            <a:ext cx="14049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 Function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1157275" y="2134275"/>
            <a:ext cx="1436700" cy="611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“Gragas”</a:t>
            </a:r>
          </a:p>
        </p:txBody>
      </p:sp>
      <p:sp>
        <p:nvSpPr>
          <p:cNvPr id="203" name="Shape 203"/>
          <p:cNvSpPr/>
          <p:nvPr/>
        </p:nvSpPr>
        <p:spPr>
          <a:xfrm>
            <a:off x="6245225" y="2134275"/>
            <a:ext cx="1436700" cy="611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1700" y="1091225"/>
            <a:ext cx="41895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the concept of a hash function)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2951214" y="4390075"/>
            <a:ext cx="3294020" cy="533400"/>
            <a:chOff x="2674975" y="3909050"/>
            <a:chExt cx="4048200" cy="1000000"/>
          </a:xfrm>
        </p:grpSpPr>
        <p:sp>
          <p:nvSpPr>
            <p:cNvPr id="206" name="Shape 206"/>
            <p:cNvSpPr/>
            <p:nvPr/>
          </p:nvSpPr>
          <p:spPr>
            <a:xfrm>
              <a:off x="26749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33496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243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6990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3737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48475" y="3909050"/>
              <a:ext cx="674700" cy="611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26749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[0]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33496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[1]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40243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[2]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46990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[3]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5407100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[4]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048475" y="4591650"/>
              <a:ext cx="674700" cy="3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[5]</a:t>
              </a: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2654400" y="3025350"/>
            <a:ext cx="3590700" cy="42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‘G’ + ‘r’ + ‘a’ + ‘g’ + ‘a’ + ‘s’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611825" y="3388750"/>
            <a:ext cx="3869700" cy="42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71 + 114 + 97 + 103 + 97 + 115 =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597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71275" y="3763063"/>
            <a:ext cx="11508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597 % 6 = 3</a:t>
            </a:r>
          </a:p>
        </p:txBody>
      </p:sp>
      <p:sp>
        <p:nvSpPr>
          <p:cNvPr id="221" name="Shape 221"/>
          <p:cNvSpPr/>
          <p:nvPr/>
        </p:nvSpPr>
        <p:spPr>
          <a:xfrm>
            <a:off x="2623713" y="2353338"/>
            <a:ext cx="845400" cy="1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370075" y="2353338"/>
            <a:ext cx="845400" cy="1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214975" y="3025300"/>
            <a:ext cx="1801821" cy="1629854"/>
          </a:xfrm>
          <a:custGeom>
            <a:avLst/>
            <a:gdLst/>
            <a:ahLst/>
            <a:cxnLst/>
            <a:rect l="0" t="0" r="0" b="0"/>
            <a:pathLst>
              <a:path w="88902" h="69533" extrusionOk="0">
                <a:moveTo>
                  <a:pt x="87947" y="0"/>
                </a:moveTo>
                <a:cubicBezTo>
                  <a:pt x="90570" y="17483"/>
                  <a:pt x="88227" y="42335"/>
                  <a:pt x="72707" y="50800"/>
                </a:cubicBezTo>
                <a:cubicBezTo>
                  <a:pt x="62152" y="56556"/>
                  <a:pt x="49982" y="59132"/>
                  <a:pt x="38100" y="60960"/>
                </a:cubicBezTo>
                <a:cubicBezTo>
                  <a:pt x="25233" y="62939"/>
                  <a:pt x="9204" y="60328"/>
                  <a:pt x="0" y="69533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 type="none" w="lg" len="lg"/>
            <a:tailEnd type="triangle" w="lg" len="lg"/>
          </a:ln>
        </p:spPr>
      </p:sp>
      <p:sp>
        <p:nvSpPr>
          <p:cNvPr id="224" name="Shape 224"/>
          <p:cNvSpPr txBox="1"/>
          <p:nvPr/>
        </p:nvSpPr>
        <p:spPr>
          <a:xfrm>
            <a:off x="4673550" y="4421825"/>
            <a:ext cx="4485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11700" y="1462250"/>
            <a:ext cx="3514200" cy="35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auto found = scores.find(“Gragas”);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087575" y="4279000"/>
            <a:ext cx="8160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Buckets</a:t>
            </a:r>
          </a:p>
        </p:txBody>
      </p:sp>
      <p:sp>
        <p:nvSpPr>
          <p:cNvPr id="227" name="Shape 227"/>
          <p:cNvSpPr/>
          <p:nvPr/>
        </p:nvSpPr>
        <p:spPr>
          <a:xfrm>
            <a:off x="4540300" y="4332900"/>
            <a:ext cx="641400" cy="6477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436725" y="2821600"/>
            <a:ext cx="960600" cy="2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Key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483275" y="2821600"/>
            <a:ext cx="960600" cy="2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2394</Words>
  <Application>Microsoft Office PowerPoint</Application>
  <PresentationFormat>On-screen Show (16:9)</PresentationFormat>
  <Paragraphs>553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Open Sans</vt:lpstr>
      <vt:lpstr>Arial</vt:lpstr>
      <vt:lpstr>Economica</vt:lpstr>
      <vt:lpstr>Courier New</vt:lpstr>
      <vt:lpstr>Luxe</vt:lpstr>
      <vt:lpstr>Lecture 10</vt:lpstr>
      <vt:lpstr>New STL</vt:lpstr>
      <vt:lpstr>New STL</vt:lpstr>
      <vt:lpstr>Do You Remember std::map?</vt:lpstr>
      <vt:lpstr>What is the Problem?</vt:lpstr>
      <vt:lpstr>Example: std::unordered_map</vt:lpstr>
      <vt:lpstr>std::unordered_map</vt:lpstr>
      <vt:lpstr>Inserting an Element</vt:lpstr>
      <vt:lpstr>Accessing an Element</vt:lpstr>
      <vt:lpstr>Hash Collision</vt:lpstr>
      <vt:lpstr>Example: Displaying Buckets</vt:lpstr>
      <vt:lpstr>map vs unordered_map</vt:lpstr>
      <vt:lpstr>Same thing with std::set</vt:lpstr>
      <vt:lpstr>What is the Problem</vt:lpstr>
      <vt:lpstr>Example: std::unordered_set</vt:lpstr>
      <vt:lpstr>set vs unordered_set</vt:lpstr>
      <vt:lpstr>std::array</vt:lpstr>
      <vt:lpstr>FixedVector vs std::array</vt:lpstr>
      <vt:lpstr>std::array</vt:lpstr>
      <vt:lpstr>Range-based for Loop</vt:lpstr>
      <vt:lpstr>for loop</vt:lpstr>
      <vt:lpstr>Example: Printing All Scores</vt:lpstr>
      <vt:lpstr>Range-based for Loop</vt:lpstr>
      <vt:lpstr>What about std::for_each?</vt:lpstr>
      <vt:lpstr>std::for_each</vt:lpstr>
      <vt:lpstr>Range-based for Loop</vt:lpstr>
      <vt:lpstr>Example 1: By Value and By Reference</vt:lpstr>
      <vt:lpstr>Example 2: By Reference and const</vt:lpstr>
      <vt:lpstr>Summary</vt:lpstr>
      <vt:lpstr>Smart Pointers</vt:lpstr>
      <vt:lpstr>Smart Pointers</vt:lpstr>
      <vt:lpstr>Example: Pointer</vt:lpstr>
      <vt:lpstr>What is the Problem?</vt:lpstr>
      <vt:lpstr>unique_ptr</vt:lpstr>
      <vt:lpstr>Example: Creating an unique pointer (C++11)</vt:lpstr>
      <vt:lpstr>std::unique_ptr</vt:lpstr>
      <vt:lpstr>PowerPoint Presentation</vt:lpstr>
      <vt:lpstr>Example: Constructor/Destructor in a Class </vt:lpstr>
      <vt:lpstr>Example: Local Variables</vt:lpstr>
      <vt:lpstr>Example: Storing Pointer in a STL Vector</vt:lpstr>
      <vt:lpstr>Problem: Sharing a Naked Pointer</vt:lpstr>
      <vt:lpstr>Solution Since C++14</vt:lpstr>
      <vt:lpstr>What Does make_unique Do?</vt:lpstr>
      <vt:lpstr>Compile Errors</vt:lpstr>
      <vt:lpstr>Creating an Unique Pointer</vt:lpstr>
      <vt:lpstr>Example: reset()</vt:lpstr>
      <vt:lpstr>Use nullptr Instead?</vt:lpstr>
      <vt:lpstr>Resetting an Unique Pointer</vt:lpstr>
      <vt:lpstr>Example: get()</vt:lpstr>
      <vt:lpstr>Getting a pointer</vt:lpstr>
      <vt:lpstr>Example: release()</vt:lpstr>
      <vt:lpstr>Releasing an Ownership of a Pointer</vt:lpstr>
      <vt:lpstr>PowerPoint Presentation</vt:lpstr>
      <vt:lpstr>Example: Moving an Ownership of a Pointer</vt:lpstr>
      <vt:lpstr>Example: What about a const Unique Pointer?</vt:lpstr>
      <vt:lpstr>Transferring an Ownership</vt:lpstr>
      <vt:lpstr>std::move()</vt:lpstr>
      <vt:lpstr>Example: Adding Elements into STL Vector</vt:lpstr>
      <vt:lpstr>Revealing unique_ptr's Secret</vt:lpstr>
      <vt:lpstr>unique_ptr 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cp:lastModifiedBy> </cp:lastModifiedBy>
  <cp:revision>8</cp:revision>
  <dcterms:modified xsi:type="dcterms:W3CDTF">2017-11-18T20:56:53Z</dcterms:modified>
</cp:coreProperties>
</file>