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5143500" type="screen16x9"/>
  <p:notesSz cx="6858000" cy="9144000"/>
  <p:embeddedFontLst>
    <p:embeddedFont>
      <p:font typeface="Economica" panose="020B0604020202020204" charset="0"/>
      <p:regular r:id="rId65"/>
      <p:bold r:id="rId66"/>
      <p:italic r:id="rId67"/>
      <p:boldItalic r:id="rId68"/>
    </p:embeddedFont>
    <p:embeddedFont>
      <p:font typeface="Open Sans" panose="020B060402020202020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5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&lt;&lt;&lt; i thought if lock fails lockedOwner == nullptr no? I think that's how most people were checking weak_ptr.. </a:t>
            </a:r>
            <a:br>
              <a:rPr lang="en"/>
            </a:br>
            <a:br>
              <a:rPr lang="en"/>
            </a:br>
            <a:r>
              <a:rPr lang="en"/>
              <a:t>Auto ptr = weak.lock()</a:t>
            </a:r>
            <a:br>
              <a:rPr lang="en"/>
            </a:br>
            <a:r>
              <a:rPr lang="en"/>
              <a:t>If (ptr != nullptr)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 // do something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/>
              <a:t>If that' sthe case please add another slide explaining it right after this slide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GC delete all the memory that doesn’t have a pointer points to(How java and C# works)</a:t>
            </a: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384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089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6341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2319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706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9986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5748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2039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1727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962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You can control GC in C#</a:t>
            </a: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7077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3005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9369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9605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1647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7343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5945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736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Shape 8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62079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Shape 9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805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Shape 9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7913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Shape 9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4600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Shape 9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3054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2" name="Shape 62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9" name="Shape 6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3" name="Shape 73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7" name="Shape 77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25"/>
            <a:ext cx="4572000" cy="493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11700" y="11490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&lt;code/&gt;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303875" y="-25"/>
            <a:ext cx="5840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65500" y="1462675"/>
            <a:ext cx="28200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484500" y="188150"/>
            <a:ext cx="5478900" cy="4824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08" name="Shape 108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5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9" name="Shape 2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4" name="Shape 34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9" name="Shape 39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0" name="Shape 50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6" name="Shape 56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3443850" y="4947300"/>
            <a:ext cx="2256300" cy="1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Copyright © 2017 by Pope Kim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11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Pope 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Manual Reference Counting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DirectX and Swift support manual reference counting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/>
              <a:t>shared_ptr does it automatically for you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Strong Reference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Strong reference means that when object A has a reference to object B, object B will be never destroyed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Strong reference count is used to store the number of strong references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general, when you create a new instance, thus a reference to an object, strong reference count increases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The object Gets destroyed when the strong reference count becomes 0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with Reference Counting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Reference count changes too often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 be thread-safe, you need a lock or atomic operations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Definitely slower than mRefCount++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Circular reference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Object A has a reference to object B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Object B has a reference to object A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They never get released!</a:t>
            </a:r>
          </a:p>
          <a:p>
            <a:pPr marL="914400" lvl="1" indent="-317500">
              <a:spcBef>
                <a:spcPts val="0"/>
              </a:spcBef>
              <a:buSzPct val="100000"/>
              <a:buChar char="○"/>
            </a:pPr>
            <a:r>
              <a:rPr lang="en"/>
              <a:t>There is a solution in C++ (will cover it soon)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Memory Leaks with GC or RefCount?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 traditional memory leak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i.e) you forgot to delete!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People easily make this type of mistakes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Once you detect it, it's easy to fix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Still there is memory leak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e.g) circular reference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People less often make this type of mistakes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Once you detect it, it's still not easy to fix</a:t>
            </a:r>
          </a:p>
          <a:p>
            <a:pPr marL="914400" lvl="1" indent="-317500" rtl="0">
              <a:spcBef>
                <a:spcPts val="0"/>
              </a:spcBef>
              <a:buSzPct val="100000"/>
              <a:buChar char="○"/>
            </a:pPr>
            <a:r>
              <a:rPr lang="en"/>
              <a:t>Also if you are not trained to think this way, you will look stupid when you cannot fix your own memory leak :) </a:t>
            </a:r>
          </a:p>
        </p:txBody>
      </p:sp>
      <p:grpSp>
        <p:nvGrpSpPr>
          <p:cNvPr id="345" name="Shape 345"/>
          <p:cNvGrpSpPr/>
          <p:nvPr/>
        </p:nvGrpSpPr>
        <p:grpSpPr>
          <a:xfrm>
            <a:off x="5322475" y="2030850"/>
            <a:ext cx="3553154" cy="989100"/>
            <a:chOff x="4973925" y="1787975"/>
            <a:chExt cx="3553154" cy="989100"/>
          </a:xfrm>
        </p:grpSpPr>
        <p:grpSp>
          <p:nvGrpSpPr>
            <p:cNvPr id="346" name="Shape 346"/>
            <p:cNvGrpSpPr/>
            <p:nvPr/>
          </p:nvGrpSpPr>
          <p:grpSpPr>
            <a:xfrm>
              <a:off x="4973925" y="1787975"/>
              <a:ext cx="1430400" cy="989100"/>
              <a:chOff x="4973925" y="1787975"/>
              <a:chExt cx="1430400" cy="989100"/>
            </a:xfrm>
          </p:grpSpPr>
          <p:sp>
            <p:nvSpPr>
              <p:cNvPr id="347" name="Shape 347"/>
              <p:cNvSpPr/>
              <p:nvPr/>
            </p:nvSpPr>
            <p:spPr>
              <a:xfrm>
                <a:off x="4973925" y="1787975"/>
                <a:ext cx="1430400" cy="3297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1200">
                    <a:latin typeface="Open Sans"/>
                    <a:ea typeface="Open Sans"/>
                    <a:cs typeface="Open Sans"/>
                    <a:sym typeface="Open Sans"/>
                  </a:rPr>
                  <a:t>mName(“Xayah”)</a:t>
                </a: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4973925" y="2117675"/>
                <a:ext cx="1430400" cy="3297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Open Sans"/>
                    <a:ea typeface="Open Sans"/>
                    <a:cs typeface="Open Sans"/>
                    <a:sym typeface="Open Sans"/>
                  </a:rPr>
                  <a:t>mRefCount(2)</a:t>
                </a: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4973925" y="2447375"/>
                <a:ext cx="1430400" cy="3297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1200">
                    <a:latin typeface="Open Sans"/>
                    <a:ea typeface="Open Sans"/>
                    <a:cs typeface="Open Sans"/>
                    <a:sym typeface="Open Sans"/>
                  </a:rPr>
                  <a:t>RelationShip ptr</a:t>
                </a:r>
              </a:p>
            </p:txBody>
          </p:sp>
        </p:grpSp>
        <p:grpSp>
          <p:nvGrpSpPr>
            <p:cNvPr id="350" name="Shape 350"/>
            <p:cNvGrpSpPr/>
            <p:nvPr/>
          </p:nvGrpSpPr>
          <p:grpSpPr>
            <a:xfrm>
              <a:off x="7096679" y="1787975"/>
              <a:ext cx="1430400" cy="989100"/>
              <a:chOff x="5361654" y="1787975"/>
              <a:chExt cx="1430400" cy="989100"/>
            </a:xfrm>
          </p:grpSpPr>
          <p:sp>
            <p:nvSpPr>
              <p:cNvPr id="351" name="Shape 351"/>
              <p:cNvSpPr/>
              <p:nvPr/>
            </p:nvSpPr>
            <p:spPr>
              <a:xfrm>
                <a:off x="5361654" y="1787975"/>
                <a:ext cx="1430400" cy="3297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Open Sans"/>
                    <a:ea typeface="Open Sans"/>
                    <a:cs typeface="Open Sans"/>
                    <a:sym typeface="Open Sans"/>
                  </a:rPr>
                  <a:t>mName(“Rakan”)</a:t>
                </a:r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5361654" y="2117675"/>
                <a:ext cx="1430400" cy="3297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Open Sans"/>
                    <a:ea typeface="Open Sans"/>
                    <a:cs typeface="Open Sans"/>
                    <a:sym typeface="Open Sans"/>
                  </a:rPr>
                  <a:t>mRefCount(2)</a:t>
                </a:r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5361654" y="2447375"/>
                <a:ext cx="1430400" cy="3297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>
                    <a:latin typeface="Open Sans"/>
                    <a:ea typeface="Open Sans"/>
                    <a:cs typeface="Open Sans"/>
                    <a:sym typeface="Open Sans"/>
                  </a:rPr>
                  <a:t>RelationShip ptr</a:t>
                </a:r>
              </a:p>
            </p:txBody>
          </p:sp>
        </p:grpSp>
        <p:sp>
          <p:nvSpPr>
            <p:cNvPr id="354" name="Shape 354"/>
            <p:cNvSpPr/>
            <p:nvPr/>
          </p:nvSpPr>
          <p:spPr>
            <a:xfrm>
              <a:off x="6288900" y="1975613"/>
              <a:ext cx="923200" cy="706525"/>
            </a:xfrm>
            <a:custGeom>
              <a:avLst/>
              <a:gdLst/>
              <a:ahLst/>
              <a:cxnLst/>
              <a:rect l="0" t="0" r="0" b="0"/>
              <a:pathLst>
                <a:path w="36928" h="28261" extrusionOk="0">
                  <a:moveTo>
                    <a:pt x="0" y="28261"/>
                  </a:moveTo>
                  <a:cubicBezTo>
                    <a:pt x="14903" y="24002"/>
                    <a:pt x="21890" y="3761"/>
                    <a:pt x="36928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oval" w="lg" len="lg"/>
              <a:tailEnd type="stealth" w="lg" len="lg"/>
            </a:ln>
          </p:spPr>
        </p:sp>
        <p:sp>
          <p:nvSpPr>
            <p:cNvPr id="355" name="Shape 355"/>
            <p:cNvSpPr/>
            <p:nvPr/>
          </p:nvSpPr>
          <p:spPr>
            <a:xfrm>
              <a:off x="6288900" y="1929250"/>
              <a:ext cx="885549" cy="706506"/>
            </a:xfrm>
            <a:custGeom>
              <a:avLst/>
              <a:gdLst/>
              <a:ahLst/>
              <a:cxnLst/>
              <a:rect l="0" t="0" r="0" b="0"/>
              <a:pathLst>
                <a:path w="32030" h="26754" extrusionOk="0">
                  <a:moveTo>
                    <a:pt x="32030" y="26754"/>
                  </a:moveTo>
                  <a:cubicBezTo>
                    <a:pt x="27074" y="24276"/>
                    <a:pt x="21633" y="21965"/>
                    <a:pt x="18087" y="17710"/>
                  </a:cubicBezTo>
                  <a:cubicBezTo>
                    <a:pt x="12685" y="11227"/>
                    <a:pt x="8437" y="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oval" w="lg" len="lg"/>
              <a:tailEnd type="stealth" w="lg" len="lg"/>
            </a:ln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GC vs RefCounting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GC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/>
              <a:t>Definitely easier to use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Not great for real-time or high-performance programming</a:t>
            </a: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Would you like to watch a movie with a 2-sec pause every 3 mins?</a:t>
            </a: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Have you seen Android games stuttering more than iPhone ones?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RefCounting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Still easy to use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Good for real-time or high-performance programming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○"/>
            </a:pPr>
            <a:r>
              <a:rPr lang="en"/>
              <a:t>Still slower than pure pointers if you have to worry about multi-threading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Creating shared_ptr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898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#include "Vector.h"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#include &lt;memory&gt;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using namespace std;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000000"/>
                </a:solidFill>
              </a:rPr>
              <a:t>shared_ptr&lt;Vector&gt; vector = make_shared&lt;Vector&gt;(10.f, 30.f);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999" y="4011075"/>
            <a:ext cx="6707000" cy="1064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std::shared_ptr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8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Owns two pointers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pointer which points to data (naked pointer or internal pointer)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pointer which points to a control block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Unlike unique_ptr, you can share a pointer to another </a:t>
            </a:r>
            <a:r>
              <a:rPr lang="en" i="1"/>
              <a:t>shared_ptr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Based on automatic reference counting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The naked pointer will be destroyed when NO </a:t>
            </a:r>
            <a:r>
              <a:rPr lang="en" i="1"/>
              <a:t>shared_ptr</a:t>
            </a:r>
            <a:r>
              <a:rPr lang="en"/>
              <a:t> references it</a:t>
            </a:r>
          </a:p>
        </p:txBody>
      </p:sp>
      <p:sp>
        <p:nvSpPr>
          <p:cNvPr id="375" name="Shape 375"/>
          <p:cNvSpPr/>
          <p:nvPr/>
        </p:nvSpPr>
        <p:spPr>
          <a:xfrm>
            <a:off x="1929375" y="3170925"/>
            <a:ext cx="1724100" cy="38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ptr</a:t>
            </a:r>
          </a:p>
        </p:txBody>
      </p:sp>
      <p:sp>
        <p:nvSpPr>
          <p:cNvPr id="376" name="Shape 376"/>
          <p:cNvSpPr/>
          <p:nvPr/>
        </p:nvSpPr>
        <p:spPr>
          <a:xfrm>
            <a:off x="1929375" y="3560626"/>
            <a:ext cx="1724100" cy="38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Control block ptr</a:t>
            </a:r>
          </a:p>
        </p:txBody>
      </p:sp>
      <p:sp>
        <p:nvSpPr>
          <p:cNvPr id="377" name="Shape 377"/>
          <p:cNvSpPr/>
          <p:nvPr/>
        </p:nvSpPr>
        <p:spPr>
          <a:xfrm>
            <a:off x="5171800" y="3127050"/>
            <a:ext cx="1365900" cy="38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</a:t>
            </a:r>
          </a:p>
        </p:txBody>
      </p:sp>
      <p:sp>
        <p:nvSpPr>
          <p:cNvPr id="378" name="Shape 378"/>
          <p:cNvSpPr/>
          <p:nvPr/>
        </p:nvSpPr>
        <p:spPr>
          <a:xfrm>
            <a:off x="5171800" y="3685325"/>
            <a:ext cx="2023500" cy="38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Strong Ref Count</a:t>
            </a:r>
          </a:p>
        </p:txBody>
      </p:sp>
      <p:sp>
        <p:nvSpPr>
          <p:cNvPr id="379" name="Shape 379"/>
          <p:cNvSpPr/>
          <p:nvPr/>
        </p:nvSpPr>
        <p:spPr>
          <a:xfrm>
            <a:off x="5171800" y="4075211"/>
            <a:ext cx="2023500" cy="38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Weak Ref Count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800" y="4465118"/>
            <a:ext cx="2023500" cy="38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Allocator, deleter...etc</a:t>
            </a:r>
          </a:p>
        </p:txBody>
      </p:sp>
      <p:sp>
        <p:nvSpPr>
          <p:cNvPr id="381" name="Shape 381"/>
          <p:cNvSpPr/>
          <p:nvPr/>
        </p:nvSpPr>
        <p:spPr>
          <a:xfrm>
            <a:off x="3446175" y="3314350"/>
            <a:ext cx="1912304" cy="17314"/>
          </a:xfrm>
          <a:custGeom>
            <a:avLst/>
            <a:gdLst/>
            <a:ahLst/>
            <a:cxnLst/>
            <a:rect l="0" t="0" r="0" b="0"/>
            <a:pathLst>
              <a:path w="72725" h="2317" extrusionOk="0">
                <a:moveTo>
                  <a:pt x="0" y="2317"/>
                </a:moveTo>
                <a:cubicBezTo>
                  <a:pt x="14757" y="888"/>
                  <a:pt x="29640" y="1465"/>
                  <a:pt x="44464" y="1186"/>
                </a:cubicBezTo>
                <a:cubicBezTo>
                  <a:pt x="53883" y="1008"/>
                  <a:pt x="63486" y="-1034"/>
                  <a:pt x="72725" y="809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382" name="Shape 382"/>
          <p:cNvSpPr/>
          <p:nvPr/>
        </p:nvSpPr>
        <p:spPr>
          <a:xfrm>
            <a:off x="3540375" y="3737849"/>
            <a:ext cx="1818076" cy="115739"/>
          </a:xfrm>
          <a:custGeom>
            <a:avLst/>
            <a:gdLst/>
            <a:ahLst/>
            <a:cxnLst/>
            <a:rect l="0" t="0" r="0" b="0"/>
            <a:pathLst>
              <a:path w="67826" h="4899" extrusionOk="0">
                <a:moveTo>
                  <a:pt x="0" y="0"/>
                </a:moveTo>
                <a:cubicBezTo>
                  <a:pt x="16606" y="353"/>
                  <a:pt x="33211" y="1362"/>
                  <a:pt x="49739" y="3015"/>
                </a:cubicBezTo>
                <a:cubicBezTo>
                  <a:pt x="55770" y="3618"/>
                  <a:pt x="62405" y="2185"/>
                  <a:pt x="67826" y="4899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383" name="Shape 383"/>
          <p:cNvSpPr txBox="1"/>
          <p:nvPr/>
        </p:nvSpPr>
        <p:spPr>
          <a:xfrm>
            <a:off x="1806975" y="4022275"/>
            <a:ext cx="19689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shared_ptr&lt;T&gt;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shared_ptr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311700" y="2257600"/>
            <a:ext cx="8520600" cy="46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Creates a </a:t>
            </a:r>
            <a:r>
              <a:rPr lang="en" i="1"/>
              <a:t>shared_ptr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2159400" y="1245700"/>
            <a:ext cx="4825200" cy="8313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// non-array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template&lt; class T, class... Args 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shared_ptr&lt;T&gt; make_shared( Args&amp;&amp;... args );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550500" y="2720500"/>
            <a:ext cx="8281800" cy="67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shared_ptr&lt;Vector&gt; vector = make_shared&lt;Vector&gt;(10.f, 30.f);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Sharing a Pointer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110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shared_ptr&lt;Vector&gt; vector = make_shared&lt;Vector&gt;(10.f, 30.f);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shared_ptr&lt;Vector&gt; copiedVector = vector;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// …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  <p:grpSp>
        <p:nvGrpSpPr>
          <p:cNvPr id="398" name="Shape 398"/>
          <p:cNvGrpSpPr/>
          <p:nvPr/>
        </p:nvGrpSpPr>
        <p:grpSpPr>
          <a:xfrm>
            <a:off x="1409577" y="3458125"/>
            <a:ext cx="6420374" cy="1413150"/>
            <a:chOff x="1418977" y="3646525"/>
            <a:chExt cx="6420374" cy="1413150"/>
          </a:xfrm>
        </p:grpSpPr>
        <p:pic>
          <p:nvPicPr>
            <p:cNvPr id="399" name="Shape 39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8977" y="3646525"/>
              <a:ext cx="6420374" cy="141315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400" name="Shape 400"/>
            <p:cNvSpPr/>
            <p:nvPr/>
          </p:nvSpPr>
          <p:spPr>
            <a:xfrm>
              <a:off x="1761600" y="4246675"/>
              <a:ext cx="511800" cy="1884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02425" y="4217577"/>
              <a:ext cx="780300" cy="2592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47375" y="1800050"/>
            <a:ext cx="511800" cy="25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47375" y="2059250"/>
            <a:ext cx="511800" cy="25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4" name="Shape 404"/>
          <p:cNvGrpSpPr/>
          <p:nvPr/>
        </p:nvGrpSpPr>
        <p:grpSpPr>
          <a:xfrm>
            <a:off x="1272765" y="3235175"/>
            <a:ext cx="6598474" cy="1859050"/>
            <a:chOff x="1272753" y="3235175"/>
            <a:chExt cx="6598474" cy="1859050"/>
          </a:xfrm>
        </p:grpSpPr>
        <p:pic>
          <p:nvPicPr>
            <p:cNvPr id="405" name="Shape 4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72753" y="3235175"/>
              <a:ext cx="6598474" cy="185905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406" name="Shape 406"/>
            <p:cNvSpPr/>
            <p:nvPr/>
          </p:nvSpPr>
          <p:spPr>
            <a:xfrm>
              <a:off x="1667400" y="3483650"/>
              <a:ext cx="894900" cy="2073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603150" y="4257800"/>
              <a:ext cx="894900" cy="2073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04100" y="3483650"/>
              <a:ext cx="894900" cy="2073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004100" y="4257800"/>
              <a:ext cx="894900" cy="2073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134250" y="3690950"/>
              <a:ext cx="894900" cy="2073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134250" y="4465100"/>
              <a:ext cx="894900" cy="2073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Sharing the Ownership of a Pointer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311700" y="2257600"/>
            <a:ext cx="8520600" cy="46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Shares the ownership of a pointer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993500" y="1199913"/>
            <a:ext cx="5395800" cy="1005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shared_ptr&amp; operator= (const shared_ptr&amp; x) noexcept;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 lang="en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template &lt;class U&gt;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shared_ptr&amp; operator= (const shared_ptr&lt;U&gt;&amp; x) noexcept;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550500" y="2890075"/>
            <a:ext cx="8281800" cy="67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shared_ptr&lt;Vector&gt; copiedVector = vector;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shared_ptr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: Resetting a Pointer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343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shared_ptr&lt;Vector&gt; vector = make_shared&lt;Vector&gt;(10.f, 30.f);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shared_ptr&lt;Vector&gt; copiedVector = vector;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vector.reset(); 	// Same as vector = nullptr;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//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</p:txBody>
      </p:sp>
      <p:sp>
        <p:nvSpPr>
          <p:cNvPr id="426" name="Shape 426"/>
          <p:cNvSpPr/>
          <p:nvPr/>
        </p:nvSpPr>
        <p:spPr>
          <a:xfrm>
            <a:off x="47375" y="2035550"/>
            <a:ext cx="511800" cy="25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47375" y="2543450"/>
            <a:ext cx="511800" cy="25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8" name="Shape 428"/>
          <p:cNvGrpSpPr/>
          <p:nvPr/>
        </p:nvGrpSpPr>
        <p:grpSpPr>
          <a:xfrm>
            <a:off x="1272765" y="3235175"/>
            <a:ext cx="6598474" cy="1859050"/>
            <a:chOff x="1272753" y="3235175"/>
            <a:chExt cx="6598474" cy="1859050"/>
          </a:xfrm>
        </p:grpSpPr>
        <p:pic>
          <p:nvPicPr>
            <p:cNvPr id="429" name="Shape 4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2753" y="3235175"/>
              <a:ext cx="6598474" cy="185905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430" name="Shape 430"/>
            <p:cNvSpPr/>
            <p:nvPr/>
          </p:nvSpPr>
          <p:spPr>
            <a:xfrm>
              <a:off x="1667400" y="3483650"/>
              <a:ext cx="894900" cy="2073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603150" y="4257800"/>
              <a:ext cx="894900" cy="2073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004100" y="3483650"/>
              <a:ext cx="894900" cy="2073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004100" y="4257800"/>
              <a:ext cx="894900" cy="2073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134250" y="3690950"/>
              <a:ext cx="894900" cy="2073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3134250" y="4465100"/>
              <a:ext cx="894900" cy="2073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1338263" y="3847488"/>
            <a:ext cx="6467475" cy="1038225"/>
            <a:chOff x="1490663" y="2205038"/>
            <a:chExt cx="6467475" cy="1038225"/>
          </a:xfrm>
        </p:grpSpPr>
        <p:pic>
          <p:nvPicPr>
            <p:cNvPr id="437" name="Shape 4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90663" y="2205038"/>
              <a:ext cx="6467475" cy="103822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438" name="Shape 438"/>
            <p:cNvSpPr/>
            <p:nvPr/>
          </p:nvSpPr>
          <p:spPr>
            <a:xfrm>
              <a:off x="1818125" y="2400300"/>
              <a:ext cx="753600" cy="1884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744425" y="3046775"/>
              <a:ext cx="753600" cy="1884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6446850" y="2400300"/>
              <a:ext cx="753600" cy="1884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093425" y="3046775"/>
              <a:ext cx="753600" cy="1884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Resetting a Pointer</a:t>
            </a:r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311700" y="1993825"/>
            <a:ext cx="8520600" cy="67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Releases the internal pointer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RefCount is down by one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Same as assigning nullptr 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1993500" y="1241594"/>
            <a:ext cx="5395800" cy="548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void reset() noexcept;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550500" y="3347275"/>
            <a:ext cx="8281800" cy="67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vector.reset();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vector = nullptr;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Getting the RefCount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"Vector.h"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&lt;memory&gt;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using namespace std;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shared_ptr&lt;Vector&gt; vector = make_shared&lt;Vector&gt;(10.f, 30.f);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cout &lt;&lt; "vector: " &lt;&lt; vector.use_count() &lt;&lt; endl;				// vector: 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shared_ptr&lt;Vector&gt; copiedVector = vector;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cout &lt;&lt; "vector: " &lt;&lt; vector.use_count() &lt;&lt; endl;				// vector: 2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cout &lt;&lt; "copiedVector: " &lt;&lt; copiedVector.use_count() &lt;&lt; endl;	// copiedVector: 2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the RefCount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body" idx="4294967295"/>
          </p:nvPr>
        </p:nvSpPr>
        <p:spPr>
          <a:xfrm>
            <a:off x="311700" y="1922150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Returns how many shared_ptrs are referencing to the naked pointer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2159400" y="1340325"/>
            <a:ext cx="4825200" cy="461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long use_count() const noexcept;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550500" y="2790850"/>
            <a:ext cx="8281800" cy="67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long number = vector.use_count();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409" y="1211100"/>
            <a:ext cx="4198916" cy="3375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469" name="Shape 4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50" y="1211100"/>
            <a:ext cx="4281775" cy="322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Pet and Person Class </a:t>
            </a:r>
          </a:p>
        </p:txBody>
      </p:sp>
      <p:pic>
        <p:nvPicPr>
          <p:cNvPr id="471" name="Shape 4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900" y="2328325"/>
            <a:ext cx="8880224" cy="104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472" name="Shape 4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0300" y="3471888"/>
            <a:ext cx="3448050" cy="1133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Circular Reference</a:t>
            </a:r>
          </a:p>
        </p:txBody>
      </p:sp>
      <p:pic>
        <p:nvPicPr>
          <p:cNvPr id="478" name="Shape 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1299625"/>
            <a:ext cx="4124426" cy="3019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479" name="Shape 4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175" y="1299625"/>
            <a:ext cx="4741324" cy="310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480" name="Shape 4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666774"/>
            <a:ext cx="8297626" cy="1901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481" name="Shape 4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213" y="3719438"/>
            <a:ext cx="3057525" cy="9620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/>
        </p:nvSpPr>
        <p:spPr>
          <a:xfrm>
            <a:off x="113050" y="1533625"/>
            <a:ext cx="8751600" cy="70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 b="1">
                <a:latin typeface="Open Sans"/>
                <a:ea typeface="Open Sans"/>
                <a:cs typeface="Open Sans"/>
                <a:sym typeface="Open Sans"/>
              </a:rPr>
              <a:t>How to fix this problem?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63350" y="2240125"/>
            <a:ext cx="8817300" cy="14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have another smart pointer</a:t>
            </a:r>
            <a:b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weak_ptr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weak_ptr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Weak Reference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Weak reference does NOT influence the deallocation of the naked pointer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Weak reference count is used to store the number of weak references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And this is a circular definition… sorry lol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object which is referenced by weak references will be destroyed when its strong reference count becomes 0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is a solution for the circular reference problem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Creating a Weak Pointer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625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&lt;memory&gt;</a:t>
            </a:r>
            <a:br>
              <a:rPr lang="en" sz="1400"/>
            </a:br>
            <a:r>
              <a:rPr lang="en" sz="1400"/>
              <a:t>using namespace std;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shared_ptr&lt;Person&gt; owner = make_shared&lt;Person&gt;("Pope");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weak_ptr&lt;Person&gt; weakOwner = owner;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return 0;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  <p:pic>
        <p:nvPicPr>
          <p:cNvPr id="505" name="Shape 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300" y="3657600"/>
            <a:ext cx="7162800" cy="148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Automatic Memory Management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Before learning shared_ptr, let's talk about automatic memory management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two main techniques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Garbage Collection (GC), supported by Java and C#</a:t>
            </a:r>
          </a:p>
          <a:p>
            <a:pPr marL="914400" lvl="1" indent="-317500" rtl="0">
              <a:spcBef>
                <a:spcPts val="0"/>
              </a:spcBef>
              <a:buSzPct val="100000"/>
              <a:buChar char="○"/>
            </a:pPr>
            <a:r>
              <a:rPr lang="en"/>
              <a:t>Reference Counting (RefCounting), supported by Swift and Apple Objective-C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a Weak Pointer</a:t>
            </a:r>
          </a:p>
        </p:txBody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311700" y="1993825"/>
            <a:ext cx="8520600" cy="67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Creates a weak pointer from a shared pointer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1993500" y="1241601"/>
            <a:ext cx="5395800" cy="670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template &lt;class U&gt;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weak_ptr&amp; operator= (const shared_ptr&lt;U&gt;&amp; x) noexcept;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550500" y="2621900"/>
            <a:ext cx="8281800" cy="67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weak_ptr&lt;Person&gt; weakOwner = owner; // </a:t>
            </a:r>
            <a:r>
              <a:rPr lang="en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owner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a shared pointer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Example: Creating a Shared Pointer from a Weak Pointer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154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&lt;memory&gt;</a:t>
            </a:r>
            <a:br>
              <a:rPr lang="en" sz="1400"/>
            </a:br>
            <a:r>
              <a:rPr lang="en" sz="1400"/>
              <a:t>using namespace std;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shared_ptr&lt;Person&gt; owner = make_shared&lt;Person&gt;("Pope");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weak_ptr&lt;Person&gt; weakOwner = owner;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shared_ptr&lt;Person&gt; lockedOwner = weakOwner.lock();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  <p:sp>
        <p:nvSpPr>
          <p:cNvPr id="520" name="Shape 520"/>
          <p:cNvSpPr/>
          <p:nvPr/>
        </p:nvSpPr>
        <p:spPr>
          <a:xfrm>
            <a:off x="89425" y="2803550"/>
            <a:ext cx="447000" cy="21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89425" y="3310100"/>
            <a:ext cx="447000" cy="21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1616800" y="3984375"/>
            <a:ext cx="7268254" cy="832125"/>
            <a:chOff x="1616800" y="3984375"/>
            <a:chExt cx="7268254" cy="832125"/>
          </a:xfrm>
        </p:grpSpPr>
        <p:pic>
          <p:nvPicPr>
            <p:cNvPr id="523" name="Shape 5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6800" y="3984375"/>
              <a:ext cx="7268254" cy="8313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524" name="Shape 524"/>
            <p:cNvSpPr/>
            <p:nvPr/>
          </p:nvSpPr>
          <p:spPr>
            <a:xfrm>
              <a:off x="6487725" y="4391700"/>
              <a:ext cx="1481100" cy="2124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414750" y="4604100"/>
              <a:ext cx="1481100" cy="2124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1616800" y="3900875"/>
            <a:ext cx="7268250" cy="999110"/>
            <a:chOff x="1564050" y="1551825"/>
            <a:chExt cx="7268250" cy="999110"/>
          </a:xfrm>
        </p:grpSpPr>
        <p:pic>
          <p:nvPicPr>
            <p:cNvPr id="527" name="Shape 5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64050" y="1551825"/>
              <a:ext cx="7268250" cy="99911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sp>
          <p:nvSpPr>
            <p:cNvPr id="528" name="Shape 528"/>
            <p:cNvSpPr/>
            <p:nvPr/>
          </p:nvSpPr>
          <p:spPr>
            <a:xfrm>
              <a:off x="6334250" y="1896879"/>
              <a:ext cx="1481100" cy="2124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334250" y="2109279"/>
              <a:ext cx="1481100" cy="2124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204375" y="2321679"/>
              <a:ext cx="1481100" cy="2124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Creating a Shared Pointer from a Weak Pointer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311700" y="1993825"/>
            <a:ext cx="8520600" cy="67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Create a shared pointer if the naked pointer is existed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1993500" y="1241594"/>
            <a:ext cx="5395800" cy="548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std::shared_ptr&lt;T&gt; lock() const noexcept;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550500" y="2664625"/>
            <a:ext cx="8281800" cy="67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shared_ptr&lt;Person&gt; lockedOwner = weakOwner.lock();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Example1: Checking if a Shared Pointer Exists</a:t>
            </a:r>
          </a:p>
        </p:txBody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2572050" y="1223425"/>
            <a:ext cx="3999900" cy="367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&lt;memory&gt;</a:t>
            </a:r>
            <a:br>
              <a:rPr lang="en" sz="1200"/>
            </a:br>
            <a:r>
              <a:rPr lang="en" sz="1200"/>
              <a:t>using namespace std;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shared_ptr&lt;Person&gt; owner = </a:t>
            </a:r>
            <a:br>
              <a:rPr lang="en" sz="1200"/>
            </a:br>
            <a:r>
              <a:rPr lang="en" sz="1200"/>
              <a:t>		make_shared&lt;Person&gt;("Pope");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weak_ptr&lt;Person&gt; weakOwner = owner;</a:t>
            </a:r>
            <a:br>
              <a:rPr lang="en" sz="1200"/>
            </a:br>
            <a:endParaRPr lang="en"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auto ptr = weakOwner.lock();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if (ptr == nullptr)	</a:t>
            </a:r>
            <a:br>
              <a:rPr lang="en" sz="1200"/>
            </a:br>
            <a:r>
              <a:rPr lang="en" sz="1200"/>
              <a:t>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// Do something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Example2: Checking If a Shared Pointer Exists</a:t>
            </a:r>
          </a:p>
        </p:txBody>
      </p:sp>
      <p:sp>
        <p:nvSpPr>
          <p:cNvPr id="550" name="Shape 550"/>
          <p:cNvSpPr txBox="1">
            <a:spLocks noGrp="1"/>
          </p:cNvSpPr>
          <p:nvPr>
            <p:ph type="body" idx="4294967295"/>
          </p:nvPr>
        </p:nvSpPr>
        <p:spPr>
          <a:xfrm>
            <a:off x="311700" y="1225225"/>
            <a:ext cx="3999900" cy="3718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#include &lt;memory&gt;</a:t>
            </a:r>
            <a:br>
              <a:rPr lang="en" sz="1200"/>
            </a:br>
            <a:r>
              <a:rPr lang="en" sz="1200"/>
              <a:t>using namespace std;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main()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shared_ptr&lt;Person&gt; owner = </a:t>
            </a:r>
            <a:br>
              <a:rPr lang="en" sz="1200"/>
            </a:br>
            <a:r>
              <a:rPr lang="en" sz="1200"/>
              <a:t>		make_shared&lt;Person&gt;("Pope");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weak_ptr&lt;Person&gt; weakOwner = owner;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if (weakOwner.expired())	// Returns false</a:t>
            </a:r>
            <a:br>
              <a:rPr lang="en" sz="1200"/>
            </a:br>
            <a:r>
              <a:rPr lang="en" sz="1200"/>
              <a:t>    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// …</a:t>
            </a:r>
            <a:br>
              <a:rPr lang="en" sz="1200"/>
            </a:br>
            <a:r>
              <a:rPr lang="en" sz="1200"/>
              <a:t>    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return 0;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4294967295"/>
          </p:nvPr>
        </p:nvSpPr>
        <p:spPr>
          <a:xfrm>
            <a:off x="4832400" y="1225225"/>
            <a:ext cx="3999900" cy="3718500"/>
          </a:xfrm>
          <a:prstGeom prst="rect">
            <a:avLst/>
          </a:prstGeom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&lt;memory&gt;</a:t>
            </a:r>
            <a:br>
              <a:rPr lang="en" sz="1200"/>
            </a:br>
            <a:r>
              <a:rPr lang="en" sz="1200"/>
              <a:t>using namespace std;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shared_ptr&lt;Person&gt; owner = </a:t>
            </a:r>
            <a:br>
              <a:rPr lang="en" sz="1200"/>
            </a:br>
            <a:r>
              <a:rPr lang="en" sz="1200"/>
              <a:t>		make_shared&lt;Person&gt;("Pope");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weak_ptr&lt;Person&gt; weakOwner = owner;</a:t>
            </a:r>
            <a:br>
              <a:rPr lang="en" sz="1200"/>
            </a:br>
            <a:br>
              <a:rPr lang="en" sz="1200"/>
            </a:br>
            <a:r>
              <a:rPr lang="en" sz="1200"/>
              <a:t>    owner = nullptr;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if (weakOwner.expired())	// Returns true</a:t>
            </a:r>
            <a:br>
              <a:rPr lang="en" sz="1200"/>
            </a:br>
            <a:r>
              <a:rPr lang="en" sz="1200"/>
              <a:t>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// …</a:t>
            </a:r>
            <a:br>
              <a:rPr lang="en" sz="1200"/>
            </a:br>
            <a:r>
              <a:rPr lang="en" sz="1200"/>
              <a:t>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5039875" y="3191600"/>
            <a:ext cx="1262400" cy="216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3" name="Shape 553"/>
          <p:cNvSpPr txBox="1"/>
          <p:nvPr/>
        </p:nvSpPr>
        <p:spPr>
          <a:xfrm>
            <a:off x="1911600" y="2480850"/>
            <a:ext cx="5320800" cy="100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But is this safe?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Checking If a Shared Pointer Exists</a:t>
            </a:r>
          </a:p>
        </p:txBody>
      </p:sp>
      <p:sp>
        <p:nvSpPr>
          <p:cNvPr id="559" name="Shape 559"/>
          <p:cNvSpPr txBox="1">
            <a:spLocks noGrp="1"/>
          </p:cNvSpPr>
          <p:nvPr>
            <p:ph type="body" idx="4294967295"/>
          </p:nvPr>
        </p:nvSpPr>
        <p:spPr>
          <a:xfrm>
            <a:off x="311700" y="1993825"/>
            <a:ext cx="8520600" cy="76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Returns true, if a shared pointer doesn’t exist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Returns false, if there is no shared pointer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1993500" y="1241594"/>
            <a:ext cx="5395800" cy="548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bool expired() const noexcept;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550500" y="2800900"/>
            <a:ext cx="8281800" cy="67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bool bIsExpired = weakOwner.expired();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Solve Circular Reference</a:t>
            </a:r>
          </a:p>
        </p:txBody>
      </p:sp>
      <p:pic>
        <p:nvPicPr>
          <p:cNvPr id="567" name="Shape 5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1299625"/>
            <a:ext cx="4124426" cy="3019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68" name="Shape 5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175" y="1299625"/>
            <a:ext cx="4741324" cy="310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69" name="Shape 5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666774"/>
            <a:ext cx="8297626" cy="1901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70" name="Shape 5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213" y="3719438"/>
            <a:ext cx="3057525" cy="9620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Shape 5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316649" cy="2796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Solution: Circular Reference</a:t>
            </a:r>
          </a:p>
        </p:txBody>
      </p:sp>
      <p:pic>
        <p:nvPicPr>
          <p:cNvPr id="577" name="Shape 5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675" y="1299625"/>
            <a:ext cx="3726630" cy="2796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78" name="Shape 5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0138" y="3714350"/>
            <a:ext cx="3095625" cy="121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579" name="Shape 579"/>
          <p:cNvSpPr/>
          <p:nvPr/>
        </p:nvSpPr>
        <p:spPr>
          <a:xfrm>
            <a:off x="423925" y="3766250"/>
            <a:ext cx="2260800" cy="179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Review: shared_ptr, weak_ptr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shared_ptr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Strong reference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Increasing strong reference count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can use this directly</a:t>
            </a:r>
          </a:p>
          <a:p>
            <a:pPr marL="457200" lvl="0" indent="-317500">
              <a:spcBef>
                <a:spcPts val="0"/>
              </a:spcBef>
              <a:buSzPct val="100000"/>
              <a:buChar char="●"/>
            </a:pPr>
            <a:r>
              <a:rPr lang="en"/>
              <a:t>Because the naked pointer is guaranteed to be there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weak_ptr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Weak reference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Increasing weak reference count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Cannot use directly</a:t>
            </a:r>
          </a:p>
          <a:p>
            <a:pPr marL="457200" lvl="0" indent="-317500">
              <a:spcBef>
                <a:spcPts val="0"/>
              </a:spcBef>
              <a:buSzPct val="100000"/>
              <a:buChar char="●"/>
            </a:pPr>
            <a:r>
              <a:rPr lang="en"/>
              <a:t>Have to lock and check if the shared_ptr is still there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SORRY!</a:t>
            </a:r>
          </a:p>
        </p:txBody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 couldn't finish all slides yet!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Will add more below by Friday!</a:t>
            </a:r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00" y="1955388"/>
            <a:ext cx="32289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It Work?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2236100" y="1518875"/>
            <a:ext cx="966900" cy="2662200"/>
            <a:chOff x="1474100" y="1518875"/>
            <a:chExt cx="966900" cy="2662200"/>
          </a:xfrm>
        </p:grpSpPr>
        <p:sp>
          <p:nvSpPr>
            <p:cNvPr id="132" name="Shape 132"/>
            <p:cNvSpPr/>
            <p:nvPr/>
          </p:nvSpPr>
          <p:spPr>
            <a:xfrm>
              <a:off x="1474100" y="3737375"/>
              <a:ext cx="966900" cy="44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474100" y="3293675"/>
              <a:ext cx="966900" cy="4437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474100" y="2849975"/>
              <a:ext cx="966900" cy="4437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474100" y="24062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474100" y="19625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474100" y="15188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8" name="Shape 138"/>
          <p:cNvGrpSpPr/>
          <p:nvPr/>
        </p:nvGrpSpPr>
        <p:grpSpPr>
          <a:xfrm>
            <a:off x="4280825" y="1520675"/>
            <a:ext cx="2496000" cy="2658600"/>
            <a:chOff x="3526750" y="1518875"/>
            <a:chExt cx="2496000" cy="2658600"/>
          </a:xfrm>
        </p:grpSpPr>
        <p:sp>
          <p:nvSpPr>
            <p:cNvPr id="139" name="Shape 139"/>
            <p:cNvSpPr/>
            <p:nvPr/>
          </p:nvSpPr>
          <p:spPr>
            <a:xfrm>
              <a:off x="3526750" y="1518875"/>
              <a:ext cx="499200" cy="4431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025950" y="1518875"/>
              <a:ext cx="499200" cy="443100"/>
            </a:xfrm>
            <a:prstGeom prst="rect">
              <a:avLst/>
            </a:prstGeom>
            <a:solidFill>
              <a:srgbClr val="E6B8A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525150" y="15188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024350" y="1518875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523550" y="15188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526750" y="1961975"/>
              <a:ext cx="499200" cy="4431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4025950" y="1961975"/>
              <a:ext cx="499200" cy="4431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4525150" y="1961975"/>
              <a:ext cx="499200" cy="4431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024350" y="1961975"/>
              <a:ext cx="499200" cy="4431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523550" y="1961975"/>
              <a:ext cx="499200" cy="4431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526750" y="2405075"/>
              <a:ext cx="499200" cy="443100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4025950" y="2405075"/>
              <a:ext cx="499200" cy="443100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4525150" y="2405075"/>
              <a:ext cx="499200" cy="443100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024350" y="2405075"/>
              <a:ext cx="499200" cy="443100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523550" y="24050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3526750" y="2848175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025950" y="2848175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4525150" y="2848175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024350" y="2848175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5523550" y="2848175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3526750" y="32912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4025950" y="3291275"/>
              <a:ext cx="499200" cy="4431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4525150" y="3291275"/>
              <a:ext cx="499200" cy="4431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24350" y="3291275"/>
              <a:ext cx="499200" cy="4431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5523550" y="32912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526750" y="37343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5950" y="37343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525150" y="37343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024350" y="37343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523550" y="37343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9" name="Shape 169"/>
          <p:cNvSpPr/>
          <p:nvPr/>
        </p:nvSpPr>
        <p:spPr>
          <a:xfrm>
            <a:off x="3106700" y="1787750"/>
            <a:ext cx="1307675" cy="1291825"/>
          </a:xfrm>
          <a:custGeom>
            <a:avLst/>
            <a:gdLst/>
            <a:ahLst/>
            <a:cxnLst/>
            <a:rect l="0" t="0" r="0" b="0"/>
            <a:pathLst>
              <a:path w="52307" h="51673" extrusionOk="0">
                <a:moveTo>
                  <a:pt x="0" y="51673"/>
                </a:moveTo>
                <a:cubicBezTo>
                  <a:pt x="10003" y="42846"/>
                  <a:pt x="18376" y="32191"/>
                  <a:pt x="25995" y="21240"/>
                </a:cubicBezTo>
                <a:cubicBezTo>
                  <a:pt x="32431" y="11987"/>
                  <a:pt x="41035" y="0"/>
                  <a:pt x="52307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170" name="Shape 170"/>
          <p:cNvSpPr/>
          <p:nvPr/>
        </p:nvSpPr>
        <p:spPr>
          <a:xfrm>
            <a:off x="2995750" y="2691225"/>
            <a:ext cx="1418625" cy="840100"/>
          </a:xfrm>
          <a:custGeom>
            <a:avLst/>
            <a:gdLst/>
            <a:ahLst/>
            <a:cxnLst/>
            <a:rect l="0" t="0" r="0" b="0"/>
            <a:pathLst>
              <a:path w="56745" h="33604" extrusionOk="0">
                <a:moveTo>
                  <a:pt x="0" y="33604"/>
                </a:moveTo>
                <a:cubicBezTo>
                  <a:pt x="10326" y="26850"/>
                  <a:pt x="20681" y="20129"/>
                  <a:pt x="30750" y="12998"/>
                </a:cubicBezTo>
                <a:cubicBezTo>
                  <a:pt x="38655" y="7398"/>
                  <a:pt x="47057" y="0"/>
                  <a:pt x="56745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171" name="Shape 171"/>
          <p:cNvSpPr/>
          <p:nvPr/>
        </p:nvSpPr>
        <p:spPr>
          <a:xfrm>
            <a:off x="2236150" y="3743875"/>
            <a:ext cx="966900" cy="4353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777525" y="1518875"/>
            <a:ext cx="483600" cy="435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236100" y="3308575"/>
            <a:ext cx="966900" cy="4353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280825" y="2408325"/>
            <a:ext cx="1980300" cy="435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236150" y="2851550"/>
            <a:ext cx="966900" cy="4353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4280825" y="1518875"/>
            <a:ext cx="1005300" cy="435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4280825" y="1963600"/>
            <a:ext cx="3933975" cy="1769475"/>
            <a:chOff x="4280825" y="1963600"/>
            <a:chExt cx="3933975" cy="1769475"/>
          </a:xfrm>
        </p:grpSpPr>
        <p:sp>
          <p:nvSpPr>
            <p:cNvPr id="178" name="Shape 178"/>
            <p:cNvSpPr/>
            <p:nvPr/>
          </p:nvSpPr>
          <p:spPr>
            <a:xfrm>
              <a:off x="4280825" y="1963600"/>
              <a:ext cx="2496000" cy="435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4771325" y="3297775"/>
              <a:ext cx="1489800" cy="435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205475" y="2184025"/>
              <a:ext cx="896875" cy="1347300"/>
            </a:xfrm>
            <a:custGeom>
              <a:avLst/>
              <a:gdLst/>
              <a:ahLst/>
              <a:cxnLst/>
              <a:rect l="0" t="0" r="0" b="0"/>
              <a:pathLst>
                <a:path w="35875" h="53892" extrusionOk="0">
                  <a:moveTo>
                    <a:pt x="18704" y="0"/>
                  </a:moveTo>
                  <a:cubicBezTo>
                    <a:pt x="22313" y="859"/>
                    <a:pt x="26407" y="1321"/>
                    <a:pt x="29165" y="3804"/>
                  </a:cubicBezTo>
                  <a:cubicBezTo>
                    <a:pt x="36929" y="10792"/>
                    <a:pt x="37402" y="25269"/>
                    <a:pt x="33287" y="34871"/>
                  </a:cubicBezTo>
                  <a:cubicBezTo>
                    <a:pt x="28252" y="46617"/>
                    <a:pt x="12397" y="50792"/>
                    <a:pt x="0" y="53892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81" name="Shape 181"/>
            <p:cNvSpPr txBox="1"/>
            <p:nvPr/>
          </p:nvSpPr>
          <p:spPr>
            <a:xfrm>
              <a:off x="7148600" y="2547075"/>
              <a:ext cx="1066200" cy="532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b="1">
                  <a:latin typeface="Open Sans"/>
                  <a:ea typeface="Open Sans"/>
                  <a:cs typeface="Open Sans"/>
                  <a:sym typeface="Open Sans"/>
                </a:rPr>
                <a:t>Garbages</a:t>
              </a:r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4280825" y="1959700"/>
            <a:ext cx="2496000" cy="1781175"/>
            <a:chOff x="4280825" y="1959700"/>
            <a:chExt cx="2496000" cy="1781175"/>
          </a:xfrm>
        </p:grpSpPr>
        <p:grpSp>
          <p:nvGrpSpPr>
            <p:cNvPr id="183" name="Shape 183"/>
            <p:cNvGrpSpPr/>
            <p:nvPr/>
          </p:nvGrpSpPr>
          <p:grpSpPr>
            <a:xfrm>
              <a:off x="4280825" y="3297775"/>
              <a:ext cx="2496000" cy="443100"/>
              <a:chOff x="3526750" y="3734375"/>
              <a:chExt cx="2496000" cy="443100"/>
            </a:xfrm>
          </p:grpSpPr>
          <p:sp>
            <p:nvSpPr>
              <p:cNvPr id="184" name="Shape 184"/>
              <p:cNvSpPr/>
              <p:nvPr/>
            </p:nvSpPr>
            <p:spPr>
              <a:xfrm>
                <a:off x="3526750" y="3734375"/>
                <a:ext cx="499200" cy="443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4025950" y="3734375"/>
                <a:ext cx="499200" cy="443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4525150" y="3734375"/>
                <a:ext cx="499200" cy="443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5024350" y="3734375"/>
                <a:ext cx="499200" cy="443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5523550" y="3734375"/>
                <a:ext cx="499200" cy="443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4280825" y="1959700"/>
              <a:ext cx="2496000" cy="443100"/>
              <a:chOff x="3526750" y="3734375"/>
              <a:chExt cx="2496000" cy="443100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3526750" y="3734375"/>
                <a:ext cx="499200" cy="443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4025950" y="3734375"/>
                <a:ext cx="499200" cy="443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4525150" y="3734375"/>
                <a:ext cx="499200" cy="443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5024350" y="3734375"/>
                <a:ext cx="499200" cy="443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5523550" y="3734375"/>
                <a:ext cx="499200" cy="443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95" name="Shape 195"/>
          <p:cNvSpPr/>
          <p:nvPr/>
        </p:nvSpPr>
        <p:spPr>
          <a:xfrm>
            <a:off x="3075000" y="1787750"/>
            <a:ext cx="2813475" cy="2227000"/>
          </a:xfrm>
          <a:custGeom>
            <a:avLst/>
            <a:gdLst/>
            <a:ahLst/>
            <a:cxnLst/>
            <a:rect l="0" t="0" r="0" b="0"/>
            <a:pathLst>
              <a:path w="112539" h="89080" extrusionOk="0">
                <a:moveTo>
                  <a:pt x="0" y="89080"/>
                </a:moveTo>
                <a:cubicBezTo>
                  <a:pt x="16757" y="86033"/>
                  <a:pt x="32763" y="78827"/>
                  <a:pt x="47552" y="70377"/>
                </a:cubicBezTo>
                <a:cubicBezTo>
                  <a:pt x="58240" y="64269"/>
                  <a:pt x="69852" y="58695"/>
                  <a:pt x="77985" y="49454"/>
                </a:cubicBezTo>
                <a:cubicBezTo>
                  <a:pt x="86197" y="40121"/>
                  <a:pt x="93982" y="30140"/>
                  <a:pt x="99542" y="19021"/>
                </a:cubicBezTo>
                <a:cubicBezTo>
                  <a:pt x="102976" y="12152"/>
                  <a:pt x="105253" y="2428"/>
                  <a:pt x="112539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196" name="Shape 196"/>
          <p:cNvSpPr txBox="1"/>
          <p:nvPr/>
        </p:nvSpPr>
        <p:spPr>
          <a:xfrm>
            <a:off x="2187375" y="4298625"/>
            <a:ext cx="1133400" cy="38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Stack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(Root)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962125" y="4298625"/>
            <a:ext cx="1133400" cy="38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11700" y="1049275"/>
            <a:ext cx="3357600" cy="35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(This just shows the concept of GC)</a:t>
            </a:r>
          </a:p>
        </p:txBody>
      </p:sp>
      <p:sp>
        <p:nvSpPr>
          <p:cNvPr id="199" name="Shape 199"/>
          <p:cNvSpPr/>
          <p:nvPr/>
        </p:nvSpPr>
        <p:spPr>
          <a:xfrm>
            <a:off x="4525325" y="1787750"/>
            <a:ext cx="2042350" cy="1244275"/>
          </a:xfrm>
          <a:custGeom>
            <a:avLst/>
            <a:gdLst/>
            <a:ahLst/>
            <a:cxnLst/>
            <a:rect l="0" t="0" r="0" b="0"/>
            <a:pathLst>
              <a:path w="81694" h="49771" extrusionOk="0">
                <a:moveTo>
                  <a:pt x="64353" y="0"/>
                </a:moveTo>
                <a:cubicBezTo>
                  <a:pt x="67785" y="1001"/>
                  <a:pt x="71637" y="1341"/>
                  <a:pt x="74498" y="3487"/>
                </a:cubicBezTo>
                <a:cubicBezTo>
                  <a:pt x="81492" y="8732"/>
                  <a:pt x="84701" y="23885"/>
                  <a:pt x="77985" y="29482"/>
                </a:cubicBezTo>
                <a:cubicBezTo>
                  <a:pt x="74074" y="32740"/>
                  <a:pt x="67857" y="30750"/>
                  <a:pt x="62768" y="30750"/>
                </a:cubicBezTo>
                <a:cubicBezTo>
                  <a:pt x="52938" y="30750"/>
                  <a:pt x="43096" y="30770"/>
                  <a:pt x="33286" y="31384"/>
                </a:cubicBezTo>
                <a:cubicBezTo>
                  <a:pt x="24405" y="31939"/>
                  <a:pt x="14258" y="32764"/>
                  <a:pt x="7608" y="38676"/>
                </a:cubicBezTo>
                <a:cubicBezTo>
                  <a:pt x="4256" y="41655"/>
                  <a:pt x="3170" y="46600"/>
                  <a:pt x="0" y="4977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200" name="Shape 200"/>
          <p:cNvSpPr/>
          <p:nvPr/>
        </p:nvSpPr>
        <p:spPr>
          <a:xfrm>
            <a:off x="4280825" y="2851550"/>
            <a:ext cx="2496000" cy="435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633875" y="4297075"/>
            <a:ext cx="291300" cy="1995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7864600" y="4202575"/>
            <a:ext cx="1133400" cy="38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Reachable</a:t>
            </a:r>
          </a:p>
        </p:txBody>
      </p:sp>
      <p:sp>
        <p:nvSpPr>
          <p:cNvPr id="203" name="Shape 203"/>
          <p:cNvSpPr/>
          <p:nvPr/>
        </p:nvSpPr>
        <p:spPr>
          <a:xfrm>
            <a:off x="7633875" y="4591075"/>
            <a:ext cx="291300" cy="199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7864600" y="4591075"/>
            <a:ext cx="1133400" cy="38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Unreachable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/>
              <a:t>(Garbage)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move constructor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move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3230221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 Category</a:t>
            </a:r>
          </a:p>
        </p:txBody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lvalue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rvalue</a:t>
            </a:r>
          </a:p>
        </p:txBody>
      </p:sp>
    </p:spTree>
    <p:extLst>
      <p:ext uri="{BB962C8B-B14F-4D97-AF65-F5344CB8AC3E}">
        <p14:creationId xmlns:p14="http://schemas.microsoft.com/office/powerpoint/2010/main" val="873499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an lvalue?</a:t>
            </a:r>
          </a:p>
        </p:txBody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Object that persists beyond a single expression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has an address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variables which have a name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const variables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array variables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Bit-fields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Unions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 members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function calls which return an lvalue reference(&amp;)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string literal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basically anything you have seen so far</a:t>
            </a:r>
          </a:p>
        </p:txBody>
      </p:sp>
    </p:spTree>
    <p:extLst>
      <p:ext uri="{BB962C8B-B14F-4D97-AF65-F5344CB8AC3E}">
        <p14:creationId xmlns:p14="http://schemas.microsoft.com/office/powerpoint/2010/main" val="778833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Example1 - lvalue</a:t>
            </a:r>
          </a:p>
        </p:txBody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  <a:br>
              <a:rPr lang="en" sz="1400"/>
            </a:br>
            <a:r>
              <a:rPr lang="en" sz="1400"/>
              <a:t>{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number = 10; 				// number is an lvalue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const int NAME_MAX = 20; 			// NAME_MAX is an lvalue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int* numberPtr = number; 			// numberPtr is an lvalue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std::map&lt;string, float&gt; scoreMap;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scoreMap[“Lulu”] = 60.f;			// scoreMap[“Lulu”] is an lvalue ([] operator)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// …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return 0;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2134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Example2 - lvalue</a:t>
            </a:r>
          </a:p>
        </p:txBody>
      </p:sp>
      <p:sp>
        <p:nvSpPr>
          <p:cNvPr id="615" name="Shape 615"/>
          <p:cNvSpPr txBox="1">
            <a:spLocks noGrp="1"/>
          </p:cNvSpPr>
          <p:nvPr>
            <p:ph type="body" idx="4294967295"/>
          </p:nvPr>
        </p:nvSpPr>
        <p:spPr>
          <a:xfrm>
            <a:off x="311750" y="1225225"/>
            <a:ext cx="8520600" cy="3614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struct Person</a:t>
            </a:r>
            <a:br>
              <a:rPr lang="en" sz="1400"/>
            </a:b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std::string Name;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int Age;</a:t>
            </a:r>
            <a:br>
              <a:rPr lang="en" sz="1400"/>
            </a:br>
            <a:r>
              <a:rPr lang="en" sz="1400"/>
              <a:t>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Person person;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person.Name = “Lulu”; 		// person.Name is an lvalue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const char* name = “Gragas”; 	// name and “Gragas” are lvalues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3519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rvalue?</a:t>
            </a:r>
          </a:p>
        </p:txBody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object which is not lvalue… lol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temporary value that does not persist beyond the expression that uses it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 object which does NOT have an address 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literal (except string literal)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function calls which return non-reference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++i, i++, --i, and i--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built-in arithmetic, logical, and comparison expression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enum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564384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Example1 - rvalue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 main()</a:t>
            </a:r>
            <a:br>
              <a:rPr lang="en" sz="1400"/>
            </a:br>
            <a:r>
              <a:rPr lang="en" sz="1400"/>
              <a:t>{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 number = 10; 				// 10 is a rvalue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10 = number;					// Error because 10 is a rvalue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(number + 1) = 20;				// Error because (number + 1) is a rvalue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anotherNumber = 20;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 result = number + anotherNumber;	// (number + anotherNumber) is a rvalue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&amp;number = 20;					// Error because &amp;number is a rvalue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0895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Example2 - rvalue</a:t>
            </a:r>
          </a:p>
        </p:txBody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  <a:br>
              <a:rPr lang="en" sz="1400"/>
            </a:br>
            <a:r>
              <a:rPr lang="en" sz="1400"/>
              <a:t>{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number1 = 10; 				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number2 = 20;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(number1 &lt; number2) 	// (number1 &lt; number2) is rvalue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// Do something</a:t>
            </a:r>
            <a:br>
              <a:rPr lang="en" sz="1400"/>
            </a:br>
            <a:r>
              <a:rPr lang="en" sz="1400"/>
              <a:t>} 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783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 with Old C++ (Before C++11)</a:t>
            </a:r>
          </a:p>
        </p:txBody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vector&lt;float&gt; ConvertToPercentage</a:t>
            </a:r>
            <a:br>
              <a:rPr lang="en" sz="1200"/>
            </a:br>
            <a:r>
              <a:rPr lang="en" sz="1200"/>
              <a:t>			(const vector&lt;float&gt;&amp; scores)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    vector&lt;float&gt; percentages;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for (vector&lt;float&gt;::const_iterator  it = scores.begin(); </a:t>
            </a:r>
            <a:br>
              <a:rPr lang="en" sz="1200"/>
            </a:br>
            <a:r>
              <a:rPr lang="en" sz="1200"/>
              <a:t>        		it != scores.end(); ++it)</a:t>
            </a:r>
            <a:br>
              <a:rPr lang="en" sz="1200"/>
            </a:br>
            <a:r>
              <a:rPr lang="en" sz="1200"/>
              <a:t>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// Do something</a:t>
            </a:r>
            <a:br>
              <a:rPr lang="en" sz="1200"/>
            </a:br>
            <a:r>
              <a:rPr lang="en" sz="1200"/>
              <a:t>    }</a:t>
            </a:r>
            <a:br>
              <a:rPr lang="en" sz="1200"/>
            </a:br>
            <a:r>
              <a:rPr lang="en" sz="1200"/>
              <a:t>    return percentages;</a:t>
            </a:r>
            <a:br>
              <a:rPr lang="en" sz="1200"/>
            </a:br>
            <a:r>
              <a:rPr lang="en" sz="1200"/>
              <a:t>}</a:t>
            </a:r>
          </a:p>
        </p:txBody>
      </p:sp>
      <p:sp>
        <p:nvSpPr>
          <p:cNvPr id="640" name="Shape 64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main()</a:t>
            </a:r>
            <a:br>
              <a:rPr lang="en" sz="1200"/>
            </a:b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vector &lt;float&gt; scores;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//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scores = ConvertToPercentage(scores);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// ...</a:t>
            </a:r>
            <a:br>
              <a:rPr lang="en" sz="1200"/>
            </a:br>
            <a:r>
              <a:rPr lang="en" sz="1200"/>
              <a:t>}</a:t>
            </a:r>
          </a:p>
        </p:txBody>
      </p:sp>
      <p:grpSp>
        <p:nvGrpSpPr>
          <p:cNvPr id="641" name="Shape 641"/>
          <p:cNvGrpSpPr/>
          <p:nvPr/>
        </p:nvGrpSpPr>
        <p:grpSpPr>
          <a:xfrm>
            <a:off x="542925" y="2112650"/>
            <a:ext cx="7358400" cy="1333425"/>
            <a:chOff x="542925" y="2760350"/>
            <a:chExt cx="7358400" cy="1333425"/>
          </a:xfrm>
        </p:grpSpPr>
        <p:sp>
          <p:nvSpPr>
            <p:cNvPr id="642" name="Shape 642"/>
            <p:cNvSpPr/>
            <p:nvPr/>
          </p:nvSpPr>
          <p:spPr>
            <a:xfrm>
              <a:off x="542925" y="3798575"/>
              <a:ext cx="1518300" cy="2952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5038725" y="2760350"/>
              <a:ext cx="2862600" cy="2952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4" name="Shape 644"/>
          <p:cNvSpPr txBox="1"/>
          <p:nvPr/>
        </p:nvSpPr>
        <p:spPr>
          <a:xfrm>
            <a:off x="2074275" y="2195550"/>
            <a:ext cx="4295700" cy="7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What is the problem?</a:t>
            </a:r>
          </a:p>
        </p:txBody>
      </p:sp>
      <p:grpSp>
        <p:nvGrpSpPr>
          <p:cNvPr id="645" name="Shape 645"/>
          <p:cNvGrpSpPr/>
          <p:nvPr/>
        </p:nvGrpSpPr>
        <p:grpSpPr>
          <a:xfrm rot="456651">
            <a:off x="1479133" y="2722526"/>
            <a:ext cx="6228521" cy="1800356"/>
            <a:chOff x="1914525" y="2569850"/>
            <a:chExt cx="5793048" cy="1800350"/>
          </a:xfrm>
        </p:grpSpPr>
        <p:sp>
          <p:nvSpPr>
            <p:cNvPr id="646" name="Shape 646"/>
            <p:cNvSpPr/>
            <p:nvPr/>
          </p:nvSpPr>
          <p:spPr>
            <a:xfrm>
              <a:off x="1914525" y="2569850"/>
              <a:ext cx="3686175" cy="1800350"/>
            </a:xfrm>
            <a:custGeom>
              <a:avLst/>
              <a:gdLst/>
              <a:ahLst/>
              <a:cxnLst/>
              <a:rect l="0" t="0" r="0" b="0"/>
              <a:pathLst>
                <a:path w="147447" h="72014" extrusionOk="0">
                  <a:moveTo>
                    <a:pt x="0" y="60198"/>
                  </a:moveTo>
                  <a:cubicBezTo>
                    <a:pt x="15875" y="70781"/>
                    <a:pt x="36927" y="72009"/>
                    <a:pt x="56007" y="72009"/>
                  </a:cubicBezTo>
                  <a:cubicBezTo>
                    <a:pt x="73824" y="72009"/>
                    <a:pt x="92718" y="72081"/>
                    <a:pt x="108966" y="64770"/>
                  </a:cubicBezTo>
                  <a:cubicBezTo>
                    <a:pt x="131867" y="54464"/>
                    <a:pt x="147447" y="25112"/>
                    <a:pt x="147447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stealth" w="lg" len="lg"/>
              <a:tailEnd type="stealth" w="lg" len="lg"/>
            </a:ln>
          </p:spPr>
        </p:sp>
        <p:sp>
          <p:nvSpPr>
            <p:cNvPr id="647" name="Shape 647"/>
            <p:cNvSpPr/>
            <p:nvPr/>
          </p:nvSpPr>
          <p:spPr>
            <a:xfrm>
              <a:off x="4905375" y="4036700"/>
              <a:ext cx="638175" cy="85725"/>
            </a:xfrm>
            <a:custGeom>
              <a:avLst/>
              <a:gdLst/>
              <a:ahLst/>
              <a:cxnLst/>
              <a:rect l="0" t="0" r="0" b="0"/>
              <a:pathLst>
                <a:path w="25527" h="3429" extrusionOk="0">
                  <a:moveTo>
                    <a:pt x="0" y="0"/>
                  </a:moveTo>
                  <a:cubicBezTo>
                    <a:pt x="8329" y="2082"/>
                    <a:pt x="16941" y="3429"/>
                    <a:pt x="25527" y="3429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648" name="Shape 648"/>
            <p:cNvSpPr txBox="1"/>
            <p:nvPr/>
          </p:nvSpPr>
          <p:spPr>
            <a:xfrm rot="-490366">
              <a:off x="5532228" y="3707962"/>
              <a:ext cx="2165190" cy="343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There are two copies!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09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Revisit Copy Constructor</a:t>
            </a:r>
          </a:p>
        </p:txBody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2852400" cy="1763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main()</a:t>
            </a:r>
            <a:br>
              <a:rPr lang="en" sz="1200"/>
            </a:b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vector&lt;int&gt; scores;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//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vector&lt;int&gt; copiedScores = scores;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// ...</a:t>
            </a:r>
            <a:br>
              <a:rPr lang="en" sz="1200"/>
            </a:b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5804825" y="1518875"/>
            <a:ext cx="2995200" cy="2660400"/>
            <a:chOff x="6185825" y="1366475"/>
            <a:chExt cx="2995200" cy="2660400"/>
          </a:xfrm>
        </p:grpSpPr>
        <p:grpSp>
          <p:nvGrpSpPr>
            <p:cNvPr id="656" name="Shape 656"/>
            <p:cNvGrpSpPr/>
            <p:nvPr/>
          </p:nvGrpSpPr>
          <p:grpSpPr>
            <a:xfrm>
              <a:off x="6185825" y="1368275"/>
              <a:ext cx="2496000" cy="2658600"/>
              <a:chOff x="3526750" y="1518875"/>
              <a:chExt cx="2496000" cy="2658600"/>
            </a:xfrm>
          </p:grpSpPr>
          <p:sp>
            <p:nvSpPr>
              <p:cNvPr id="657" name="Shape 657"/>
              <p:cNvSpPr/>
              <p:nvPr/>
            </p:nvSpPr>
            <p:spPr>
              <a:xfrm>
                <a:off x="3526750" y="15188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58" name="Shape 658"/>
              <p:cNvSpPr/>
              <p:nvPr/>
            </p:nvSpPr>
            <p:spPr>
              <a:xfrm>
                <a:off x="4025950" y="15188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59" name="Shape 659"/>
              <p:cNvSpPr/>
              <p:nvPr/>
            </p:nvSpPr>
            <p:spPr>
              <a:xfrm>
                <a:off x="4525150" y="15188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0" name="Shape 660"/>
              <p:cNvSpPr/>
              <p:nvPr/>
            </p:nvSpPr>
            <p:spPr>
              <a:xfrm>
                <a:off x="5024350" y="15188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1" name="Shape 661"/>
              <p:cNvSpPr/>
              <p:nvPr/>
            </p:nvSpPr>
            <p:spPr>
              <a:xfrm>
                <a:off x="5523550" y="15188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2" name="Shape 662"/>
              <p:cNvSpPr/>
              <p:nvPr/>
            </p:nvSpPr>
            <p:spPr>
              <a:xfrm>
                <a:off x="3526750" y="19619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3" name="Shape 663"/>
              <p:cNvSpPr/>
              <p:nvPr/>
            </p:nvSpPr>
            <p:spPr>
              <a:xfrm>
                <a:off x="4025950" y="19619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4" name="Shape 664"/>
              <p:cNvSpPr/>
              <p:nvPr/>
            </p:nvSpPr>
            <p:spPr>
              <a:xfrm>
                <a:off x="4525150" y="19619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5" name="Shape 665"/>
              <p:cNvSpPr/>
              <p:nvPr/>
            </p:nvSpPr>
            <p:spPr>
              <a:xfrm>
                <a:off x="5024350" y="1961975"/>
                <a:ext cx="499200" cy="4431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6" name="Shape 666"/>
              <p:cNvSpPr/>
              <p:nvPr/>
            </p:nvSpPr>
            <p:spPr>
              <a:xfrm>
                <a:off x="5523550" y="1961975"/>
                <a:ext cx="499200" cy="4431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7" name="Shape 667"/>
              <p:cNvSpPr/>
              <p:nvPr/>
            </p:nvSpPr>
            <p:spPr>
              <a:xfrm>
                <a:off x="3526750" y="24050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8" name="Shape 668"/>
              <p:cNvSpPr/>
              <p:nvPr/>
            </p:nvSpPr>
            <p:spPr>
              <a:xfrm>
                <a:off x="4025950" y="24050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9" name="Shape 669"/>
              <p:cNvSpPr/>
              <p:nvPr/>
            </p:nvSpPr>
            <p:spPr>
              <a:xfrm>
                <a:off x="4525150" y="24050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0" name="Shape 670"/>
              <p:cNvSpPr/>
              <p:nvPr/>
            </p:nvSpPr>
            <p:spPr>
              <a:xfrm>
                <a:off x="5024350" y="24050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1" name="Shape 671"/>
              <p:cNvSpPr/>
              <p:nvPr/>
            </p:nvSpPr>
            <p:spPr>
              <a:xfrm>
                <a:off x="5523550" y="24050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2" name="Shape 672"/>
              <p:cNvSpPr/>
              <p:nvPr/>
            </p:nvSpPr>
            <p:spPr>
              <a:xfrm>
                <a:off x="3526750" y="2848175"/>
                <a:ext cx="499200" cy="4431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3" name="Shape 673"/>
              <p:cNvSpPr/>
              <p:nvPr/>
            </p:nvSpPr>
            <p:spPr>
              <a:xfrm>
                <a:off x="4025950" y="28481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4" name="Shape 674"/>
              <p:cNvSpPr/>
              <p:nvPr/>
            </p:nvSpPr>
            <p:spPr>
              <a:xfrm>
                <a:off x="4525150" y="28481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5" name="Shape 675"/>
              <p:cNvSpPr/>
              <p:nvPr/>
            </p:nvSpPr>
            <p:spPr>
              <a:xfrm>
                <a:off x="5024350" y="28481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6" name="Shape 676"/>
              <p:cNvSpPr/>
              <p:nvPr/>
            </p:nvSpPr>
            <p:spPr>
              <a:xfrm>
                <a:off x="5523550" y="28481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7" name="Shape 677"/>
              <p:cNvSpPr/>
              <p:nvPr/>
            </p:nvSpPr>
            <p:spPr>
              <a:xfrm>
                <a:off x="35267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8" name="Shape 678"/>
              <p:cNvSpPr/>
              <p:nvPr/>
            </p:nvSpPr>
            <p:spPr>
              <a:xfrm>
                <a:off x="40259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9" name="Shape 679"/>
              <p:cNvSpPr/>
              <p:nvPr/>
            </p:nvSpPr>
            <p:spPr>
              <a:xfrm>
                <a:off x="45251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80" name="Shape 680"/>
              <p:cNvSpPr/>
              <p:nvPr/>
            </p:nvSpPr>
            <p:spPr>
              <a:xfrm>
                <a:off x="50243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81" name="Shape 681"/>
              <p:cNvSpPr/>
              <p:nvPr/>
            </p:nvSpPr>
            <p:spPr>
              <a:xfrm>
                <a:off x="55235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82" name="Shape 682"/>
              <p:cNvSpPr/>
              <p:nvPr/>
            </p:nvSpPr>
            <p:spPr>
              <a:xfrm>
                <a:off x="35267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83" name="Shape 683"/>
              <p:cNvSpPr/>
              <p:nvPr/>
            </p:nvSpPr>
            <p:spPr>
              <a:xfrm>
                <a:off x="40259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84" name="Shape 684"/>
              <p:cNvSpPr/>
              <p:nvPr/>
            </p:nvSpPr>
            <p:spPr>
              <a:xfrm>
                <a:off x="45251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85" name="Shape 685"/>
              <p:cNvSpPr/>
              <p:nvPr/>
            </p:nvSpPr>
            <p:spPr>
              <a:xfrm>
                <a:off x="50243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86" name="Shape 686"/>
              <p:cNvSpPr/>
              <p:nvPr/>
            </p:nvSpPr>
            <p:spPr>
              <a:xfrm>
                <a:off x="55235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687" name="Shape 687"/>
            <p:cNvSpPr/>
            <p:nvPr/>
          </p:nvSpPr>
          <p:spPr>
            <a:xfrm>
              <a:off x="8681825" y="1366475"/>
              <a:ext cx="499200" cy="443100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8681825" y="18095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8681825" y="22526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8681825" y="26969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8681825" y="31400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8681825" y="35831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4379225" y="1517975"/>
            <a:ext cx="966900" cy="2662200"/>
            <a:chOff x="1474100" y="1518875"/>
            <a:chExt cx="966900" cy="2662200"/>
          </a:xfrm>
        </p:grpSpPr>
        <p:sp>
          <p:nvSpPr>
            <p:cNvPr id="694" name="Shape 694"/>
            <p:cNvSpPr/>
            <p:nvPr/>
          </p:nvSpPr>
          <p:spPr>
            <a:xfrm>
              <a:off x="1474100" y="3737375"/>
              <a:ext cx="966900" cy="44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695" name="Shape 695"/>
            <p:cNvSpPr/>
            <p:nvPr/>
          </p:nvSpPr>
          <p:spPr>
            <a:xfrm>
              <a:off x="1474100" y="3293675"/>
              <a:ext cx="966900" cy="44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1474100" y="24062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1474100" y="19625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1474100" y="15188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1474100" y="28499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804825" y="1964525"/>
            <a:ext cx="1497600" cy="443100"/>
            <a:chOff x="5900075" y="4355300"/>
            <a:chExt cx="1497600" cy="443100"/>
          </a:xfrm>
        </p:grpSpPr>
        <p:sp>
          <p:nvSpPr>
            <p:cNvPr id="701" name="Shape 701"/>
            <p:cNvSpPr/>
            <p:nvPr/>
          </p:nvSpPr>
          <p:spPr>
            <a:xfrm>
              <a:off x="5900075" y="4355300"/>
              <a:ext cx="499200" cy="4431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</a:p>
          </p:txBody>
        </p:sp>
        <p:sp>
          <p:nvSpPr>
            <p:cNvPr id="702" name="Shape 702"/>
            <p:cNvSpPr/>
            <p:nvPr/>
          </p:nvSpPr>
          <p:spPr>
            <a:xfrm>
              <a:off x="6399275" y="4355300"/>
              <a:ext cx="499200" cy="4431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20</a:t>
              </a:r>
            </a:p>
          </p:txBody>
        </p:sp>
        <p:sp>
          <p:nvSpPr>
            <p:cNvPr id="703" name="Shape 703"/>
            <p:cNvSpPr/>
            <p:nvPr/>
          </p:nvSpPr>
          <p:spPr>
            <a:xfrm>
              <a:off x="6898475" y="4355300"/>
              <a:ext cx="499200" cy="4431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30</a:t>
              </a:r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4379225" y="2405375"/>
            <a:ext cx="966900" cy="887400"/>
            <a:chOff x="4379225" y="2405375"/>
            <a:chExt cx="966900" cy="887400"/>
          </a:xfrm>
        </p:grpSpPr>
        <p:sp>
          <p:nvSpPr>
            <p:cNvPr id="705" name="Shape 705"/>
            <p:cNvSpPr/>
            <p:nvPr/>
          </p:nvSpPr>
          <p:spPr>
            <a:xfrm>
              <a:off x="4379225" y="2405375"/>
              <a:ext cx="966900" cy="4437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4379225" y="2849075"/>
              <a:ext cx="966900" cy="4437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</p:grpSp>
      <p:sp>
        <p:nvSpPr>
          <p:cNvPr id="707" name="Shape 707"/>
          <p:cNvSpPr/>
          <p:nvPr/>
        </p:nvSpPr>
        <p:spPr>
          <a:xfrm>
            <a:off x="5219700" y="2217425"/>
            <a:ext cx="704850" cy="1371600"/>
          </a:xfrm>
          <a:custGeom>
            <a:avLst/>
            <a:gdLst/>
            <a:ahLst/>
            <a:cxnLst/>
            <a:rect l="0" t="0" r="0" b="0"/>
            <a:pathLst>
              <a:path w="28194" h="54864" extrusionOk="0">
                <a:moveTo>
                  <a:pt x="0" y="54864"/>
                </a:moveTo>
                <a:cubicBezTo>
                  <a:pt x="18390" y="45668"/>
                  <a:pt x="7632" y="0"/>
                  <a:pt x="28194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oval" w="lg" len="lg"/>
            <a:tailEnd type="stealth" w="lg" len="lg"/>
          </a:ln>
        </p:spPr>
      </p:sp>
      <p:grpSp>
        <p:nvGrpSpPr>
          <p:cNvPr id="708" name="Shape 708"/>
          <p:cNvGrpSpPr/>
          <p:nvPr/>
        </p:nvGrpSpPr>
        <p:grpSpPr>
          <a:xfrm>
            <a:off x="6300125" y="2850350"/>
            <a:ext cx="1497600" cy="443100"/>
            <a:chOff x="5900075" y="4355300"/>
            <a:chExt cx="1497600" cy="443100"/>
          </a:xfrm>
        </p:grpSpPr>
        <p:sp>
          <p:nvSpPr>
            <p:cNvPr id="709" name="Shape 709"/>
            <p:cNvSpPr/>
            <p:nvPr/>
          </p:nvSpPr>
          <p:spPr>
            <a:xfrm>
              <a:off x="5900075" y="4355300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</a:p>
          </p:txBody>
        </p:sp>
        <p:sp>
          <p:nvSpPr>
            <p:cNvPr id="710" name="Shape 710"/>
            <p:cNvSpPr/>
            <p:nvPr/>
          </p:nvSpPr>
          <p:spPr>
            <a:xfrm>
              <a:off x="6399275" y="4355300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20</a:t>
              </a:r>
            </a:p>
          </p:txBody>
        </p:sp>
        <p:sp>
          <p:nvSpPr>
            <p:cNvPr id="711" name="Shape 711"/>
            <p:cNvSpPr/>
            <p:nvPr/>
          </p:nvSpPr>
          <p:spPr>
            <a:xfrm>
              <a:off x="6898475" y="4355300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30</a:t>
              </a:r>
            </a:p>
          </p:txBody>
        </p:sp>
      </p:grpSp>
      <p:sp>
        <p:nvSpPr>
          <p:cNvPr id="712" name="Shape 712"/>
          <p:cNvSpPr/>
          <p:nvPr/>
        </p:nvSpPr>
        <p:spPr>
          <a:xfrm>
            <a:off x="5238750" y="2617475"/>
            <a:ext cx="1152525" cy="542925"/>
          </a:xfrm>
          <a:custGeom>
            <a:avLst/>
            <a:gdLst/>
            <a:ahLst/>
            <a:cxnLst/>
            <a:rect l="0" t="0" r="0" b="0"/>
            <a:pathLst>
              <a:path w="46101" h="21717" extrusionOk="0">
                <a:moveTo>
                  <a:pt x="0" y="0"/>
                </a:moveTo>
                <a:cubicBezTo>
                  <a:pt x="16960" y="942"/>
                  <a:pt x="29114" y="21717"/>
                  <a:pt x="46101" y="21717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oval" w="lg" len="lg"/>
            <a:tailEnd type="stealth" w="lg" len="lg"/>
          </a:ln>
        </p:spPr>
      </p:sp>
      <p:grpSp>
        <p:nvGrpSpPr>
          <p:cNvPr id="713" name="Shape 713"/>
          <p:cNvGrpSpPr/>
          <p:nvPr/>
        </p:nvGrpSpPr>
        <p:grpSpPr>
          <a:xfrm>
            <a:off x="6561153" y="2318006"/>
            <a:ext cx="1153922" cy="608400"/>
            <a:chOff x="6561153" y="2318006"/>
            <a:chExt cx="1153922" cy="608400"/>
          </a:xfrm>
        </p:grpSpPr>
        <p:sp>
          <p:nvSpPr>
            <p:cNvPr id="714" name="Shape 714"/>
            <p:cNvSpPr/>
            <p:nvPr/>
          </p:nvSpPr>
          <p:spPr>
            <a:xfrm rot="-953570">
              <a:off x="6629394" y="2350706"/>
              <a:ext cx="314418" cy="543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15" name="Shape 715"/>
            <p:cNvSpPr txBox="1"/>
            <p:nvPr/>
          </p:nvSpPr>
          <p:spPr>
            <a:xfrm>
              <a:off x="6889775" y="2539888"/>
              <a:ext cx="8253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COPY</a:t>
              </a:r>
            </a:p>
          </p:txBody>
        </p:sp>
      </p:grpSp>
      <p:grpSp>
        <p:nvGrpSpPr>
          <p:cNvPr id="716" name="Shape 716"/>
          <p:cNvGrpSpPr/>
          <p:nvPr/>
        </p:nvGrpSpPr>
        <p:grpSpPr>
          <a:xfrm>
            <a:off x="3084475" y="2426975"/>
            <a:ext cx="1249500" cy="831300"/>
            <a:chOff x="3084475" y="2426975"/>
            <a:chExt cx="1249500" cy="831300"/>
          </a:xfrm>
        </p:grpSpPr>
        <p:sp>
          <p:nvSpPr>
            <p:cNvPr id="717" name="Shape 717"/>
            <p:cNvSpPr txBox="1"/>
            <p:nvPr/>
          </p:nvSpPr>
          <p:spPr>
            <a:xfrm>
              <a:off x="3084475" y="2675975"/>
              <a:ext cx="11538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copiedScores</a:t>
              </a:r>
            </a:p>
          </p:txBody>
        </p:sp>
        <p:sp>
          <p:nvSpPr>
            <p:cNvPr id="718" name="Shape 718"/>
            <p:cNvSpPr/>
            <p:nvPr/>
          </p:nvSpPr>
          <p:spPr>
            <a:xfrm>
              <a:off x="4238275" y="2426975"/>
              <a:ext cx="95700" cy="8313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3457575" y="3340025"/>
            <a:ext cx="859488" cy="831300"/>
            <a:chOff x="3457575" y="3340025"/>
            <a:chExt cx="859488" cy="831300"/>
          </a:xfrm>
        </p:grpSpPr>
        <p:sp>
          <p:nvSpPr>
            <p:cNvPr id="720" name="Shape 720"/>
            <p:cNvSpPr txBox="1"/>
            <p:nvPr/>
          </p:nvSpPr>
          <p:spPr>
            <a:xfrm>
              <a:off x="3457575" y="3589025"/>
              <a:ext cx="7809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scores</a:t>
              </a:r>
            </a:p>
          </p:txBody>
        </p:sp>
        <p:sp>
          <p:nvSpPr>
            <p:cNvPr id="721" name="Shape 721"/>
            <p:cNvSpPr/>
            <p:nvPr/>
          </p:nvSpPr>
          <p:spPr>
            <a:xfrm>
              <a:off x="4221363" y="3340025"/>
              <a:ext cx="95700" cy="8313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22" name="Shape 722"/>
          <p:cNvSpPr/>
          <p:nvPr/>
        </p:nvSpPr>
        <p:spPr>
          <a:xfrm>
            <a:off x="66675" y="1707200"/>
            <a:ext cx="4476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66675" y="2136125"/>
            <a:ext cx="4476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4" name="Shape 724"/>
          <p:cNvSpPr txBox="1"/>
          <p:nvPr/>
        </p:nvSpPr>
        <p:spPr>
          <a:xfrm>
            <a:off x="4805325" y="1147225"/>
            <a:ext cx="4237500" cy="35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(This just shows the concept)</a:t>
            </a:r>
          </a:p>
        </p:txBody>
      </p:sp>
    </p:spTree>
    <p:extLst>
      <p:ext uri="{BB962C8B-B14F-4D97-AF65-F5344CB8AC3E}">
        <p14:creationId xmlns:p14="http://schemas.microsoft.com/office/powerpoint/2010/main" val="371653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with GC  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does NOT clean up unused memory immediately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While GC is trying to determine memory to free, it can pause or hang your applications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Copy Constructor with rvalue</a:t>
            </a:r>
          </a:p>
        </p:txBody>
      </p:sp>
      <p:sp>
        <p:nvSpPr>
          <p:cNvPr id="730" name="Shape 730"/>
          <p:cNvSpPr txBox="1">
            <a:spLocks noGrp="1"/>
          </p:cNvSpPr>
          <p:nvPr>
            <p:ph type="body" idx="4294967295"/>
          </p:nvPr>
        </p:nvSpPr>
        <p:spPr>
          <a:xfrm>
            <a:off x="311700" y="3054025"/>
            <a:ext cx="3241200" cy="17637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main()</a:t>
            </a:r>
            <a:br>
              <a:rPr lang="en" sz="1200"/>
            </a:b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vector&lt;int&gt; scores;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//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scores = ConvertToPercentage(scores);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// ...</a:t>
            </a:r>
            <a:br>
              <a:rPr lang="en" sz="1200"/>
            </a:b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31" name="Shape 731"/>
          <p:cNvGrpSpPr/>
          <p:nvPr/>
        </p:nvGrpSpPr>
        <p:grpSpPr>
          <a:xfrm>
            <a:off x="5804825" y="1518875"/>
            <a:ext cx="2995200" cy="2660400"/>
            <a:chOff x="6185825" y="1366475"/>
            <a:chExt cx="2995200" cy="2660400"/>
          </a:xfrm>
        </p:grpSpPr>
        <p:grpSp>
          <p:nvGrpSpPr>
            <p:cNvPr id="732" name="Shape 732"/>
            <p:cNvGrpSpPr/>
            <p:nvPr/>
          </p:nvGrpSpPr>
          <p:grpSpPr>
            <a:xfrm>
              <a:off x="6185825" y="1368275"/>
              <a:ext cx="2496000" cy="2658600"/>
              <a:chOff x="3526750" y="1518875"/>
              <a:chExt cx="2496000" cy="2658600"/>
            </a:xfrm>
          </p:grpSpPr>
          <p:sp>
            <p:nvSpPr>
              <p:cNvPr id="733" name="Shape 733"/>
              <p:cNvSpPr/>
              <p:nvPr/>
            </p:nvSpPr>
            <p:spPr>
              <a:xfrm>
                <a:off x="3526750" y="15188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4" name="Shape 734"/>
              <p:cNvSpPr/>
              <p:nvPr/>
            </p:nvSpPr>
            <p:spPr>
              <a:xfrm>
                <a:off x="4025950" y="15188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5" name="Shape 735"/>
              <p:cNvSpPr/>
              <p:nvPr/>
            </p:nvSpPr>
            <p:spPr>
              <a:xfrm>
                <a:off x="4525150" y="15188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6" name="Shape 736"/>
              <p:cNvSpPr/>
              <p:nvPr/>
            </p:nvSpPr>
            <p:spPr>
              <a:xfrm>
                <a:off x="5024350" y="15188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7" name="Shape 737"/>
              <p:cNvSpPr/>
              <p:nvPr/>
            </p:nvSpPr>
            <p:spPr>
              <a:xfrm>
                <a:off x="5523550" y="15188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8" name="Shape 738"/>
              <p:cNvSpPr/>
              <p:nvPr/>
            </p:nvSpPr>
            <p:spPr>
              <a:xfrm>
                <a:off x="3526750" y="19619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9" name="Shape 739"/>
              <p:cNvSpPr/>
              <p:nvPr/>
            </p:nvSpPr>
            <p:spPr>
              <a:xfrm>
                <a:off x="4025950" y="19619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0" name="Shape 740"/>
              <p:cNvSpPr/>
              <p:nvPr/>
            </p:nvSpPr>
            <p:spPr>
              <a:xfrm>
                <a:off x="4525150" y="19619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1" name="Shape 741"/>
              <p:cNvSpPr/>
              <p:nvPr/>
            </p:nvSpPr>
            <p:spPr>
              <a:xfrm>
                <a:off x="5024350" y="1961975"/>
                <a:ext cx="499200" cy="4431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2" name="Shape 742"/>
              <p:cNvSpPr/>
              <p:nvPr/>
            </p:nvSpPr>
            <p:spPr>
              <a:xfrm>
                <a:off x="5523550" y="1961975"/>
                <a:ext cx="499200" cy="4431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3" name="Shape 743"/>
              <p:cNvSpPr/>
              <p:nvPr/>
            </p:nvSpPr>
            <p:spPr>
              <a:xfrm>
                <a:off x="3526750" y="24050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4" name="Shape 744"/>
              <p:cNvSpPr/>
              <p:nvPr/>
            </p:nvSpPr>
            <p:spPr>
              <a:xfrm>
                <a:off x="4025950" y="24050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5" name="Shape 745"/>
              <p:cNvSpPr/>
              <p:nvPr/>
            </p:nvSpPr>
            <p:spPr>
              <a:xfrm>
                <a:off x="4525150" y="24050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6" name="Shape 746"/>
              <p:cNvSpPr/>
              <p:nvPr/>
            </p:nvSpPr>
            <p:spPr>
              <a:xfrm>
                <a:off x="5024350" y="24050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7" name="Shape 747"/>
              <p:cNvSpPr/>
              <p:nvPr/>
            </p:nvSpPr>
            <p:spPr>
              <a:xfrm>
                <a:off x="5523550" y="24050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8" name="Shape 748"/>
              <p:cNvSpPr/>
              <p:nvPr/>
            </p:nvSpPr>
            <p:spPr>
              <a:xfrm>
                <a:off x="3526750" y="2848175"/>
                <a:ext cx="499200" cy="4431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9" name="Shape 749"/>
              <p:cNvSpPr/>
              <p:nvPr/>
            </p:nvSpPr>
            <p:spPr>
              <a:xfrm>
                <a:off x="4025950" y="28481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0" name="Shape 750"/>
              <p:cNvSpPr/>
              <p:nvPr/>
            </p:nvSpPr>
            <p:spPr>
              <a:xfrm>
                <a:off x="4525150" y="28481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1" name="Shape 751"/>
              <p:cNvSpPr/>
              <p:nvPr/>
            </p:nvSpPr>
            <p:spPr>
              <a:xfrm>
                <a:off x="5024350" y="28481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2" name="Shape 752"/>
              <p:cNvSpPr/>
              <p:nvPr/>
            </p:nvSpPr>
            <p:spPr>
              <a:xfrm>
                <a:off x="5523550" y="28481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3" name="Shape 753"/>
              <p:cNvSpPr/>
              <p:nvPr/>
            </p:nvSpPr>
            <p:spPr>
              <a:xfrm>
                <a:off x="35267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4" name="Shape 754"/>
              <p:cNvSpPr/>
              <p:nvPr/>
            </p:nvSpPr>
            <p:spPr>
              <a:xfrm>
                <a:off x="40259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5" name="Shape 755"/>
              <p:cNvSpPr/>
              <p:nvPr/>
            </p:nvSpPr>
            <p:spPr>
              <a:xfrm>
                <a:off x="45251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6" name="Shape 756"/>
              <p:cNvSpPr/>
              <p:nvPr/>
            </p:nvSpPr>
            <p:spPr>
              <a:xfrm>
                <a:off x="50243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7" name="Shape 757"/>
              <p:cNvSpPr/>
              <p:nvPr/>
            </p:nvSpPr>
            <p:spPr>
              <a:xfrm>
                <a:off x="55235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8" name="Shape 758"/>
              <p:cNvSpPr/>
              <p:nvPr/>
            </p:nvSpPr>
            <p:spPr>
              <a:xfrm>
                <a:off x="35267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9" name="Shape 759"/>
              <p:cNvSpPr/>
              <p:nvPr/>
            </p:nvSpPr>
            <p:spPr>
              <a:xfrm>
                <a:off x="40259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0" name="Shape 760"/>
              <p:cNvSpPr/>
              <p:nvPr/>
            </p:nvSpPr>
            <p:spPr>
              <a:xfrm>
                <a:off x="45251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1" name="Shape 761"/>
              <p:cNvSpPr/>
              <p:nvPr/>
            </p:nvSpPr>
            <p:spPr>
              <a:xfrm>
                <a:off x="50243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2" name="Shape 762"/>
              <p:cNvSpPr/>
              <p:nvPr/>
            </p:nvSpPr>
            <p:spPr>
              <a:xfrm>
                <a:off x="55235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763" name="Shape 763"/>
            <p:cNvSpPr/>
            <p:nvPr/>
          </p:nvSpPr>
          <p:spPr>
            <a:xfrm>
              <a:off x="8681825" y="1366475"/>
              <a:ext cx="499200" cy="443100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8681825" y="18095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8681825" y="22526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8681825" y="26969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681825" y="31400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8681825" y="35831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4812756" y="1517975"/>
            <a:ext cx="704870" cy="2662200"/>
            <a:chOff x="1474100" y="1518875"/>
            <a:chExt cx="966900" cy="2662200"/>
          </a:xfrm>
        </p:grpSpPr>
        <p:sp>
          <p:nvSpPr>
            <p:cNvPr id="770" name="Shape 770"/>
            <p:cNvSpPr/>
            <p:nvPr/>
          </p:nvSpPr>
          <p:spPr>
            <a:xfrm>
              <a:off x="1474100" y="3737375"/>
              <a:ext cx="966900" cy="44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771" name="Shape 771"/>
            <p:cNvSpPr/>
            <p:nvPr/>
          </p:nvSpPr>
          <p:spPr>
            <a:xfrm>
              <a:off x="1474100" y="3293675"/>
              <a:ext cx="966900" cy="44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1474100" y="24062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1474100" y="19625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1474100" y="15188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1474100" y="28499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6" name="Shape 776"/>
          <p:cNvGrpSpPr/>
          <p:nvPr/>
        </p:nvGrpSpPr>
        <p:grpSpPr>
          <a:xfrm>
            <a:off x="5804825" y="1964525"/>
            <a:ext cx="1497600" cy="443100"/>
            <a:chOff x="5900075" y="4355300"/>
            <a:chExt cx="1497600" cy="443100"/>
          </a:xfrm>
        </p:grpSpPr>
        <p:sp>
          <p:nvSpPr>
            <p:cNvPr id="777" name="Shape 777"/>
            <p:cNvSpPr/>
            <p:nvPr/>
          </p:nvSpPr>
          <p:spPr>
            <a:xfrm>
              <a:off x="5900075" y="4355300"/>
              <a:ext cx="499200" cy="4431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</a:p>
          </p:txBody>
        </p:sp>
        <p:sp>
          <p:nvSpPr>
            <p:cNvPr id="778" name="Shape 778"/>
            <p:cNvSpPr/>
            <p:nvPr/>
          </p:nvSpPr>
          <p:spPr>
            <a:xfrm>
              <a:off x="6399275" y="4355300"/>
              <a:ext cx="499200" cy="4431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20</a:t>
              </a:r>
            </a:p>
          </p:txBody>
        </p:sp>
        <p:sp>
          <p:nvSpPr>
            <p:cNvPr id="779" name="Shape 779"/>
            <p:cNvSpPr/>
            <p:nvPr/>
          </p:nvSpPr>
          <p:spPr>
            <a:xfrm>
              <a:off x="6898475" y="4355300"/>
              <a:ext cx="499200" cy="4431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30</a:t>
              </a:r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4812816" y="2405375"/>
            <a:ext cx="704870" cy="887400"/>
            <a:chOff x="4379225" y="2405375"/>
            <a:chExt cx="966900" cy="887400"/>
          </a:xfrm>
        </p:grpSpPr>
        <p:sp>
          <p:nvSpPr>
            <p:cNvPr id="781" name="Shape 781"/>
            <p:cNvSpPr/>
            <p:nvPr/>
          </p:nvSpPr>
          <p:spPr>
            <a:xfrm>
              <a:off x="4379225" y="2405375"/>
              <a:ext cx="966900" cy="4437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4379225" y="2849075"/>
              <a:ext cx="966900" cy="4437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6300125" y="2850350"/>
            <a:ext cx="1497600" cy="443100"/>
            <a:chOff x="5900075" y="4355300"/>
            <a:chExt cx="1497600" cy="443100"/>
          </a:xfrm>
        </p:grpSpPr>
        <p:sp>
          <p:nvSpPr>
            <p:cNvPr id="784" name="Shape 784"/>
            <p:cNvSpPr/>
            <p:nvPr/>
          </p:nvSpPr>
          <p:spPr>
            <a:xfrm>
              <a:off x="5900075" y="4355300"/>
              <a:ext cx="499200" cy="44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33</a:t>
              </a:r>
            </a:p>
          </p:txBody>
        </p:sp>
        <p:sp>
          <p:nvSpPr>
            <p:cNvPr id="785" name="Shape 785"/>
            <p:cNvSpPr/>
            <p:nvPr/>
          </p:nvSpPr>
          <p:spPr>
            <a:xfrm>
              <a:off x="6399275" y="4355300"/>
              <a:ext cx="499200" cy="44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66</a:t>
              </a:r>
            </a:p>
          </p:txBody>
        </p:sp>
        <p:sp>
          <p:nvSpPr>
            <p:cNvPr id="786" name="Shape 786"/>
            <p:cNvSpPr/>
            <p:nvPr/>
          </p:nvSpPr>
          <p:spPr>
            <a:xfrm>
              <a:off x="6898475" y="4355300"/>
              <a:ext cx="499200" cy="44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100</a:t>
              </a:r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5969103" y="2358130"/>
            <a:ext cx="1384022" cy="1134000"/>
            <a:chOff x="6331053" y="1798830"/>
            <a:chExt cx="1384022" cy="1134000"/>
          </a:xfrm>
        </p:grpSpPr>
        <p:sp>
          <p:nvSpPr>
            <p:cNvPr id="788" name="Shape 788"/>
            <p:cNvSpPr/>
            <p:nvPr/>
          </p:nvSpPr>
          <p:spPr>
            <a:xfrm rot="9474858">
              <a:off x="6525469" y="1817762"/>
              <a:ext cx="314368" cy="109613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89" name="Shape 789"/>
            <p:cNvSpPr txBox="1"/>
            <p:nvPr/>
          </p:nvSpPr>
          <p:spPr>
            <a:xfrm>
              <a:off x="6889775" y="2539888"/>
              <a:ext cx="8253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COPY</a:t>
              </a:r>
            </a:p>
          </p:txBody>
        </p:sp>
      </p:grpSp>
      <p:grpSp>
        <p:nvGrpSpPr>
          <p:cNvPr id="790" name="Shape 790"/>
          <p:cNvGrpSpPr/>
          <p:nvPr/>
        </p:nvGrpSpPr>
        <p:grpSpPr>
          <a:xfrm>
            <a:off x="3838575" y="3340025"/>
            <a:ext cx="859488" cy="831300"/>
            <a:chOff x="3457575" y="3340025"/>
            <a:chExt cx="859488" cy="831300"/>
          </a:xfrm>
        </p:grpSpPr>
        <p:sp>
          <p:nvSpPr>
            <p:cNvPr id="791" name="Shape 791"/>
            <p:cNvSpPr txBox="1"/>
            <p:nvPr/>
          </p:nvSpPr>
          <p:spPr>
            <a:xfrm>
              <a:off x="3457575" y="3589025"/>
              <a:ext cx="7809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scores</a:t>
              </a:r>
            </a:p>
          </p:txBody>
        </p:sp>
        <p:sp>
          <p:nvSpPr>
            <p:cNvPr id="792" name="Shape 792"/>
            <p:cNvSpPr/>
            <p:nvPr/>
          </p:nvSpPr>
          <p:spPr>
            <a:xfrm>
              <a:off x="4221363" y="3340025"/>
              <a:ext cx="95700" cy="8313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3" name="Shape 793"/>
          <p:cNvSpPr txBox="1"/>
          <p:nvPr/>
        </p:nvSpPr>
        <p:spPr>
          <a:xfrm>
            <a:off x="311700" y="1261525"/>
            <a:ext cx="3724200" cy="167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vector&lt;float&gt; ConvertToPercentage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(const vector&lt;float&gt;&amp; scores)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vector&lt;float&gt; percentages;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// ...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return percentages;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grpSp>
        <p:nvGrpSpPr>
          <p:cNvPr id="794" name="Shape 794"/>
          <p:cNvGrpSpPr/>
          <p:nvPr/>
        </p:nvGrpSpPr>
        <p:grpSpPr>
          <a:xfrm>
            <a:off x="4812816" y="1518875"/>
            <a:ext cx="704870" cy="887400"/>
            <a:chOff x="4379225" y="2405375"/>
            <a:chExt cx="966900" cy="887400"/>
          </a:xfrm>
        </p:grpSpPr>
        <p:sp>
          <p:nvSpPr>
            <p:cNvPr id="795" name="Shape 795"/>
            <p:cNvSpPr/>
            <p:nvPr/>
          </p:nvSpPr>
          <p:spPr>
            <a:xfrm>
              <a:off x="4379225" y="2405375"/>
              <a:ext cx="966900" cy="44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4379225" y="2849075"/>
              <a:ext cx="966900" cy="44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3824525" y="2433425"/>
            <a:ext cx="859488" cy="831300"/>
            <a:chOff x="3457575" y="3340025"/>
            <a:chExt cx="859488" cy="831300"/>
          </a:xfrm>
        </p:grpSpPr>
        <p:sp>
          <p:nvSpPr>
            <p:cNvPr id="798" name="Shape 798"/>
            <p:cNvSpPr txBox="1"/>
            <p:nvPr/>
          </p:nvSpPr>
          <p:spPr>
            <a:xfrm>
              <a:off x="3457575" y="3589025"/>
              <a:ext cx="7809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return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value</a:t>
              </a:r>
            </a:p>
          </p:txBody>
        </p:sp>
        <p:sp>
          <p:nvSpPr>
            <p:cNvPr id="799" name="Shape 799"/>
            <p:cNvSpPr/>
            <p:nvPr/>
          </p:nvSpPr>
          <p:spPr>
            <a:xfrm>
              <a:off x="4221363" y="3340025"/>
              <a:ext cx="95700" cy="8313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0" name="Shape 800"/>
          <p:cNvGrpSpPr/>
          <p:nvPr/>
        </p:nvGrpSpPr>
        <p:grpSpPr>
          <a:xfrm>
            <a:off x="3493275" y="1526825"/>
            <a:ext cx="1204788" cy="831300"/>
            <a:chOff x="3112275" y="3340025"/>
            <a:chExt cx="1204788" cy="831300"/>
          </a:xfrm>
        </p:grpSpPr>
        <p:sp>
          <p:nvSpPr>
            <p:cNvPr id="801" name="Shape 801"/>
            <p:cNvSpPr txBox="1"/>
            <p:nvPr/>
          </p:nvSpPr>
          <p:spPr>
            <a:xfrm>
              <a:off x="3112275" y="3589025"/>
              <a:ext cx="11262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percentages</a:t>
              </a:r>
            </a:p>
          </p:txBody>
        </p:sp>
        <p:sp>
          <p:nvSpPr>
            <p:cNvPr id="802" name="Shape 802"/>
            <p:cNvSpPr/>
            <p:nvPr/>
          </p:nvSpPr>
          <p:spPr>
            <a:xfrm>
              <a:off x="4221363" y="3340025"/>
              <a:ext cx="95700" cy="8313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3" name="Shape 803"/>
          <p:cNvSpPr/>
          <p:nvPr/>
        </p:nvSpPr>
        <p:spPr>
          <a:xfrm>
            <a:off x="4812679" y="1964225"/>
            <a:ext cx="705000" cy="44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grpSp>
        <p:nvGrpSpPr>
          <p:cNvPr id="804" name="Shape 804"/>
          <p:cNvGrpSpPr/>
          <p:nvPr/>
        </p:nvGrpSpPr>
        <p:grpSpPr>
          <a:xfrm>
            <a:off x="5804825" y="3293450"/>
            <a:ext cx="1497600" cy="443100"/>
            <a:chOff x="5900075" y="4355300"/>
            <a:chExt cx="1497600" cy="443100"/>
          </a:xfrm>
        </p:grpSpPr>
        <p:sp>
          <p:nvSpPr>
            <p:cNvPr id="805" name="Shape 805"/>
            <p:cNvSpPr/>
            <p:nvPr/>
          </p:nvSpPr>
          <p:spPr>
            <a:xfrm>
              <a:off x="5900075" y="4355300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33</a:t>
              </a:r>
            </a:p>
          </p:txBody>
        </p:sp>
        <p:sp>
          <p:nvSpPr>
            <p:cNvPr id="806" name="Shape 806"/>
            <p:cNvSpPr/>
            <p:nvPr/>
          </p:nvSpPr>
          <p:spPr>
            <a:xfrm>
              <a:off x="6399275" y="4355300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66</a:t>
              </a:r>
            </a:p>
          </p:txBody>
        </p:sp>
        <p:sp>
          <p:nvSpPr>
            <p:cNvPr id="807" name="Shape 807"/>
            <p:cNvSpPr/>
            <p:nvPr/>
          </p:nvSpPr>
          <p:spPr>
            <a:xfrm>
              <a:off x="6898475" y="4355300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100</a:t>
              </a:r>
            </a:p>
          </p:txBody>
        </p:sp>
      </p:grpSp>
      <p:grpSp>
        <p:nvGrpSpPr>
          <p:cNvPr id="808" name="Shape 808"/>
          <p:cNvGrpSpPr/>
          <p:nvPr/>
        </p:nvGrpSpPr>
        <p:grpSpPr>
          <a:xfrm>
            <a:off x="7896225" y="2988950"/>
            <a:ext cx="1114250" cy="543000"/>
            <a:chOff x="7896225" y="2988950"/>
            <a:chExt cx="1114250" cy="543000"/>
          </a:xfrm>
        </p:grpSpPr>
        <p:sp>
          <p:nvSpPr>
            <p:cNvPr id="809" name="Shape 809"/>
            <p:cNvSpPr txBox="1"/>
            <p:nvPr/>
          </p:nvSpPr>
          <p:spPr>
            <a:xfrm>
              <a:off x="8185175" y="3161613"/>
              <a:ext cx="8253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COPY</a:t>
              </a:r>
            </a:p>
          </p:txBody>
        </p:sp>
        <p:sp>
          <p:nvSpPr>
            <p:cNvPr id="810" name="Shape 810"/>
            <p:cNvSpPr/>
            <p:nvPr/>
          </p:nvSpPr>
          <p:spPr>
            <a:xfrm>
              <a:off x="7896225" y="2988950"/>
              <a:ext cx="390600" cy="543000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FF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1" name="Shape 811"/>
          <p:cNvSpPr/>
          <p:nvPr/>
        </p:nvSpPr>
        <p:spPr>
          <a:xfrm>
            <a:off x="4815504" y="2850050"/>
            <a:ext cx="705000" cy="443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812" name="Shape 812"/>
          <p:cNvSpPr/>
          <p:nvPr/>
        </p:nvSpPr>
        <p:spPr>
          <a:xfrm>
            <a:off x="5419725" y="2673050"/>
            <a:ext cx="476250" cy="887414"/>
          </a:xfrm>
          <a:custGeom>
            <a:avLst/>
            <a:gdLst/>
            <a:ahLst/>
            <a:cxnLst/>
            <a:rect l="0" t="0" r="0" b="0"/>
            <a:pathLst>
              <a:path w="19050" h="19431" extrusionOk="0">
                <a:moveTo>
                  <a:pt x="0" y="0"/>
                </a:moveTo>
                <a:cubicBezTo>
                  <a:pt x="7494" y="5109"/>
                  <a:pt x="14993" y="11318"/>
                  <a:pt x="19050" y="1943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813" name="Shape 813"/>
          <p:cNvSpPr/>
          <p:nvPr/>
        </p:nvSpPr>
        <p:spPr>
          <a:xfrm>
            <a:off x="1162050" y="3960500"/>
            <a:ext cx="2190600" cy="285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476250" y="2407925"/>
            <a:ext cx="2190600" cy="238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476250" y="2188850"/>
            <a:ext cx="2190600" cy="238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971550" y="3960500"/>
            <a:ext cx="285900" cy="285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17" name="Shape 817"/>
          <p:cNvGrpSpPr/>
          <p:nvPr/>
        </p:nvGrpSpPr>
        <p:grpSpPr>
          <a:xfrm>
            <a:off x="5804825" y="1964525"/>
            <a:ext cx="1497600" cy="443100"/>
            <a:chOff x="5900075" y="4355300"/>
            <a:chExt cx="1497600" cy="443100"/>
          </a:xfrm>
        </p:grpSpPr>
        <p:sp>
          <p:nvSpPr>
            <p:cNvPr id="818" name="Shape 818"/>
            <p:cNvSpPr/>
            <p:nvPr/>
          </p:nvSpPr>
          <p:spPr>
            <a:xfrm>
              <a:off x="5900075" y="4355300"/>
              <a:ext cx="499200" cy="4431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33</a:t>
              </a:r>
            </a:p>
          </p:txBody>
        </p:sp>
        <p:sp>
          <p:nvSpPr>
            <p:cNvPr id="819" name="Shape 819"/>
            <p:cNvSpPr/>
            <p:nvPr/>
          </p:nvSpPr>
          <p:spPr>
            <a:xfrm>
              <a:off x="6399275" y="4355300"/>
              <a:ext cx="499200" cy="4431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66</a:t>
              </a:r>
            </a:p>
          </p:txBody>
        </p:sp>
        <p:sp>
          <p:nvSpPr>
            <p:cNvPr id="820" name="Shape 820"/>
            <p:cNvSpPr/>
            <p:nvPr/>
          </p:nvSpPr>
          <p:spPr>
            <a:xfrm>
              <a:off x="6898475" y="4355300"/>
              <a:ext cx="499200" cy="4431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100</a:t>
              </a:r>
            </a:p>
          </p:txBody>
        </p:sp>
      </p:grpSp>
      <p:sp>
        <p:nvSpPr>
          <p:cNvPr id="821" name="Shape 821"/>
          <p:cNvSpPr/>
          <p:nvPr/>
        </p:nvSpPr>
        <p:spPr>
          <a:xfrm>
            <a:off x="5400675" y="2198375"/>
            <a:ext cx="476250" cy="1362045"/>
          </a:xfrm>
          <a:custGeom>
            <a:avLst/>
            <a:gdLst/>
            <a:ahLst/>
            <a:cxnLst/>
            <a:rect l="0" t="0" r="0" b="0"/>
            <a:pathLst>
              <a:path w="19050" h="70866" extrusionOk="0">
                <a:moveTo>
                  <a:pt x="0" y="70866"/>
                </a:moveTo>
                <a:cubicBezTo>
                  <a:pt x="13299" y="59783"/>
                  <a:pt x="9525" y="37123"/>
                  <a:pt x="9525" y="19812"/>
                </a:cubicBezTo>
                <a:cubicBezTo>
                  <a:pt x="9525" y="12484"/>
                  <a:pt x="11722" y="0"/>
                  <a:pt x="19050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822" name="Shape 822"/>
          <p:cNvSpPr/>
          <p:nvPr/>
        </p:nvSpPr>
        <p:spPr>
          <a:xfrm>
            <a:off x="5438775" y="1779300"/>
            <a:ext cx="933450" cy="1362075"/>
          </a:xfrm>
          <a:custGeom>
            <a:avLst/>
            <a:gdLst/>
            <a:ahLst/>
            <a:cxnLst/>
            <a:rect l="0" t="0" r="0" b="0"/>
            <a:pathLst>
              <a:path w="37338" h="38100" extrusionOk="0">
                <a:moveTo>
                  <a:pt x="0" y="0"/>
                </a:moveTo>
                <a:cubicBezTo>
                  <a:pt x="15034" y="9495"/>
                  <a:pt x="20468" y="32476"/>
                  <a:pt x="37338" y="3810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823" name="Shape 823"/>
          <p:cNvSpPr txBox="1"/>
          <p:nvPr/>
        </p:nvSpPr>
        <p:spPr>
          <a:xfrm>
            <a:off x="4805325" y="1147225"/>
            <a:ext cx="4237500" cy="35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(This just shows the concept)</a:t>
            </a:r>
          </a:p>
        </p:txBody>
      </p:sp>
    </p:spTree>
    <p:extLst>
      <p:ext uri="{BB962C8B-B14F-4D97-AF65-F5344CB8AC3E}">
        <p14:creationId xmlns:p14="http://schemas.microsoft.com/office/powerpoint/2010/main" val="8914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1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2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311700" y="1836425"/>
            <a:ext cx="8520600" cy="838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/>
              <a:t>How to prevent these copies?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1524000" y="2827025"/>
            <a:ext cx="6096000" cy="6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We can solve this with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rvalue reference</a:t>
            </a: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" sz="24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move semantics</a:t>
            </a:r>
          </a:p>
        </p:txBody>
      </p:sp>
    </p:spTree>
    <p:extLst>
      <p:ext uri="{BB962C8B-B14F-4D97-AF65-F5344CB8AC3E}">
        <p14:creationId xmlns:p14="http://schemas.microsoft.com/office/powerpoint/2010/main" val="77989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rvalue Reference (&amp;&amp;)</a:t>
            </a:r>
          </a:p>
        </p:txBody>
      </p:sp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new operator since C++11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functionally similar to operator &amp;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operator &amp; is for referencing lvalue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operator &amp;&amp; is for referencing rvalue</a:t>
            </a:r>
          </a:p>
        </p:txBody>
      </p:sp>
    </p:spTree>
    <p:extLst>
      <p:ext uri="{BB962C8B-B14F-4D97-AF65-F5344CB8AC3E}">
        <p14:creationId xmlns:p14="http://schemas.microsoft.com/office/powerpoint/2010/main" val="3171315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rvalue Reference</a:t>
            </a:r>
          </a:p>
        </p:txBody>
      </p:sp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846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float CalculateAverage()</a:t>
            </a:r>
            <a:br>
              <a:rPr lang="en" sz="1400"/>
            </a:b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float average;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//…</a:t>
            </a:r>
            <a:br>
              <a:rPr lang="en" sz="1400"/>
            </a:br>
            <a:r>
              <a:rPr lang="en" sz="1400"/>
              <a:t>	return average;</a:t>
            </a:r>
            <a:br>
              <a:rPr lang="en" sz="1400"/>
            </a:br>
            <a:r>
              <a:rPr lang="en" sz="1400"/>
              <a:t>}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400"/>
              <a:t>int main()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	int number = 10;</a:t>
            </a:r>
            <a:br>
              <a:rPr lang="en" sz="1400"/>
            </a:br>
            <a:r>
              <a:rPr lang="en" sz="1400"/>
              <a:t>	int&amp;&amp; rNumber = number;  				// Error, number is an lvalue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int&amp;&amp; rNumber1 = 10;				// OK, 10 is a rvalue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float&amp;&amp; rAverage = CalculateAverage();		// OK, CalculateAverage() is a rvalue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//...</a:t>
            </a:r>
            <a:br>
              <a:rPr lang="en" sz="1400"/>
            </a:br>
            <a:r>
              <a:rPr lang="en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849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1"/>
              <a:t>std::move()</a:t>
            </a:r>
          </a:p>
        </p:txBody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returns an rvalue reference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converts a lvalue into an rvalue</a:t>
            </a:r>
          </a:p>
        </p:txBody>
      </p:sp>
    </p:spTree>
    <p:extLst>
      <p:ext uri="{BB962C8B-B14F-4D97-AF65-F5344CB8AC3E}">
        <p14:creationId xmlns:p14="http://schemas.microsoft.com/office/powerpoint/2010/main" val="39992464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/>
        </p:nvSpPr>
        <p:spPr>
          <a:xfrm>
            <a:off x="5362575" y="2036450"/>
            <a:ext cx="3291000" cy="285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5362575" y="1750550"/>
            <a:ext cx="3291000" cy="285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MyString</a:t>
            </a:r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#pragma once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#include &lt;string&gt;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MyString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MyString(const MyString&amp; other);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MyString(const char* str);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~MyString();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char* mStr;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int mCount;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  <a:br>
              <a:rPr lang="en"/>
            </a:br>
            <a:r>
              <a:rPr lang="en"/>
              <a:t>{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MyString studentName(“Lulu”);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MyString copiedName(studentName);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0;</a:t>
            </a:r>
            <a:br>
              <a:rPr lang="en"/>
            </a:br>
            <a:r>
              <a:rPr lang="en"/>
              <a:t>}</a:t>
            </a:r>
          </a:p>
        </p:txBody>
      </p:sp>
      <p:pic>
        <p:nvPicPr>
          <p:cNvPr id="857" name="Shape 8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738" y="3109913"/>
            <a:ext cx="3514725" cy="1247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58" name="Shape 858"/>
          <p:cNvSpPr/>
          <p:nvPr/>
        </p:nvSpPr>
        <p:spPr>
          <a:xfrm>
            <a:off x="819150" y="2530675"/>
            <a:ext cx="2829000" cy="285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819150" y="2816575"/>
            <a:ext cx="2829000" cy="285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67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Move Constructor</a:t>
            </a:r>
          </a:p>
        </p:txBody>
      </p:sp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821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#pragma once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#include &lt;string&gt;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class MyString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MyString(const MyString&amp;&amp; other);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MyString(const MyString&amp; other);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MyString(const char* str);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~MyString();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char* mStr;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int mCount;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</a:p>
        </p:txBody>
      </p:sp>
      <p:sp>
        <p:nvSpPr>
          <p:cNvPr id="866" name="Shape 866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1916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MyString::MyString(</a:t>
            </a:r>
            <a:r>
              <a:rPr lang="en" b="1">
                <a:solidFill>
                  <a:srgbClr val="FF0000"/>
                </a:solidFill>
              </a:rPr>
              <a:t>MyString&amp;&amp; other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: mStr(other.mStr)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, mCount(other.mCount)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other.mStr = nullptr;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other.mCount =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Shape 867"/>
          <p:cNvSpPr txBox="1">
            <a:spLocks noGrp="1"/>
          </p:cNvSpPr>
          <p:nvPr>
            <p:ph type="body" idx="2"/>
          </p:nvPr>
        </p:nvSpPr>
        <p:spPr>
          <a:xfrm>
            <a:off x="4832400" y="3219325"/>
            <a:ext cx="3999900" cy="182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  <a:br>
              <a:rPr lang="en"/>
            </a:br>
            <a:r>
              <a:rPr lang="en"/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MyString studentName(“Lulu”);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MyString </a:t>
            </a:r>
            <a:r>
              <a:rPr lang="en" sz="1200"/>
              <a:t>copiedName(</a:t>
            </a:r>
            <a:r>
              <a:rPr lang="en" sz="1200" b="1">
                <a:solidFill>
                  <a:srgbClr val="FF0000"/>
                </a:solidFill>
              </a:rPr>
              <a:t>std::move(studentName)</a:t>
            </a:r>
            <a:r>
              <a:rPr lang="en" sz="1200"/>
              <a:t>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0;</a:t>
            </a:r>
            <a:br>
              <a:rPr lang="en"/>
            </a:br>
            <a:r>
              <a:rPr lang="en"/>
              <a:t>}</a:t>
            </a:r>
          </a:p>
        </p:txBody>
      </p:sp>
      <p:pic>
        <p:nvPicPr>
          <p:cNvPr id="868" name="Shape 8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3" y="1780900"/>
            <a:ext cx="4481499" cy="59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69" name="Shape 869"/>
          <p:cNvSpPr/>
          <p:nvPr/>
        </p:nvSpPr>
        <p:spPr>
          <a:xfrm>
            <a:off x="4953000" y="3789050"/>
            <a:ext cx="2724300" cy="257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4953000" y="4084325"/>
            <a:ext cx="3807900" cy="228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1" name="Shape 8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13" y="3390900"/>
            <a:ext cx="3667125" cy="1200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72" name="Shape 872"/>
          <p:cNvSpPr/>
          <p:nvPr/>
        </p:nvSpPr>
        <p:spPr>
          <a:xfrm>
            <a:off x="1371600" y="2068900"/>
            <a:ext cx="485700" cy="133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1628775" y="3731900"/>
            <a:ext cx="628800" cy="20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1628775" y="4217675"/>
            <a:ext cx="628800" cy="20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6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Move Constructor</a:t>
            </a:r>
          </a:p>
        </p:txBody>
      </p:sp>
      <p:sp>
        <p:nvSpPr>
          <p:cNvPr id="880" name="Shape 88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38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Take ownership of member variables from another object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Unlike copy constructor, it avoids memory reallocation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faster than a copy constructor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Kind of shallow copy</a:t>
            </a:r>
          </a:p>
        </p:txBody>
      </p:sp>
      <p:sp>
        <p:nvSpPr>
          <p:cNvPr id="881" name="Shape 881"/>
          <p:cNvSpPr txBox="1"/>
          <p:nvPr/>
        </p:nvSpPr>
        <p:spPr>
          <a:xfrm>
            <a:off x="2343150" y="2769875"/>
            <a:ext cx="4514700" cy="620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&lt;class_name&gt;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::</a:t>
            </a: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&lt;class_name&gt;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&lt;class_name&gt;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&amp;&amp;)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457200" y="3552525"/>
            <a:ext cx="8375100" cy="93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MyString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::</a:t>
            </a: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MyString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MyString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&amp;&amp; other)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//...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1152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 txBox="1">
            <a:spLocks noGrp="1"/>
          </p:cNvSpPr>
          <p:nvPr>
            <p:ph type="body" idx="2"/>
          </p:nvPr>
        </p:nvSpPr>
        <p:spPr>
          <a:xfrm>
            <a:off x="4524375" y="1225225"/>
            <a:ext cx="4308000" cy="3821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MyString&amp; MyString::operator=</a:t>
            </a:r>
            <a:br>
              <a:rPr lang="en"/>
            </a:br>
            <a:r>
              <a:rPr lang="en"/>
              <a:t>					(MyString&amp;&amp; other)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delete[] mStr;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mStr = other.mStr;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mCount = other.mCount;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other.mStr = nullptr;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other.mCount =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*this;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Shape 88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Move Assignment Operator</a:t>
            </a:r>
          </a:p>
        </p:txBody>
      </p:sp>
      <p:sp>
        <p:nvSpPr>
          <p:cNvPr id="889" name="Shape 88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821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#pragma once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&lt;string&gt;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MyString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MyString&amp; operator=</a:t>
            </a:r>
            <a:br>
              <a:rPr lang="en"/>
            </a:br>
            <a:r>
              <a:rPr lang="en"/>
              <a:t>			(const MyString&amp;&amp; other);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//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char* mStr;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mCount;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</a:p>
        </p:txBody>
      </p:sp>
      <p:sp>
        <p:nvSpPr>
          <p:cNvPr id="890" name="Shape 890"/>
          <p:cNvSpPr txBox="1">
            <a:spLocks noGrp="1"/>
          </p:cNvSpPr>
          <p:nvPr>
            <p:ph type="body" idx="2"/>
          </p:nvPr>
        </p:nvSpPr>
        <p:spPr>
          <a:xfrm>
            <a:off x="1676400" y="1974625"/>
            <a:ext cx="5724600" cy="2322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  <a:br>
              <a:rPr lang="en"/>
            </a:br>
            <a:r>
              <a:rPr lang="en"/>
              <a:t>{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MyString studentName(“Lulu”);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MyString copiedName(“Amumu”);</a:t>
            </a:r>
            <a:br>
              <a:rPr lang="en"/>
            </a:br>
            <a:r>
              <a:rPr lang="en"/>
              <a:t>	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copiedName = std::move(studentName);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0;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891" name="Shape 891"/>
          <p:cNvSpPr/>
          <p:nvPr/>
        </p:nvSpPr>
        <p:spPr>
          <a:xfrm>
            <a:off x="2171700" y="2798450"/>
            <a:ext cx="2867100" cy="257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2" name="Shape 8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75" y="3771888"/>
            <a:ext cx="3438525" cy="1190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93" name="Shape 893"/>
          <p:cNvSpPr/>
          <p:nvPr/>
        </p:nvSpPr>
        <p:spPr>
          <a:xfrm>
            <a:off x="2257425" y="4122325"/>
            <a:ext cx="581100" cy="174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2257425" y="4608200"/>
            <a:ext cx="581100" cy="174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5" name="Shape 8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700" y="3542975"/>
            <a:ext cx="3352800" cy="1504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96" name="Shape 896"/>
          <p:cNvSpPr/>
          <p:nvPr/>
        </p:nvSpPr>
        <p:spPr>
          <a:xfrm>
            <a:off x="6781800" y="4208150"/>
            <a:ext cx="657300" cy="174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6781800" y="4722500"/>
            <a:ext cx="657300" cy="174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2124075" y="3285175"/>
            <a:ext cx="3524100" cy="257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2529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Move Assignment Operator</a:t>
            </a:r>
          </a:p>
        </p:txBody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430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Same concept as move constructor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Takes ownership of member variables from another object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Again, it avoids memory reallocation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Shallow copy</a:t>
            </a:r>
          </a:p>
        </p:txBody>
      </p:sp>
      <p:sp>
        <p:nvSpPr>
          <p:cNvPr id="905" name="Shape 905"/>
          <p:cNvSpPr txBox="1"/>
          <p:nvPr/>
        </p:nvSpPr>
        <p:spPr>
          <a:xfrm>
            <a:off x="1749150" y="2733625"/>
            <a:ext cx="5791200" cy="620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&lt;class_name&gt;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&amp; </a:t>
            </a: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&lt;class_name&gt;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::operator=(</a:t>
            </a: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&lt;class_name&gt;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&amp;&amp; )</a:t>
            </a:r>
          </a:p>
        </p:txBody>
      </p:sp>
      <p:sp>
        <p:nvSpPr>
          <p:cNvPr id="906" name="Shape 906"/>
          <p:cNvSpPr txBox="1"/>
          <p:nvPr/>
        </p:nvSpPr>
        <p:spPr>
          <a:xfrm>
            <a:off x="457200" y="3552525"/>
            <a:ext cx="8375100" cy="93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MyString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&amp; </a:t>
            </a: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MyString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::operator= (</a:t>
            </a: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MyString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&amp;&amp; other)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//...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918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 Counting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Like garbage collection, an object will be deallocated when there is no references to it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reference count is used to track how many times a specific object is being referenced at any given moment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count increases when a given object A is referenced by another object B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The count decreases when B stops referencing it (e.g, B goes out of scope)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Move Semantics for STL Containers</a:t>
            </a:r>
          </a:p>
        </p:txBody>
      </p:sp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Since C++11, STL containers have both move constructors and move assignments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/>
              <a:t>So, you do not need to implement them</a:t>
            </a:r>
          </a:p>
        </p:txBody>
      </p:sp>
    </p:spTree>
    <p:extLst>
      <p:ext uri="{BB962C8B-B14F-4D97-AF65-F5344CB8AC3E}">
        <p14:creationId xmlns:p14="http://schemas.microsoft.com/office/powerpoint/2010/main" val="34496515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Move Assignment Since C++11</a:t>
            </a:r>
          </a:p>
        </p:txBody>
      </p:sp>
      <p:sp>
        <p:nvSpPr>
          <p:cNvPr id="918" name="Shape 918"/>
          <p:cNvSpPr txBox="1">
            <a:spLocks noGrp="1"/>
          </p:cNvSpPr>
          <p:nvPr>
            <p:ph type="body" idx="4294967295"/>
          </p:nvPr>
        </p:nvSpPr>
        <p:spPr>
          <a:xfrm>
            <a:off x="311700" y="1583225"/>
            <a:ext cx="3241200" cy="17637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main()</a:t>
            </a:r>
            <a:br>
              <a:rPr lang="en" sz="1200"/>
            </a:b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vector&lt;int&gt; scores;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//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scores = ConvertToPercentage(scores);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// ...</a:t>
            </a:r>
            <a:br>
              <a:rPr lang="en" sz="1200"/>
            </a:b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9" name="Shape 919"/>
          <p:cNvGrpSpPr/>
          <p:nvPr/>
        </p:nvGrpSpPr>
        <p:grpSpPr>
          <a:xfrm>
            <a:off x="5804825" y="1518875"/>
            <a:ext cx="2995200" cy="2660400"/>
            <a:chOff x="6185825" y="1366475"/>
            <a:chExt cx="2995200" cy="2660400"/>
          </a:xfrm>
        </p:grpSpPr>
        <p:grpSp>
          <p:nvGrpSpPr>
            <p:cNvPr id="920" name="Shape 920"/>
            <p:cNvGrpSpPr/>
            <p:nvPr/>
          </p:nvGrpSpPr>
          <p:grpSpPr>
            <a:xfrm>
              <a:off x="6185825" y="1368275"/>
              <a:ext cx="2496000" cy="2658600"/>
              <a:chOff x="3526750" y="1518875"/>
              <a:chExt cx="2496000" cy="2658600"/>
            </a:xfrm>
          </p:grpSpPr>
          <p:sp>
            <p:nvSpPr>
              <p:cNvPr id="921" name="Shape 921"/>
              <p:cNvSpPr/>
              <p:nvPr/>
            </p:nvSpPr>
            <p:spPr>
              <a:xfrm>
                <a:off x="3526750" y="15188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2" name="Shape 922"/>
              <p:cNvSpPr/>
              <p:nvPr/>
            </p:nvSpPr>
            <p:spPr>
              <a:xfrm>
                <a:off x="4025950" y="15188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3" name="Shape 923"/>
              <p:cNvSpPr/>
              <p:nvPr/>
            </p:nvSpPr>
            <p:spPr>
              <a:xfrm>
                <a:off x="4525150" y="15188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4" name="Shape 924"/>
              <p:cNvSpPr/>
              <p:nvPr/>
            </p:nvSpPr>
            <p:spPr>
              <a:xfrm>
                <a:off x="5024350" y="15188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5523550" y="15188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3526750" y="19619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4025950" y="19619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8" name="Shape 928"/>
              <p:cNvSpPr/>
              <p:nvPr/>
            </p:nvSpPr>
            <p:spPr>
              <a:xfrm>
                <a:off x="4525150" y="19619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29" name="Shape 929"/>
              <p:cNvSpPr/>
              <p:nvPr/>
            </p:nvSpPr>
            <p:spPr>
              <a:xfrm>
                <a:off x="5024350" y="1961975"/>
                <a:ext cx="499200" cy="4431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5523550" y="1961975"/>
                <a:ext cx="499200" cy="4431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1" name="Shape 931"/>
              <p:cNvSpPr/>
              <p:nvPr/>
            </p:nvSpPr>
            <p:spPr>
              <a:xfrm>
                <a:off x="3526750" y="24050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2" name="Shape 932"/>
              <p:cNvSpPr/>
              <p:nvPr/>
            </p:nvSpPr>
            <p:spPr>
              <a:xfrm>
                <a:off x="4025950" y="24050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4525150" y="24050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4" name="Shape 934"/>
              <p:cNvSpPr/>
              <p:nvPr/>
            </p:nvSpPr>
            <p:spPr>
              <a:xfrm>
                <a:off x="5024350" y="24050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5" name="Shape 935"/>
              <p:cNvSpPr/>
              <p:nvPr/>
            </p:nvSpPr>
            <p:spPr>
              <a:xfrm>
                <a:off x="5523550" y="24050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3526750" y="2848175"/>
                <a:ext cx="499200" cy="4431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7" name="Shape 937"/>
              <p:cNvSpPr/>
              <p:nvPr/>
            </p:nvSpPr>
            <p:spPr>
              <a:xfrm>
                <a:off x="4025950" y="28481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8" name="Shape 938"/>
              <p:cNvSpPr/>
              <p:nvPr/>
            </p:nvSpPr>
            <p:spPr>
              <a:xfrm>
                <a:off x="4525150" y="28481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5024350" y="28481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5523550" y="28481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35267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40259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45251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50243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55235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35267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40259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45251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9" name="Shape 949"/>
              <p:cNvSpPr/>
              <p:nvPr/>
            </p:nvSpPr>
            <p:spPr>
              <a:xfrm>
                <a:off x="50243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0" name="Shape 950"/>
              <p:cNvSpPr/>
              <p:nvPr/>
            </p:nvSpPr>
            <p:spPr>
              <a:xfrm>
                <a:off x="55235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951" name="Shape 951"/>
            <p:cNvSpPr/>
            <p:nvPr/>
          </p:nvSpPr>
          <p:spPr>
            <a:xfrm>
              <a:off x="8681825" y="1366475"/>
              <a:ext cx="499200" cy="443100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8681825" y="18095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8681825" y="22526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8681825" y="26969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8681825" y="31400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8681825" y="35831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7" name="Shape 957"/>
          <p:cNvGrpSpPr/>
          <p:nvPr/>
        </p:nvGrpSpPr>
        <p:grpSpPr>
          <a:xfrm>
            <a:off x="4812756" y="1517975"/>
            <a:ext cx="704870" cy="2662200"/>
            <a:chOff x="1474100" y="1518875"/>
            <a:chExt cx="966900" cy="2662200"/>
          </a:xfrm>
        </p:grpSpPr>
        <p:sp>
          <p:nvSpPr>
            <p:cNvPr id="958" name="Shape 958"/>
            <p:cNvSpPr/>
            <p:nvPr/>
          </p:nvSpPr>
          <p:spPr>
            <a:xfrm>
              <a:off x="1474100" y="3737375"/>
              <a:ext cx="966900" cy="44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959" name="Shape 959"/>
            <p:cNvSpPr/>
            <p:nvPr/>
          </p:nvSpPr>
          <p:spPr>
            <a:xfrm>
              <a:off x="1474100" y="3293675"/>
              <a:ext cx="966900" cy="44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1474100" y="24062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1474100" y="19625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1474100" y="15188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1474100" y="28499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64" name="Shape 964"/>
          <p:cNvGrpSpPr/>
          <p:nvPr/>
        </p:nvGrpSpPr>
        <p:grpSpPr>
          <a:xfrm>
            <a:off x="5804825" y="1964525"/>
            <a:ext cx="1497600" cy="443100"/>
            <a:chOff x="5900075" y="4355300"/>
            <a:chExt cx="1497600" cy="443100"/>
          </a:xfrm>
        </p:grpSpPr>
        <p:sp>
          <p:nvSpPr>
            <p:cNvPr id="965" name="Shape 965"/>
            <p:cNvSpPr/>
            <p:nvPr/>
          </p:nvSpPr>
          <p:spPr>
            <a:xfrm>
              <a:off x="5900075" y="4355300"/>
              <a:ext cx="499200" cy="4431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</a:p>
          </p:txBody>
        </p:sp>
        <p:sp>
          <p:nvSpPr>
            <p:cNvPr id="966" name="Shape 966"/>
            <p:cNvSpPr/>
            <p:nvPr/>
          </p:nvSpPr>
          <p:spPr>
            <a:xfrm>
              <a:off x="6399275" y="4355300"/>
              <a:ext cx="499200" cy="4431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20</a:t>
              </a:r>
            </a:p>
          </p:txBody>
        </p:sp>
        <p:sp>
          <p:nvSpPr>
            <p:cNvPr id="967" name="Shape 967"/>
            <p:cNvSpPr/>
            <p:nvPr/>
          </p:nvSpPr>
          <p:spPr>
            <a:xfrm>
              <a:off x="6898475" y="4355300"/>
              <a:ext cx="499200" cy="4431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30</a:t>
              </a:r>
            </a:p>
          </p:txBody>
        </p:sp>
      </p:grpSp>
      <p:grpSp>
        <p:nvGrpSpPr>
          <p:cNvPr id="968" name="Shape 968"/>
          <p:cNvGrpSpPr/>
          <p:nvPr/>
        </p:nvGrpSpPr>
        <p:grpSpPr>
          <a:xfrm>
            <a:off x="4812816" y="2405375"/>
            <a:ext cx="704870" cy="887400"/>
            <a:chOff x="4379225" y="2405375"/>
            <a:chExt cx="966900" cy="887400"/>
          </a:xfrm>
        </p:grpSpPr>
        <p:sp>
          <p:nvSpPr>
            <p:cNvPr id="969" name="Shape 969"/>
            <p:cNvSpPr/>
            <p:nvPr/>
          </p:nvSpPr>
          <p:spPr>
            <a:xfrm>
              <a:off x="4379225" y="2405375"/>
              <a:ext cx="966900" cy="4437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4379225" y="2849075"/>
              <a:ext cx="966900" cy="4437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71" name="Shape 971"/>
          <p:cNvGrpSpPr/>
          <p:nvPr/>
        </p:nvGrpSpPr>
        <p:grpSpPr>
          <a:xfrm>
            <a:off x="3838575" y="3340025"/>
            <a:ext cx="859488" cy="831300"/>
            <a:chOff x="3457575" y="3340025"/>
            <a:chExt cx="859488" cy="831300"/>
          </a:xfrm>
        </p:grpSpPr>
        <p:sp>
          <p:nvSpPr>
            <p:cNvPr id="972" name="Shape 972"/>
            <p:cNvSpPr txBox="1"/>
            <p:nvPr/>
          </p:nvSpPr>
          <p:spPr>
            <a:xfrm>
              <a:off x="3457575" y="3589025"/>
              <a:ext cx="7809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scores</a:t>
              </a:r>
            </a:p>
          </p:txBody>
        </p:sp>
        <p:sp>
          <p:nvSpPr>
            <p:cNvPr id="973" name="Shape 973"/>
            <p:cNvSpPr/>
            <p:nvPr/>
          </p:nvSpPr>
          <p:spPr>
            <a:xfrm>
              <a:off x="4221363" y="3340025"/>
              <a:ext cx="95700" cy="8313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74" name="Shape 974"/>
          <p:cNvSpPr txBox="1"/>
          <p:nvPr/>
        </p:nvSpPr>
        <p:spPr>
          <a:xfrm>
            <a:off x="311700" y="1261525"/>
            <a:ext cx="3724200" cy="167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75" name="Shape 975"/>
          <p:cNvGrpSpPr/>
          <p:nvPr/>
        </p:nvGrpSpPr>
        <p:grpSpPr>
          <a:xfrm>
            <a:off x="3824525" y="2433425"/>
            <a:ext cx="859488" cy="831300"/>
            <a:chOff x="3457575" y="3340025"/>
            <a:chExt cx="859488" cy="831300"/>
          </a:xfrm>
        </p:grpSpPr>
        <p:sp>
          <p:nvSpPr>
            <p:cNvPr id="976" name="Shape 976"/>
            <p:cNvSpPr txBox="1"/>
            <p:nvPr/>
          </p:nvSpPr>
          <p:spPr>
            <a:xfrm>
              <a:off x="3457575" y="3589025"/>
              <a:ext cx="7809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return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value</a:t>
              </a:r>
            </a:p>
          </p:txBody>
        </p:sp>
        <p:sp>
          <p:nvSpPr>
            <p:cNvPr id="977" name="Shape 977"/>
            <p:cNvSpPr/>
            <p:nvPr/>
          </p:nvSpPr>
          <p:spPr>
            <a:xfrm>
              <a:off x="4221363" y="3340025"/>
              <a:ext cx="95700" cy="8313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8" name="Shape 978"/>
          <p:cNvGrpSpPr/>
          <p:nvPr/>
        </p:nvGrpSpPr>
        <p:grpSpPr>
          <a:xfrm>
            <a:off x="5804825" y="3293450"/>
            <a:ext cx="1497600" cy="443100"/>
            <a:chOff x="5900075" y="4355300"/>
            <a:chExt cx="1497600" cy="443100"/>
          </a:xfrm>
        </p:grpSpPr>
        <p:sp>
          <p:nvSpPr>
            <p:cNvPr id="979" name="Shape 979"/>
            <p:cNvSpPr/>
            <p:nvPr/>
          </p:nvSpPr>
          <p:spPr>
            <a:xfrm>
              <a:off x="5900075" y="4355300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33</a:t>
              </a:r>
            </a:p>
          </p:txBody>
        </p:sp>
        <p:sp>
          <p:nvSpPr>
            <p:cNvPr id="980" name="Shape 980"/>
            <p:cNvSpPr/>
            <p:nvPr/>
          </p:nvSpPr>
          <p:spPr>
            <a:xfrm>
              <a:off x="6399275" y="4355300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66</a:t>
              </a:r>
            </a:p>
          </p:txBody>
        </p:sp>
        <p:sp>
          <p:nvSpPr>
            <p:cNvPr id="981" name="Shape 981"/>
            <p:cNvSpPr/>
            <p:nvPr/>
          </p:nvSpPr>
          <p:spPr>
            <a:xfrm>
              <a:off x="6898475" y="4355300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100</a:t>
              </a:r>
            </a:p>
          </p:txBody>
        </p:sp>
      </p:grpSp>
      <p:sp>
        <p:nvSpPr>
          <p:cNvPr id="982" name="Shape 982"/>
          <p:cNvSpPr/>
          <p:nvPr/>
        </p:nvSpPr>
        <p:spPr>
          <a:xfrm>
            <a:off x="4815504" y="2850050"/>
            <a:ext cx="705000" cy="443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983" name="Shape 983"/>
          <p:cNvSpPr/>
          <p:nvPr/>
        </p:nvSpPr>
        <p:spPr>
          <a:xfrm>
            <a:off x="5419725" y="2673050"/>
            <a:ext cx="476250" cy="887414"/>
          </a:xfrm>
          <a:custGeom>
            <a:avLst/>
            <a:gdLst/>
            <a:ahLst/>
            <a:cxnLst/>
            <a:rect l="0" t="0" r="0" b="0"/>
            <a:pathLst>
              <a:path w="19050" h="19431" extrusionOk="0">
                <a:moveTo>
                  <a:pt x="0" y="0"/>
                </a:moveTo>
                <a:cubicBezTo>
                  <a:pt x="7494" y="5109"/>
                  <a:pt x="14993" y="11318"/>
                  <a:pt x="19050" y="1943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984" name="Shape 984"/>
          <p:cNvSpPr/>
          <p:nvPr/>
        </p:nvSpPr>
        <p:spPr>
          <a:xfrm>
            <a:off x="971550" y="2489700"/>
            <a:ext cx="285900" cy="285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5" name="Shape 985"/>
          <p:cNvSpPr/>
          <p:nvPr/>
        </p:nvSpPr>
        <p:spPr>
          <a:xfrm>
            <a:off x="5400675" y="2198375"/>
            <a:ext cx="476250" cy="1362045"/>
          </a:xfrm>
          <a:custGeom>
            <a:avLst/>
            <a:gdLst/>
            <a:ahLst/>
            <a:cxnLst/>
            <a:rect l="0" t="0" r="0" b="0"/>
            <a:pathLst>
              <a:path w="19050" h="70866" extrusionOk="0">
                <a:moveTo>
                  <a:pt x="0" y="70866"/>
                </a:moveTo>
                <a:cubicBezTo>
                  <a:pt x="13299" y="59783"/>
                  <a:pt x="9525" y="37123"/>
                  <a:pt x="9525" y="19812"/>
                </a:cubicBezTo>
                <a:cubicBezTo>
                  <a:pt x="9525" y="12484"/>
                  <a:pt x="11722" y="0"/>
                  <a:pt x="19050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986" name="Shape 986"/>
          <p:cNvSpPr/>
          <p:nvPr/>
        </p:nvSpPr>
        <p:spPr>
          <a:xfrm>
            <a:off x="5438775" y="2217425"/>
            <a:ext cx="419100" cy="495300"/>
          </a:xfrm>
          <a:custGeom>
            <a:avLst/>
            <a:gdLst/>
            <a:ahLst/>
            <a:cxnLst/>
            <a:rect l="0" t="0" r="0" b="0"/>
            <a:pathLst>
              <a:path w="16764" h="19812" extrusionOk="0">
                <a:moveTo>
                  <a:pt x="0" y="19812"/>
                </a:moveTo>
                <a:cubicBezTo>
                  <a:pt x="3212" y="11779"/>
                  <a:pt x="8371" y="2098"/>
                  <a:pt x="16764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987" name="Shape 987"/>
          <p:cNvSpPr/>
          <p:nvPr/>
        </p:nvSpPr>
        <p:spPr>
          <a:xfrm>
            <a:off x="5400675" y="3522350"/>
            <a:ext cx="514350" cy="76200"/>
          </a:xfrm>
          <a:custGeom>
            <a:avLst/>
            <a:gdLst/>
            <a:ahLst/>
            <a:cxnLst/>
            <a:rect l="0" t="0" r="0" b="0"/>
            <a:pathLst>
              <a:path w="20574" h="3048" extrusionOk="0">
                <a:moveTo>
                  <a:pt x="0" y="0"/>
                </a:moveTo>
                <a:cubicBezTo>
                  <a:pt x="6787" y="1413"/>
                  <a:pt x="13641" y="3048"/>
                  <a:pt x="20574" y="304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988" name="Shape 988"/>
          <p:cNvSpPr txBox="1"/>
          <p:nvPr/>
        </p:nvSpPr>
        <p:spPr>
          <a:xfrm>
            <a:off x="4805325" y="1147225"/>
            <a:ext cx="4237500" cy="35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(This just shows the concept)</a:t>
            </a:r>
          </a:p>
        </p:txBody>
      </p:sp>
    </p:spTree>
    <p:extLst>
      <p:ext uri="{BB962C8B-B14F-4D97-AF65-F5344CB8AC3E}">
        <p14:creationId xmlns:p14="http://schemas.microsoft.com/office/powerpoint/2010/main" val="273037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rvalue optimization</a:t>
            </a:r>
          </a:p>
        </p:txBody>
      </p:sp>
      <p:sp>
        <p:nvSpPr>
          <p:cNvPr id="994" name="Shape 99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Another C++ programming jargon that got us excited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Yes, we again misused it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move constructor and assignment operator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still valid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Open Sans"/>
              <a:buChar char="●"/>
            </a:pPr>
            <a:r>
              <a:rPr lang="en"/>
              <a:t>functions returning a object itself instead of a pointer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Returning rvalue from a function is actually slow a lot of times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 breaks compiler optimization named Named Return Value Optimization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Best practice of today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just return objects by default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change functions to return rvalue only if it's proven to be faster</a:t>
            </a:r>
          </a:p>
          <a:p>
            <a:pPr marL="914400" lvl="1" indent="-317500" rtl="0">
              <a:spcBef>
                <a:spcPts val="0"/>
              </a:spcBef>
              <a:buSzPct val="100000"/>
              <a:buChar char="○"/>
            </a:pPr>
            <a:r>
              <a:rPr lang="en"/>
              <a:t>if you return a std::vector containing many objects, rvalue return might be faster</a:t>
            </a:r>
          </a:p>
        </p:txBody>
      </p:sp>
    </p:spTree>
    <p:extLst>
      <p:ext uri="{BB962C8B-B14F-4D97-AF65-F5344CB8AC3E}">
        <p14:creationId xmlns:p14="http://schemas.microsoft.com/office/powerpoint/2010/main" val="333346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Shape 221"/>
          <p:cNvGrpSpPr/>
          <p:nvPr/>
        </p:nvGrpSpPr>
        <p:grpSpPr>
          <a:xfrm>
            <a:off x="5804825" y="1518875"/>
            <a:ext cx="2995200" cy="2660400"/>
            <a:chOff x="6185825" y="1366475"/>
            <a:chExt cx="2995200" cy="2660400"/>
          </a:xfrm>
        </p:grpSpPr>
        <p:grpSp>
          <p:nvGrpSpPr>
            <p:cNvPr id="222" name="Shape 222"/>
            <p:cNvGrpSpPr/>
            <p:nvPr/>
          </p:nvGrpSpPr>
          <p:grpSpPr>
            <a:xfrm>
              <a:off x="6185825" y="1368275"/>
              <a:ext cx="2496000" cy="2658600"/>
              <a:chOff x="3526750" y="1518875"/>
              <a:chExt cx="2496000" cy="2658600"/>
            </a:xfrm>
          </p:grpSpPr>
          <p:sp>
            <p:nvSpPr>
              <p:cNvPr id="223" name="Shape 223"/>
              <p:cNvSpPr/>
              <p:nvPr/>
            </p:nvSpPr>
            <p:spPr>
              <a:xfrm>
                <a:off x="3526750" y="1518875"/>
                <a:ext cx="499200" cy="4431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4025950" y="1518875"/>
                <a:ext cx="499200" cy="4431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4525150" y="1518875"/>
                <a:ext cx="499200" cy="4431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5024350" y="1518875"/>
                <a:ext cx="499200" cy="443100"/>
              </a:xfrm>
              <a:prstGeom prst="rect">
                <a:avLst/>
              </a:prstGeom>
              <a:solidFill>
                <a:srgbClr val="EAD1D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5523550" y="1518875"/>
                <a:ext cx="499200" cy="443100"/>
              </a:xfrm>
              <a:prstGeom prst="rect">
                <a:avLst/>
              </a:prstGeom>
              <a:solidFill>
                <a:srgbClr val="EAD1D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3526750" y="1961975"/>
                <a:ext cx="499200" cy="443100"/>
              </a:xfrm>
              <a:prstGeom prst="rect">
                <a:avLst/>
              </a:prstGeom>
              <a:solidFill>
                <a:srgbClr val="D0E0E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4025950" y="19619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4525150" y="19619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5024350" y="19619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5523550" y="1961975"/>
                <a:ext cx="499200" cy="443100"/>
              </a:xfrm>
              <a:prstGeom prst="rect">
                <a:avLst/>
              </a:prstGeom>
              <a:solidFill>
                <a:srgbClr val="D9D2E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3526750" y="2405075"/>
                <a:ext cx="499200" cy="4431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4025950" y="2405075"/>
                <a:ext cx="499200" cy="4431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4525150" y="24050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5024350" y="24050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5523550" y="24050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3526750" y="2848175"/>
                <a:ext cx="499200" cy="4431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4025950" y="2848175"/>
                <a:ext cx="499200" cy="4431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4525150" y="2848175"/>
                <a:ext cx="499200" cy="4431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5024350" y="2848175"/>
                <a:ext cx="499200" cy="4431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5523550" y="28481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35267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40259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45251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50243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5523550" y="32912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35267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40259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45251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50243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5523550" y="3734375"/>
                <a:ext cx="499200" cy="4431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53" name="Shape 253"/>
            <p:cNvSpPr/>
            <p:nvPr/>
          </p:nvSpPr>
          <p:spPr>
            <a:xfrm>
              <a:off x="8681825" y="13664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8681825" y="18095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8681825" y="22526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681825" y="26969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681825" y="31400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681825" y="3583175"/>
              <a:ext cx="499200" cy="4431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It Work?</a:t>
            </a:r>
          </a:p>
        </p:txBody>
      </p:sp>
      <p:grpSp>
        <p:nvGrpSpPr>
          <p:cNvPr id="260" name="Shape 260"/>
          <p:cNvGrpSpPr/>
          <p:nvPr/>
        </p:nvGrpSpPr>
        <p:grpSpPr>
          <a:xfrm>
            <a:off x="4141100" y="1518875"/>
            <a:ext cx="966900" cy="2662200"/>
            <a:chOff x="1474100" y="1518875"/>
            <a:chExt cx="966900" cy="2662200"/>
          </a:xfrm>
        </p:grpSpPr>
        <p:sp>
          <p:nvSpPr>
            <p:cNvPr id="261" name="Shape 261"/>
            <p:cNvSpPr/>
            <p:nvPr/>
          </p:nvSpPr>
          <p:spPr>
            <a:xfrm>
              <a:off x="1474100" y="37373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474100" y="32936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474100" y="24062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1474100" y="19625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474100" y="15188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1474100" y="2849975"/>
              <a:ext cx="966900" cy="443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" name="Shape 267"/>
          <p:cNvSpPr/>
          <p:nvPr/>
        </p:nvSpPr>
        <p:spPr>
          <a:xfrm>
            <a:off x="5804825" y="3292475"/>
            <a:ext cx="499200" cy="443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268" name="Shape 268"/>
          <p:cNvSpPr/>
          <p:nvPr/>
        </p:nvSpPr>
        <p:spPr>
          <a:xfrm>
            <a:off x="5804825" y="3292475"/>
            <a:ext cx="499200" cy="443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311700" y="3784300"/>
            <a:ext cx="2633400" cy="94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MyString cat(“Lulu”);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MyString anotherCat(“Naru”);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anotherCat = cat;</a:t>
            </a:r>
          </a:p>
        </p:txBody>
      </p:sp>
      <p:sp>
        <p:nvSpPr>
          <p:cNvPr id="270" name="Shape 270"/>
          <p:cNvSpPr/>
          <p:nvPr/>
        </p:nvSpPr>
        <p:spPr>
          <a:xfrm>
            <a:off x="5804825" y="3735875"/>
            <a:ext cx="499200" cy="443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grpSp>
        <p:nvGrpSpPr>
          <p:cNvPr id="271" name="Shape 271"/>
          <p:cNvGrpSpPr/>
          <p:nvPr/>
        </p:nvGrpSpPr>
        <p:grpSpPr>
          <a:xfrm>
            <a:off x="6304025" y="3292475"/>
            <a:ext cx="2496000" cy="443100"/>
            <a:chOff x="6685025" y="3140075"/>
            <a:chExt cx="2496000" cy="443100"/>
          </a:xfrm>
        </p:grpSpPr>
        <p:grpSp>
          <p:nvGrpSpPr>
            <p:cNvPr id="272" name="Shape 272"/>
            <p:cNvGrpSpPr/>
            <p:nvPr/>
          </p:nvGrpSpPr>
          <p:grpSpPr>
            <a:xfrm>
              <a:off x="6685025" y="3140075"/>
              <a:ext cx="1996800" cy="443100"/>
              <a:chOff x="7745875" y="3009575"/>
              <a:chExt cx="1996800" cy="443100"/>
            </a:xfrm>
          </p:grpSpPr>
          <p:sp>
            <p:nvSpPr>
              <p:cNvPr id="273" name="Shape 273"/>
              <p:cNvSpPr/>
              <p:nvPr/>
            </p:nvSpPr>
            <p:spPr>
              <a:xfrm>
                <a:off x="7745875" y="3009575"/>
                <a:ext cx="499200" cy="4431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‘L’</a:t>
                </a: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8245075" y="3009575"/>
                <a:ext cx="499200" cy="4431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‘u’</a:t>
                </a: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8744275" y="3009575"/>
                <a:ext cx="499200" cy="4431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‘l’</a:t>
                </a: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9243475" y="3009575"/>
                <a:ext cx="499200" cy="4431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‘u’</a:t>
                </a:r>
              </a:p>
            </p:txBody>
          </p:sp>
        </p:grpSp>
        <p:sp>
          <p:nvSpPr>
            <p:cNvPr id="277" name="Shape 277"/>
            <p:cNvSpPr/>
            <p:nvPr/>
          </p:nvSpPr>
          <p:spPr>
            <a:xfrm>
              <a:off x="8681825" y="3140075"/>
              <a:ext cx="499200" cy="4431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\0</a:t>
              </a:r>
            </a:p>
          </p:txBody>
        </p:sp>
      </p:grpSp>
      <p:grpSp>
        <p:nvGrpSpPr>
          <p:cNvPr id="278" name="Shape 278"/>
          <p:cNvGrpSpPr/>
          <p:nvPr/>
        </p:nvGrpSpPr>
        <p:grpSpPr>
          <a:xfrm>
            <a:off x="6304025" y="3735875"/>
            <a:ext cx="2496000" cy="443100"/>
            <a:chOff x="6294750" y="4526575"/>
            <a:chExt cx="2496000" cy="443100"/>
          </a:xfrm>
        </p:grpSpPr>
        <p:sp>
          <p:nvSpPr>
            <p:cNvPr id="279" name="Shape 279"/>
            <p:cNvSpPr/>
            <p:nvPr/>
          </p:nvSpPr>
          <p:spPr>
            <a:xfrm>
              <a:off x="6294750" y="4526575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‘N’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6793950" y="4526575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‘a’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7293150" y="4526575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‘r’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7792350" y="4526575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‘u’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8291550" y="4526575"/>
              <a:ext cx="499200" cy="4431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\0</a:t>
              </a:r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5804825" y="3823925"/>
            <a:ext cx="1127400" cy="1106150"/>
            <a:chOff x="4264975" y="3416750"/>
            <a:chExt cx="1127400" cy="1106150"/>
          </a:xfrm>
        </p:grpSpPr>
        <p:sp>
          <p:nvSpPr>
            <p:cNvPr id="285" name="Shape 285"/>
            <p:cNvSpPr/>
            <p:nvPr/>
          </p:nvSpPr>
          <p:spPr>
            <a:xfrm rot="-582891">
              <a:off x="4447736" y="3428964"/>
              <a:ext cx="190228" cy="528173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4264975" y="3990400"/>
              <a:ext cx="1127400" cy="532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b="1">
                  <a:latin typeface="Open Sans"/>
                  <a:ea typeface="Open Sans"/>
                  <a:cs typeface="Open Sans"/>
                  <a:sym typeface="Open Sans"/>
                </a:rPr>
                <a:t>Reference Count</a:t>
              </a:r>
            </a:p>
          </p:txBody>
        </p:sp>
      </p:grpSp>
      <p:sp>
        <p:nvSpPr>
          <p:cNvPr id="287" name="Shape 287"/>
          <p:cNvSpPr/>
          <p:nvPr/>
        </p:nvSpPr>
        <p:spPr>
          <a:xfrm>
            <a:off x="5807200" y="3287450"/>
            <a:ext cx="499200" cy="443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4805325" y="1147225"/>
            <a:ext cx="4237500" cy="35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(This just shows the concept of reference count)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311700" y="1147225"/>
            <a:ext cx="2633400" cy="251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class StringValue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private: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 int mRefCount;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 char* mString;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};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class MyString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private: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 StringValue* mStringValue;</a:t>
            </a:r>
            <a:br>
              <a:rPr lang="en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};</a:t>
            </a:r>
          </a:p>
        </p:txBody>
      </p:sp>
      <p:grpSp>
        <p:nvGrpSpPr>
          <p:cNvPr id="290" name="Shape 290"/>
          <p:cNvGrpSpPr/>
          <p:nvPr/>
        </p:nvGrpSpPr>
        <p:grpSpPr>
          <a:xfrm>
            <a:off x="4141113" y="2403575"/>
            <a:ext cx="966900" cy="888900"/>
            <a:chOff x="4141113" y="2403575"/>
            <a:chExt cx="966900" cy="888900"/>
          </a:xfrm>
        </p:grpSpPr>
        <p:sp>
          <p:nvSpPr>
            <p:cNvPr id="291" name="Shape 291"/>
            <p:cNvSpPr/>
            <p:nvPr/>
          </p:nvSpPr>
          <p:spPr>
            <a:xfrm>
              <a:off x="4141113" y="2848775"/>
              <a:ext cx="966900" cy="44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141113" y="2403575"/>
              <a:ext cx="966900" cy="44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4141100" y="3293975"/>
            <a:ext cx="966913" cy="885300"/>
            <a:chOff x="4141100" y="3293975"/>
            <a:chExt cx="966913" cy="885300"/>
          </a:xfrm>
        </p:grpSpPr>
        <p:sp>
          <p:nvSpPr>
            <p:cNvPr id="294" name="Shape 294"/>
            <p:cNvSpPr/>
            <p:nvPr/>
          </p:nvSpPr>
          <p:spPr>
            <a:xfrm>
              <a:off x="4141100" y="3735575"/>
              <a:ext cx="966900" cy="4437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141113" y="3293975"/>
              <a:ext cx="966900" cy="4437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6" name="Shape 296"/>
          <p:cNvSpPr/>
          <p:nvPr/>
        </p:nvSpPr>
        <p:spPr>
          <a:xfrm rot="1254511">
            <a:off x="4953448" y="3180984"/>
            <a:ext cx="1042201" cy="162015"/>
          </a:xfrm>
          <a:custGeom>
            <a:avLst/>
            <a:gdLst/>
            <a:ahLst/>
            <a:cxnLst/>
            <a:rect l="0" t="0" r="0" b="0"/>
            <a:pathLst>
              <a:path w="53574" h="1865" extrusionOk="0">
                <a:moveTo>
                  <a:pt x="0" y="914"/>
                </a:moveTo>
                <a:cubicBezTo>
                  <a:pt x="17690" y="-1543"/>
                  <a:pt x="35713" y="1865"/>
                  <a:pt x="53574" y="1865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297" name="Shape 297"/>
          <p:cNvSpPr/>
          <p:nvPr/>
        </p:nvSpPr>
        <p:spPr>
          <a:xfrm>
            <a:off x="5008775" y="3169425"/>
            <a:ext cx="925209" cy="831299"/>
          </a:xfrm>
          <a:custGeom>
            <a:avLst/>
            <a:gdLst/>
            <a:ahLst/>
            <a:cxnLst/>
            <a:rect l="0" t="0" r="0" b="0"/>
            <a:pathLst>
              <a:path w="36773" h="17119" extrusionOk="0">
                <a:moveTo>
                  <a:pt x="0" y="0"/>
                </a:moveTo>
                <a:cubicBezTo>
                  <a:pt x="12093" y="6047"/>
                  <a:pt x="23655" y="13839"/>
                  <a:pt x="36773" y="17119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298" name="Shape 298"/>
          <p:cNvSpPr/>
          <p:nvPr/>
        </p:nvSpPr>
        <p:spPr>
          <a:xfrm>
            <a:off x="4938925" y="3594725"/>
            <a:ext cx="966899" cy="364548"/>
          </a:xfrm>
          <a:custGeom>
            <a:avLst/>
            <a:gdLst/>
            <a:ahLst/>
            <a:cxnLst/>
            <a:rect l="0" t="0" r="0" b="0"/>
            <a:pathLst>
              <a:path w="53258" h="18386" extrusionOk="0">
                <a:moveTo>
                  <a:pt x="0" y="18386"/>
                </a:moveTo>
                <a:cubicBezTo>
                  <a:pt x="18095" y="13360"/>
                  <a:pt x="34477" y="0"/>
                  <a:pt x="53258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oval" w="lg" len="lg"/>
            <a:tailEnd type="stealth" w="lg" len="lg"/>
          </a:ln>
        </p:spPr>
      </p:sp>
      <p:sp>
        <p:nvSpPr>
          <p:cNvPr id="299" name="Shape 299"/>
          <p:cNvSpPr txBox="1"/>
          <p:nvPr/>
        </p:nvSpPr>
        <p:spPr>
          <a:xfrm>
            <a:off x="4161963" y="3892025"/>
            <a:ext cx="925200" cy="25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mStringValue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161963" y="3003425"/>
            <a:ext cx="925200" cy="25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mStringValue</a:t>
            </a:r>
          </a:p>
        </p:txBody>
      </p:sp>
      <p:grpSp>
        <p:nvGrpSpPr>
          <p:cNvPr id="301" name="Shape 301"/>
          <p:cNvGrpSpPr/>
          <p:nvPr/>
        </p:nvGrpSpPr>
        <p:grpSpPr>
          <a:xfrm>
            <a:off x="3048088" y="2437975"/>
            <a:ext cx="1030963" cy="818400"/>
            <a:chOff x="3048088" y="2437975"/>
            <a:chExt cx="1030963" cy="818400"/>
          </a:xfrm>
        </p:grpSpPr>
        <p:sp>
          <p:nvSpPr>
            <p:cNvPr id="302" name="Shape 302"/>
            <p:cNvSpPr txBox="1"/>
            <p:nvPr/>
          </p:nvSpPr>
          <p:spPr>
            <a:xfrm>
              <a:off x="3048088" y="2692625"/>
              <a:ext cx="9900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anotherCat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3965950" y="2437975"/>
              <a:ext cx="113100" cy="8184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3293500" y="3367800"/>
            <a:ext cx="785550" cy="818400"/>
            <a:chOff x="3293500" y="3367800"/>
            <a:chExt cx="785550" cy="818400"/>
          </a:xfrm>
        </p:grpSpPr>
        <p:sp>
          <p:nvSpPr>
            <p:cNvPr id="305" name="Shape 305"/>
            <p:cNvSpPr txBox="1"/>
            <p:nvPr/>
          </p:nvSpPr>
          <p:spPr>
            <a:xfrm>
              <a:off x="3293500" y="3581225"/>
              <a:ext cx="499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>
                <a:spcBef>
                  <a:spcPts val="0"/>
                </a:spcBef>
                <a:buNone/>
              </a:pPr>
              <a:r>
                <a:rPr lang="en" sz="1200">
                  <a:latin typeface="Open Sans"/>
                  <a:ea typeface="Open Sans"/>
                  <a:cs typeface="Open Sans"/>
                  <a:sym typeface="Open Sans"/>
                </a:rPr>
                <a:t>cat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3965950" y="3367800"/>
              <a:ext cx="113100" cy="8184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1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Manual Reference Counting</a:t>
            </a:r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38" y="1147225"/>
            <a:ext cx="2212100" cy="1764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13" name="Shape 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72" y="1154962"/>
            <a:ext cx="3533806" cy="38438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14" name="Shape 3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8713" y="1147225"/>
            <a:ext cx="2598150" cy="1929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Garbage Collection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Usually means Tracing Garbage Collection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attempt to prevent memory leaks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Works in cycles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i.e) If there is not enough free memory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every cycle, GC is checking “roots”: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Global variables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Stack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Determines if objects in heap are reachable through roots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/>
              <a:t>If not, they are regarded as garbage, so delete them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2121</Words>
  <Application>Microsoft Office PowerPoint</Application>
  <PresentationFormat>On-screen Show (16:9)</PresentationFormat>
  <Paragraphs>568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Economica</vt:lpstr>
      <vt:lpstr>Arial</vt:lpstr>
      <vt:lpstr>Open Sans</vt:lpstr>
      <vt:lpstr>Courier New</vt:lpstr>
      <vt:lpstr>Luxe</vt:lpstr>
      <vt:lpstr>Lecture 11</vt:lpstr>
      <vt:lpstr>shared_ptr</vt:lpstr>
      <vt:lpstr>Automatic Memory Management</vt:lpstr>
      <vt:lpstr>How Does It Work?</vt:lpstr>
      <vt:lpstr>Problems with GC  </vt:lpstr>
      <vt:lpstr>Reference Counting</vt:lpstr>
      <vt:lpstr>How Does It Work?</vt:lpstr>
      <vt:lpstr>Example: Manual Reference Counting</vt:lpstr>
      <vt:lpstr>Garbage Collection</vt:lpstr>
      <vt:lpstr>Manual Reference Counting</vt:lpstr>
      <vt:lpstr>Strong Reference</vt:lpstr>
      <vt:lpstr>Problems with Reference Counting</vt:lpstr>
      <vt:lpstr>No Memory Leaks with GC or RefCount?</vt:lpstr>
      <vt:lpstr>GC vs RefCounting</vt:lpstr>
      <vt:lpstr>Example: Creating shared_ptr</vt:lpstr>
      <vt:lpstr>std::shared_ptr</vt:lpstr>
      <vt:lpstr>Creating shared_ptr</vt:lpstr>
      <vt:lpstr>Example: Sharing a Pointer</vt:lpstr>
      <vt:lpstr>Sharing the Ownership of a Pointer</vt:lpstr>
      <vt:lpstr>Example : Resetting a Pointer</vt:lpstr>
      <vt:lpstr>Resetting a Pointer</vt:lpstr>
      <vt:lpstr>Example: Getting the RefCount</vt:lpstr>
      <vt:lpstr>Getting the RefCount</vt:lpstr>
      <vt:lpstr>Example: Pet and Person Class </vt:lpstr>
      <vt:lpstr>Example: Circular Reference</vt:lpstr>
      <vt:lpstr>PowerPoint Presentation</vt:lpstr>
      <vt:lpstr>weak_ptr</vt:lpstr>
      <vt:lpstr>Weak Reference</vt:lpstr>
      <vt:lpstr>Example: Creating a Weak Pointer</vt:lpstr>
      <vt:lpstr>Creating a Weak Pointer</vt:lpstr>
      <vt:lpstr>Example: Creating a Shared Pointer from a Weak Pointer</vt:lpstr>
      <vt:lpstr>Creating a Shared Pointer from a Weak Pointer</vt:lpstr>
      <vt:lpstr>Example1: Checking if a Shared Pointer Exists</vt:lpstr>
      <vt:lpstr>Example2: Checking If a Shared Pointer Exists</vt:lpstr>
      <vt:lpstr>Checking If a Shared Pointer Exists</vt:lpstr>
      <vt:lpstr>Let’s Solve Circular Reference</vt:lpstr>
      <vt:lpstr>Solution: Circular Reference</vt:lpstr>
      <vt:lpstr>Review: shared_ptr, weak_ptr</vt:lpstr>
      <vt:lpstr>SORRY!</vt:lpstr>
      <vt:lpstr>move constructor move assignment operator</vt:lpstr>
      <vt:lpstr>Value Category</vt:lpstr>
      <vt:lpstr>What is an lvalue?</vt:lpstr>
      <vt:lpstr>Example1 - lvalue</vt:lpstr>
      <vt:lpstr>Example2 - lvalue</vt:lpstr>
      <vt:lpstr>What is a rvalue?</vt:lpstr>
      <vt:lpstr>Example1 - rvalue</vt:lpstr>
      <vt:lpstr>Example2 - rvalue</vt:lpstr>
      <vt:lpstr>Problems with Old C++ (Before C++11)</vt:lpstr>
      <vt:lpstr>Let’s Revisit Copy Constructor</vt:lpstr>
      <vt:lpstr>Copy Constructor with rvalue</vt:lpstr>
      <vt:lpstr>PowerPoint Presentation</vt:lpstr>
      <vt:lpstr>rvalue Reference (&amp;&amp;)</vt:lpstr>
      <vt:lpstr>Example: rvalue Reference</vt:lpstr>
      <vt:lpstr>std::move()</vt:lpstr>
      <vt:lpstr>Example: MyString</vt:lpstr>
      <vt:lpstr>Example: Move Constructor</vt:lpstr>
      <vt:lpstr>Move Constructor</vt:lpstr>
      <vt:lpstr>Example: Move Assignment Operator</vt:lpstr>
      <vt:lpstr>Move Assignment Operator</vt:lpstr>
      <vt:lpstr>Move Semantics for STL Containers</vt:lpstr>
      <vt:lpstr>Move Assignment Since C++11</vt:lpstr>
      <vt:lpstr>rvalue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cp:lastModifiedBy> </cp:lastModifiedBy>
  <cp:revision>5</cp:revision>
  <dcterms:modified xsi:type="dcterms:W3CDTF">2017-11-24T23:25:37Z</dcterms:modified>
</cp:coreProperties>
</file>