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Economica" panose="020B0604020202020204" charset="0"/>
      <p:regular r:id="rId47"/>
      <p:bold r:id="rId48"/>
      <p:italic r:id="rId49"/>
      <p:boldItalic r:id="rId50"/>
    </p:embeddedFont>
    <p:embeddedFont>
      <p:font typeface="Open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5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Pope was waiting for this for 5 years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Basically writing the implementation in the function all instead writing other function and call it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Use a value outside of the function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= -&gt; COPY IT and delete copy after out of scope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5 -&gt; cannot change it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Way 1 -&gt; creates a function pointer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Cannot change the value event copied by value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Max was not set when </a:t>
            </a:r>
            <a:r>
              <a:rPr lang="en-CA" dirty="0" err="1"/>
              <a:t>compliing</a:t>
            </a: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Its going to be determine during complier time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complier knows its const and defined during </a:t>
            </a:r>
            <a:r>
              <a:rPr lang="en-CA" dirty="0" err="1"/>
              <a:t>compliing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Used for both var and functions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pekim.com/2012/01/compile-time-hash-string-genera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12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constexpr</a:t>
            </a:r>
            <a:r>
              <a:rPr lang="en"/>
              <a:t> with Functions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803100" cy="3806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constexpr int Factorial(int n)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indent="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n &lt;= 1 ? 1 : n * Factorial(n - 1);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int value = 3;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int result = Factorial(value);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constexpr int anotherResult = Factorial(3);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…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651250" y="1987225"/>
            <a:ext cx="3000000" cy="1325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   eax,dword ptr [value]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        eax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          Factorial (0931203h)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         esp,4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   dword ptr [result],eax  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438150" y="2650084"/>
            <a:ext cx="4213200" cy="918750"/>
            <a:chOff x="438150" y="1632125"/>
            <a:chExt cx="4213200" cy="918750"/>
          </a:xfrm>
        </p:grpSpPr>
        <p:sp>
          <p:nvSpPr>
            <p:cNvPr id="170" name="Shape 170"/>
            <p:cNvSpPr/>
            <p:nvPr/>
          </p:nvSpPr>
          <p:spPr>
            <a:xfrm>
              <a:off x="438150" y="2274575"/>
              <a:ext cx="2381400" cy="276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1" name="Shape 171"/>
            <p:cNvCxnSpPr>
              <a:stCxn id="170" idx="3"/>
              <a:endCxn id="168" idx="1"/>
            </p:cNvCxnSpPr>
            <p:nvPr/>
          </p:nvCxnSpPr>
          <p:spPr>
            <a:xfrm rot="10800000" flipH="1">
              <a:off x="2819550" y="1632125"/>
              <a:ext cx="1831800" cy="780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72" name="Shape 172"/>
          <p:cNvSpPr txBox="1"/>
          <p:nvPr/>
        </p:nvSpPr>
        <p:spPr>
          <a:xfrm>
            <a:off x="4651250" y="3605400"/>
            <a:ext cx="3803100" cy="36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   dword ptr [anotherResult],6  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38150" y="3782034"/>
            <a:ext cx="4213200" cy="276300"/>
            <a:chOff x="438150" y="2764075"/>
            <a:chExt cx="4213200" cy="276300"/>
          </a:xfrm>
        </p:grpSpPr>
        <p:sp>
          <p:nvSpPr>
            <p:cNvPr id="174" name="Shape 174"/>
            <p:cNvSpPr/>
            <p:nvPr/>
          </p:nvSpPr>
          <p:spPr>
            <a:xfrm>
              <a:off x="438150" y="2764075"/>
              <a:ext cx="3539400" cy="2763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5" name="Shape 175"/>
            <p:cNvCxnSpPr>
              <a:stCxn id="174" idx="3"/>
              <a:endCxn id="172" idx="1"/>
            </p:cNvCxnSpPr>
            <p:nvPr/>
          </p:nvCxnSpPr>
          <p:spPr>
            <a:xfrm rot="10800000" flipH="1">
              <a:off x="3977550" y="2769025"/>
              <a:ext cx="673800" cy="1332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Compiler Might Reject It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6117600" cy="3806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constexpr int Fibonacci(int 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 (n == 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n &lt;= 2 ? 1 : Fibonacci(n - 1) + Fibonacci(n - 2);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constexpr int result = Fibonacci(30);	// Compile error and warning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13" y="3245800"/>
            <a:ext cx="6981825" cy="8953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const</a:t>
            </a:r>
            <a:r>
              <a:rPr lang="en"/>
              <a:t> vs </a:t>
            </a:r>
            <a:r>
              <a:rPr lang="en" i="1"/>
              <a:t>constexpr</a:t>
            </a:r>
            <a:r>
              <a:rPr lang="en"/>
              <a:t> in Functions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const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used in member functions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en"/>
              <a:t>guarantee that member variable will not be modified in the member function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constexpr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en"/>
              <a:t>used in both non-member and member functions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11650" y="1798325"/>
            <a:ext cx="30000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Cat::GetAge() const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return mAge;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981575" y="1798325"/>
            <a:ext cx="36480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constexpr int Factorial(int n)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return n &lt;= 1 ? 1 : n * Factorial(n-1);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334438" y="3757737"/>
            <a:ext cx="336000" cy="15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440090" y="3668609"/>
            <a:ext cx="34128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71 + 114 + 97 + 103 + 97 + 115 =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Use: Hash Function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you remember STL unordered map?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Hash function generates unique integer values for different strings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There might be hash collision. We already know that :)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222386" y="2478877"/>
            <a:ext cx="1624104" cy="964548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414912" y="2762341"/>
            <a:ext cx="1239000" cy="39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 Function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1157275" y="2733377"/>
            <a:ext cx="1267200" cy="455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“Gragas”</a:t>
            </a:r>
          </a:p>
        </p:txBody>
      </p:sp>
      <p:sp>
        <p:nvSpPr>
          <p:cNvPr id="203" name="Shape 203"/>
          <p:cNvSpPr/>
          <p:nvPr/>
        </p:nvSpPr>
        <p:spPr>
          <a:xfrm>
            <a:off x="5644503" y="2733377"/>
            <a:ext cx="1267200" cy="455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597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477638" y="3397688"/>
            <a:ext cx="31668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‘G’ + ‘r’ + ‘a’ + ‘g’ + ‘a’ + ‘s’</a:t>
            </a:r>
          </a:p>
        </p:txBody>
      </p:sp>
      <p:sp>
        <p:nvSpPr>
          <p:cNvPr id="205" name="Shape 205"/>
          <p:cNvSpPr/>
          <p:nvPr/>
        </p:nvSpPr>
        <p:spPr>
          <a:xfrm>
            <a:off x="2450574" y="2896692"/>
            <a:ext cx="745500" cy="1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872680" y="2896692"/>
            <a:ext cx="745500" cy="1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403731" y="3245789"/>
            <a:ext cx="847200" cy="15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854447" y="3245789"/>
            <a:ext cx="847200" cy="15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 Use: Hash Function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22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your codes reference strings, you have to compare strings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comparison is expensive! O(N)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(int i = 0; i &lt; str.length(); ++i)......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avoid this cost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can generate hash of strings: O(N)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and compare hash values(int) after that: O(1)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It’s Still Running during Runtime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if you can make string hash at compile time?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your runtime cost on string compare is ALWAYS O(1)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was one thing that I really wanted years ago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I made one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http://www.popekim.com/2012/01/compile-time-hash-string-generation.html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C++11's constexpr was supposed to do it for 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did not :(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with C++14, you can do compile-time string hash with </a:t>
            </a:r>
            <a:r>
              <a:rPr lang="en" i="1"/>
              <a:t>constexpr</a:t>
            </a:r>
            <a:r>
              <a:rPr lang="en"/>
              <a:t>!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Finally!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Compile-time String Hash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33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constexpr unsigned long djb2_hash_impl(const char* text, unsigned long prev_hash)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text[0] == '\0' ? prev_hash : </a:t>
            </a:r>
            <a:br>
              <a:rPr lang="en" sz="1200"/>
            </a:br>
            <a:r>
              <a:rPr lang="en" sz="1200"/>
              <a:t>		djb2_hash_impl(&amp;text[1], prev_hash * 33 ^ static_cast&lt;unsigned long&gt;(text[0]));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constexpr unsigned long djb2_hash(const char* text)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djb2_hash_impl(text, 5381);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constexpr unsigned long gragas = djb2_hash("Gragas");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Shape 227"/>
          <p:cNvSpPr txBox="1"/>
          <p:nvPr/>
        </p:nvSpPr>
        <p:spPr>
          <a:xfrm>
            <a:off x="5260275" y="3803075"/>
            <a:ext cx="3273300" cy="54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    dword ptr [gragas],99589B04h  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814800" y="4019900"/>
            <a:ext cx="4445400" cy="276300"/>
            <a:chOff x="814800" y="4019900"/>
            <a:chExt cx="4445400" cy="276300"/>
          </a:xfrm>
        </p:grpSpPr>
        <p:sp>
          <p:nvSpPr>
            <p:cNvPr id="229" name="Shape 229"/>
            <p:cNvSpPr/>
            <p:nvPr/>
          </p:nvSpPr>
          <p:spPr>
            <a:xfrm>
              <a:off x="814800" y="4019900"/>
              <a:ext cx="3990900" cy="276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30" name="Shape 230"/>
            <p:cNvCxnSpPr>
              <a:stCxn id="229" idx="3"/>
              <a:endCxn id="227" idx="1"/>
            </p:cNvCxnSpPr>
            <p:nvPr/>
          </p:nvCxnSpPr>
          <p:spPr>
            <a:xfrm rot="10800000" flipH="1">
              <a:off x="4805700" y="4076750"/>
              <a:ext cx="454500" cy="8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5520175" y="4530600"/>
            <a:ext cx="3623700" cy="6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(Source: https://genix.wordpress.com/2014/08/30/compile-time-hash-using-constexpr/)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on constexpr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Do it everywhere when it's applicable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Doing something in compile-time is better than runtime, right?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/>
              <a:t>Just like static_assert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Expression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7538">
            <a:off x="5906450" y="1419225"/>
            <a:ext cx="1031624" cy="10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Example1: (Old) Sorting a Vector 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11700" y="1225225"/>
            <a:ext cx="3555300" cy="335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#include &lt;algorithm&gt;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#include &lt;vector&gt;</a:t>
            </a:r>
            <a:b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 Comparer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bool operator()(float a, float 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return (a &gt; b);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230350" y="1225225"/>
            <a:ext cx="4602000" cy="335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 main()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std::vector&lt;float&gt; scores;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scores.push_back(50.f);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scores.push_back(88.5f);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scores.push_back(70.f);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Comparer comparer;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std::sort(scores.begin(), scores.end(),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comparer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return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constexpr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7538">
            <a:off x="5044475" y="1263775"/>
            <a:ext cx="1031624" cy="10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Example2: (Old) Sorting a Vector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5553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&lt;algorithm&gt;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&lt;vector&gt;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Sort(float a, float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(a &gt; b);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230350" y="1225225"/>
            <a:ext cx="46020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std::vector&lt;float&gt;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scores.push_back(50.f);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scores.push_back(88.5f);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scores.push_back(70.f);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std::sort(scores.begin(), scores.end(), Sort);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Example3: (New) Sorting a Vector 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78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&lt;algorithm&gt;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&lt;vector&gt;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std::vector&lt;float&gt;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scores.push_back(50.f);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scores.push_back(88.5f);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scores.push_back(70.f);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std::sort(scores.begin(), scores.end(), [](float a, float b) { return (a &gt; b); 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4" name="Shape 264"/>
          <p:cNvSpPr/>
          <p:nvPr/>
        </p:nvSpPr>
        <p:spPr>
          <a:xfrm>
            <a:off x="3552825" y="3770000"/>
            <a:ext cx="2762100" cy="28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Lambda Expression?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unnamed function object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form of nested function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It’s good signal to use lambda expression if the function is used a limited number of times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Expression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12950" y="2107475"/>
            <a:ext cx="8470200" cy="1424400"/>
          </a:xfrm>
          <a:prstGeom prst="rect">
            <a:avLst/>
          </a:prstGeom>
          <a:solidFill>
            <a:srgbClr val="EFEFEF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r>
              <a:rPr lang="en" i="1"/>
              <a:t>&lt;captures&gt;</a:t>
            </a:r>
            <a:r>
              <a:rPr lang="en"/>
              <a:t> ]  ( </a:t>
            </a:r>
            <a:r>
              <a:rPr lang="en" i="1"/>
              <a:t>&lt;parameters&gt;</a:t>
            </a:r>
            <a:r>
              <a:rPr lang="en"/>
              <a:t> )  &lt;specifiers&gt;   -&gt; </a:t>
            </a:r>
            <a:r>
              <a:rPr lang="en" i="1"/>
              <a:t>&lt;return_type&gt;</a:t>
            </a:r>
            <a:br>
              <a:rPr lang="en"/>
            </a:b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i="1"/>
              <a:t>&lt;body&gt;</a:t>
            </a:r>
            <a:br>
              <a:rPr lang="en"/>
            </a:br>
            <a:r>
              <a:rPr lang="en"/>
              <a:t>} 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x="489150" y="1484000"/>
            <a:ext cx="6444225" cy="1702350"/>
            <a:chOff x="489150" y="1484000"/>
            <a:chExt cx="6444225" cy="1702350"/>
          </a:xfrm>
        </p:grpSpPr>
        <p:sp>
          <p:nvSpPr>
            <p:cNvPr id="278" name="Shape 278"/>
            <p:cNvSpPr/>
            <p:nvPr/>
          </p:nvSpPr>
          <p:spPr>
            <a:xfrm>
              <a:off x="489150" y="2217425"/>
              <a:ext cx="1416900" cy="295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992975" y="2217425"/>
              <a:ext cx="1702800" cy="2952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489150" y="1703075"/>
              <a:ext cx="1416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Capture Clause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135925" y="1484000"/>
              <a:ext cx="14169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Parameter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List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(Optional)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3782700" y="2217425"/>
              <a:ext cx="1322700" cy="2952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3735600" y="1703075"/>
              <a:ext cx="1416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9900FF"/>
                  </a:solidFill>
                  <a:latin typeface="Open Sans"/>
                  <a:ea typeface="Open Sans"/>
                  <a:cs typeface="Open Sans"/>
                  <a:sym typeface="Open Sans"/>
                </a:rPr>
                <a:t>Specifiers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9900FF"/>
                  </a:solidFill>
                  <a:latin typeface="Open Sans"/>
                  <a:ea typeface="Open Sans"/>
                  <a:cs typeface="Open Sans"/>
                  <a:sym typeface="Open Sans"/>
                </a:rPr>
                <a:t>(Optional)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230575" y="2217425"/>
              <a:ext cx="1702800" cy="295200"/>
            </a:xfrm>
            <a:prstGeom prst="rect">
              <a:avLst/>
            </a:prstGeom>
            <a:noFill/>
            <a:ln w="9525" cap="flat" cmpd="sng">
              <a:solidFill>
                <a:srgbClr val="B45F0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5373525" y="1703075"/>
              <a:ext cx="1416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B45F06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 Type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B45F06"/>
                  </a:solidFill>
                  <a:latin typeface="Open Sans"/>
                  <a:ea typeface="Open Sans"/>
                  <a:cs typeface="Open Sans"/>
                  <a:sym typeface="Open Sans"/>
                </a:rPr>
                <a:t>(Optional)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576075" y="2836550"/>
              <a:ext cx="843000" cy="295200"/>
            </a:xfrm>
            <a:prstGeom prst="rect">
              <a:avLst/>
            </a:prstGeom>
            <a:noFill/>
            <a:ln w="9525" cap="flat" cmpd="sng">
              <a:solidFill>
                <a:srgbClr val="134F5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1483275" y="2781950"/>
              <a:ext cx="1031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134F5C"/>
                  </a:solidFill>
                  <a:latin typeface="Open Sans"/>
                  <a:ea typeface="Open Sans"/>
                  <a:cs typeface="Open Sans"/>
                  <a:sym typeface="Open Sans"/>
                </a:rPr>
                <a:t>Function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134F5C"/>
                  </a:solidFill>
                  <a:latin typeface="Open Sans"/>
                  <a:ea typeface="Open Sans"/>
                  <a:cs typeface="Open Sans"/>
                  <a:sym typeface="Open Sans"/>
                </a:rPr>
                <a:t>Body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12950" y="1193075"/>
            <a:ext cx="8470200" cy="1424400"/>
          </a:xfrm>
          <a:prstGeom prst="rect">
            <a:avLst/>
          </a:prstGeom>
          <a:solidFill>
            <a:srgbClr val="EFEFEF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r>
              <a:rPr lang="en" i="1"/>
              <a:t>&lt;captures&gt;</a:t>
            </a:r>
            <a:r>
              <a:rPr lang="en"/>
              <a:t> ]  ( </a:t>
            </a:r>
            <a:r>
              <a:rPr lang="en" i="1"/>
              <a:t>&lt;parameters&gt;</a:t>
            </a:r>
            <a:r>
              <a:rPr lang="en"/>
              <a:t> )  &lt;specifiers&gt;   -&gt; </a:t>
            </a:r>
            <a:r>
              <a:rPr lang="en" i="1"/>
              <a:t>&lt;return_type&gt;</a:t>
            </a:r>
            <a:br>
              <a:rPr lang="en"/>
            </a:b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i="1"/>
              <a:t>&lt;body&gt;</a:t>
            </a:r>
            <a:br>
              <a:rPr lang="en"/>
            </a:br>
            <a:r>
              <a:rPr lang="en"/>
              <a:t>} 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Capture clause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66725" y="1245875"/>
            <a:ext cx="1466700" cy="36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390600" y="2834775"/>
            <a:ext cx="8441700" cy="17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to pass variables from surrounding scope into a lambda expressions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Capture Types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4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[ ]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empty. There is no capturing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[=]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any outside variables are captured by value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cannot be modified inside a lambda expression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[&amp;]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any outside variables are captured by reference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[</a:t>
            </a:r>
            <a:r>
              <a:rPr lang="en" i="1"/>
              <a:t>&lt;variable_name&gt;</a:t>
            </a:r>
            <a:r>
              <a:rPr lang="en"/>
              <a:t>]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only </a:t>
            </a:r>
            <a:r>
              <a:rPr lang="en" i="1"/>
              <a:t>variable_name</a:t>
            </a:r>
            <a:r>
              <a:rPr lang="en"/>
              <a:t> is captured by value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cannot be modified inside a lambda expression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[&amp;</a:t>
            </a:r>
            <a:r>
              <a:rPr lang="en" i="1"/>
              <a:t>&lt;variable_name&gt;</a:t>
            </a:r>
            <a:r>
              <a:rPr lang="en"/>
              <a:t>]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only </a:t>
            </a:r>
            <a:r>
              <a:rPr lang="en" i="1"/>
              <a:t>variable_name</a:t>
            </a:r>
            <a:r>
              <a:rPr lang="en"/>
              <a:t> is captured by reference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No Capturing 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82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Way 1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 noCapture = []() { std::cout &lt;&lt; "No capturing example 1" &lt;&lt; std::endl;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noCapture();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Way 2. Runs right away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[] { std::cout &lt;&lt; "No capturing example 2" &lt;&lt; std::endl; }();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Example1: (Error) Using Outside Variables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868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score1 = 80.f;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 max = []() { return score1 &gt; score2 ? score1 : score2; };	// Compile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std::cout &lt;&lt; “Max value is ” &lt;&lt; max()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3790950"/>
            <a:ext cx="6086475" cy="13525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Example2: Capturing by Value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868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score1 = 80.f;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 max = [=]() { return score1 &gt; score2 ? score1 : score2;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std::cout &lt;&lt; “Max value is ” &lt;&lt; max()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4171825"/>
            <a:ext cx="3948850" cy="9126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00" y="4275700"/>
            <a:ext cx="3633750" cy="7048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Example3: (Error) Capturing by Value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4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score1 = 80.f;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auto changeValue = [=] ()</a:t>
            </a:r>
            <a:br>
              <a:rPr lang="en"/>
            </a:br>
            <a:r>
              <a:rPr lang="en"/>
              <a:t> 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score1 = 100.f; 			// Compile error, score1 cannot be modified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changeValue();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825" y="3818775"/>
            <a:ext cx="6346725" cy="6333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Creating a Fixed Array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FixedArray.h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FixedArray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const int MAX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int mArray[MAX];		// Compile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750" y="1271050"/>
            <a:ext cx="3848100" cy="838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Example4: Capturing by Reference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4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score1 = 30.f;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auto changeValue= [&amp;]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score1 = 60.f;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score2 = 55.5f;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changeValue();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75" y="3741475"/>
            <a:ext cx="6029325" cy="8572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63" y="2619375"/>
            <a:ext cx="6096000" cy="8572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8" name="Shape 338"/>
          <p:cNvSpPr/>
          <p:nvPr/>
        </p:nvSpPr>
        <p:spPr>
          <a:xfrm>
            <a:off x="447675" y="4056966"/>
            <a:ext cx="1314300" cy="28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61975" y="3046466"/>
            <a:ext cx="1314300" cy="52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471675" y="3065225"/>
            <a:ext cx="366900" cy="100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Example5: Capturing Some Variables by Value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69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score1 = 30.f;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 score3 = 100.f;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auto printValue= [score1]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std::cout &lt;&lt; score1 &lt;&lt; “/” &lt;&lt; score2 &lt;&lt; std::endl;	// Compile error, you cannot access </a:t>
            </a:r>
            <a:r>
              <a:rPr lang="en" i="1"/>
              <a:t>score2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printValue();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00" y="3957638"/>
            <a:ext cx="5791200" cy="6762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348" name="Shape 348"/>
          <p:cNvGrpSpPr/>
          <p:nvPr/>
        </p:nvGrpSpPr>
        <p:grpSpPr>
          <a:xfrm>
            <a:off x="422550" y="2740975"/>
            <a:ext cx="8298900" cy="1235400"/>
            <a:chOff x="352425" y="2657775"/>
            <a:chExt cx="8298900" cy="1235400"/>
          </a:xfrm>
        </p:grpSpPr>
        <p:sp>
          <p:nvSpPr>
            <p:cNvPr id="349" name="Shape 349"/>
            <p:cNvSpPr txBox="1"/>
            <p:nvPr/>
          </p:nvSpPr>
          <p:spPr>
            <a:xfrm>
              <a:off x="352425" y="2657775"/>
              <a:ext cx="8298900" cy="123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auto printValue= [score1, score2] ()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{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std::cout &lt;&lt; score1 &lt;&lt; “/” &lt;&lt; score2 &lt;&lt; std::endl;	// Correct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// But, you cannot access </a:t>
              </a:r>
              <a:r>
                <a:rPr lang="en" i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score3</a:t>
              </a: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here	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};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1869332" y="2701384"/>
              <a:ext cx="1349100" cy="171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Example6: Capturing Some Variables by Reference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14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float score1 = 30.f;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float score2 = 20.f;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auto changeValue = [&amp;score1]()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score1 = 100.f;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// You can’t access </a:t>
            </a:r>
            <a:r>
              <a:rPr lang="en" i="1"/>
              <a:t>score2</a:t>
            </a:r>
            <a:r>
              <a:rPr lang="en"/>
              <a:t> here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changeValue();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Example7: Mixing Capture Options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11700" y="1225225"/>
            <a:ext cx="8520600" cy="361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 main()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float score1 = 30.f;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float score2 = 20.f;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auto changeValue = [</a:t>
            </a: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=, </a:t>
            </a: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&amp;score1]() 				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// Correct</a:t>
            </a:r>
            <a:b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{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score1 = 100.f;	// Captured by reference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  score2 = 0.f;		// Captured by value //</a:t>
            </a:r>
            <a:r>
              <a:rPr lang="en-CA" dirty="0">
                <a:latin typeface="Open Sans"/>
                <a:ea typeface="Open Sans"/>
                <a:cs typeface="Open Sans"/>
                <a:sym typeface="Open Sans"/>
              </a:rPr>
              <a:t>Complier Error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changeValue();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4294967295"/>
          </p:nvPr>
        </p:nvSpPr>
        <p:spPr>
          <a:xfrm>
            <a:off x="412950" y="1193075"/>
            <a:ext cx="8470200" cy="1424400"/>
          </a:xfrm>
          <a:prstGeom prst="rect">
            <a:avLst/>
          </a:prstGeom>
          <a:solidFill>
            <a:srgbClr val="EFEFEF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r>
              <a:rPr lang="en" i="1"/>
              <a:t>&lt;captures&gt;</a:t>
            </a:r>
            <a:r>
              <a:rPr lang="en"/>
              <a:t> ]  ( </a:t>
            </a:r>
            <a:r>
              <a:rPr lang="en" i="1"/>
              <a:t>&lt;parameters&gt;</a:t>
            </a:r>
            <a:r>
              <a:rPr lang="en"/>
              <a:t> )  &lt;specifiers&gt;   -&gt; </a:t>
            </a:r>
            <a:r>
              <a:rPr lang="en" i="1"/>
              <a:t>&lt;return_type&gt;</a:t>
            </a:r>
            <a:br>
              <a:rPr lang="en"/>
            </a:b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i="1"/>
              <a:t>&lt;body&gt;</a:t>
            </a:r>
            <a:br>
              <a:rPr lang="en"/>
            </a:br>
            <a:r>
              <a:rPr lang="en"/>
              <a:t>} 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Parameters</a:t>
            </a:r>
          </a:p>
        </p:txBody>
      </p:sp>
      <p:sp>
        <p:nvSpPr>
          <p:cNvPr id="369" name="Shape 369"/>
          <p:cNvSpPr/>
          <p:nvPr/>
        </p:nvSpPr>
        <p:spPr>
          <a:xfrm>
            <a:off x="1984793" y="1246650"/>
            <a:ext cx="1765800" cy="361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390600" y="2834775"/>
            <a:ext cx="8441700" cy="73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optional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omit the empty parentheses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23925" y="3615925"/>
            <a:ext cx="7811700" cy="59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 message = []{ std::cout &lt;&lt; “Let’s play league” &lt;&lt; std::endl };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047854" y="4244787"/>
            <a:ext cx="7811700" cy="5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It’s a bad practice :(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1253325" y="4144693"/>
            <a:ext cx="6966750" cy="923225"/>
            <a:chOff x="1381600" y="3570075"/>
            <a:chExt cx="6966750" cy="923225"/>
          </a:xfrm>
        </p:grpSpPr>
        <p:sp>
          <p:nvSpPr>
            <p:cNvPr id="374" name="Shape 374"/>
            <p:cNvSpPr/>
            <p:nvPr/>
          </p:nvSpPr>
          <p:spPr>
            <a:xfrm>
              <a:off x="1381600" y="3570075"/>
              <a:ext cx="889200" cy="9003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7459150" y="3593000"/>
              <a:ext cx="889200" cy="9003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Adding Two Values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0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int score1 = 70;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int score2 = 85;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auto add = [](int a, int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	return a +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std::cout &lt;&lt; add(score1, score2)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8" y="4320025"/>
            <a:ext cx="8201125" cy="710098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Sorting by Descending Order 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19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&lt;algorithm&gt;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&lt;vector&gt;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std::vector&lt;float&gt;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scores.push_back(50.f);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scores.push_back(88.5f);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scores.push_back(70.f);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std::sort(scores.begin(), scores.end(), [](float a, float b) { return (a &gt; b); 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std::sort(scores.begin(), scores.end(), [](float a, float b) { return (a &lt;= b); 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63" y="1466850"/>
            <a:ext cx="2695575" cy="13525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90" name="Shape 390"/>
          <p:cNvSpPr/>
          <p:nvPr/>
        </p:nvSpPr>
        <p:spPr>
          <a:xfrm>
            <a:off x="457200" y="3312800"/>
            <a:ext cx="1981200" cy="21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57200" y="3798575"/>
            <a:ext cx="5981700" cy="21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863" y="1557325"/>
            <a:ext cx="2438400" cy="11715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4294967295"/>
          </p:nvPr>
        </p:nvSpPr>
        <p:spPr>
          <a:xfrm>
            <a:off x="412950" y="1193075"/>
            <a:ext cx="8470200" cy="1424400"/>
          </a:xfrm>
          <a:prstGeom prst="rect">
            <a:avLst/>
          </a:prstGeom>
          <a:solidFill>
            <a:srgbClr val="EFEFEF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r>
              <a:rPr lang="en" i="1"/>
              <a:t>&lt;captures&gt;</a:t>
            </a:r>
            <a:r>
              <a:rPr lang="en"/>
              <a:t> ]  ( </a:t>
            </a:r>
            <a:r>
              <a:rPr lang="en" i="1"/>
              <a:t>&lt;parameters&gt;</a:t>
            </a:r>
            <a:r>
              <a:rPr lang="en"/>
              <a:t> )  &lt;specifiers&gt;   -&gt; </a:t>
            </a:r>
            <a:r>
              <a:rPr lang="en" i="1"/>
              <a:t>&lt;return_type&gt;</a:t>
            </a:r>
            <a:br>
              <a:rPr lang="en"/>
            </a:b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i="1"/>
              <a:t>&lt;body&gt;</a:t>
            </a:r>
            <a:br>
              <a:rPr lang="en"/>
            </a:br>
            <a:r>
              <a:rPr lang="en"/>
              <a:t>} 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Specifiers</a:t>
            </a:r>
          </a:p>
        </p:txBody>
      </p:sp>
      <p:sp>
        <p:nvSpPr>
          <p:cNvPr id="399" name="Shape 399"/>
          <p:cNvSpPr/>
          <p:nvPr/>
        </p:nvSpPr>
        <p:spPr>
          <a:xfrm>
            <a:off x="3765148" y="1246650"/>
            <a:ext cx="1368900" cy="3618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90600" y="2834775"/>
            <a:ext cx="8441700" cy="17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Optional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mutable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allows that a parameter captured by copy can be modified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better language design, but too late C++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Modifying Parameters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2592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int value = 100;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auto foo = [value] ()</a:t>
            </a:r>
            <a:br>
              <a:rPr lang="en" sz="1400"/>
            </a:br>
            <a:r>
              <a:rPr lang="en" sz="1400"/>
              <a:t> 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std:: cout &lt;&lt; value++ &lt;&lt; std::endl; 	// Compile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};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foo();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00" y="3931900"/>
            <a:ext cx="6304600" cy="9239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</a:t>
            </a:r>
            <a:r>
              <a:rPr lang="en" i="1"/>
              <a:t>mutable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233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int value = 100;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auto foo = [value] () mutable {  std:: cout &lt;&lt; value++ &lt;&lt; std::endl;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foo();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3860463"/>
            <a:ext cx="3000375" cy="6858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15" name="Shape 415"/>
          <p:cNvSpPr/>
          <p:nvPr/>
        </p:nvSpPr>
        <p:spPr>
          <a:xfrm>
            <a:off x="514350" y="2274575"/>
            <a:ext cx="7086600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14350" y="2579375"/>
            <a:ext cx="619200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748050" y="2274575"/>
            <a:ext cx="3852900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r="11730"/>
          <a:stretch/>
        </p:blipFill>
        <p:spPr>
          <a:xfrm>
            <a:off x="3171825" y="3855725"/>
            <a:ext cx="2724150" cy="6953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19" name="Shape 4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375" y="3931911"/>
            <a:ext cx="2933775" cy="5429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can not use a constant variable for array length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constant variable is set at runtime, not compile time :(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Array length should be determined at compile time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4294967295"/>
          </p:nvPr>
        </p:nvSpPr>
        <p:spPr>
          <a:xfrm>
            <a:off x="412950" y="1193075"/>
            <a:ext cx="8470200" cy="1424400"/>
          </a:xfrm>
          <a:prstGeom prst="rect">
            <a:avLst/>
          </a:prstGeom>
          <a:solidFill>
            <a:srgbClr val="EFEFEF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r>
              <a:rPr lang="en" i="1"/>
              <a:t>&lt;captures&gt;</a:t>
            </a:r>
            <a:r>
              <a:rPr lang="en"/>
              <a:t> ]  ( </a:t>
            </a:r>
            <a:r>
              <a:rPr lang="en" i="1"/>
              <a:t>&lt;parameters&gt;</a:t>
            </a:r>
            <a:r>
              <a:rPr lang="en"/>
              <a:t> )  &lt;specifiers&gt;   -&gt; </a:t>
            </a:r>
            <a:r>
              <a:rPr lang="en" i="1"/>
              <a:t>&lt;return_type&gt;</a:t>
            </a:r>
            <a:br>
              <a:rPr lang="en"/>
            </a:b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i="1"/>
              <a:t>&lt;body&gt;</a:t>
            </a:r>
            <a:br>
              <a:rPr lang="en"/>
            </a:br>
            <a:r>
              <a:rPr lang="en"/>
              <a:t>}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Type</a:t>
            </a:r>
          </a:p>
        </p:txBody>
      </p:sp>
      <p:sp>
        <p:nvSpPr>
          <p:cNvPr id="426" name="Shape 426"/>
          <p:cNvSpPr/>
          <p:nvPr/>
        </p:nvSpPr>
        <p:spPr>
          <a:xfrm>
            <a:off x="5203426" y="1246650"/>
            <a:ext cx="1806900" cy="361800"/>
          </a:xfrm>
          <a:prstGeom prst="rect">
            <a:avLst/>
          </a:prstGeom>
          <a:noFill/>
          <a:ln w="1905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90600" y="2834775"/>
            <a:ext cx="8441700" cy="98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Optional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you don’t write a return type, it's deduced by the return statements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Yuck, auto return type :(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943900" y="3909600"/>
            <a:ext cx="6607200" cy="9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Both are correct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 max1 = [](float a, float b) { return a &gt; b? a : b; 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 max2 = [](float a, float b) -&gt; float { return a &gt; b? a : b; 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 of Lambda Expression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60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It’s quick to write a simple function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820775" y="1772000"/>
            <a:ext cx="6607200" cy="49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auto max = [](float a, float b) { return a &gt; b? a : b; 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 of Lambda Expression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01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Hard to debug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2850" y="1748275"/>
            <a:ext cx="3843900" cy="23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ExampleAddTwoValues()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score1 = 70;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score2 = 85;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result = [](int a, int b)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return a +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}(score1, score2);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50" y="2379663"/>
            <a:ext cx="3924300" cy="10763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44" name="Shape 444"/>
          <p:cNvSpPr/>
          <p:nvPr/>
        </p:nvSpPr>
        <p:spPr>
          <a:xfrm>
            <a:off x="1778350" y="3307700"/>
            <a:ext cx="1244700" cy="24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5007750" y="2794675"/>
            <a:ext cx="3843900" cy="14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 of Lambda Expression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function reusability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People usually look at existing functions in a class to see before writing a new one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Lambda functions are hard to find, so less likely to spotted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Now they have code duplication :(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By default, use named functions (traditional way)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Writing trivial functions in lambda is fine (like 1 liner)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But it is sort of hard to find reusable candidates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Sort or similar functions that you have to pass to stl containers are great candidates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Remember qsort() and stupid function pointer you had to pass it? </a:t>
            </a:r>
            <a:br>
              <a:rPr lang="en"/>
            </a:br>
            <a:r>
              <a:rPr lang="en"/>
              <a:t>Lambda is definitely better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1: Using Enum Hack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597700" y="1225225"/>
            <a:ext cx="3999900" cy="335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FixedArray.h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#pragma once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FixedArray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 { MAX = 10 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int mSize;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int mArray[MAX];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705100" y="3036575"/>
            <a:ext cx="1714500" cy="26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2: Using constexpr (YAY)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054900" y="1225225"/>
            <a:ext cx="33138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// FixedArray.h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class FixedArray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static constexpr MAX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int mArray[MAX];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162300" y="3036575"/>
            <a:ext cx="2438400" cy="26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constexpr</a:t>
            </a:r>
            <a:r>
              <a:rPr lang="en"/>
              <a:t> Specifier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constant expression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/>
              <a:t>constexpr</a:t>
            </a:r>
            <a:r>
              <a:rPr lang="en"/>
              <a:t> variables or functions can be evaluated at compile time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always!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The compiler decides if they can be evaluated at compile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constexpr</a:t>
            </a:r>
            <a:r>
              <a:rPr lang="en"/>
              <a:t> Variables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also const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must be a literal type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void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scalar type(int, float, pointer, enum, etc)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reference type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/>
              <a:t>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constexpr</a:t>
            </a:r>
            <a:r>
              <a:rPr lang="en"/>
              <a:t> Functions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member functions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used to also imply const in C++11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But not in C++14 (e.g, constexpr int GetAge() const; 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constexpr functions are implicitly inline functions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must not be virtual function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must return literal type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/>
              <a:t>each parameters must be literal type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2217</Words>
  <Application>Microsoft Office PowerPoint</Application>
  <PresentationFormat>On-screen Show (16:9)</PresentationFormat>
  <Paragraphs>484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Economica</vt:lpstr>
      <vt:lpstr>Courier New</vt:lpstr>
      <vt:lpstr>Open Sans</vt:lpstr>
      <vt:lpstr>Luxe</vt:lpstr>
      <vt:lpstr>Lecture 12</vt:lpstr>
      <vt:lpstr>constexpr</vt:lpstr>
      <vt:lpstr>Example: Creating a Fixed Array</vt:lpstr>
      <vt:lpstr>What is the Problem?</vt:lpstr>
      <vt:lpstr>Solution 1: Using Enum Hack</vt:lpstr>
      <vt:lpstr>Solution 2: Using constexpr (YAY)</vt:lpstr>
      <vt:lpstr>constexpr Specifier</vt:lpstr>
      <vt:lpstr>constexpr Variables</vt:lpstr>
      <vt:lpstr>constexpr Functions</vt:lpstr>
      <vt:lpstr>Example: constexpr with Functions</vt:lpstr>
      <vt:lpstr>Compiler Might Reject It</vt:lpstr>
      <vt:lpstr>const vs constexpr in Functions</vt:lpstr>
      <vt:lpstr>Practical Use: Hash Function</vt:lpstr>
      <vt:lpstr>Practical Use: Hash Function</vt:lpstr>
      <vt:lpstr>But, It’s Still Running during Runtime</vt:lpstr>
      <vt:lpstr>Example: Compile-time String Hash</vt:lpstr>
      <vt:lpstr>Best Practice on constexpr</vt:lpstr>
      <vt:lpstr>Lambda Expression</vt:lpstr>
      <vt:lpstr>Example1: (Old) Sorting a Vector </vt:lpstr>
      <vt:lpstr>Example2: (Old) Sorting a Vector </vt:lpstr>
      <vt:lpstr>Example3: (New) Sorting a Vector </vt:lpstr>
      <vt:lpstr>What is a Lambda Expression?</vt:lpstr>
      <vt:lpstr>Lambda Expression</vt:lpstr>
      <vt:lpstr>Capture clause</vt:lpstr>
      <vt:lpstr>Capture Types</vt:lpstr>
      <vt:lpstr>Example: No Capturing </vt:lpstr>
      <vt:lpstr>Example1: (Error) Using Outside Variables</vt:lpstr>
      <vt:lpstr>Example2: Capturing by Value</vt:lpstr>
      <vt:lpstr>Example3: (Error) Capturing by Value</vt:lpstr>
      <vt:lpstr>Example4: Capturing by Reference</vt:lpstr>
      <vt:lpstr>Example5: Capturing Some Variables by Value</vt:lpstr>
      <vt:lpstr>Example6: Capturing Some Variables by Reference</vt:lpstr>
      <vt:lpstr>Example7: Mixing Capture Options</vt:lpstr>
      <vt:lpstr>Parameters</vt:lpstr>
      <vt:lpstr>Example: Adding Two Values</vt:lpstr>
      <vt:lpstr>Example: Sorting by Descending Order </vt:lpstr>
      <vt:lpstr>Specifiers</vt:lpstr>
      <vt:lpstr>Problem: Modifying Parameters</vt:lpstr>
      <vt:lpstr>Solution: mutable</vt:lpstr>
      <vt:lpstr>Return Type</vt:lpstr>
      <vt:lpstr>Advantage of Lambda Expression</vt:lpstr>
      <vt:lpstr>Disadvantages of Lambda Expression</vt:lpstr>
      <vt:lpstr>Disadvantages of Lambda Expression</vt:lpstr>
      <vt:lpstr>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cp:lastModifiedBy>Castiel Li</cp:lastModifiedBy>
  <cp:revision>6</cp:revision>
  <dcterms:modified xsi:type="dcterms:W3CDTF">2017-11-29T01:38:07Z</dcterms:modified>
</cp:coreProperties>
</file>