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8" r:id="rId11"/>
    <p:sldId id="293" r:id="rId12"/>
    <p:sldId id="295" r:id="rId13"/>
    <p:sldId id="296" r:id="rId14"/>
    <p:sldId id="294" r:id="rId15"/>
    <p:sldId id="297" r:id="rId16"/>
  </p:sldIdLst>
  <p:sldSz cx="12192000" cy="6858000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Build 201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Vancou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" y="0"/>
            <a:ext cx="12203365" cy="592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1648" y="4863467"/>
            <a:ext cx="12190352" cy="199453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523"/>
          <a:stretch/>
        </p:blipFill>
        <p:spPr>
          <a:xfrm>
            <a:off x="7599824" y="4863467"/>
            <a:ext cx="4592176" cy="19945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43941" y="5000691"/>
            <a:ext cx="3750951" cy="1720084"/>
          </a:xfrm>
          <a:prstGeom prst="rect">
            <a:avLst/>
          </a:prstGeom>
          <a:noFill/>
        </p:spPr>
        <p:txBody>
          <a:bodyPr wrap="square" lIns="89642" tIns="44821" rIns="89642" bIns="44821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294" b="1" cap="none" spc="0" dirty="0">
                <a:ln/>
                <a:solidFill>
                  <a:schemeClr val="tx1"/>
                </a:solidFill>
                <a:effectLst/>
              </a:rPr>
              <a:t>Build 2017 Vancouver</a:t>
            </a:r>
          </a:p>
        </p:txBody>
      </p:sp>
    </p:spTree>
    <p:extLst>
      <p:ext uri="{BB962C8B-B14F-4D97-AF65-F5344CB8AC3E}">
        <p14:creationId xmlns:p14="http://schemas.microsoft.com/office/powerpoint/2010/main" val="3485763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71737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86935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379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4635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54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009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72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320828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7232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002"/>
          <a:stretch/>
        </p:blipFill>
        <p:spPr>
          <a:xfrm>
            <a:off x="7599824" y="4985515"/>
            <a:ext cx="4592176" cy="187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18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25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62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04217" marR="0" lvl="1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04217" marR="0" lvl="2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04217" marR="0" lvl="3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04217" marR="0" lvl="4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99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4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69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42279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611189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Working with Fragments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A" dirty="0"/>
              <a:t>Medhat Elmasry</a:t>
            </a:r>
          </a:p>
        </p:txBody>
      </p:sp>
    </p:spTree>
    <p:extLst>
      <p:ext uri="{BB962C8B-B14F-4D97-AF65-F5344CB8AC3E}">
        <p14:creationId xmlns:p14="http://schemas.microsoft.com/office/powerpoint/2010/main" val="192438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C7780-3EBA-4EB9-8E9B-70935A0CD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Fragment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114A80-DF29-4D23-8932-2E17B92FC0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34" y="1268963"/>
            <a:ext cx="2602449" cy="54210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6FA111-AC24-49A5-9ABB-76FECFA07EAC}"/>
              </a:ext>
            </a:extLst>
          </p:cNvPr>
          <p:cNvSpPr txBox="1"/>
          <p:nvPr/>
        </p:nvSpPr>
        <p:spPr>
          <a:xfrm>
            <a:off x="3610947" y="1763486"/>
            <a:ext cx="8314133" cy="277614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Unlike the Activity class, a fragment does not implement the context class and therefore does not have direct access to global information about the application’s environment.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Instead, fragments must access this information using the context of other objects such as its parent activity.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CA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2470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2C387-3F14-4BF0-9EFE-AF4A2896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 of the Fragment class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7BBEB3-B6B1-4985-984C-1D8F8B2291CA}"/>
              </a:ext>
            </a:extLst>
          </p:cNvPr>
          <p:cNvSpPr/>
          <p:nvPr/>
        </p:nvSpPr>
        <p:spPr>
          <a:xfrm>
            <a:off x="269240" y="1844742"/>
            <a:ext cx="48045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 err="1"/>
              <a:t>setHasOptionsMenu</a:t>
            </a:r>
            <a:r>
              <a:rPr lang="en-CA" sz="3200" dirty="0"/>
              <a:t>(bool)</a:t>
            </a:r>
          </a:p>
        </p:txBody>
      </p:sp>
    </p:spTree>
    <p:extLst>
      <p:ext uri="{BB962C8B-B14F-4D97-AF65-F5344CB8AC3E}">
        <p14:creationId xmlns:p14="http://schemas.microsoft.com/office/powerpoint/2010/main" val="288529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586A-F8CD-46A7-A2C0-44C218690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652881"/>
          </a:xfrm>
        </p:spPr>
        <p:txBody>
          <a:bodyPr/>
          <a:lstStyle/>
          <a:p>
            <a:r>
              <a:rPr lang="en-CA" sz="3200" dirty="0"/>
              <a:t>Method of the Activity and Fragment classes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DAEAE9-1801-40B1-A733-CB0B240794F8}"/>
              </a:ext>
            </a:extLst>
          </p:cNvPr>
          <p:cNvSpPr/>
          <p:nvPr/>
        </p:nvSpPr>
        <p:spPr>
          <a:xfrm>
            <a:off x="269240" y="1210261"/>
            <a:ext cx="32480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 err="1"/>
              <a:t>getFragmentManager</a:t>
            </a:r>
            <a:r>
              <a:rPr lang="en-CA" sz="2400" dirty="0"/>
              <a:t>()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BDE052-A969-46FA-BC8B-C9CF903FE23A}"/>
              </a:ext>
            </a:extLst>
          </p:cNvPr>
          <p:cNvSpPr txBox="1">
            <a:spLocks/>
          </p:cNvSpPr>
          <p:nvPr/>
        </p:nvSpPr>
        <p:spPr>
          <a:xfrm>
            <a:off x="269240" y="2410671"/>
            <a:ext cx="11655840" cy="652881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3200" dirty="0"/>
              <a:t>Method of the </a:t>
            </a:r>
            <a:r>
              <a:rPr lang="en-CA" sz="3200" dirty="0" err="1"/>
              <a:t>FragmentManager</a:t>
            </a:r>
            <a:r>
              <a:rPr lang="en-CA" sz="3200" dirty="0"/>
              <a:t> class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8AE9F5-329D-42A3-8260-E4263BF933C6}"/>
              </a:ext>
            </a:extLst>
          </p:cNvPr>
          <p:cNvSpPr/>
          <p:nvPr/>
        </p:nvSpPr>
        <p:spPr>
          <a:xfrm>
            <a:off x="269240" y="3331421"/>
            <a:ext cx="29514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 err="1"/>
              <a:t>findFragmentById</a:t>
            </a:r>
            <a:r>
              <a:rPr lang="en-CA" sz="2400" dirty="0"/>
              <a:t>(id)</a:t>
            </a:r>
          </a:p>
        </p:txBody>
      </p:sp>
    </p:spTree>
    <p:extLst>
      <p:ext uri="{BB962C8B-B14F-4D97-AF65-F5344CB8AC3E}">
        <p14:creationId xmlns:p14="http://schemas.microsoft.com/office/powerpoint/2010/main" val="20542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586A-F8CD-46A7-A2C0-44C218690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652881"/>
          </a:xfrm>
        </p:spPr>
        <p:txBody>
          <a:bodyPr/>
          <a:lstStyle/>
          <a:p>
            <a:r>
              <a:rPr lang="en-CA" sz="3200" dirty="0"/>
              <a:t>Method of the </a:t>
            </a:r>
            <a:r>
              <a:rPr lang="en-CA" sz="3200" dirty="0" err="1"/>
              <a:t>FragmentManager</a:t>
            </a:r>
            <a:r>
              <a:rPr lang="en-CA" sz="3200" dirty="0"/>
              <a:t> class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DAEAE9-1801-40B1-A733-CB0B240794F8}"/>
              </a:ext>
            </a:extLst>
          </p:cNvPr>
          <p:cNvSpPr/>
          <p:nvPr/>
        </p:nvSpPr>
        <p:spPr>
          <a:xfrm>
            <a:off x="269240" y="1210261"/>
            <a:ext cx="26057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 err="1"/>
              <a:t>beginTransaction</a:t>
            </a:r>
            <a:r>
              <a:rPr lang="en-CA" sz="2400" dirty="0"/>
              <a:t>()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BDE052-A969-46FA-BC8B-C9CF903FE23A}"/>
              </a:ext>
            </a:extLst>
          </p:cNvPr>
          <p:cNvSpPr txBox="1">
            <a:spLocks/>
          </p:cNvSpPr>
          <p:nvPr/>
        </p:nvSpPr>
        <p:spPr>
          <a:xfrm>
            <a:off x="269240" y="2410671"/>
            <a:ext cx="11655840" cy="652881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3200" dirty="0"/>
              <a:t>Methods of the </a:t>
            </a:r>
            <a:r>
              <a:rPr lang="en-CA" sz="3200" dirty="0" err="1"/>
              <a:t>FragmentTransaction</a:t>
            </a:r>
            <a:r>
              <a:rPr lang="en-CA" sz="3200" dirty="0"/>
              <a:t> class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8AE9F5-329D-42A3-8260-E4263BF933C6}"/>
              </a:ext>
            </a:extLst>
          </p:cNvPr>
          <p:cNvSpPr/>
          <p:nvPr/>
        </p:nvSpPr>
        <p:spPr>
          <a:xfrm>
            <a:off x="269240" y="3331421"/>
            <a:ext cx="29297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/>
              <a:t>replace(id, fragment)</a:t>
            </a:r>
          </a:p>
          <a:p>
            <a:r>
              <a:rPr lang="en-CA" sz="2400" dirty="0"/>
              <a:t>commit()</a:t>
            </a:r>
          </a:p>
        </p:txBody>
      </p:sp>
    </p:spTree>
    <p:extLst>
      <p:ext uri="{BB962C8B-B14F-4D97-AF65-F5344CB8AC3E}">
        <p14:creationId xmlns:p14="http://schemas.microsoft.com/office/powerpoint/2010/main" val="95711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29501-08CF-4E9E-B65F-D6BD97C82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activity_main.xml file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D6FCA1-6C0F-49B5-AACA-0ACE62940DEA}"/>
              </a:ext>
            </a:extLst>
          </p:cNvPr>
          <p:cNvSpPr/>
          <p:nvPr/>
        </p:nvSpPr>
        <p:spPr>
          <a:xfrm>
            <a:off x="1980805" y="1429559"/>
            <a:ext cx="823271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&lt;</a:t>
            </a:r>
            <a:r>
              <a:rPr lang="en-CA" dirty="0" err="1"/>
              <a:t>LinearLayout</a:t>
            </a:r>
            <a:r>
              <a:rPr lang="en-CA" dirty="0"/>
              <a:t> </a:t>
            </a:r>
          </a:p>
          <a:p>
            <a:r>
              <a:rPr lang="en-CA" dirty="0"/>
              <a:t>   </a:t>
            </a:r>
            <a:r>
              <a:rPr lang="en-CA" dirty="0" err="1"/>
              <a:t>xmlns:android</a:t>
            </a:r>
            <a:r>
              <a:rPr lang="en-CA" dirty="0"/>
              <a:t>="http://schemas.android.com/</a:t>
            </a:r>
            <a:r>
              <a:rPr lang="en-CA" dirty="0" err="1"/>
              <a:t>apk</a:t>
            </a:r>
            <a:r>
              <a:rPr lang="en-CA" dirty="0"/>
              <a:t>/res/android"</a:t>
            </a:r>
          </a:p>
          <a:p>
            <a:r>
              <a:rPr lang="en-CA" dirty="0"/>
              <a:t>   </a:t>
            </a:r>
            <a:r>
              <a:rPr lang="en-CA" dirty="0" err="1"/>
              <a:t>android:orientation</a:t>
            </a:r>
            <a:r>
              <a:rPr lang="en-CA" dirty="0"/>
              <a:t>="horizontal"</a:t>
            </a:r>
          </a:p>
          <a:p>
            <a:r>
              <a:rPr lang="en-CA" dirty="0"/>
              <a:t>   </a:t>
            </a:r>
            <a:r>
              <a:rPr lang="en-CA" dirty="0" err="1"/>
              <a:t>android:layout_width</a:t>
            </a:r>
            <a:r>
              <a:rPr lang="en-CA" dirty="0"/>
              <a:t>="</a:t>
            </a:r>
            <a:r>
              <a:rPr lang="en-CA" dirty="0" err="1"/>
              <a:t>match_parent</a:t>
            </a:r>
            <a:r>
              <a:rPr lang="en-CA" dirty="0"/>
              <a:t>"</a:t>
            </a:r>
          </a:p>
          <a:p>
            <a:r>
              <a:rPr lang="en-CA" dirty="0"/>
              <a:t>   </a:t>
            </a:r>
            <a:r>
              <a:rPr lang="en-CA" dirty="0" err="1"/>
              <a:t>android:layout_height</a:t>
            </a:r>
            <a:r>
              <a:rPr lang="en-CA" dirty="0"/>
              <a:t>="</a:t>
            </a:r>
            <a:r>
              <a:rPr lang="en-CA" dirty="0" err="1"/>
              <a:t>match_parent</a:t>
            </a:r>
            <a:r>
              <a:rPr lang="en-CA" dirty="0"/>
              <a:t>"&gt;</a:t>
            </a:r>
          </a:p>
          <a:p>
            <a:endParaRPr lang="en-CA" dirty="0"/>
          </a:p>
          <a:p>
            <a:r>
              <a:rPr lang="en-CA" dirty="0"/>
              <a:t>   &lt;fragment </a:t>
            </a:r>
          </a:p>
          <a:p>
            <a:r>
              <a:rPr lang="en-CA" dirty="0"/>
              <a:t>      </a:t>
            </a:r>
            <a:r>
              <a:rPr lang="en-CA" dirty="0" err="1"/>
              <a:t>android:name</a:t>
            </a:r>
            <a:r>
              <a:rPr lang="en-CA" dirty="0"/>
              <a:t>=</a:t>
            </a:r>
          </a:p>
          <a:p>
            <a:r>
              <a:rPr lang="en-CA" dirty="0"/>
              <a:t>      "</a:t>
            </a:r>
            <a:r>
              <a:rPr lang="en-CA" dirty="0" err="1"/>
              <a:t>com.murach.tipcalculator.TipCalculatorFragment</a:t>
            </a:r>
            <a:r>
              <a:rPr lang="en-CA" dirty="0"/>
              <a:t>"</a:t>
            </a:r>
          </a:p>
          <a:p>
            <a:r>
              <a:rPr lang="en-CA" dirty="0"/>
              <a:t>      </a:t>
            </a:r>
            <a:r>
              <a:rPr lang="en-CA" dirty="0" err="1"/>
              <a:t>android:id</a:t>
            </a:r>
            <a:r>
              <a:rPr lang="en-CA" dirty="0"/>
              <a:t>="@+id/</a:t>
            </a:r>
            <a:r>
              <a:rPr lang="en-CA" dirty="0" err="1"/>
              <a:t>main_fragment</a:t>
            </a:r>
            <a:r>
              <a:rPr lang="en-CA" dirty="0"/>
              <a:t>"</a:t>
            </a:r>
          </a:p>
          <a:p>
            <a:r>
              <a:rPr lang="en-CA" dirty="0"/>
              <a:t>      </a:t>
            </a:r>
            <a:r>
              <a:rPr lang="en-CA" dirty="0" err="1"/>
              <a:t>android:layout_weight</a:t>
            </a:r>
            <a:r>
              <a:rPr lang="en-CA" dirty="0"/>
              <a:t>="1"</a:t>
            </a:r>
          </a:p>
          <a:p>
            <a:r>
              <a:rPr lang="en-CA" dirty="0"/>
              <a:t>      </a:t>
            </a:r>
            <a:r>
              <a:rPr lang="en-CA" dirty="0" err="1"/>
              <a:t>android:layout_width</a:t>
            </a:r>
            <a:r>
              <a:rPr lang="en-CA" dirty="0"/>
              <a:t>="0dp"</a:t>
            </a:r>
          </a:p>
          <a:p>
            <a:r>
              <a:rPr lang="en-CA" dirty="0"/>
              <a:t>      </a:t>
            </a:r>
            <a:r>
              <a:rPr lang="en-CA" dirty="0" err="1"/>
              <a:t>android:layout_height</a:t>
            </a:r>
            <a:r>
              <a:rPr lang="en-CA" dirty="0"/>
              <a:t>="</a:t>
            </a:r>
            <a:r>
              <a:rPr lang="en-CA" dirty="0" err="1"/>
              <a:t>match_parent</a:t>
            </a:r>
            <a:r>
              <a:rPr lang="en-CA" dirty="0"/>
              <a:t>" /&gt;</a:t>
            </a:r>
          </a:p>
          <a:p>
            <a:endParaRPr lang="en-CA" dirty="0"/>
          </a:p>
          <a:p>
            <a:r>
              <a:rPr lang="en-CA" dirty="0"/>
              <a:t>&lt;/</a:t>
            </a:r>
            <a:r>
              <a:rPr lang="en-CA" dirty="0" err="1"/>
              <a:t>LinearLayout</a:t>
            </a:r>
            <a:r>
              <a:rPr lang="en-CA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3418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3CC2-6157-45FB-BA4F-274B0E357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03" y="149552"/>
            <a:ext cx="11655840" cy="671542"/>
          </a:xfrm>
        </p:spPr>
        <p:txBody>
          <a:bodyPr/>
          <a:lstStyle/>
          <a:p>
            <a:r>
              <a:rPr lang="en-CA" sz="3200" dirty="0"/>
              <a:t>Smallest-width qualifiers examples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8C1FC79-3038-4E34-B05C-52BCA3163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848612"/>
              </p:ext>
            </p:extLst>
          </p:nvPr>
        </p:nvGraphicFramePr>
        <p:xfrm>
          <a:off x="166603" y="821094"/>
          <a:ext cx="8127999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411476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449453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43649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Qualifier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Typical screen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Typical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174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sw480dp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640dp x 480dp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5" tablet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556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sw600dp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1024dp x 600dp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7" tablet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465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sw720dp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960dp x 720dp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10" tablet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362428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A172C99E-4CAE-4678-9723-34B285030A72}"/>
              </a:ext>
            </a:extLst>
          </p:cNvPr>
          <p:cNvSpPr txBox="1">
            <a:spLocks/>
          </p:cNvSpPr>
          <p:nvPr/>
        </p:nvSpPr>
        <p:spPr>
          <a:xfrm>
            <a:off x="166603" y="2420001"/>
            <a:ext cx="11655840" cy="67154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3200" dirty="0"/>
              <a:t>res\values-sw600dp-land\layout.xml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C67960-6BC1-43CF-943D-C9C36FDDFC08}"/>
              </a:ext>
            </a:extLst>
          </p:cNvPr>
          <p:cNvSpPr/>
          <p:nvPr/>
        </p:nvSpPr>
        <p:spPr>
          <a:xfrm>
            <a:off x="6262603" y="243391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/>
              <a:t>&lt;?xml version="1.0" encoding="utf-8"?&gt;</a:t>
            </a:r>
          </a:p>
          <a:p>
            <a:r>
              <a:rPr lang="en-CA" dirty="0"/>
              <a:t>&lt;resources&gt;</a:t>
            </a:r>
          </a:p>
          <a:p>
            <a:r>
              <a:rPr lang="en-CA" dirty="0"/>
              <a:t>   &lt;item name="</a:t>
            </a:r>
            <a:r>
              <a:rPr lang="en-CA" dirty="0" err="1"/>
              <a:t>activity_main</a:t>
            </a:r>
            <a:r>
              <a:rPr lang="en-CA" dirty="0"/>
              <a:t>" type="layout"&gt;</a:t>
            </a:r>
          </a:p>
          <a:p>
            <a:r>
              <a:rPr lang="en-CA" dirty="0"/>
              <a:t>      @layout/</a:t>
            </a:r>
            <a:r>
              <a:rPr lang="en-CA" dirty="0" err="1"/>
              <a:t>activity_main_twopane_land</a:t>
            </a:r>
            <a:endParaRPr lang="en-CA" dirty="0"/>
          </a:p>
          <a:p>
            <a:r>
              <a:rPr lang="en-CA" dirty="0"/>
              <a:t>   &lt;/item&gt;</a:t>
            </a:r>
          </a:p>
          <a:p>
            <a:r>
              <a:rPr lang="en-CA" dirty="0"/>
              <a:t>&lt;/resources&gt;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9BE05BC-8076-4E3E-98F7-36348F486C86}"/>
              </a:ext>
            </a:extLst>
          </p:cNvPr>
          <p:cNvSpPr txBox="1">
            <a:spLocks/>
          </p:cNvSpPr>
          <p:nvPr/>
        </p:nvSpPr>
        <p:spPr>
          <a:xfrm>
            <a:off x="166603" y="4587551"/>
            <a:ext cx="11655840" cy="67154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3200" dirty="0"/>
              <a:t>res\values-sw600dp-port\layout.xml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86E7AE-04A5-4779-BEAD-CE76EA32ED25}"/>
              </a:ext>
            </a:extLst>
          </p:cNvPr>
          <p:cNvSpPr/>
          <p:nvPr/>
        </p:nvSpPr>
        <p:spPr>
          <a:xfrm>
            <a:off x="6262603" y="469045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/>
              <a:t>&lt;?xml version="1.0" encoding="utf-8"?&gt;</a:t>
            </a:r>
          </a:p>
          <a:p>
            <a:r>
              <a:rPr lang="en-CA" dirty="0"/>
              <a:t>&lt;resources&gt;</a:t>
            </a:r>
          </a:p>
          <a:p>
            <a:r>
              <a:rPr lang="en-CA" dirty="0"/>
              <a:t>   &lt;item name="</a:t>
            </a:r>
            <a:r>
              <a:rPr lang="en-CA" dirty="0" err="1"/>
              <a:t>activity_main</a:t>
            </a:r>
            <a:r>
              <a:rPr lang="en-CA" dirty="0"/>
              <a:t>" type="layout"&gt;</a:t>
            </a:r>
          </a:p>
          <a:p>
            <a:r>
              <a:rPr lang="en-CA" dirty="0"/>
              <a:t>      @layout/</a:t>
            </a:r>
            <a:r>
              <a:rPr lang="en-CA" dirty="0" err="1"/>
              <a:t>activity_main_twopane_port</a:t>
            </a:r>
            <a:endParaRPr lang="en-CA" dirty="0"/>
          </a:p>
          <a:p>
            <a:r>
              <a:rPr lang="en-CA" dirty="0"/>
              <a:t>   &lt;/item&gt;</a:t>
            </a:r>
          </a:p>
          <a:p>
            <a:r>
              <a:rPr lang="en-CA" dirty="0"/>
              <a:t>&lt;/resources&gt;</a:t>
            </a:r>
          </a:p>
        </p:txBody>
      </p:sp>
    </p:spTree>
    <p:extLst>
      <p:ext uri="{BB962C8B-B14F-4D97-AF65-F5344CB8AC3E}">
        <p14:creationId xmlns:p14="http://schemas.microsoft.com/office/powerpoint/2010/main" val="103797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4431983"/>
          </a:xfrm>
        </p:spPr>
        <p:txBody>
          <a:bodyPr/>
          <a:lstStyle/>
          <a:p>
            <a:pPr marL="0" indent="0">
              <a:buNone/>
            </a:pPr>
            <a:r>
              <a:rPr lang="en-CA" sz="2400" b="1" dirty="0"/>
              <a:t>Applied</a:t>
            </a:r>
          </a:p>
          <a:p>
            <a:pPr marL="742950" indent="-742950">
              <a:buFont typeface="+mj-lt"/>
              <a:buAutoNum type="arabicPeriod"/>
            </a:pPr>
            <a:r>
              <a:rPr lang="en-CA" sz="2400" dirty="0"/>
              <a:t>Create a fragment and display it in an activity.</a:t>
            </a:r>
          </a:p>
          <a:p>
            <a:pPr marL="742950" indent="-742950">
              <a:buFont typeface="+mj-lt"/>
              <a:buAutoNum type="arabicPeriod"/>
            </a:pPr>
            <a:r>
              <a:rPr lang="en-CA" sz="2400" dirty="0"/>
              <a:t>Create a preference fragment and display it in an activity.</a:t>
            </a:r>
          </a:p>
          <a:p>
            <a:pPr marL="742950" indent="-742950">
              <a:buFont typeface="+mj-lt"/>
              <a:buAutoNum type="arabicPeriod"/>
            </a:pPr>
            <a:r>
              <a:rPr lang="en-CA" sz="2400" dirty="0"/>
              <a:t>Use two or more fragments in a single-pane layout for devices that have small screens.</a:t>
            </a:r>
          </a:p>
          <a:p>
            <a:pPr marL="742950" indent="-742950">
              <a:buFont typeface="+mj-lt"/>
              <a:buAutoNum type="arabicPeriod"/>
            </a:pPr>
            <a:r>
              <a:rPr lang="en-CA" sz="2400" dirty="0"/>
              <a:t>Use two or more fragments in a multi-pane layout for devices that have large screens.</a:t>
            </a:r>
          </a:p>
          <a:p>
            <a:pPr marL="742950" indent="-742950">
              <a:buFont typeface="+mj-lt"/>
              <a:buAutoNum type="arabicPeriod"/>
            </a:pPr>
            <a:r>
              <a:rPr lang="en-CA" sz="2400" dirty="0"/>
              <a:t>Detect the screen size and display an appropriate single-pane or multi-pane layout.</a:t>
            </a:r>
          </a:p>
          <a:p>
            <a:pPr marL="742950" indent="-742950">
              <a:buFont typeface="+mj-lt"/>
              <a:buAutoNum type="arabicPeriod"/>
            </a:pPr>
            <a:r>
              <a:rPr lang="en-CA" sz="2400" dirty="0"/>
              <a:t>Control when the soft keyboard is displayed and the action button that’s displayed.</a:t>
            </a:r>
          </a:p>
          <a:p>
            <a:pPr marL="742950" indent="-742950">
              <a:buFont typeface="+mj-lt"/>
              <a:buAutoNum type="arabicPeriod"/>
            </a:pPr>
            <a:r>
              <a:rPr lang="en-CA" sz="2400" dirty="0"/>
              <a:t>Use Java code to replace one fragment with another.</a:t>
            </a:r>
          </a:p>
          <a:p>
            <a:pPr marL="742950" indent="-742950">
              <a:buFont typeface="+mj-lt"/>
              <a:buAutoNum type="arabicPeriod"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65283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4881336"/>
          </a:xfrm>
        </p:spPr>
        <p:txBody>
          <a:bodyPr/>
          <a:lstStyle/>
          <a:p>
            <a:pPr marL="0" indent="0">
              <a:buNone/>
            </a:pPr>
            <a:r>
              <a:rPr lang="en-CA" sz="2800" b="1" dirty="0"/>
              <a:t>Knowledge</a:t>
            </a:r>
          </a:p>
          <a:p>
            <a:pPr marL="742950" indent="-742950">
              <a:buFont typeface="+mj-lt"/>
              <a:buAutoNum type="arabicPeriod"/>
            </a:pPr>
            <a:r>
              <a:rPr lang="en-CA" sz="2800" dirty="0"/>
              <a:t>Describe how you can use fragments in a single-pane or a multi-pane layout.</a:t>
            </a:r>
          </a:p>
          <a:p>
            <a:pPr marL="742950" indent="-742950">
              <a:buFont typeface="+mj-lt"/>
              <a:buAutoNum type="arabicPeriod"/>
            </a:pPr>
            <a:r>
              <a:rPr lang="en-CA" sz="2800" dirty="0"/>
              <a:t>Compare the lifecycle methods of a fragment to the lifecycle methods of an activity.</a:t>
            </a:r>
          </a:p>
          <a:p>
            <a:pPr marL="742950" indent="-742950">
              <a:buFont typeface="+mj-lt"/>
              <a:buAutoNum type="arabicPeriod"/>
            </a:pPr>
            <a:r>
              <a:rPr lang="en-CA" sz="2800" dirty="0"/>
              <a:t>Describe when the </a:t>
            </a:r>
            <a:r>
              <a:rPr lang="en-CA" sz="2800" dirty="0" err="1"/>
              <a:t>onCreateView</a:t>
            </a:r>
            <a:r>
              <a:rPr lang="en-CA" sz="2800" dirty="0"/>
              <a:t> and </a:t>
            </a:r>
            <a:r>
              <a:rPr lang="en-CA" sz="2800" dirty="0" err="1"/>
              <a:t>onDestroyView</a:t>
            </a:r>
            <a:r>
              <a:rPr lang="en-CA" sz="2800" dirty="0"/>
              <a:t> methods of a fragment are called.</a:t>
            </a:r>
          </a:p>
          <a:p>
            <a:pPr marL="742950" indent="-742950">
              <a:buFont typeface="+mj-lt"/>
              <a:buAutoNum type="arabicPeriod"/>
            </a:pPr>
            <a:r>
              <a:rPr lang="en-CA" sz="2800" dirty="0"/>
              <a:t>Describe how an alias for a layout can help you create multi-pane layouts.</a:t>
            </a:r>
          </a:p>
          <a:p>
            <a:pPr marL="742950" indent="-742950">
              <a:buFont typeface="+mj-lt"/>
              <a:buAutoNum type="arabicPeriod"/>
            </a:pPr>
            <a:r>
              <a:rPr lang="en-CA" sz="2800" dirty="0"/>
              <a:t>Describe how the smallest-width qualifier allows you to detect the screen size.</a:t>
            </a:r>
          </a:p>
        </p:txBody>
      </p:sp>
    </p:spTree>
    <p:extLst>
      <p:ext uri="{BB962C8B-B14F-4D97-AF65-F5344CB8AC3E}">
        <p14:creationId xmlns:p14="http://schemas.microsoft.com/office/powerpoint/2010/main" val="172670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C43808-1B73-47CD-9CB4-9D19FD6F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Two activities displaying two fragments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0F4813-EB6C-40C4-BE2E-B7669946A7C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199" y="1997062"/>
            <a:ext cx="2934653" cy="28773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5BD380-DB21-495F-A126-A329137B4F9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813" y="1997061"/>
            <a:ext cx="2936240" cy="286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3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47341-070F-4832-A433-473AE1D71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One activity displaying two fragments in landscape orientation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190E01-AB6A-437B-8A79-00B2BA16E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620" y="2040981"/>
            <a:ext cx="6863080" cy="402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80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D2EC8-918B-4A39-8264-070C0CF52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One activity displaying two fragments in portrait orientation</a:t>
            </a:r>
            <a:br>
              <a:rPr lang="en-CA" dirty="0"/>
            </a:b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9D47D8-91EC-4587-8D00-77082BA63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621" y="1189176"/>
            <a:ext cx="3200400" cy="544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22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171D07-DFAF-4F37-9112-BAE661059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Fragment terminology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FDDC25-2D46-416E-A53A-181E79C27E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5126853"/>
          </a:xfrm>
        </p:spPr>
        <p:txBody>
          <a:bodyPr/>
          <a:lstStyle/>
          <a:p>
            <a:r>
              <a:rPr lang="en-CA" dirty="0"/>
              <a:t>You can use a fragment to define part of the user interface for an activity.</a:t>
            </a:r>
          </a:p>
          <a:p>
            <a:r>
              <a:rPr lang="en-CA" dirty="0"/>
              <a:t>A fragment can be thought of as a pane.</a:t>
            </a:r>
          </a:p>
          <a:p>
            <a:r>
              <a:rPr lang="en-CA" dirty="0"/>
              <a:t>On a small screen, an activity typically only displays a single fragment. This is known as a single-pane layout.</a:t>
            </a:r>
          </a:p>
          <a:p>
            <a:r>
              <a:rPr lang="en-CA" dirty="0"/>
              <a:t>On a large screen, an activity can display multiple fragments. This is known as a multi-pane layout.</a:t>
            </a:r>
          </a:p>
          <a:p>
            <a:r>
              <a:rPr lang="en-CA" dirty="0"/>
              <a:t>A fragment can be reused in multiple activities.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777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8F6189-716B-4CB1-888C-CC3503D9D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lifecycle methods of a fragment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E046D8-63E3-4569-B243-CFD7C4F6E6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51133" y="1175309"/>
            <a:ext cx="6489734" cy="50730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9510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45B3E-7618-43E7-82FB-C7084AED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layout for a fragment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52CA75-B13C-4C6D-8C59-AA1DB1894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142998"/>
            <a:ext cx="6553200" cy="488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4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-50111_Build 2017_LIGHT GRAY TEMPLATE">
  <a:themeElements>
    <a:clrScheme name="Build 2017 Colors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505050"/>
      </a:accent3>
      <a:accent4>
        <a:srgbClr val="002050"/>
      </a:accent4>
      <a:accent5>
        <a:srgbClr val="FFB900"/>
      </a:accent5>
      <a:accent6>
        <a:srgbClr val="D2D2D2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2017yvr.pptx" id="{62D242C0-828E-4C2E-8A70-A79AD53F94EF}" vid="{D2BACAA8-A14E-4BEB-BD60-418C9FE5FF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COMP3717_template</Template>
  <TotalTime>1036</TotalTime>
  <Words>627</Words>
  <Application>Microsoft Office PowerPoint</Application>
  <PresentationFormat>Widescreen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Consolas</vt:lpstr>
      <vt:lpstr>Segoe UI</vt:lpstr>
      <vt:lpstr>Segoe UI Light</vt:lpstr>
      <vt:lpstr>Segoe UI Semilight</vt:lpstr>
      <vt:lpstr>Wingdings</vt:lpstr>
      <vt:lpstr>5-50111_Build 2017_LIGHT GRAY TEMPLATE</vt:lpstr>
      <vt:lpstr>Working with Fragments</vt:lpstr>
      <vt:lpstr>Objectives</vt:lpstr>
      <vt:lpstr>Objectives</vt:lpstr>
      <vt:lpstr>Two activities displaying two fragments</vt:lpstr>
      <vt:lpstr>One activity displaying two fragments in landscape orientation</vt:lpstr>
      <vt:lpstr>One activity displaying two fragments in portrait orientation </vt:lpstr>
      <vt:lpstr>Fragment terminology</vt:lpstr>
      <vt:lpstr>The lifecycle methods of a fragment</vt:lpstr>
      <vt:lpstr>The layout for a fragment</vt:lpstr>
      <vt:lpstr>The Fragment class</vt:lpstr>
      <vt:lpstr>Method of the Fragment class</vt:lpstr>
      <vt:lpstr>Method of the Activity and Fragment classes</vt:lpstr>
      <vt:lpstr>Method of the FragmentManager class</vt:lpstr>
      <vt:lpstr>The activity_main.xml file</vt:lpstr>
      <vt:lpstr>Smallest-width qualifiers examples</vt:lpstr>
    </vt:vector>
  </TitlesOfParts>
  <Company>BCIT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Activities</dc:title>
  <dc:creator>Medhat Elmasry</dc:creator>
  <cp:lastModifiedBy>Medhat Elmasry</cp:lastModifiedBy>
  <cp:revision>35</cp:revision>
  <dcterms:created xsi:type="dcterms:W3CDTF">2017-08-19T15:28:22Z</dcterms:created>
  <dcterms:modified xsi:type="dcterms:W3CDTF">2017-10-06T04:54:19Z</dcterms:modified>
</cp:coreProperties>
</file>