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5" r:id="rId3"/>
    <p:sldId id="286" r:id="rId4"/>
    <p:sldId id="267" r:id="rId5"/>
    <p:sldId id="268" r:id="rId6"/>
    <p:sldId id="270" r:id="rId7"/>
    <p:sldId id="271" r:id="rId8"/>
    <p:sldId id="272" r:id="rId9"/>
    <p:sldId id="269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58" r:id="rId23"/>
    <p:sldId id="259" r:id="rId24"/>
    <p:sldId id="260" r:id="rId25"/>
    <p:sldId id="264" r:id="rId26"/>
    <p:sldId id="265" r:id="rId27"/>
    <p:sldId id="266" r:id="rId28"/>
  </p:sldIdLst>
  <p:sldSz cx="12192000" cy="6858000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 Build 201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Vancou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" y="0"/>
            <a:ext cx="12203365" cy="592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 bwMode="auto">
          <a:xfrm>
            <a:off x="1648" y="4863467"/>
            <a:ext cx="12190352" cy="199453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7523"/>
          <a:stretch/>
        </p:blipFill>
        <p:spPr>
          <a:xfrm>
            <a:off x="7599824" y="4863467"/>
            <a:ext cx="4592176" cy="19945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43941" y="5000691"/>
            <a:ext cx="3750951" cy="1720084"/>
          </a:xfrm>
          <a:prstGeom prst="rect">
            <a:avLst/>
          </a:prstGeom>
          <a:noFill/>
        </p:spPr>
        <p:txBody>
          <a:bodyPr wrap="square" lIns="89642" tIns="44821" rIns="89642" bIns="44821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294" b="1" cap="none" spc="0" dirty="0">
                <a:ln/>
                <a:solidFill>
                  <a:schemeClr val="tx1"/>
                </a:solidFill>
                <a:effectLst/>
              </a:rPr>
              <a:t>Build 2017 Vancouver</a:t>
            </a:r>
          </a:p>
        </p:txBody>
      </p:sp>
    </p:spTree>
    <p:extLst>
      <p:ext uri="{BB962C8B-B14F-4D97-AF65-F5344CB8AC3E}">
        <p14:creationId xmlns:p14="http://schemas.microsoft.com/office/powerpoint/2010/main" val="3485763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71737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869350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16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0379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4635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54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6009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972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320828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7232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3002"/>
          <a:stretch/>
        </p:blipFill>
        <p:spPr>
          <a:xfrm>
            <a:off x="7599824" y="4985515"/>
            <a:ext cx="4592176" cy="187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518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25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2665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62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941" b="0">
                <a:latin typeface="+mn-lt"/>
              </a:defRPr>
            </a:lvl1pPr>
            <a:lvl2pPr marL="250553" indent="0">
              <a:buFont typeface="Wingdings" panose="05000000000000000000" pitchFamily="2" charset="2"/>
              <a:buNone/>
              <a:defRPr sz="2353" b="0"/>
            </a:lvl2pPr>
            <a:lvl3pPr marL="441968" indent="0">
              <a:buFont typeface="Wingdings" panose="05000000000000000000" pitchFamily="2" charset="2"/>
              <a:buNone/>
              <a:tabLst/>
              <a:defRPr sz="2157" b="0"/>
            </a:lvl3pPr>
            <a:lvl4pPr marL="639608" indent="0">
              <a:buFont typeface="Wingdings" panose="05000000000000000000" pitchFamily="2" charset="2"/>
              <a:buNone/>
              <a:defRPr sz="2157" b="0"/>
            </a:lvl4pPr>
            <a:lvl5pPr marL="837250" indent="0">
              <a:buFont typeface="Wingdings" panose="05000000000000000000" pitchFamily="2" charset="2"/>
              <a:buNone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0553" indent="0">
              <a:buFont typeface="Arial" panose="020B0604020202020204" pitchFamily="34" charset="0"/>
              <a:buNone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1968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39608" indent="0">
              <a:buFont typeface="Arial" panose="020B0604020202020204" pitchFamily="34" charset="0"/>
              <a:buNone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37250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04217" marR="0" lvl="0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04217" marR="0" lvl="1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04217" marR="0" lvl="2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04217" marR="0" lvl="3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04217" marR="0" lvl="4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99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227209" indent="-227209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941" b="0">
                <a:latin typeface="+mn-lt"/>
              </a:defRPr>
            </a:lvl1pPr>
            <a:lvl2pPr marL="418625" indent="-168072">
              <a:buFont typeface="Wingdings" panose="05000000000000000000" pitchFamily="2" charset="2"/>
              <a:buChar char=""/>
              <a:defRPr sz="2353" b="0"/>
            </a:lvl2pPr>
            <a:lvl3pPr marL="627160" indent="-185191">
              <a:buFont typeface="Wingdings" panose="05000000000000000000" pitchFamily="2" charset="2"/>
              <a:buChar char=""/>
              <a:tabLst/>
              <a:defRPr sz="2157" b="0"/>
            </a:lvl3pPr>
            <a:lvl4pPr marL="812350" indent="-172742">
              <a:buFont typeface="Wingdings" panose="05000000000000000000" pitchFamily="2" charset="2"/>
              <a:buChar char=""/>
              <a:defRPr sz="2157" b="0"/>
            </a:lvl4pPr>
            <a:lvl5pPr marL="1003766" indent="-166517">
              <a:buFont typeface="Wingdings" panose="05000000000000000000" pitchFamily="2" charset="2"/>
              <a:buChar char=""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86698" indent="-336145"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78113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75753" indent="-336145"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73395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27209" marR="0" lvl="0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27209" marR="0" lvl="1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27209" marR="0" lvl="2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27209" marR="0" lvl="3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27209" marR="0" lvl="4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54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69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42279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611189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Handling Android Events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CA" dirty="0"/>
              <a:t>Medhat Elmasry</a:t>
            </a:r>
          </a:p>
        </p:txBody>
      </p:sp>
    </p:spTree>
    <p:extLst>
      <p:ext uri="{BB962C8B-B14F-4D97-AF65-F5344CB8AC3E}">
        <p14:creationId xmlns:p14="http://schemas.microsoft.com/office/powerpoint/2010/main" val="192438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7DEBE-2275-4668-AB64-9840554D4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 dirty="0"/>
              <a:t>Step 3: Create an instance of the listener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4CD222-8A41-4B96-B95E-8B0946CCD1F5}"/>
              </a:ext>
            </a:extLst>
          </p:cNvPr>
          <p:cNvSpPr/>
          <p:nvPr/>
        </p:nvSpPr>
        <p:spPr>
          <a:xfrm>
            <a:off x="269240" y="1189176"/>
            <a:ext cx="5470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/>
              <a:t>ButtonListener</a:t>
            </a:r>
            <a:r>
              <a:rPr lang="en-CA" dirty="0"/>
              <a:t> </a:t>
            </a:r>
            <a:r>
              <a:rPr lang="en-CA" dirty="0" err="1"/>
              <a:t>buttonListener</a:t>
            </a:r>
            <a:r>
              <a:rPr lang="en-CA" dirty="0"/>
              <a:t> = new </a:t>
            </a:r>
            <a:r>
              <a:rPr lang="en-CA" dirty="0" err="1"/>
              <a:t>ButtonListener</a:t>
            </a:r>
            <a:r>
              <a:rPr lang="en-CA" dirty="0"/>
              <a:t>();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AE01BCE-B227-44C3-ADB6-CFBD73685A24}"/>
              </a:ext>
            </a:extLst>
          </p:cNvPr>
          <p:cNvSpPr txBox="1">
            <a:spLocks/>
          </p:cNvSpPr>
          <p:nvPr/>
        </p:nvSpPr>
        <p:spPr>
          <a:xfrm>
            <a:off x="269240" y="1757528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CA" sz="3200" dirty="0"/>
              <a:t>Step 4: Set the listeners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EFBD3D-D5BC-444B-92AF-A68A3B5C0F83}"/>
              </a:ext>
            </a:extLst>
          </p:cNvPr>
          <p:cNvSpPr/>
          <p:nvPr/>
        </p:nvSpPr>
        <p:spPr>
          <a:xfrm>
            <a:off x="269240" y="265719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 err="1"/>
              <a:t>percentUpButton.setOnClickListener</a:t>
            </a:r>
            <a:r>
              <a:rPr lang="en-CA" dirty="0"/>
              <a:t>(</a:t>
            </a:r>
            <a:r>
              <a:rPr lang="en-CA" dirty="0" err="1"/>
              <a:t>buttonListener</a:t>
            </a:r>
            <a:r>
              <a:rPr lang="en-CA" dirty="0"/>
              <a:t>);</a:t>
            </a:r>
          </a:p>
          <a:p>
            <a:r>
              <a:rPr lang="en-CA" dirty="0" err="1"/>
              <a:t>percentDownButton.setOnClickListener</a:t>
            </a:r>
            <a:r>
              <a:rPr lang="en-CA" dirty="0"/>
              <a:t>(</a:t>
            </a:r>
            <a:r>
              <a:rPr lang="en-CA" dirty="0" err="1"/>
              <a:t>buttonListener</a:t>
            </a:r>
            <a:r>
              <a:rPr lang="en-CA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1305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D086B-A316-4E24-BF27-F169F7421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 an anonymous class as the listener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694B60B-E402-4F9E-92DC-B91EA3575CB5}"/>
              </a:ext>
            </a:extLst>
          </p:cNvPr>
          <p:cNvSpPr txBox="1">
            <a:spLocks/>
          </p:cNvSpPr>
          <p:nvPr/>
        </p:nvSpPr>
        <p:spPr>
          <a:xfrm>
            <a:off x="269240" y="1189176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CA" sz="3200" dirty="0"/>
              <a:t>Step 2: Create an instance variable for the listener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5E3BC0-D7C5-4D3F-B4B6-B51BEE8447F7}"/>
              </a:ext>
            </a:extLst>
          </p:cNvPr>
          <p:cNvSpPr/>
          <p:nvPr/>
        </p:nvSpPr>
        <p:spPr>
          <a:xfrm>
            <a:off x="269240" y="1922622"/>
            <a:ext cx="708328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private </a:t>
            </a:r>
            <a:r>
              <a:rPr lang="en-CA" dirty="0" err="1"/>
              <a:t>OnClickListener</a:t>
            </a:r>
            <a:r>
              <a:rPr lang="en-CA" dirty="0"/>
              <a:t> </a:t>
            </a:r>
            <a:r>
              <a:rPr lang="en-CA" dirty="0" err="1"/>
              <a:t>buttonListener</a:t>
            </a:r>
            <a:r>
              <a:rPr lang="en-CA" dirty="0"/>
              <a:t> = new </a:t>
            </a:r>
            <a:r>
              <a:rPr lang="en-CA" dirty="0" err="1"/>
              <a:t>OnClickListener</a:t>
            </a:r>
            <a:r>
              <a:rPr lang="en-CA" dirty="0"/>
              <a:t>() {</a:t>
            </a:r>
          </a:p>
          <a:p>
            <a:r>
              <a:rPr lang="en-CA" dirty="0"/>
              <a:t>   @Override</a:t>
            </a:r>
          </a:p>
          <a:p>
            <a:r>
              <a:rPr lang="en-CA" dirty="0"/>
              <a:t>   public void </a:t>
            </a:r>
            <a:r>
              <a:rPr lang="en-CA" dirty="0" err="1"/>
              <a:t>onClick</a:t>
            </a:r>
            <a:r>
              <a:rPr lang="en-CA" dirty="0"/>
              <a:t>(View v) {</a:t>
            </a:r>
          </a:p>
          <a:p>
            <a:r>
              <a:rPr lang="en-CA" dirty="0"/>
              <a:t>      switch (</a:t>
            </a:r>
            <a:r>
              <a:rPr lang="en-CA" dirty="0" err="1"/>
              <a:t>v.getId</a:t>
            </a:r>
            <a:r>
              <a:rPr lang="en-CA" dirty="0"/>
              <a:t>()) {</a:t>
            </a:r>
          </a:p>
          <a:p>
            <a:r>
              <a:rPr lang="en-CA" dirty="0"/>
              <a:t>         case </a:t>
            </a:r>
            <a:r>
              <a:rPr lang="en-CA" dirty="0" err="1"/>
              <a:t>R.id.percentDownButton</a:t>
            </a:r>
            <a:r>
              <a:rPr lang="en-CA" dirty="0"/>
              <a:t>:</a:t>
            </a:r>
          </a:p>
          <a:p>
            <a:r>
              <a:rPr lang="en-CA" dirty="0"/>
              <a:t>            </a:t>
            </a:r>
            <a:r>
              <a:rPr lang="en-CA" dirty="0" err="1"/>
              <a:t>tipPercent</a:t>
            </a:r>
            <a:r>
              <a:rPr lang="en-CA" dirty="0"/>
              <a:t> = </a:t>
            </a:r>
            <a:r>
              <a:rPr lang="en-CA" dirty="0" err="1"/>
              <a:t>tipPercent</a:t>
            </a:r>
            <a:r>
              <a:rPr lang="en-CA" dirty="0"/>
              <a:t> - .01f;</a:t>
            </a:r>
          </a:p>
          <a:p>
            <a:r>
              <a:rPr lang="en-CA" dirty="0"/>
              <a:t>            </a:t>
            </a:r>
            <a:r>
              <a:rPr lang="en-CA" dirty="0" err="1"/>
              <a:t>calculateAndDisplay</a:t>
            </a:r>
            <a:r>
              <a:rPr lang="en-CA" dirty="0"/>
              <a:t>();</a:t>
            </a:r>
          </a:p>
          <a:p>
            <a:r>
              <a:rPr lang="en-CA" dirty="0"/>
              <a:t>            break;</a:t>
            </a:r>
          </a:p>
          <a:p>
            <a:r>
              <a:rPr lang="en-CA" dirty="0"/>
              <a:t>         case </a:t>
            </a:r>
            <a:r>
              <a:rPr lang="en-CA" dirty="0" err="1"/>
              <a:t>R.id.percentUpButton</a:t>
            </a:r>
            <a:r>
              <a:rPr lang="en-CA" dirty="0"/>
              <a:t>:</a:t>
            </a:r>
          </a:p>
          <a:p>
            <a:r>
              <a:rPr lang="en-CA" dirty="0"/>
              <a:t>            </a:t>
            </a:r>
            <a:r>
              <a:rPr lang="en-CA" dirty="0" err="1"/>
              <a:t>tipPercent</a:t>
            </a:r>
            <a:r>
              <a:rPr lang="en-CA" dirty="0"/>
              <a:t> = </a:t>
            </a:r>
            <a:r>
              <a:rPr lang="en-CA" dirty="0" err="1"/>
              <a:t>tipPercent</a:t>
            </a:r>
            <a:r>
              <a:rPr lang="en-CA" dirty="0"/>
              <a:t> + .01f;</a:t>
            </a:r>
          </a:p>
          <a:p>
            <a:r>
              <a:rPr lang="en-CA" dirty="0"/>
              <a:t>            </a:t>
            </a:r>
            <a:r>
              <a:rPr lang="en-CA" dirty="0" err="1"/>
              <a:t>calculateAndDisplay</a:t>
            </a:r>
            <a:r>
              <a:rPr lang="en-CA" dirty="0"/>
              <a:t>();</a:t>
            </a:r>
          </a:p>
          <a:p>
            <a:r>
              <a:rPr lang="en-CA" dirty="0"/>
              <a:t>            break;</a:t>
            </a:r>
          </a:p>
          <a:p>
            <a:r>
              <a:rPr lang="en-CA" dirty="0"/>
              <a:t>      }</a:t>
            </a:r>
          </a:p>
          <a:p>
            <a:r>
              <a:rPr lang="en-CA" dirty="0"/>
              <a:t>   }</a:t>
            </a:r>
          </a:p>
          <a:p>
            <a:r>
              <a:rPr lang="en-CA" dirty="0"/>
              <a:t>};</a:t>
            </a:r>
          </a:p>
        </p:txBody>
      </p:sp>
      <p:sp>
        <p:nvSpPr>
          <p:cNvPr id="5" name="Double Wave 4">
            <a:extLst>
              <a:ext uri="{FF2B5EF4-FFF2-40B4-BE49-F238E27FC236}">
                <a16:creationId xmlns:a16="http://schemas.microsoft.com/office/drawing/2014/main" id="{7B4A2D4E-3500-4719-A441-BF13F34016BE}"/>
              </a:ext>
            </a:extLst>
          </p:cNvPr>
          <p:cNvSpPr/>
          <p:nvPr/>
        </p:nvSpPr>
        <p:spPr bwMode="auto">
          <a:xfrm>
            <a:off x="7091265" y="3019256"/>
            <a:ext cx="4255317" cy="983577"/>
          </a:xfrm>
          <a:prstGeom prst="doubleWav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See: </a:t>
            </a:r>
            <a:r>
              <a:rPr lang="en-CA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AnonymousClassActivity</a:t>
            </a:r>
            <a:endParaRPr lang="en-CA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84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00429-DC68-4719-A939-CF38CF2E4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check box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5AC8FC-2240-495B-9101-277F6FF5B84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415" y="289511"/>
            <a:ext cx="2724785" cy="5207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97D0226-CBA7-4F43-A68D-D5297C6E7D64}"/>
              </a:ext>
            </a:extLst>
          </p:cNvPr>
          <p:cNvSpPr/>
          <p:nvPr/>
        </p:nvSpPr>
        <p:spPr>
          <a:xfrm>
            <a:off x="395941" y="1443526"/>
            <a:ext cx="49637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/>
              <a:t>A method of the View class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F96D6E-5B5E-475D-8A87-B2A38113F6F5}"/>
              </a:ext>
            </a:extLst>
          </p:cNvPr>
          <p:cNvSpPr/>
          <p:nvPr/>
        </p:nvSpPr>
        <p:spPr>
          <a:xfrm>
            <a:off x="395941" y="2159541"/>
            <a:ext cx="835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/>
              <a:t>getId</a:t>
            </a:r>
            <a:r>
              <a:rPr lang="en-CA" dirty="0"/>
              <a:t>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D829DB-AA54-4E08-AB18-BA2CA9601EE2}"/>
              </a:ext>
            </a:extLst>
          </p:cNvPr>
          <p:cNvSpPr/>
          <p:nvPr/>
        </p:nvSpPr>
        <p:spPr>
          <a:xfrm>
            <a:off x="395941" y="2598557"/>
            <a:ext cx="59977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/>
              <a:t>An event handler for a check box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4A9108-BBD2-4254-934A-9DABB02DB170}"/>
              </a:ext>
            </a:extLst>
          </p:cNvPr>
          <p:cNvSpPr/>
          <p:nvPr/>
        </p:nvSpPr>
        <p:spPr>
          <a:xfrm>
            <a:off x="395941" y="3314572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/>
              <a:t>@Override</a:t>
            </a:r>
          </a:p>
          <a:p>
            <a:r>
              <a:rPr lang="en-CA" dirty="0"/>
              <a:t>public void </a:t>
            </a:r>
            <a:r>
              <a:rPr lang="en-CA" dirty="0" err="1"/>
              <a:t>onCheckedChanged</a:t>
            </a:r>
            <a:r>
              <a:rPr lang="en-CA" dirty="0"/>
              <a:t>(</a:t>
            </a:r>
            <a:r>
              <a:rPr lang="en-CA" dirty="0" err="1"/>
              <a:t>CompoundButton</a:t>
            </a:r>
            <a:r>
              <a:rPr lang="en-CA" dirty="0"/>
              <a:t> widget, </a:t>
            </a:r>
          </a:p>
          <a:p>
            <a:r>
              <a:rPr lang="en-CA" dirty="0"/>
              <a:t>   </a:t>
            </a:r>
            <a:r>
              <a:rPr lang="en-CA" dirty="0" err="1"/>
              <a:t>boolean</a:t>
            </a:r>
            <a:r>
              <a:rPr lang="en-CA" dirty="0"/>
              <a:t> </a:t>
            </a:r>
            <a:r>
              <a:rPr lang="en-CA" dirty="0" err="1"/>
              <a:t>isChecked</a:t>
            </a:r>
            <a:r>
              <a:rPr lang="en-CA" dirty="0"/>
              <a:t>) {</a:t>
            </a:r>
          </a:p>
          <a:p>
            <a:r>
              <a:rPr lang="en-CA" dirty="0"/>
              <a:t>   switch (</a:t>
            </a:r>
            <a:r>
              <a:rPr lang="en-CA" dirty="0" err="1"/>
              <a:t>widget.getId</a:t>
            </a:r>
            <a:r>
              <a:rPr lang="en-CA" dirty="0"/>
              <a:t>()) {</a:t>
            </a:r>
          </a:p>
          <a:p>
            <a:r>
              <a:rPr lang="en-CA" dirty="0"/>
              <a:t>      case </a:t>
            </a:r>
            <a:r>
              <a:rPr lang="en-CA" dirty="0" err="1"/>
              <a:t>R.id.rememberPercentCheckBox</a:t>
            </a:r>
            <a:r>
              <a:rPr lang="en-CA" dirty="0"/>
              <a:t>:</a:t>
            </a:r>
          </a:p>
          <a:p>
            <a:r>
              <a:rPr lang="en-CA" dirty="0"/>
              <a:t>         if (</a:t>
            </a:r>
            <a:r>
              <a:rPr lang="en-CA" dirty="0" err="1"/>
              <a:t>isChecked</a:t>
            </a:r>
            <a:r>
              <a:rPr lang="en-CA" dirty="0"/>
              <a:t>)</a:t>
            </a:r>
          </a:p>
          <a:p>
            <a:r>
              <a:rPr lang="en-CA" dirty="0"/>
              <a:t>            </a:t>
            </a:r>
            <a:r>
              <a:rPr lang="en-CA" dirty="0" err="1"/>
              <a:t>rememberTipPercent</a:t>
            </a:r>
            <a:r>
              <a:rPr lang="en-CA" dirty="0"/>
              <a:t> = true;</a:t>
            </a:r>
          </a:p>
          <a:p>
            <a:r>
              <a:rPr lang="en-CA" dirty="0"/>
              <a:t>         else</a:t>
            </a:r>
          </a:p>
          <a:p>
            <a:r>
              <a:rPr lang="en-CA" dirty="0"/>
              <a:t>            </a:t>
            </a:r>
            <a:r>
              <a:rPr lang="en-CA" dirty="0" err="1"/>
              <a:t>rememberTipPercent</a:t>
            </a:r>
            <a:r>
              <a:rPr lang="en-CA" dirty="0"/>
              <a:t> = false;</a:t>
            </a:r>
          </a:p>
          <a:p>
            <a:r>
              <a:rPr lang="en-CA" dirty="0"/>
              <a:t>         break;</a:t>
            </a:r>
          </a:p>
          <a:p>
            <a:r>
              <a:rPr lang="en-CA" dirty="0"/>
              <a:t>   }</a:t>
            </a:r>
          </a:p>
          <a:p>
            <a:r>
              <a:rPr lang="en-CA" dirty="0"/>
              <a:t>}</a:t>
            </a:r>
          </a:p>
        </p:txBody>
      </p:sp>
      <p:sp>
        <p:nvSpPr>
          <p:cNvPr id="8" name="Double Wave 7">
            <a:extLst>
              <a:ext uri="{FF2B5EF4-FFF2-40B4-BE49-F238E27FC236}">
                <a16:creationId xmlns:a16="http://schemas.microsoft.com/office/drawing/2014/main" id="{03AEC3BC-8016-4F67-9FA2-5376BE8025B3}"/>
              </a:ext>
            </a:extLst>
          </p:cNvPr>
          <p:cNvSpPr/>
          <p:nvPr/>
        </p:nvSpPr>
        <p:spPr bwMode="auto">
          <a:xfrm>
            <a:off x="7772400" y="3019256"/>
            <a:ext cx="3574182" cy="983577"/>
          </a:xfrm>
          <a:prstGeom prst="doubleWav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See: </a:t>
            </a:r>
            <a:r>
              <a:rPr lang="en-CA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CheckboxActivity</a:t>
            </a:r>
            <a:endParaRPr lang="en-CA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19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C8638-96B3-4ABA-B667-AB51FC71B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Another event handler for a check box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9569D8-85D0-4CC9-901A-DAD4C1E12AE1}"/>
              </a:ext>
            </a:extLst>
          </p:cNvPr>
          <p:cNvSpPr/>
          <p:nvPr/>
        </p:nvSpPr>
        <p:spPr>
          <a:xfrm>
            <a:off x="269240" y="1757274"/>
            <a:ext cx="82682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@Override</a:t>
            </a:r>
          </a:p>
          <a:p>
            <a:r>
              <a:rPr lang="en-CA" dirty="0"/>
              <a:t>public void </a:t>
            </a:r>
            <a:r>
              <a:rPr lang="en-CA" dirty="0" err="1"/>
              <a:t>onCheckedChanged</a:t>
            </a:r>
            <a:r>
              <a:rPr lang="en-CA" dirty="0"/>
              <a:t>(</a:t>
            </a:r>
            <a:r>
              <a:rPr lang="en-CA" dirty="0" err="1"/>
              <a:t>CompoundButton</a:t>
            </a:r>
            <a:r>
              <a:rPr lang="en-CA" dirty="0"/>
              <a:t> widget, </a:t>
            </a:r>
            <a:r>
              <a:rPr lang="en-CA" dirty="0" err="1"/>
              <a:t>boolean</a:t>
            </a:r>
            <a:r>
              <a:rPr lang="en-CA" dirty="0"/>
              <a:t> </a:t>
            </a:r>
            <a:r>
              <a:rPr lang="en-CA" dirty="0" err="1"/>
              <a:t>isChecked</a:t>
            </a:r>
            <a:r>
              <a:rPr lang="en-CA" dirty="0"/>
              <a:t>) {</a:t>
            </a:r>
          </a:p>
          <a:p>
            <a:r>
              <a:rPr lang="en-CA" dirty="0"/>
              <a:t>   </a:t>
            </a:r>
            <a:r>
              <a:rPr lang="en-CA" dirty="0" err="1"/>
              <a:t>rememberTipPercent</a:t>
            </a:r>
            <a:r>
              <a:rPr lang="en-CA" dirty="0"/>
              <a:t> = </a:t>
            </a:r>
            <a:r>
              <a:rPr lang="en-CA" dirty="0" err="1"/>
              <a:t>isChecked</a:t>
            </a:r>
            <a:r>
              <a:rPr lang="en-CA" dirty="0"/>
              <a:t>;</a:t>
            </a:r>
          </a:p>
          <a:p>
            <a:r>
              <a:rPr lang="en-CA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974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FBD87-F967-46E7-96A5-EA099FEA1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Three radio buttons in a group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94B03B-F8F1-4BBE-972F-D62244D6773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160" y="579323"/>
            <a:ext cx="4434840" cy="3200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E8BC25B-5945-4AC9-9622-70322063C85D}"/>
              </a:ext>
            </a:extLst>
          </p:cNvPr>
          <p:cNvSpPr/>
          <p:nvPr/>
        </p:nvSpPr>
        <p:spPr>
          <a:xfrm>
            <a:off x="406407" y="1189176"/>
            <a:ext cx="63227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/>
              <a:t>An event handler for a radio group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E2335F-3628-4BF1-9153-375C01C2ABE9}"/>
              </a:ext>
            </a:extLst>
          </p:cNvPr>
          <p:cNvSpPr/>
          <p:nvPr/>
        </p:nvSpPr>
        <p:spPr>
          <a:xfrm>
            <a:off x="406406" y="2015928"/>
            <a:ext cx="868160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@Override</a:t>
            </a:r>
          </a:p>
          <a:p>
            <a:r>
              <a:rPr lang="en-CA" dirty="0"/>
              <a:t>public void </a:t>
            </a:r>
            <a:r>
              <a:rPr lang="en-CA" dirty="0" err="1"/>
              <a:t>onCheckedChanged</a:t>
            </a:r>
            <a:r>
              <a:rPr lang="en-CA" dirty="0"/>
              <a:t>(</a:t>
            </a:r>
            <a:r>
              <a:rPr lang="en-CA" dirty="0" err="1"/>
              <a:t>RadioGroup</a:t>
            </a:r>
            <a:r>
              <a:rPr lang="en-CA" dirty="0"/>
              <a:t> group, </a:t>
            </a:r>
            <a:r>
              <a:rPr lang="en-CA" dirty="0" err="1"/>
              <a:t>int</a:t>
            </a:r>
            <a:r>
              <a:rPr lang="en-CA" dirty="0"/>
              <a:t> </a:t>
            </a:r>
            <a:r>
              <a:rPr lang="en-CA" dirty="0" err="1"/>
              <a:t>checkedId</a:t>
            </a:r>
            <a:r>
              <a:rPr lang="en-CA" dirty="0"/>
              <a:t>) {</a:t>
            </a:r>
          </a:p>
          <a:p>
            <a:r>
              <a:rPr lang="en-CA" dirty="0"/>
              <a:t>   switch (</a:t>
            </a:r>
            <a:r>
              <a:rPr lang="en-CA" dirty="0" err="1"/>
              <a:t>checkedId</a:t>
            </a:r>
            <a:r>
              <a:rPr lang="en-CA" dirty="0"/>
              <a:t>) {</a:t>
            </a:r>
          </a:p>
          <a:p>
            <a:r>
              <a:rPr lang="en-CA" dirty="0"/>
              <a:t>      case </a:t>
            </a:r>
            <a:r>
              <a:rPr lang="en-CA" dirty="0" err="1"/>
              <a:t>R.id.noRoundingRadioButton</a:t>
            </a:r>
            <a:r>
              <a:rPr lang="en-CA" dirty="0"/>
              <a:t>:</a:t>
            </a:r>
          </a:p>
          <a:p>
            <a:r>
              <a:rPr lang="en-CA" dirty="0"/>
              <a:t>         rounding = ROUND_NONE;</a:t>
            </a:r>
          </a:p>
          <a:p>
            <a:r>
              <a:rPr lang="en-CA" dirty="0"/>
              <a:t>         break;                        </a:t>
            </a:r>
          </a:p>
          <a:p>
            <a:r>
              <a:rPr lang="en-CA" dirty="0"/>
              <a:t>      case </a:t>
            </a:r>
            <a:r>
              <a:rPr lang="en-CA" dirty="0" err="1"/>
              <a:t>R.id.roundTipRadioButton</a:t>
            </a:r>
            <a:r>
              <a:rPr lang="en-CA" dirty="0"/>
              <a:t>:</a:t>
            </a:r>
          </a:p>
          <a:p>
            <a:r>
              <a:rPr lang="en-CA" dirty="0"/>
              <a:t>         rounding = ROUND_TIP;</a:t>
            </a:r>
          </a:p>
          <a:p>
            <a:r>
              <a:rPr lang="en-CA" dirty="0"/>
              <a:t>         break;                        </a:t>
            </a:r>
          </a:p>
          <a:p>
            <a:r>
              <a:rPr lang="en-CA" dirty="0"/>
              <a:t>      case </a:t>
            </a:r>
            <a:r>
              <a:rPr lang="en-CA" dirty="0" err="1"/>
              <a:t>R.id.roundTotalRadioButton</a:t>
            </a:r>
            <a:r>
              <a:rPr lang="en-CA" dirty="0"/>
              <a:t>:</a:t>
            </a:r>
          </a:p>
          <a:p>
            <a:r>
              <a:rPr lang="en-CA" dirty="0"/>
              <a:t>         rounding = ROUND_TOTAL;</a:t>
            </a:r>
          </a:p>
          <a:p>
            <a:r>
              <a:rPr lang="en-CA" dirty="0"/>
              <a:t>         break;                        </a:t>
            </a:r>
          </a:p>
          <a:p>
            <a:r>
              <a:rPr lang="en-CA" dirty="0"/>
              <a:t>   }</a:t>
            </a:r>
          </a:p>
          <a:p>
            <a:r>
              <a:rPr lang="en-CA" dirty="0"/>
              <a:t>   </a:t>
            </a:r>
            <a:r>
              <a:rPr lang="en-CA" dirty="0" err="1"/>
              <a:t>calculateAndDisplay</a:t>
            </a:r>
            <a:r>
              <a:rPr lang="en-CA" dirty="0"/>
              <a:t>();</a:t>
            </a:r>
          </a:p>
          <a:p>
            <a:r>
              <a:rPr lang="en-CA" dirty="0"/>
              <a:t>}</a:t>
            </a:r>
          </a:p>
        </p:txBody>
      </p:sp>
      <p:sp>
        <p:nvSpPr>
          <p:cNvPr id="6" name="Double Wave 5">
            <a:extLst>
              <a:ext uri="{FF2B5EF4-FFF2-40B4-BE49-F238E27FC236}">
                <a16:creationId xmlns:a16="http://schemas.microsoft.com/office/drawing/2014/main" id="{919ECC9F-108A-42D4-8DE8-9DBB828DDCA5}"/>
              </a:ext>
            </a:extLst>
          </p:cNvPr>
          <p:cNvSpPr/>
          <p:nvPr/>
        </p:nvSpPr>
        <p:spPr bwMode="auto">
          <a:xfrm>
            <a:off x="7772400" y="3019256"/>
            <a:ext cx="3574182" cy="983577"/>
          </a:xfrm>
          <a:prstGeom prst="doubleWav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See: </a:t>
            </a:r>
            <a:r>
              <a:rPr lang="en-CA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RadioButtonActivity</a:t>
            </a:r>
            <a:endParaRPr lang="en-CA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74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6DC4F-5D81-4B3B-B9EF-D523D9488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Another event handler for a radio group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1ACEBA-505A-46F3-A39B-613E9083ECE8}"/>
              </a:ext>
            </a:extLst>
          </p:cNvPr>
          <p:cNvSpPr/>
          <p:nvPr/>
        </p:nvSpPr>
        <p:spPr>
          <a:xfrm>
            <a:off x="269240" y="1189176"/>
            <a:ext cx="72436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@Override</a:t>
            </a:r>
          </a:p>
          <a:p>
            <a:r>
              <a:rPr lang="en-CA" dirty="0"/>
              <a:t>public void </a:t>
            </a:r>
            <a:r>
              <a:rPr lang="en-CA" dirty="0" err="1"/>
              <a:t>onCheckedChanged</a:t>
            </a:r>
            <a:r>
              <a:rPr lang="en-CA" dirty="0"/>
              <a:t>(</a:t>
            </a:r>
            <a:r>
              <a:rPr lang="en-CA" dirty="0" err="1"/>
              <a:t>RadioGroup</a:t>
            </a:r>
            <a:r>
              <a:rPr lang="en-CA" dirty="0"/>
              <a:t> group, </a:t>
            </a:r>
            <a:r>
              <a:rPr lang="en-CA" dirty="0" err="1"/>
              <a:t>int</a:t>
            </a:r>
            <a:r>
              <a:rPr lang="en-CA" dirty="0"/>
              <a:t> </a:t>
            </a:r>
            <a:r>
              <a:rPr lang="en-CA" dirty="0" err="1"/>
              <a:t>checkedId</a:t>
            </a:r>
            <a:r>
              <a:rPr lang="en-CA" dirty="0"/>
              <a:t>) {</a:t>
            </a:r>
          </a:p>
          <a:p>
            <a:r>
              <a:rPr lang="en-CA" dirty="0"/>
              <a:t>   </a:t>
            </a:r>
            <a:r>
              <a:rPr lang="en-CA" dirty="0" err="1"/>
              <a:t>calculateAndDisplay</a:t>
            </a:r>
            <a:r>
              <a:rPr lang="en-CA" dirty="0"/>
              <a:t>();</a:t>
            </a:r>
          </a:p>
          <a:p>
            <a:r>
              <a:rPr lang="en-CA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325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A470-0D40-47B2-99EA-2D5D153D9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spinner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FF4C43-2E56-4795-A989-89E14813C43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763" y="1189176"/>
            <a:ext cx="1508760" cy="16732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BAC9F0B-34B8-40C3-A5A4-AE57BF08D1BD}"/>
              </a:ext>
            </a:extLst>
          </p:cNvPr>
          <p:cNvSpPr/>
          <p:nvPr/>
        </p:nvSpPr>
        <p:spPr>
          <a:xfrm>
            <a:off x="269240" y="1189176"/>
            <a:ext cx="55330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/>
              <a:t>An event handler for a spinner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453743-2FE2-4161-98D7-2BE09CBBF03F}"/>
              </a:ext>
            </a:extLst>
          </p:cNvPr>
          <p:cNvSpPr/>
          <p:nvPr/>
        </p:nvSpPr>
        <p:spPr>
          <a:xfrm>
            <a:off x="269240" y="1773951"/>
            <a:ext cx="96025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@Override</a:t>
            </a:r>
          </a:p>
          <a:p>
            <a:r>
              <a:rPr lang="en-CA" dirty="0"/>
              <a:t>public void </a:t>
            </a:r>
            <a:r>
              <a:rPr lang="en-CA" dirty="0" err="1"/>
              <a:t>onItemSelected</a:t>
            </a:r>
            <a:r>
              <a:rPr lang="en-CA" dirty="0"/>
              <a:t>(</a:t>
            </a:r>
            <a:r>
              <a:rPr lang="en-CA" dirty="0" err="1"/>
              <a:t>AdapterView</a:t>
            </a:r>
            <a:r>
              <a:rPr lang="en-CA" dirty="0"/>
              <a:t>&lt;?&gt; parent, View v, </a:t>
            </a:r>
            <a:r>
              <a:rPr lang="en-CA" dirty="0" err="1"/>
              <a:t>int</a:t>
            </a:r>
            <a:r>
              <a:rPr lang="en-CA" dirty="0"/>
              <a:t> position, long id) {</a:t>
            </a:r>
          </a:p>
          <a:p>
            <a:r>
              <a:rPr lang="en-CA" dirty="0"/>
              <a:t>   split = position + 1;</a:t>
            </a:r>
          </a:p>
          <a:p>
            <a:r>
              <a:rPr lang="en-CA" dirty="0"/>
              <a:t>   </a:t>
            </a:r>
            <a:r>
              <a:rPr lang="en-CA" dirty="0" err="1"/>
              <a:t>calculateAndDisplay</a:t>
            </a:r>
            <a:r>
              <a:rPr lang="en-CA" dirty="0"/>
              <a:t>();</a:t>
            </a:r>
          </a:p>
          <a:p>
            <a:r>
              <a:rPr lang="en-CA" dirty="0"/>
              <a:t>}</a:t>
            </a:r>
          </a:p>
          <a:p>
            <a:endParaRPr lang="en-CA" dirty="0"/>
          </a:p>
          <a:p>
            <a:r>
              <a:rPr lang="en-CA" dirty="0"/>
              <a:t>@Override</a:t>
            </a:r>
          </a:p>
          <a:p>
            <a:r>
              <a:rPr lang="en-CA" dirty="0"/>
              <a:t>public void </a:t>
            </a:r>
            <a:r>
              <a:rPr lang="en-CA" dirty="0" err="1"/>
              <a:t>onNothingSelected</a:t>
            </a:r>
            <a:r>
              <a:rPr lang="en-CA" dirty="0"/>
              <a:t>(</a:t>
            </a:r>
            <a:r>
              <a:rPr lang="en-CA" dirty="0" err="1"/>
              <a:t>AdapterView</a:t>
            </a:r>
            <a:r>
              <a:rPr lang="en-CA" dirty="0"/>
              <a:t>&lt;?&gt; parent) {</a:t>
            </a:r>
          </a:p>
          <a:p>
            <a:r>
              <a:rPr lang="en-CA" dirty="0"/>
              <a:t>   // You typically don't need to include any code here</a:t>
            </a:r>
          </a:p>
          <a:p>
            <a:r>
              <a:rPr lang="en-CA" dirty="0"/>
              <a:t>}</a:t>
            </a:r>
          </a:p>
        </p:txBody>
      </p:sp>
      <p:sp>
        <p:nvSpPr>
          <p:cNvPr id="6" name="Double Wave 5">
            <a:extLst>
              <a:ext uri="{FF2B5EF4-FFF2-40B4-BE49-F238E27FC236}">
                <a16:creationId xmlns:a16="http://schemas.microsoft.com/office/drawing/2014/main" id="{5E901C24-8BED-4ABD-889D-FE06BB7A9FFB}"/>
              </a:ext>
            </a:extLst>
          </p:cNvPr>
          <p:cNvSpPr/>
          <p:nvPr/>
        </p:nvSpPr>
        <p:spPr bwMode="auto">
          <a:xfrm>
            <a:off x="7772400" y="3019256"/>
            <a:ext cx="3574182" cy="983577"/>
          </a:xfrm>
          <a:prstGeom prst="doubleWav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See: </a:t>
            </a:r>
            <a:r>
              <a:rPr lang="en-CA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SpinnerActivity</a:t>
            </a:r>
            <a:endParaRPr lang="en-CA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53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C540F-10F2-4BF6-A196-0E76D3EAA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seek bar and a label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F22D2A-BF96-41CE-B3E8-A73108F541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345" y="533603"/>
            <a:ext cx="2687955" cy="41148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F22718E-D9F0-4679-8332-33913C6C9F0E}"/>
              </a:ext>
            </a:extLst>
          </p:cNvPr>
          <p:cNvSpPr/>
          <p:nvPr/>
        </p:nvSpPr>
        <p:spPr>
          <a:xfrm>
            <a:off x="269240" y="1189176"/>
            <a:ext cx="57056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/>
              <a:t>An event handler for a seek bar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B6533A-BA88-4148-BC45-7CAE7AC97B2D}"/>
              </a:ext>
            </a:extLst>
          </p:cNvPr>
          <p:cNvSpPr/>
          <p:nvPr/>
        </p:nvSpPr>
        <p:spPr>
          <a:xfrm>
            <a:off x="269239" y="1773951"/>
            <a:ext cx="842689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@Override</a:t>
            </a:r>
          </a:p>
          <a:p>
            <a:r>
              <a:rPr lang="en-CA" dirty="0"/>
              <a:t>public void </a:t>
            </a:r>
            <a:r>
              <a:rPr lang="en-CA" dirty="0" err="1"/>
              <a:t>onProgressChanged</a:t>
            </a:r>
            <a:r>
              <a:rPr lang="en-CA" dirty="0"/>
              <a:t>(</a:t>
            </a:r>
            <a:r>
              <a:rPr lang="en-CA" dirty="0" err="1"/>
              <a:t>SeekBar</a:t>
            </a:r>
            <a:r>
              <a:rPr lang="en-CA" dirty="0"/>
              <a:t> </a:t>
            </a:r>
            <a:r>
              <a:rPr lang="en-CA" dirty="0" err="1"/>
              <a:t>seekBar</a:t>
            </a:r>
            <a:r>
              <a:rPr lang="en-CA" dirty="0"/>
              <a:t>, </a:t>
            </a:r>
            <a:r>
              <a:rPr lang="en-CA" dirty="0" err="1"/>
              <a:t>int</a:t>
            </a:r>
            <a:r>
              <a:rPr lang="en-CA" dirty="0"/>
              <a:t> progress, </a:t>
            </a:r>
            <a:r>
              <a:rPr lang="en-CA" dirty="0" err="1"/>
              <a:t>boolean</a:t>
            </a:r>
            <a:r>
              <a:rPr lang="en-CA" dirty="0"/>
              <a:t> </a:t>
            </a:r>
            <a:r>
              <a:rPr lang="en-CA" dirty="0" err="1"/>
              <a:t>fromUser</a:t>
            </a:r>
            <a:r>
              <a:rPr lang="en-CA" dirty="0"/>
              <a:t>) {</a:t>
            </a:r>
          </a:p>
          <a:p>
            <a:r>
              <a:rPr lang="en-CA" dirty="0"/>
              <a:t>   </a:t>
            </a:r>
            <a:r>
              <a:rPr lang="en-CA" dirty="0" err="1"/>
              <a:t>percentTextView.setText</a:t>
            </a:r>
            <a:r>
              <a:rPr lang="en-CA" dirty="0"/>
              <a:t>(progress + "%");</a:t>
            </a:r>
          </a:p>
          <a:p>
            <a:r>
              <a:rPr lang="en-CA" dirty="0"/>
              <a:t>}</a:t>
            </a:r>
          </a:p>
          <a:p>
            <a:endParaRPr lang="en-CA" dirty="0"/>
          </a:p>
          <a:p>
            <a:r>
              <a:rPr lang="en-CA" dirty="0"/>
              <a:t>@Override</a:t>
            </a:r>
          </a:p>
          <a:p>
            <a:r>
              <a:rPr lang="en-CA" dirty="0"/>
              <a:t>public void </a:t>
            </a:r>
            <a:r>
              <a:rPr lang="en-CA" dirty="0" err="1"/>
              <a:t>onStartTrackingTouch</a:t>
            </a:r>
            <a:r>
              <a:rPr lang="en-CA" dirty="0"/>
              <a:t>(</a:t>
            </a:r>
            <a:r>
              <a:rPr lang="en-CA" dirty="0" err="1"/>
              <a:t>SeekBar</a:t>
            </a:r>
            <a:r>
              <a:rPr lang="en-CA" dirty="0"/>
              <a:t> </a:t>
            </a:r>
            <a:r>
              <a:rPr lang="en-CA" dirty="0" err="1"/>
              <a:t>seekBar</a:t>
            </a:r>
            <a:r>
              <a:rPr lang="en-CA" dirty="0"/>
              <a:t>) {</a:t>
            </a:r>
          </a:p>
          <a:p>
            <a:r>
              <a:rPr lang="en-CA" dirty="0"/>
              <a:t>   // TODO Auto-generated method stub</a:t>
            </a:r>
          </a:p>
          <a:p>
            <a:r>
              <a:rPr lang="en-CA" dirty="0"/>
              <a:t>}</a:t>
            </a:r>
          </a:p>
          <a:p>
            <a:endParaRPr lang="en-CA" dirty="0"/>
          </a:p>
          <a:p>
            <a:r>
              <a:rPr lang="en-CA" dirty="0"/>
              <a:t>@Override</a:t>
            </a:r>
          </a:p>
          <a:p>
            <a:r>
              <a:rPr lang="en-CA" dirty="0"/>
              <a:t>public void </a:t>
            </a:r>
            <a:r>
              <a:rPr lang="en-CA" dirty="0" err="1"/>
              <a:t>onStopTrackingTouch</a:t>
            </a:r>
            <a:r>
              <a:rPr lang="en-CA" dirty="0"/>
              <a:t>(</a:t>
            </a:r>
            <a:r>
              <a:rPr lang="en-CA" dirty="0" err="1"/>
              <a:t>SeekBar</a:t>
            </a:r>
            <a:r>
              <a:rPr lang="en-CA" dirty="0"/>
              <a:t> </a:t>
            </a:r>
            <a:r>
              <a:rPr lang="en-CA" dirty="0" err="1"/>
              <a:t>seekBar</a:t>
            </a:r>
            <a:r>
              <a:rPr lang="en-CA" dirty="0"/>
              <a:t>) {</a:t>
            </a:r>
          </a:p>
          <a:p>
            <a:r>
              <a:rPr lang="en-CA" dirty="0"/>
              <a:t>   </a:t>
            </a:r>
            <a:r>
              <a:rPr lang="en-CA" dirty="0" err="1"/>
              <a:t>int</a:t>
            </a:r>
            <a:r>
              <a:rPr lang="en-CA" dirty="0"/>
              <a:t> progress = </a:t>
            </a:r>
            <a:r>
              <a:rPr lang="en-CA" dirty="0" err="1"/>
              <a:t>seekBar.getProgress</a:t>
            </a:r>
            <a:r>
              <a:rPr lang="en-CA" dirty="0"/>
              <a:t>();</a:t>
            </a:r>
          </a:p>
          <a:p>
            <a:r>
              <a:rPr lang="en-CA" dirty="0"/>
              <a:t>   </a:t>
            </a:r>
            <a:r>
              <a:rPr lang="en-CA" dirty="0" err="1"/>
              <a:t>tipPercent</a:t>
            </a:r>
            <a:r>
              <a:rPr lang="en-CA" dirty="0"/>
              <a:t> = (float) progress / 100;</a:t>
            </a:r>
          </a:p>
          <a:p>
            <a:r>
              <a:rPr lang="en-CA" dirty="0"/>
              <a:t>   </a:t>
            </a:r>
            <a:r>
              <a:rPr lang="en-CA" dirty="0" err="1"/>
              <a:t>calculateAndDisplay</a:t>
            </a:r>
            <a:r>
              <a:rPr lang="en-CA" dirty="0"/>
              <a:t>();</a:t>
            </a:r>
          </a:p>
          <a:p>
            <a:r>
              <a:rPr lang="en-CA" dirty="0"/>
              <a:t>}</a:t>
            </a:r>
          </a:p>
        </p:txBody>
      </p:sp>
      <p:sp>
        <p:nvSpPr>
          <p:cNvPr id="6" name="Double Wave 5">
            <a:extLst>
              <a:ext uri="{FF2B5EF4-FFF2-40B4-BE49-F238E27FC236}">
                <a16:creationId xmlns:a16="http://schemas.microsoft.com/office/drawing/2014/main" id="{4A4C66B5-76A1-4D8C-A13A-F439545D56DC}"/>
              </a:ext>
            </a:extLst>
          </p:cNvPr>
          <p:cNvSpPr/>
          <p:nvPr/>
        </p:nvSpPr>
        <p:spPr bwMode="auto">
          <a:xfrm>
            <a:off x="7772400" y="3019256"/>
            <a:ext cx="3574182" cy="983577"/>
          </a:xfrm>
          <a:prstGeom prst="doubleWav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See: </a:t>
            </a:r>
            <a:r>
              <a:rPr lang="en-CA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SeekBarActivity</a:t>
            </a:r>
            <a:endParaRPr lang="en-CA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9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0D3D6-A0FC-4E6F-A8D6-0BEF873BD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 event handler for the Key event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4B0E33-EBA3-428B-AAD9-816DE45E19BC}"/>
              </a:ext>
            </a:extLst>
          </p:cNvPr>
          <p:cNvSpPr/>
          <p:nvPr/>
        </p:nvSpPr>
        <p:spPr>
          <a:xfrm>
            <a:off x="269240" y="941878"/>
            <a:ext cx="11961843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dirty="0"/>
              <a:t>@Override</a:t>
            </a:r>
          </a:p>
          <a:p>
            <a:r>
              <a:rPr lang="en-CA" sz="1600" dirty="0"/>
              <a:t>public </a:t>
            </a:r>
            <a:r>
              <a:rPr lang="en-CA" sz="1600" dirty="0" err="1"/>
              <a:t>boolean</a:t>
            </a:r>
            <a:r>
              <a:rPr lang="en-CA" sz="1600" dirty="0"/>
              <a:t> </a:t>
            </a:r>
            <a:r>
              <a:rPr lang="en-CA" sz="1600" dirty="0" err="1"/>
              <a:t>onKey</a:t>
            </a:r>
            <a:r>
              <a:rPr lang="en-CA" sz="1600" dirty="0"/>
              <a:t>(View </a:t>
            </a:r>
            <a:r>
              <a:rPr lang="en-CA" sz="1600" dirty="0" err="1"/>
              <a:t>view</a:t>
            </a:r>
            <a:r>
              <a:rPr lang="en-CA" sz="1600" dirty="0"/>
              <a:t>, </a:t>
            </a:r>
          </a:p>
          <a:p>
            <a:r>
              <a:rPr lang="en-CA" sz="1600" dirty="0"/>
              <a:t>   </a:t>
            </a:r>
            <a:r>
              <a:rPr lang="en-CA" sz="1600" dirty="0" err="1"/>
              <a:t>int</a:t>
            </a:r>
            <a:r>
              <a:rPr lang="en-CA" sz="1600" dirty="0"/>
              <a:t> </a:t>
            </a:r>
            <a:r>
              <a:rPr lang="en-CA" sz="1600" dirty="0" err="1"/>
              <a:t>keyCode</a:t>
            </a:r>
            <a:r>
              <a:rPr lang="en-CA" sz="1600" dirty="0"/>
              <a:t>, </a:t>
            </a:r>
            <a:r>
              <a:rPr lang="en-CA" sz="1600" dirty="0" err="1"/>
              <a:t>KeyEvent</a:t>
            </a:r>
            <a:r>
              <a:rPr lang="en-CA" sz="1600" dirty="0"/>
              <a:t> event) {</a:t>
            </a:r>
          </a:p>
          <a:p>
            <a:r>
              <a:rPr lang="en-CA" sz="1600" dirty="0"/>
              <a:t>   switch (</a:t>
            </a:r>
            <a:r>
              <a:rPr lang="en-CA" sz="1600" dirty="0" err="1"/>
              <a:t>keyCode</a:t>
            </a:r>
            <a:r>
              <a:rPr lang="en-CA" sz="1600" dirty="0"/>
              <a:t>) {</a:t>
            </a:r>
          </a:p>
          <a:p>
            <a:r>
              <a:rPr lang="en-CA" sz="1600" dirty="0"/>
              <a:t>      case </a:t>
            </a:r>
            <a:r>
              <a:rPr lang="en-CA" sz="1600" dirty="0" err="1"/>
              <a:t>KeyEvent.KEYCODE_ENTER</a:t>
            </a:r>
            <a:r>
              <a:rPr lang="en-CA" sz="1600" dirty="0"/>
              <a:t>:</a:t>
            </a:r>
          </a:p>
          <a:p>
            <a:r>
              <a:rPr lang="en-CA" sz="1600" dirty="0"/>
              <a:t>      case </a:t>
            </a:r>
            <a:r>
              <a:rPr lang="en-CA" sz="1600" dirty="0" err="1"/>
              <a:t>KeyEvent.KEYCODE_DPAD_CENTER</a:t>
            </a:r>
            <a:r>
              <a:rPr lang="en-CA" sz="1600" dirty="0"/>
              <a:t>:</a:t>
            </a:r>
          </a:p>
          <a:p>
            <a:r>
              <a:rPr lang="en-CA" sz="1600" dirty="0"/>
              <a:t>         </a:t>
            </a:r>
            <a:r>
              <a:rPr lang="en-CA" sz="1600" dirty="0" err="1"/>
              <a:t>calculateAndDisplay</a:t>
            </a:r>
            <a:r>
              <a:rPr lang="en-CA" sz="1600" dirty="0"/>
              <a:t>();</a:t>
            </a:r>
          </a:p>
          <a:p>
            <a:r>
              <a:rPr lang="en-CA" sz="1600" dirty="0"/>
              <a:t>         </a:t>
            </a:r>
          </a:p>
          <a:p>
            <a:r>
              <a:rPr lang="en-CA" sz="1600" dirty="0"/>
              <a:t>         </a:t>
            </a:r>
            <a:r>
              <a:rPr lang="en-CA" sz="1600" dirty="0">
                <a:solidFill>
                  <a:srgbClr val="00B050"/>
                </a:solidFill>
              </a:rPr>
              <a:t>// hide the soft keyboard</a:t>
            </a:r>
          </a:p>
          <a:p>
            <a:r>
              <a:rPr lang="en-CA" sz="1600" dirty="0"/>
              <a:t>         </a:t>
            </a:r>
            <a:r>
              <a:rPr lang="en-CA" sz="1600" dirty="0" err="1"/>
              <a:t>InputMethodManager</a:t>
            </a:r>
            <a:r>
              <a:rPr lang="en-CA" sz="1600" dirty="0"/>
              <a:t> </a:t>
            </a:r>
            <a:r>
              <a:rPr lang="en-CA" sz="1600" dirty="0" err="1"/>
              <a:t>imm</a:t>
            </a:r>
            <a:r>
              <a:rPr lang="en-CA" sz="1600" dirty="0"/>
              <a:t> = (</a:t>
            </a:r>
            <a:r>
              <a:rPr lang="en-CA" sz="1600" dirty="0" err="1"/>
              <a:t>InputMethodManager</a:t>
            </a:r>
            <a:r>
              <a:rPr lang="en-CA" sz="1600" dirty="0"/>
              <a:t>) </a:t>
            </a:r>
            <a:r>
              <a:rPr lang="en-CA" sz="1600" dirty="0" err="1"/>
              <a:t>getSystemService</a:t>
            </a:r>
            <a:r>
              <a:rPr lang="en-CA" sz="1600" dirty="0"/>
              <a:t>(</a:t>
            </a:r>
            <a:r>
              <a:rPr lang="en-CA" sz="1600" dirty="0" err="1"/>
              <a:t>Context.INPUT_METHOD_SERVICE</a:t>
            </a:r>
            <a:r>
              <a:rPr lang="en-CA" sz="1600" dirty="0"/>
              <a:t>);</a:t>
            </a:r>
          </a:p>
          <a:p>
            <a:r>
              <a:rPr lang="en-CA" sz="1600" dirty="0"/>
              <a:t>         </a:t>
            </a:r>
            <a:r>
              <a:rPr lang="en-CA" sz="1600" dirty="0" err="1"/>
              <a:t>imm.hideSoftInputFromWindow</a:t>
            </a:r>
            <a:r>
              <a:rPr lang="en-CA" sz="1600" dirty="0"/>
              <a:t>(</a:t>
            </a:r>
            <a:r>
              <a:rPr lang="en-CA" sz="1600" dirty="0" err="1"/>
              <a:t>billAmountEditText.getWindowToken</a:t>
            </a:r>
            <a:r>
              <a:rPr lang="en-CA" sz="1600" dirty="0"/>
              <a:t>(), 0);</a:t>
            </a:r>
          </a:p>
          <a:p>
            <a:r>
              <a:rPr lang="en-CA" sz="1600" dirty="0">
                <a:solidFill>
                  <a:srgbClr val="00B050"/>
                </a:solidFill>
              </a:rPr>
              <a:t>         // consume the event</a:t>
            </a:r>
          </a:p>
          <a:p>
            <a:r>
              <a:rPr lang="en-CA" sz="1600" dirty="0"/>
              <a:t>         return true;</a:t>
            </a:r>
          </a:p>
          <a:p>
            <a:r>
              <a:rPr lang="en-CA" sz="1600" dirty="0"/>
              <a:t>      case </a:t>
            </a:r>
            <a:r>
              <a:rPr lang="en-CA" sz="1600" dirty="0" err="1"/>
              <a:t>KeyEvent.KEYCODE_DPAD_RIGHT</a:t>
            </a:r>
            <a:r>
              <a:rPr lang="en-CA" sz="1600" dirty="0"/>
              <a:t>:</a:t>
            </a:r>
          </a:p>
          <a:p>
            <a:r>
              <a:rPr lang="en-CA" sz="1600" dirty="0"/>
              <a:t>      case </a:t>
            </a:r>
            <a:r>
              <a:rPr lang="en-CA" sz="1600" dirty="0" err="1"/>
              <a:t>KeyEvent.KEYCODE_DPAD_LEFT</a:t>
            </a:r>
            <a:r>
              <a:rPr lang="en-CA" sz="1600" dirty="0"/>
              <a:t>:</a:t>
            </a:r>
          </a:p>
          <a:p>
            <a:r>
              <a:rPr lang="en-CA" sz="1600" dirty="0"/>
              <a:t>         if (</a:t>
            </a:r>
            <a:r>
              <a:rPr lang="en-CA" sz="1600" dirty="0" err="1"/>
              <a:t>view.getId</a:t>
            </a:r>
            <a:r>
              <a:rPr lang="en-CA" sz="1600" dirty="0"/>
              <a:t>() == </a:t>
            </a:r>
            <a:r>
              <a:rPr lang="en-CA" sz="1600" dirty="0" err="1"/>
              <a:t>R.id.percentSeekBar</a:t>
            </a:r>
            <a:r>
              <a:rPr lang="en-CA" sz="1600" dirty="0"/>
              <a:t>) {</a:t>
            </a:r>
          </a:p>
          <a:p>
            <a:r>
              <a:rPr lang="en-CA" sz="1600" dirty="0"/>
              <a:t>            </a:t>
            </a:r>
            <a:r>
              <a:rPr lang="en-CA" sz="1600" dirty="0" err="1"/>
              <a:t>calculateAndDisplay</a:t>
            </a:r>
            <a:r>
              <a:rPr lang="en-CA" sz="1600" dirty="0"/>
              <a:t>();</a:t>
            </a:r>
          </a:p>
          <a:p>
            <a:r>
              <a:rPr lang="en-CA" sz="1600" dirty="0"/>
              <a:t>         }</a:t>
            </a:r>
          </a:p>
          <a:p>
            <a:r>
              <a:rPr lang="en-CA" sz="1600" dirty="0"/>
              <a:t>         break;</a:t>
            </a:r>
          </a:p>
          <a:p>
            <a:r>
              <a:rPr lang="en-CA" sz="1600" dirty="0"/>
              <a:t>   }</a:t>
            </a:r>
          </a:p>
          <a:p>
            <a:r>
              <a:rPr lang="en-CA" sz="1600" dirty="0">
                <a:solidFill>
                  <a:srgbClr val="00B050"/>
                </a:solidFill>
              </a:rPr>
              <a:t>   // don't consume the event</a:t>
            </a:r>
          </a:p>
          <a:p>
            <a:r>
              <a:rPr lang="en-CA" sz="1600" dirty="0"/>
              <a:t>   return false;</a:t>
            </a:r>
          </a:p>
          <a:p>
            <a:r>
              <a:rPr lang="en-CA" sz="1600" dirty="0"/>
              <a:t>}</a:t>
            </a:r>
          </a:p>
        </p:txBody>
      </p:sp>
      <p:sp>
        <p:nvSpPr>
          <p:cNvPr id="4" name="Double Wave 3">
            <a:extLst>
              <a:ext uri="{FF2B5EF4-FFF2-40B4-BE49-F238E27FC236}">
                <a16:creationId xmlns:a16="http://schemas.microsoft.com/office/drawing/2014/main" id="{44AD7098-4B2C-474E-94E1-020357D5E39C}"/>
              </a:ext>
            </a:extLst>
          </p:cNvPr>
          <p:cNvSpPr/>
          <p:nvPr/>
        </p:nvSpPr>
        <p:spPr bwMode="auto">
          <a:xfrm>
            <a:off x="7287209" y="1563680"/>
            <a:ext cx="3574182" cy="983577"/>
          </a:xfrm>
          <a:prstGeom prst="doubleWav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See: </a:t>
            </a:r>
            <a:r>
              <a:rPr lang="en-CA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KeyActivity</a:t>
            </a:r>
            <a:endParaRPr lang="en-CA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44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017FC-C8B1-4F38-AFE1-22B07E210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constants from the </a:t>
            </a:r>
            <a:r>
              <a:rPr lang="en-CA" dirty="0" err="1"/>
              <a:t>KeyEvent</a:t>
            </a:r>
            <a:r>
              <a:rPr lang="en-CA" dirty="0"/>
              <a:t> class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2646E5-F045-4F8E-9A1B-9BE39A9F36DB}"/>
              </a:ext>
            </a:extLst>
          </p:cNvPr>
          <p:cNvSpPr/>
          <p:nvPr/>
        </p:nvSpPr>
        <p:spPr>
          <a:xfrm>
            <a:off x="269240" y="111346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/>
              <a:t>KEYCODE_ENTER</a:t>
            </a:r>
          </a:p>
          <a:p>
            <a:r>
              <a:rPr lang="en-CA" dirty="0"/>
              <a:t>KEYCODE_DPAD_CENTER</a:t>
            </a:r>
          </a:p>
          <a:p>
            <a:r>
              <a:rPr lang="en-CA" dirty="0"/>
              <a:t>KEYCODE_DPAD_LEFT</a:t>
            </a:r>
          </a:p>
          <a:p>
            <a:r>
              <a:rPr lang="en-CA" dirty="0"/>
              <a:t>KEYCODE_DPAD_RIGHT</a:t>
            </a:r>
          </a:p>
          <a:p>
            <a:r>
              <a:rPr lang="en-CA" dirty="0"/>
              <a:t>KEYCODE_SPACE</a:t>
            </a:r>
          </a:p>
        </p:txBody>
      </p:sp>
    </p:spTree>
    <p:extLst>
      <p:ext uri="{BB962C8B-B14F-4D97-AF65-F5344CB8AC3E}">
        <p14:creationId xmlns:p14="http://schemas.microsoft.com/office/powerpoint/2010/main" val="356285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events work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5507020"/>
          </a:xfrm>
        </p:spPr>
        <p:txBody>
          <a:bodyPr/>
          <a:lstStyle/>
          <a:p>
            <a:r>
              <a:rPr lang="en-CA" dirty="0"/>
              <a:t>An </a:t>
            </a:r>
            <a:r>
              <a:rPr lang="en-CA" i="1" dirty="0"/>
              <a:t>event handler </a:t>
            </a:r>
            <a:r>
              <a:rPr lang="en-CA" dirty="0"/>
              <a:t>is a special type of method that’s executed when an event occurs.</a:t>
            </a:r>
          </a:p>
          <a:p>
            <a:r>
              <a:rPr lang="en-CA" dirty="0"/>
              <a:t>Typically, an event occurs when a user interacts with widgets.</a:t>
            </a:r>
          </a:p>
          <a:p>
            <a:r>
              <a:rPr lang="en-CA" dirty="0"/>
              <a:t>A </a:t>
            </a:r>
            <a:r>
              <a:rPr lang="en-CA" i="1" dirty="0"/>
              <a:t>listener</a:t>
            </a:r>
            <a:r>
              <a:rPr lang="en-CA" dirty="0"/>
              <a:t> is an object that listens for an event. To create a listener, import the interface for the listener and implement that interface.</a:t>
            </a:r>
          </a:p>
          <a:p>
            <a:r>
              <a:rPr lang="en-CA" dirty="0"/>
              <a:t>After you create a listener, connect, or wire, the listener to an event that’s available from a widget.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283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1942A-45B3-4D0D-BBF0-A1E1590C0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 event handler for a Touch event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7FD9BA-4C51-4B1C-93AD-200DF1094D49}"/>
              </a:ext>
            </a:extLst>
          </p:cNvPr>
          <p:cNvSpPr/>
          <p:nvPr/>
        </p:nvSpPr>
        <p:spPr>
          <a:xfrm>
            <a:off x="269240" y="1164134"/>
            <a:ext cx="8484637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dirty="0"/>
              <a:t>@Override</a:t>
            </a:r>
          </a:p>
          <a:p>
            <a:r>
              <a:rPr lang="en-CA" sz="1600" dirty="0"/>
              <a:t>public </a:t>
            </a:r>
            <a:r>
              <a:rPr lang="en-CA" sz="1600" dirty="0" err="1"/>
              <a:t>boolean</a:t>
            </a:r>
            <a:r>
              <a:rPr lang="en-CA" sz="1600" dirty="0"/>
              <a:t> </a:t>
            </a:r>
            <a:r>
              <a:rPr lang="en-CA" sz="1600" dirty="0" err="1"/>
              <a:t>onTouch</a:t>
            </a:r>
            <a:r>
              <a:rPr lang="en-CA" sz="1600" dirty="0"/>
              <a:t>(View v, </a:t>
            </a:r>
            <a:r>
              <a:rPr lang="en-CA" sz="1600" dirty="0" err="1"/>
              <a:t>MotionEvent</a:t>
            </a:r>
            <a:r>
              <a:rPr lang="en-CA" sz="1600" dirty="0"/>
              <a:t> event) {</a:t>
            </a:r>
          </a:p>
          <a:p>
            <a:r>
              <a:rPr lang="en-CA" sz="1600" dirty="0"/>
              <a:t>   float </a:t>
            </a:r>
            <a:r>
              <a:rPr lang="en-CA" sz="1600" dirty="0" err="1"/>
              <a:t>downX</a:t>
            </a:r>
            <a:r>
              <a:rPr lang="en-CA" sz="1600" dirty="0"/>
              <a:t>, </a:t>
            </a:r>
            <a:r>
              <a:rPr lang="en-CA" sz="1600" dirty="0" err="1"/>
              <a:t>downY</a:t>
            </a:r>
            <a:r>
              <a:rPr lang="en-CA" sz="1600" dirty="0"/>
              <a:t>, </a:t>
            </a:r>
            <a:r>
              <a:rPr lang="en-CA" sz="1600" dirty="0" err="1"/>
              <a:t>upX</a:t>
            </a:r>
            <a:r>
              <a:rPr lang="en-CA" sz="1600" dirty="0"/>
              <a:t>, </a:t>
            </a:r>
            <a:r>
              <a:rPr lang="en-CA" sz="1600" dirty="0" err="1"/>
              <a:t>upY</a:t>
            </a:r>
            <a:r>
              <a:rPr lang="en-CA" sz="1600" dirty="0"/>
              <a:t>;</a:t>
            </a:r>
          </a:p>
          <a:p>
            <a:r>
              <a:rPr lang="en-CA" sz="1600" dirty="0"/>
              <a:t>   </a:t>
            </a:r>
            <a:r>
              <a:rPr lang="en-CA" sz="1600" dirty="0" err="1"/>
              <a:t>int</a:t>
            </a:r>
            <a:r>
              <a:rPr lang="en-CA" sz="1600" dirty="0"/>
              <a:t> action = </a:t>
            </a:r>
            <a:r>
              <a:rPr lang="en-CA" sz="1600" dirty="0" err="1"/>
              <a:t>event.getAction</a:t>
            </a:r>
            <a:r>
              <a:rPr lang="en-CA" sz="1600" dirty="0"/>
              <a:t>();</a:t>
            </a:r>
          </a:p>
          <a:p>
            <a:r>
              <a:rPr lang="en-CA" sz="1600" dirty="0"/>
              <a:t>   if (action == </a:t>
            </a:r>
            <a:r>
              <a:rPr lang="en-CA" sz="1600" dirty="0" err="1"/>
              <a:t>MotionEvent.ACTION_DOWN</a:t>
            </a:r>
            <a:r>
              <a:rPr lang="en-CA" sz="1600" dirty="0"/>
              <a:t>) {</a:t>
            </a:r>
          </a:p>
          <a:p>
            <a:r>
              <a:rPr lang="en-CA" sz="1600" dirty="0"/>
              <a:t>      </a:t>
            </a:r>
            <a:r>
              <a:rPr lang="en-CA" sz="1600" dirty="0" err="1"/>
              <a:t>Log.d</a:t>
            </a:r>
            <a:r>
              <a:rPr lang="en-CA" sz="1600" dirty="0"/>
              <a:t>("</a:t>
            </a:r>
            <a:r>
              <a:rPr lang="en-CA" sz="1600" dirty="0" err="1"/>
              <a:t>MotionEvent</a:t>
            </a:r>
            <a:r>
              <a:rPr lang="en-CA" sz="1600" dirty="0"/>
              <a:t>", "ACTION_DOWN");</a:t>
            </a:r>
          </a:p>
          <a:p>
            <a:r>
              <a:rPr lang="en-CA" sz="1600" dirty="0"/>
              <a:t>      </a:t>
            </a:r>
            <a:r>
              <a:rPr lang="en-CA" sz="1600" dirty="0" err="1"/>
              <a:t>downX</a:t>
            </a:r>
            <a:r>
              <a:rPr lang="en-CA" sz="1600" dirty="0"/>
              <a:t> = </a:t>
            </a:r>
            <a:r>
              <a:rPr lang="en-CA" sz="1600" dirty="0" err="1"/>
              <a:t>event.getX</a:t>
            </a:r>
            <a:r>
              <a:rPr lang="en-CA" sz="1600" dirty="0"/>
              <a:t>();</a:t>
            </a:r>
          </a:p>
          <a:p>
            <a:r>
              <a:rPr lang="en-CA" sz="1600" dirty="0"/>
              <a:t>      </a:t>
            </a:r>
            <a:r>
              <a:rPr lang="en-CA" sz="1600" dirty="0" err="1"/>
              <a:t>downY</a:t>
            </a:r>
            <a:r>
              <a:rPr lang="en-CA" sz="1600" dirty="0"/>
              <a:t> = </a:t>
            </a:r>
            <a:r>
              <a:rPr lang="en-CA" sz="1600" dirty="0" err="1"/>
              <a:t>event.getY</a:t>
            </a:r>
            <a:r>
              <a:rPr lang="en-CA" sz="1600" dirty="0"/>
              <a:t>();</a:t>
            </a:r>
          </a:p>
          <a:p>
            <a:r>
              <a:rPr lang="en-CA" sz="1600" dirty="0"/>
              <a:t>      </a:t>
            </a:r>
            <a:r>
              <a:rPr lang="en-CA" sz="1600" dirty="0" err="1"/>
              <a:t>Log.d</a:t>
            </a:r>
            <a:r>
              <a:rPr lang="en-CA" sz="1600" dirty="0"/>
              <a:t>("</a:t>
            </a:r>
            <a:r>
              <a:rPr lang="en-CA" sz="1600" dirty="0" err="1"/>
              <a:t>MotionEvent</a:t>
            </a:r>
            <a:r>
              <a:rPr lang="en-CA" sz="1600" dirty="0"/>
              <a:t>", "</a:t>
            </a:r>
            <a:r>
              <a:rPr lang="en-CA" sz="1600" dirty="0" err="1"/>
              <a:t>downX</a:t>
            </a:r>
            <a:r>
              <a:rPr lang="en-CA" sz="1600" dirty="0"/>
              <a:t> = " + </a:t>
            </a:r>
            <a:r>
              <a:rPr lang="en-CA" sz="1600" dirty="0" err="1"/>
              <a:t>downX</a:t>
            </a:r>
            <a:r>
              <a:rPr lang="en-CA" sz="1600" dirty="0"/>
              <a:t>);</a:t>
            </a:r>
          </a:p>
          <a:p>
            <a:r>
              <a:rPr lang="en-CA" sz="1600" dirty="0"/>
              <a:t>      </a:t>
            </a:r>
            <a:r>
              <a:rPr lang="en-CA" sz="1600" dirty="0" err="1"/>
              <a:t>Log.d</a:t>
            </a:r>
            <a:r>
              <a:rPr lang="en-CA" sz="1600" dirty="0"/>
              <a:t>("</a:t>
            </a:r>
            <a:r>
              <a:rPr lang="en-CA" sz="1600" dirty="0" err="1"/>
              <a:t>MotionEvent</a:t>
            </a:r>
            <a:r>
              <a:rPr lang="en-CA" sz="1600" dirty="0"/>
              <a:t>", "</a:t>
            </a:r>
            <a:r>
              <a:rPr lang="en-CA" sz="1600" dirty="0" err="1"/>
              <a:t>downY</a:t>
            </a:r>
            <a:r>
              <a:rPr lang="en-CA" sz="1600" dirty="0"/>
              <a:t> = " + </a:t>
            </a:r>
            <a:r>
              <a:rPr lang="en-CA" sz="1600" dirty="0" err="1"/>
              <a:t>downY</a:t>
            </a:r>
            <a:r>
              <a:rPr lang="en-CA" sz="1600" dirty="0"/>
              <a:t>);</a:t>
            </a:r>
          </a:p>
          <a:p>
            <a:r>
              <a:rPr lang="en-CA" sz="1600" dirty="0"/>
              <a:t>      return true;</a:t>
            </a:r>
          </a:p>
          <a:p>
            <a:r>
              <a:rPr lang="en-CA" sz="1600" dirty="0"/>
              <a:t>   } else if (action == </a:t>
            </a:r>
            <a:r>
              <a:rPr lang="en-CA" sz="1600" dirty="0" err="1"/>
              <a:t>MotionEvent.ACTION_UP</a:t>
            </a:r>
            <a:r>
              <a:rPr lang="en-CA" sz="1600" dirty="0"/>
              <a:t>){</a:t>
            </a:r>
          </a:p>
          <a:p>
            <a:r>
              <a:rPr lang="en-CA" sz="1600" dirty="0"/>
              <a:t>      </a:t>
            </a:r>
            <a:r>
              <a:rPr lang="en-CA" sz="1600" dirty="0" err="1"/>
              <a:t>Log.d</a:t>
            </a:r>
            <a:r>
              <a:rPr lang="en-CA" sz="1600" dirty="0"/>
              <a:t>("</a:t>
            </a:r>
            <a:r>
              <a:rPr lang="en-CA" sz="1600" dirty="0" err="1"/>
              <a:t>MotionEvent</a:t>
            </a:r>
            <a:r>
              <a:rPr lang="en-CA" sz="1600" dirty="0"/>
              <a:t>", "ACTION_UP");</a:t>
            </a:r>
          </a:p>
          <a:p>
            <a:r>
              <a:rPr lang="en-CA" sz="1600" dirty="0"/>
              <a:t>      </a:t>
            </a:r>
            <a:r>
              <a:rPr lang="en-CA" sz="1600" dirty="0" err="1"/>
              <a:t>upX</a:t>
            </a:r>
            <a:r>
              <a:rPr lang="en-CA" sz="1600" dirty="0"/>
              <a:t> = </a:t>
            </a:r>
            <a:r>
              <a:rPr lang="en-CA" sz="1600" dirty="0" err="1"/>
              <a:t>event.getX</a:t>
            </a:r>
            <a:r>
              <a:rPr lang="en-CA" sz="1600" dirty="0"/>
              <a:t>();</a:t>
            </a:r>
          </a:p>
          <a:p>
            <a:r>
              <a:rPr lang="en-CA" sz="1600" dirty="0"/>
              <a:t>      </a:t>
            </a:r>
            <a:r>
              <a:rPr lang="en-CA" sz="1600" dirty="0" err="1"/>
              <a:t>upY</a:t>
            </a:r>
            <a:r>
              <a:rPr lang="en-CA" sz="1600" dirty="0"/>
              <a:t> = </a:t>
            </a:r>
            <a:r>
              <a:rPr lang="en-CA" sz="1600" dirty="0" err="1"/>
              <a:t>event.getY</a:t>
            </a:r>
            <a:r>
              <a:rPr lang="en-CA" sz="1600" dirty="0"/>
              <a:t>();</a:t>
            </a:r>
          </a:p>
          <a:p>
            <a:r>
              <a:rPr lang="en-CA" sz="1600" dirty="0"/>
              <a:t>      </a:t>
            </a:r>
            <a:r>
              <a:rPr lang="en-CA" sz="1600" dirty="0" err="1"/>
              <a:t>Log.d</a:t>
            </a:r>
            <a:r>
              <a:rPr lang="en-CA" sz="1600" dirty="0"/>
              <a:t>("</a:t>
            </a:r>
            <a:r>
              <a:rPr lang="en-CA" sz="1600" dirty="0" err="1"/>
              <a:t>MotionEvent</a:t>
            </a:r>
            <a:r>
              <a:rPr lang="en-CA" sz="1600" dirty="0"/>
              <a:t>", "</a:t>
            </a:r>
            <a:r>
              <a:rPr lang="en-CA" sz="1600" dirty="0" err="1"/>
              <a:t>upX</a:t>
            </a:r>
            <a:r>
              <a:rPr lang="en-CA" sz="1600" dirty="0"/>
              <a:t> = " + </a:t>
            </a:r>
            <a:r>
              <a:rPr lang="en-CA" sz="1600" dirty="0" err="1"/>
              <a:t>upX</a:t>
            </a:r>
            <a:r>
              <a:rPr lang="en-CA" sz="1600" dirty="0"/>
              <a:t>);</a:t>
            </a:r>
          </a:p>
          <a:p>
            <a:r>
              <a:rPr lang="en-CA" sz="1600" dirty="0"/>
              <a:t>      </a:t>
            </a:r>
            <a:r>
              <a:rPr lang="en-CA" sz="1600" dirty="0" err="1"/>
              <a:t>Log.d</a:t>
            </a:r>
            <a:r>
              <a:rPr lang="en-CA" sz="1600" dirty="0"/>
              <a:t>("</a:t>
            </a:r>
            <a:r>
              <a:rPr lang="en-CA" sz="1600" dirty="0" err="1"/>
              <a:t>MotionEvent</a:t>
            </a:r>
            <a:r>
              <a:rPr lang="en-CA" sz="1600" dirty="0"/>
              <a:t>", "</a:t>
            </a:r>
            <a:r>
              <a:rPr lang="en-CA" sz="1600" dirty="0" err="1"/>
              <a:t>upY</a:t>
            </a:r>
            <a:r>
              <a:rPr lang="en-CA" sz="1600" dirty="0"/>
              <a:t> = " + </a:t>
            </a:r>
            <a:r>
              <a:rPr lang="en-CA" sz="1600" dirty="0" err="1"/>
              <a:t>upY</a:t>
            </a:r>
            <a:r>
              <a:rPr lang="en-CA" sz="1600" dirty="0"/>
              <a:t>);</a:t>
            </a:r>
          </a:p>
          <a:p>
            <a:r>
              <a:rPr lang="en-CA" sz="1600" dirty="0"/>
              <a:t>      return true;</a:t>
            </a:r>
          </a:p>
          <a:p>
            <a:r>
              <a:rPr lang="en-CA" sz="1600" dirty="0"/>
              <a:t>   } else {</a:t>
            </a:r>
          </a:p>
          <a:p>
            <a:r>
              <a:rPr lang="en-CA" sz="1600" dirty="0"/>
              <a:t>      return false;</a:t>
            </a:r>
          </a:p>
          <a:p>
            <a:r>
              <a:rPr lang="en-CA" sz="1600" dirty="0"/>
              <a:t>   }</a:t>
            </a:r>
          </a:p>
          <a:p>
            <a:r>
              <a:rPr lang="en-CA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768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18DD9-446A-4AD2-AA88-96CFE6A6F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constants of the </a:t>
            </a:r>
            <a:r>
              <a:rPr lang="en-CA" dirty="0" err="1"/>
              <a:t>MotionEvent</a:t>
            </a:r>
            <a:r>
              <a:rPr lang="en-CA" dirty="0"/>
              <a:t> class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96F082-5948-4824-8F87-4F503A9F1425}"/>
              </a:ext>
            </a:extLst>
          </p:cNvPr>
          <p:cNvSpPr/>
          <p:nvPr/>
        </p:nvSpPr>
        <p:spPr>
          <a:xfrm>
            <a:off x="269240" y="118917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/>
              <a:t>ACTION_DOWN</a:t>
            </a:r>
          </a:p>
          <a:p>
            <a:r>
              <a:rPr lang="en-CA" dirty="0"/>
              <a:t>ACTION_MOVE</a:t>
            </a:r>
          </a:p>
          <a:p>
            <a:r>
              <a:rPr lang="en-CA" dirty="0"/>
              <a:t>ACTION_UP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76AAD99-31C6-492F-94CF-7BA527ADE1C3}"/>
              </a:ext>
            </a:extLst>
          </p:cNvPr>
          <p:cNvSpPr txBox="1">
            <a:spLocks/>
          </p:cNvSpPr>
          <p:nvPr/>
        </p:nvSpPr>
        <p:spPr>
          <a:xfrm>
            <a:off x="269240" y="2112506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CA" dirty="0"/>
              <a:t>Some methods of the </a:t>
            </a:r>
            <a:r>
              <a:rPr lang="en-CA" dirty="0" err="1"/>
              <a:t>MotionEvent</a:t>
            </a:r>
            <a:r>
              <a:rPr lang="en-CA" dirty="0"/>
              <a:t> class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8388FB-AB54-4948-B3F0-ED3C496F3ABD}"/>
              </a:ext>
            </a:extLst>
          </p:cNvPr>
          <p:cNvSpPr/>
          <p:nvPr/>
        </p:nvSpPr>
        <p:spPr>
          <a:xfrm>
            <a:off x="269240" y="301217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 err="1"/>
              <a:t>getAction</a:t>
            </a:r>
            <a:r>
              <a:rPr lang="en-CA" dirty="0"/>
              <a:t>()</a:t>
            </a:r>
          </a:p>
          <a:p>
            <a:r>
              <a:rPr lang="en-CA" dirty="0" err="1"/>
              <a:t>getX</a:t>
            </a:r>
            <a:r>
              <a:rPr lang="en-CA" dirty="0"/>
              <a:t>()</a:t>
            </a:r>
          </a:p>
          <a:p>
            <a:r>
              <a:rPr lang="en-CA" dirty="0" err="1"/>
              <a:t>getY</a:t>
            </a:r>
            <a:r>
              <a:rPr lang="en-CA" dirty="0"/>
              <a:t>()</a:t>
            </a:r>
          </a:p>
          <a:p>
            <a:r>
              <a:rPr lang="en-CA" dirty="0" err="1"/>
              <a:t>getHistorySize</a:t>
            </a:r>
            <a:r>
              <a:rPr lang="en-CA" dirty="0"/>
              <a:t>()</a:t>
            </a:r>
          </a:p>
          <a:p>
            <a:r>
              <a:rPr lang="en-CA" dirty="0" err="1"/>
              <a:t>getHistoricalX</a:t>
            </a:r>
            <a:r>
              <a:rPr lang="en-CA" dirty="0"/>
              <a:t>(</a:t>
            </a:r>
            <a:r>
              <a:rPr lang="en-CA" dirty="0" err="1"/>
              <a:t>int</a:t>
            </a:r>
            <a:r>
              <a:rPr lang="en-CA" dirty="0"/>
              <a:t> </a:t>
            </a:r>
            <a:r>
              <a:rPr lang="en-CA" dirty="0" err="1"/>
              <a:t>i</a:t>
            </a:r>
            <a:r>
              <a:rPr lang="en-CA" dirty="0"/>
              <a:t>)</a:t>
            </a:r>
          </a:p>
          <a:p>
            <a:r>
              <a:rPr lang="en-CA" dirty="0" err="1"/>
              <a:t>getHistoricalY</a:t>
            </a:r>
            <a:r>
              <a:rPr lang="en-CA" dirty="0"/>
              <a:t>(</a:t>
            </a:r>
            <a:r>
              <a:rPr lang="en-CA" dirty="0" err="1"/>
              <a:t>int</a:t>
            </a:r>
            <a:r>
              <a:rPr lang="en-CA" dirty="0"/>
              <a:t> </a:t>
            </a:r>
            <a:r>
              <a:rPr lang="en-CA" dirty="0" err="1"/>
              <a:t>i</a:t>
            </a:r>
            <a:r>
              <a:rPr lang="en-C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3790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handle the </a:t>
            </a:r>
            <a:r>
              <a:rPr lang="en-CA" dirty="0" err="1"/>
              <a:t>EditorAction</a:t>
            </a:r>
            <a:r>
              <a:rPr lang="en-CA" dirty="0"/>
              <a:t> event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5269135"/>
          </a:xfrm>
        </p:spPr>
        <p:txBody>
          <a:bodyPr/>
          <a:lstStyle/>
          <a:p>
            <a:r>
              <a:rPr lang="en-CA" sz="2800" dirty="0"/>
              <a:t>The </a:t>
            </a:r>
            <a:r>
              <a:rPr lang="en-CA" sz="2800" i="1" dirty="0" err="1"/>
              <a:t>EditorAction</a:t>
            </a:r>
            <a:r>
              <a:rPr lang="en-CA" sz="2800" dirty="0"/>
              <a:t> event typically occurs when user uses a soft keyboard to enter text into an editable text view.</a:t>
            </a:r>
          </a:p>
          <a:p>
            <a:r>
              <a:rPr lang="en-CA" sz="2800" dirty="0"/>
              <a:t>To determine which widget triggered the event, you can use the first argument of the </a:t>
            </a:r>
            <a:r>
              <a:rPr lang="en-CA" sz="2800" i="1" dirty="0" err="1"/>
              <a:t>onEditorAction</a:t>
            </a:r>
            <a:r>
              <a:rPr lang="en-CA" sz="2800" dirty="0"/>
              <a:t> method.</a:t>
            </a:r>
          </a:p>
          <a:p>
            <a:r>
              <a:rPr lang="en-CA" sz="2800" dirty="0"/>
              <a:t>To determine which action key triggered the event, you can use the second argument of the </a:t>
            </a:r>
            <a:r>
              <a:rPr lang="en-CA" sz="2800" i="1" dirty="0" err="1"/>
              <a:t>onEditorAction</a:t>
            </a:r>
            <a:r>
              <a:rPr lang="en-CA" sz="2800" dirty="0"/>
              <a:t> method.</a:t>
            </a:r>
          </a:p>
          <a:p>
            <a:r>
              <a:rPr lang="en-CA" sz="2800" dirty="0"/>
              <a:t>To determine whether the action was trigged by pressing the Enter key, you can use the third argument of the </a:t>
            </a:r>
            <a:r>
              <a:rPr lang="en-CA" sz="2800" i="1" dirty="0" err="1"/>
              <a:t>onEditorAction</a:t>
            </a:r>
            <a:r>
              <a:rPr lang="en-CA" sz="2800" dirty="0"/>
              <a:t> method.</a:t>
            </a:r>
          </a:p>
          <a:p>
            <a:r>
              <a:rPr lang="en-CA" sz="2800" dirty="0"/>
              <a:t>To hide the soft keyboard, you can return a false value from the </a:t>
            </a:r>
            <a:r>
              <a:rPr lang="en-CA" sz="2800" i="1" dirty="0" err="1"/>
              <a:t>onEditorAction</a:t>
            </a:r>
            <a:r>
              <a:rPr lang="en-CA" sz="2800" dirty="0"/>
              <a:t> method.</a:t>
            </a:r>
          </a:p>
          <a:p>
            <a:r>
              <a:rPr lang="en-CA" sz="2800" dirty="0"/>
              <a:t>To keep the soft keyboard displayed, you can return a true value from the </a:t>
            </a:r>
            <a:r>
              <a:rPr lang="en-CA" sz="2800" dirty="0" err="1"/>
              <a:t>onEditorAction</a:t>
            </a:r>
            <a:r>
              <a:rPr lang="en-CA" sz="2800" dirty="0"/>
              <a:t> method.</a:t>
            </a:r>
          </a:p>
        </p:txBody>
      </p:sp>
    </p:spTree>
    <p:extLst>
      <p:ext uri="{BB962C8B-B14F-4D97-AF65-F5344CB8AC3E}">
        <p14:creationId xmlns:p14="http://schemas.microsoft.com/office/powerpoint/2010/main" val="410881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few constants from the </a:t>
            </a:r>
            <a:r>
              <a:rPr lang="en-CA" dirty="0" err="1"/>
              <a:t>EditorInfo</a:t>
            </a:r>
            <a:r>
              <a:rPr lang="en-CA" dirty="0"/>
              <a:t> class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5301964"/>
          </a:xfrm>
        </p:spPr>
        <p:txBody>
          <a:bodyPr/>
          <a:lstStyle/>
          <a:p>
            <a:pPr lvl="1"/>
            <a:r>
              <a:rPr lang="en-CA" dirty="0"/>
              <a:t>IME_ACTION_DONE</a:t>
            </a:r>
          </a:p>
          <a:p>
            <a:pPr lvl="1"/>
            <a:r>
              <a:rPr lang="en-CA" dirty="0"/>
              <a:t>IME_ACTION_GO</a:t>
            </a:r>
          </a:p>
          <a:p>
            <a:pPr lvl="1"/>
            <a:r>
              <a:rPr lang="en-CA" dirty="0"/>
              <a:t>IME_ACTION_NEXT</a:t>
            </a:r>
          </a:p>
          <a:p>
            <a:pPr lvl="1"/>
            <a:r>
              <a:rPr lang="en-CA" dirty="0"/>
              <a:t>IME_ACTION_SEARCH</a:t>
            </a:r>
          </a:p>
          <a:p>
            <a:pPr lvl="1"/>
            <a:r>
              <a:rPr lang="en-CA" dirty="0"/>
              <a:t>IME_ACTION_UNSPECIFIED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What is an IME?</a:t>
            </a:r>
          </a:p>
          <a:p>
            <a:r>
              <a:rPr lang="en-CA" dirty="0"/>
              <a:t>An input method editor (IME) is a user control such as a soft keyboard that enables users to input data, often text.</a:t>
            </a:r>
          </a:p>
          <a:p>
            <a:endParaRPr lang="en-CA" dirty="0"/>
          </a:p>
        </p:txBody>
      </p:sp>
      <p:sp>
        <p:nvSpPr>
          <p:cNvPr id="4" name="Double Wave 3">
            <a:extLst>
              <a:ext uri="{FF2B5EF4-FFF2-40B4-BE49-F238E27FC236}">
                <a16:creationId xmlns:a16="http://schemas.microsoft.com/office/drawing/2014/main" id="{D4CD3763-8EE8-4D6E-88DF-B9907C3809AD}"/>
              </a:ext>
            </a:extLst>
          </p:cNvPr>
          <p:cNvSpPr/>
          <p:nvPr/>
        </p:nvSpPr>
        <p:spPr bwMode="auto">
          <a:xfrm>
            <a:off x="7772400" y="3019256"/>
            <a:ext cx="3574182" cy="983577"/>
          </a:xfrm>
          <a:prstGeom prst="doubleWav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See: </a:t>
            </a:r>
            <a:r>
              <a:rPr lang="en-CA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EditorActivity</a:t>
            </a:r>
            <a:endParaRPr lang="en-CA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9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Two methods for working with widgets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5319983"/>
          </a:xfrm>
        </p:spPr>
        <p:txBody>
          <a:bodyPr/>
          <a:lstStyle/>
          <a:p>
            <a:r>
              <a:rPr lang="en-CA" dirty="0" err="1"/>
              <a:t>getText</a:t>
            </a:r>
            <a:r>
              <a:rPr lang="en-CA" dirty="0"/>
              <a:t>()</a:t>
            </a:r>
          </a:p>
          <a:p>
            <a:r>
              <a:rPr lang="en-CA" dirty="0" err="1"/>
              <a:t>setText</a:t>
            </a:r>
            <a:r>
              <a:rPr lang="en-CA" dirty="0"/>
              <a:t>(string)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Examples</a:t>
            </a:r>
          </a:p>
          <a:p>
            <a:r>
              <a:rPr lang="en-CA" dirty="0"/>
              <a:t>How to get text</a:t>
            </a:r>
          </a:p>
          <a:p>
            <a:pPr lvl="1"/>
            <a:r>
              <a:rPr lang="en-CA" dirty="0"/>
              <a:t>String </a:t>
            </a:r>
            <a:r>
              <a:rPr lang="en-CA" dirty="0" err="1"/>
              <a:t>billAmountString</a:t>
            </a:r>
            <a:r>
              <a:rPr lang="en-CA" dirty="0"/>
              <a:t> = </a:t>
            </a:r>
            <a:r>
              <a:rPr lang="en-CA" dirty="0" err="1"/>
              <a:t>billAmountEditText.getText</a:t>
            </a:r>
            <a:r>
              <a:rPr lang="en-CA" dirty="0"/>
              <a:t>().</a:t>
            </a:r>
            <a:r>
              <a:rPr lang="en-CA" dirty="0" err="1"/>
              <a:t>toString</a:t>
            </a:r>
            <a:r>
              <a:rPr lang="en-CA" dirty="0"/>
              <a:t>();</a:t>
            </a:r>
          </a:p>
          <a:p>
            <a:r>
              <a:rPr lang="en-CA" dirty="0"/>
              <a:t>How to set text</a:t>
            </a:r>
          </a:p>
          <a:p>
            <a:pPr lvl="1"/>
            <a:r>
              <a:rPr lang="en-CA" dirty="0" err="1"/>
              <a:t>tipTextView.setText</a:t>
            </a:r>
            <a:r>
              <a:rPr lang="en-CA" dirty="0"/>
              <a:t>("Test 1");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887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Toast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209" y="1189176"/>
            <a:ext cx="4150995" cy="44710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Speech Bubble: Rectangle with Corners Rounded 4"/>
          <p:cNvSpPr/>
          <p:nvPr/>
        </p:nvSpPr>
        <p:spPr bwMode="auto">
          <a:xfrm>
            <a:off x="867747" y="3536302"/>
            <a:ext cx="3769567" cy="951722"/>
          </a:xfrm>
          <a:prstGeom prst="wedgeRoundRectCallout">
            <a:avLst>
              <a:gd name="adj1" fmla="val 128672"/>
              <a:gd name="adj2" fmla="val 110539"/>
              <a:gd name="adj3" fmla="val 16667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 toast displayed in an emulator</a:t>
            </a:r>
          </a:p>
        </p:txBody>
      </p:sp>
    </p:spTree>
    <p:extLst>
      <p:ext uri="{BB962C8B-B14F-4D97-AF65-F5344CB8AC3E}">
        <p14:creationId xmlns:p14="http://schemas.microsoft.com/office/powerpoint/2010/main" val="92108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Two methods of the Toast class</a:t>
            </a:r>
          </a:p>
        </p:txBody>
      </p:sp>
      <p:sp>
        <p:nvSpPr>
          <p:cNvPr id="3" name="Rectangle 2"/>
          <p:cNvSpPr/>
          <p:nvPr/>
        </p:nvSpPr>
        <p:spPr>
          <a:xfrm>
            <a:off x="1284513" y="1561332"/>
            <a:ext cx="87272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 err="1"/>
              <a:t>makeText</a:t>
            </a:r>
            <a:r>
              <a:rPr lang="en-CA" sz="2400" dirty="0"/>
              <a:t>(</a:t>
            </a:r>
            <a:r>
              <a:rPr lang="en-CA" sz="2400" dirty="0" err="1"/>
              <a:t>context,message</a:t>
            </a:r>
            <a:r>
              <a:rPr lang="en-CA" sz="2400" dirty="0"/>
              <a:t>, length)</a:t>
            </a:r>
          </a:p>
          <a:p>
            <a:r>
              <a:rPr lang="en-CA" sz="2400" dirty="0"/>
              <a:t>show()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69240" y="3038660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CA" dirty="0"/>
              <a:t>Two constants of the Toast 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1284513" y="424417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2400" dirty="0"/>
              <a:t>LENGTH_SHORT</a:t>
            </a:r>
          </a:p>
          <a:p>
            <a:r>
              <a:rPr lang="en-CA" sz="2400" dirty="0"/>
              <a:t>LENGTH_LONG</a:t>
            </a:r>
          </a:p>
        </p:txBody>
      </p:sp>
    </p:spTree>
    <p:extLst>
      <p:ext uri="{BB962C8B-B14F-4D97-AF65-F5344CB8AC3E}">
        <p14:creationId xmlns:p14="http://schemas.microsoft.com/office/powerpoint/2010/main" val="264293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display a toast</a:t>
            </a:r>
          </a:p>
        </p:txBody>
      </p:sp>
      <p:sp>
        <p:nvSpPr>
          <p:cNvPr id="5" name="Rectangle 4"/>
          <p:cNvSpPr/>
          <p:nvPr/>
        </p:nvSpPr>
        <p:spPr>
          <a:xfrm>
            <a:off x="566057" y="1436543"/>
            <a:ext cx="1060268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b="1" dirty="0"/>
              <a:t>Import the Toast class</a:t>
            </a:r>
          </a:p>
          <a:p>
            <a:endParaRPr lang="en-CA" dirty="0"/>
          </a:p>
          <a:p>
            <a:r>
              <a:rPr lang="en-CA" dirty="0"/>
              <a:t>import </a:t>
            </a:r>
            <a:r>
              <a:rPr lang="en-CA" dirty="0" err="1"/>
              <a:t>android.widget.Toast</a:t>
            </a:r>
            <a:r>
              <a:rPr lang="en-CA" dirty="0"/>
              <a:t>;</a:t>
            </a:r>
          </a:p>
          <a:p>
            <a:endParaRPr lang="en-CA" dirty="0"/>
          </a:p>
          <a:p>
            <a:r>
              <a:rPr lang="en-CA" sz="2000" b="1" dirty="0"/>
              <a:t>Use two statements</a:t>
            </a:r>
          </a:p>
          <a:p>
            <a:endParaRPr lang="en-CA" dirty="0"/>
          </a:p>
          <a:p>
            <a:r>
              <a:rPr lang="en-CA" dirty="0"/>
              <a:t>Toast t = </a:t>
            </a:r>
            <a:r>
              <a:rPr lang="en-CA" dirty="0" err="1"/>
              <a:t>Toast.makeText</a:t>
            </a:r>
            <a:r>
              <a:rPr lang="en-CA" dirty="0"/>
              <a:t>(this, "This is a message", </a:t>
            </a:r>
            <a:r>
              <a:rPr lang="en-CA" dirty="0" err="1"/>
              <a:t>Toast.LENGTH_SHORT</a:t>
            </a:r>
            <a:r>
              <a:rPr lang="en-CA" dirty="0"/>
              <a:t>);</a:t>
            </a:r>
          </a:p>
          <a:p>
            <a:r>
              <a:rPr lang="en-CA" dirty="0" err="1"/>
              <a:t>t.show</a:t>
            </a:r>
            <a:r>
              <a:rPr lang="en-CA" dirty="0"/>
              <a:t>();</a:t>
            </a:r>
          </a:p>
          <a:p>
            <a:endParaRPr lang="en-CA" dirty="0"/>
          </a:p>
          <a:p>
            <a:r>
              <a:rPr lang="en-CA" sz="2000" b="1" dirty="0"/>
              <a:t>Use a single statement (method chaining)</a:t>
            </a:r>
          </a:p>
          <a:p>
            <a:endParaRPr lang="en-CA" dirty="0"/>
          </a:p>
          <a:p>
            <a:r>
              <a:rPr lang="en-CA" dirty="0" err="1"/>
              <a:t>Toast.makeText</a:t>
            </a:r>
            <a:r>
              <a:rPr lang="en-CA" dirty="0"/>
              <a:t>(this, " This is a message", </a:t>
            </a:r>
            <a:r>
              <a:rPr lang="en-CA" dirty="0" err="1"/>
              <a:t>Toast.LENGTH_SHORT</a:t>
            </a:r>
            <a:r>
              <a:rPr lang="en-CA" dirty="0"/>
              <a:t>).show();</a:t>
            </a:r>
          </a:p>
        </p:txBody>
      </p:sp>
    </p:spTree>
    <p:extLst>
      <p:ext uri="{BB962C8B-B14F-4D97-AF65-F5344CB8AC3E}">
        <p14:creationId xmlns:p14="http://schemas.microsoft.com/office/powerpoint/2010/main" val="148812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87A83-E40E-4DB4-AB98-EE7C81BB7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are listeners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06610-1FDE-4EDF-8833-6A3EC19494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954463"/>
          </a:xfrm>
        </p:spPr>
        <p:txBody>
          <a:bodyPr/>
          <a:lstStyle/>
          <a:p>
            <a:r>
              <a:rPr lang="en-CA" dirty="0"/>
              <a:t>A listener is an object that listens for events that can occur on a widget</a:t>
            </a:r>
          </a:p>
          <a:p>
            <a:r>
              <a:rPr lang="en-CA" dirty="0"/>
              <a:t>High-level occur on a specific type of widget</a:t>
            </a:r>
          </a:p>
          <a:p>
            <a:r>
              <a:rPr lang="en-CA" dirty="0"/>
              <a:t>Low-level events occur on all types of widgets</a:t>
            </a:r>
          </a:p>
          <a:p>
            <a:r>
              <a:rPr lang="en-CA" dirty="0"/>
              <a:t>The </a:t>
            </a:r>
            <a:r>
              <a:rPr lang="en-CA" i="1" dirty="0" err="1"/>
              <a:t>OnClickListener</a:t>
            </a:r>
            <a:r>
              <a:rPr lang="en-CA" dirty="0"/>
              <a:t> can be wired to any widget</a:t>
            </a:r>
          </a:p>
        </p:txBody>
      </p:sp>
    </p:spTree>
    <p:extLst>
      <p:ext uri="{BB962C8B-B14F-4D97-AF65-F5344CB8AC3E}">
        <p14:creationId xmlns:p14="http://schemas.microsoft.com/office/powerpoint/2010/main" val="28939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3377DB-BCBB-4492-8653-04574FE99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Listeners for high-level events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5170EFB-CF4C-4426-80BB-69858E79EB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513652"/>
              </p:ext>
            </p:extLst>
          </p:nvPr>
        </p:nvGraphicFramePr>
        <p:xfrm>
          <a:off x="269240" y="2072698"/>
          <a:ext cx="11655840" cy="3291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91201">
                  <a:extLst>
                    <a:ext uri="{9D8B030D-6E8A-4147-A177-3AD203B41FA5}">
                      <a16:colId xmlns:a16="http://schemas.microsoft.com/office/drawing/2014/main" val="918589927"/>
                    </a:ext>
                  </a:extLst>
                </a:gridCol>
                <a:gridCol w="5169159">
                  <a:extLst>
                    <a:ext uri="{9D8B030D-6E8A-4147-A177-3AD203B41FA5}">
                      <a16:colId xmlns:a16="http://schemas.microsoft.com/office/drawing/2014/main" val="129899368"/>
                    </a:ext>
                  </a:extLst>
                </a:gridCol>
                <a:gridCol w="3695480">
                  <a:extLst>
                    <a:ext uri="{9D8B030D-6E8A-4147-A177-3AD203B41FA5}">
                      <a16:colId xmlns:a16="http://schemas.microsoft.com/office/drawing/2014/main" val="454349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2000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Nested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Method(s)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472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 err="1"/>
                        <a:t>EditText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 err="1"/>
                        <a:t>OnEditorActionListener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 err="1"/>
                        <a:t>onEditorAction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231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 err="1"/>
                        <a:t>CompoundButton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 err="1"/>
                        <a:t>OnCheckedChangedListener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 err="1"/>
                        <a:t>onCheckedChanged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497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 err="1"/>
                        <a:t>RadioGroup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 err="1"/>
                        <a:t>OnCheckedChangedListener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 err="1"/>
                        <a:t>onCheckedChanged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884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 err="1"/>
                        <a:t>AdapterView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 err="1"/>
                        <a:t>OnItemSelectedListener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 err="1"/>
                        <a:t>onItemSelected</a:t>
                      </a:r>
                      <a:r>
                        <a:rPr lang="en-CA" sz="2000" dirty="0"/>
                        <a:t>, </a:t>
                      </a:r>
                    </a:p>
                    <a:p>
                      <a:r>
                        <a:rPr lang="en-CA" sz="2000" dirty="0" err="1"/>
                        <a:t>onNothingSelected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80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 err="1"/>
                        <a:t>SeekBar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 err="1"/>
                        <a:t>OnSeekBarChangeListener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 err="1"/>
                        <a:t>onProgressChanged</a:t>
                      </a:r>
                      <a:r>
                        <a:rPr lang="en-CA" sz="2000" dirty="0"/>
                        <a:t>, </a:t>
                      </a:r>
                    </a:p>
                    <a:p>
                      <a:r>
                        <a:rPr lang="en-CA" sz="2000" dirty="0" err="1"/>
                        <a:t>onStartTrackingTouch</a:t>
                      </a:r>
                      <a:r>
                        <a:rPr lang="en-CA" sz="2000" dirty="0"/>
                        <a:t>, </a:t>
                      </a:r>
                    </a:p>
                    <a:p>
                      <a:r>
                        <a:rPr lang="en-CA" sz="2000" dirty="0" err="1"/>
                        <a:t>onStopTrackingTouch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214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76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AB36C-517F-4984-8FC2-7EBD727A6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Listeners for low-level events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175AD40-523E-43C1-950C-75050D58C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154074"/>
              </p:ext>
            </p:extLst>
          </p:nvPr>
        </p:nvGraphicFramePr>
        <p:xfrm>
          <a:off x="1399592" y="1802016"/>
          <a:ext cx="8798768" cy="201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12775">
                  <a:extLst>
                    <a:ext uri="{9D8B030D-6E8A-4147-A177-3AD203B41FA5}">
                      <a16:colId xmlns:a16="http://schemas.microsoft.com/office/drawing/2014/main" val="3976578983"/>
                    </a:ext>
                  </a:extLst>
                </a:gridCol>
                <a:gridCol w="3452327">
                  <a:extLst>
                    <a:ext uri="{9D8B030D-6E8A-4147-A177-3AD203B41FA5}">
                      <a16:colId xmlns:a16="http://schemas.microsoft.com/office/drawing/2014/main" val="4196828219"/>
                    </a:ext>
                  </a:extLst>
                </a:gridCol>
                <a:gridCol w="3433666">
                  <a:extLst>
                    <a:ext uri="{9D8B030D-6E8A-4147-A177-3AD203B41FA5}">
                      <a16:colId xmlns:a16="http://schemas.microsoft.com/office/drawing/2014/main" val="2663378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2000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Nested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280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/>
                        <a:t>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 err="1"/>
                        <a:t>OnClickListener</a:t>
                      </a:r>
                      <a:r>
                        <a:rPr lang="en-CA" sz="2000" dirty="0"/>
                        <a:t>, </a:t>
                      </a:r>
                    </a:p>
                    <a:p>
                      <a:r>
                        <a:rPr lang="en-CA" sz="2000" dirty="0" err="1"/>
                        <a:t>OnLongClickListener</a:t>
                      </a:r>
                      <a:r>
                        <a:rPr lang="en-CA" sz="2000" dirty="0"/>
                        <a:t>, </a:t>
                      </a:r>
                    </a:p>
                    <a:p>
                      <a:r>
                        <a:rPr lang="en-CA" sz="2000" dirty="0" err="1"/>
                        <a:t>OnKeyListener</a:t>
                      </a:r>
                      <a:r>
                        <a:rPr lang="en-CA" sz="2000" dirty="0"/>
                        <a:t>, </a:t>
                      </a:r>
                    </a:p>
                    <a:p>
                      <a:r>
                        <a:rPr lang="en-CA" sz="2000" dirty="0" err="1"/>
                        <a:t>OnFocusChangeListener</a:t>
                      </a:r>
                      <a:r>
                        <a:rPr lang="en-CA" sz="2000" dirty="0"/>
                        <a:t>, </a:t>
                      </a:r>
                    </a:p>
                    <a:p>
                      <a:r>
                        <a:rPr lang="en-CA" sz="2000" dirty="0" err="1"/>
                        <a:t>OnTouchListener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 err="1"/>
                        <a:t>onClick</a:t>
                      </a:r>
                      <a:r>
                        <a:rPr lang="en-CA" sz="2000" dirty="0"/>
                        <a:t>, </a:t>
                      </a:r>
                    </a:p>
                    <a:p>
                      <a:r>
                        <a:rPr lang="en-CA" sz="2000" dirty="0" err="1"/>
                        <a:t>onLongClick</a:t>
                      </a:r>
                      <a:r>
                        <a:rPr lang="en-CA" sz="2000" dirty="0"/>
                        <a:t>, </a:t>
                      </a:r>
                    </a:p>
                    <a:p>
                      <a:r>
                        <a:rPr lang="en-CA" sz="2000" dirty="0" err="1"/>
                        <a:t>onKey</a:t>
                      </a:r>
                      <a:r>
                        <a:rPr lang="en-CA" sz="2000" dirty="0"/>
                        <a:t>, </a:t>
                      </a:r>
                    </a:p>
                    <a:p>
                      <a:r>
                        <a:rPr lang="en-CA" sz="2000" dirty="0" err="1"/>
                        <a:t>onFocusChange</a:t>
                      </a:r>
                      <a:r>
                        <a:rPr lang="en-CA" sz="2000" dirty="0"/>
                        <a:t>, </a:t>
                      </a:r>
                    </a:p>
                    <a:p>
                      <a:r>
                        <a:rPr lang="en-CA" sz="2000" dirty="0" err="1"/>
                        <a:t>onTouch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653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95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C81D9-05D8-443B-BE91-E26B46E04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/>
              <a:t>Step 1: Import the interface for the listener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53F430-6646-4F69-AF8A-82F12998A719}"/>
              </a:ext>
            </a:extLst>
          </p:cNvPr>
          <p:cNvSpPr/>
          <p:nvPr/>
        </p:nvSpPr>
        <p:spPr>
          <a:xfrm>
            <a:off x="3251279" y="2311273"/>
            <a:ext cx="5689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dirty="0"/>
              <a:t>import </a:t>
            </a:r>
            <a:r>
              <a:rPr lang="en-CA" sz="2400" dirty="0" err="1"/>
              <a:t>android.view.View.OnClickListener</a:t>
            </a:r>
            <a:r>
              <a:rPr lang="en-CA" sz="2400" dirty="0"/>
              <a:t>;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E7F22367-5869-468B-A15E-7296BA185B3E}"/>
              </a:ext>
            </a:extLst>
          </p:cNvPr>
          <p:cNvSpPr/>
          <p:nvPr/>
        </p:nvSpPr>
        <p:spPr bwMode="auto">
          <a:xfrm>
            <a:off x="5385107" y="3788228"/>
            <a:ext cx="3097764" cy="1250303"/>
          </a:xfrm>
          <a:prstGeom prst="wedgeRoundRectCallout">
            <a:avLst>
              <a:gd name="adj1" fmla="val -41616"/>
              <a:gd name="adj2" fmla="val -130037"/>
              <a:gd name="adj3" fmla="val 16667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(Step 1 is the same for all 4 techniques that follow)</a:t>
            </a:r>
          </a:p>
        </p:txBody>
      </p:sp>
    </p:spTree>
    <p:extLst>
      <p:ext uri="{BB962C8B-B14F-4D97-AF65-F5344CB8AC3E}">
        <p14:creationId xmlns:p14="http://schemas.microsoft.com/office/powerpoint/2010/main" val="228099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8274D-5332-4145-A3C6-A73A461DC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 dirty="0"/>
              <a:t>Step 2a: Implement the interface for the listener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77AA9A2-42A0-4927-8E0C-55641FD25E5F}"/>
              </a:ext>
            </a:extLst>
          </p:cNvPr>
          <p:cNvSpPr txBox="1">
            <a:spLocks/>
          </p:cNvSpPr>
          <p:nvPr/>
        </p:nvSpPr>
        <p:spPr>
          <a:xfrm>
            <a:off x="269240" y="225886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CA" sz="3200" dirty="0"/>
              <a:t>Step 2b: Implement the interface for the listener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38A988-D219-47B7-94F2-F98AD5797AE1}"/>
              </a:ext>
            </a:extLst>
          </p:cNvPr>
          <p:cNvSpPr/>
          <p:nvPr/>
        </p:nvSpPr>
        <p:spPr>
          <a:xfrm>
            <a:off x="269240" y="140085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/>
              <a:t>public class </a:t>
            </a:r>
            <a:r>
              <a:rPr lang="en-CA" dirty="0" err="1"/>
              <a:t>TipCalculatorActivity</a:t>
            </a:r>
            <a:r>
              <a:rPr lang="en-CA" dirty="0"/>
              <a:t> extends Activity </a:t>
            </a:r>
          </a:p>
          <a:p>
            <a:r>
              <a:rPr lang="en-CA" dirty="0"/>
              <a:t>implements </a:t>
            </a:r>
            <a:r>
              <a:rPr lang="en-CA" dirty="0" err="1"/>
              <a:t>OnClickListener</a:t>
            </a:r>
            <a:r>
              <a:rPr lang="en-CA" dirty="0"/>
              <a:t> {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01C123-FDF0-49F0-B275-4C3259D7076D}"/>
              </a:ext>
            </a:extLst>
          </p:cNvPr>
          <p:cNvSpPr/>
          <p:nvPr/>
        </p:nvSpPr>
        <p:spPr>
          <a:xfrm>
            <a:off x="269240" y="2963272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/>
              <a:t>@Override</a:t>
            </a:r>
          </a:p>
          <a:p>
            <a:r>
              <a:rPr lang="en-CA" dirty="0"/>
              <a:t>public void </a:t>
            </a:r>
            <a:r>
              <a:rPr lang="en-CA" dirty="0" err="1"/>
              <a:t>onClick</a:t>
            </a:r>
            <a:r>
              <a:rPr lang="en-CA" dirty="0"/>
              <a:t>(View v) {</a:t>
            </a:r>
          </a:p>
          <a:p>
            <a:r>
              <a:rPr lang="en-CA" dirty="0"/>
              <a:t>   switch (</a:t>
            </a:r>
            <a:r>
              <a:rPr lang="en-CA" dirty="0" err="1"/>
              <a:t>v.getId</a:t>
            </a:r>
            <a:r>
              <a:rPr lang="en-CA" dirty="0"/>
              <a:t>()) {</a:t>
            </a:r>
          </a:p>
          <a:p>
            <a:r>
              <a:rPr lang="en-CA" dirty="0"/>
              <a:t>      case </a:t>
            </a:r>
            <a:r>
              <a:rPr lang="en-CA" dirty="0" err="1"/>
              <a:t>R.id.percentDownButton</a:t>
            </a:r>
            <a:r>
              <a:rPr lang="en-CA" dirty="0"/>
              <a:t>:</a:t>
            </a:r>
          </a:p>
          <a:p>
            <a:r>
              <a:rPr lang="en-CA" dirty="0"/>
              <a:t>         </a:t>
            </a:r>
            <a:r>
              <a:rPr lang="en-CA" dirty="0" err="1"/>
              <a:t>tipPercent</a:t>
            </a:r>
            <a:r>
              <a:rPr lang="en-CA" dirty="0"/>
              <a:t> = </a:t>
            </a:r>
            <a:r>
              <a:rPr lang="en-CA" dirty="0" err="1"/>
              <a:t>tipPercent</a:t>
            </a:r>
            <a:r>
              <a:rPr lang="en-CA" dirty="0"/>
              <a:t> - .01f;</a:t>
            </a:r>
          </a:p>
          <a:p>
            <a:r>
              <a:rPr lang="en-CA" dirty="0"/>
              <a:t>         </a:t>
            </a:r>
            <a:r>
              <a:rPr lang="en-CA" dirty="0" err="1"/>
              <a:t>calculateAndDisplay</a:t>
            </a:r>
            <a:r>
              <a:rPr lang="en-CA" dirty="0"/>
              <a:t>();</a:t>
            </a:r>
          </a:p>
          <a:p>
            <a:r>
              <a:rPr lang="en-CA" dirty="0"/>
              <a:t>         break;</a:t>
            </a:r>
          </a:p>
          <a:p>
            <a:r>
              <a:rPr lang="en-CA" dirty="0"/>
              <a:t>      case </a:t>
            </a:r>
            <a:r>
              <a:rPr lang="en-CA" dirty="0" err="1"/>
              <a:t>R.id.percentUpButton</a:t>
            </a:r>
            <a:r>
              <a:rPr lang="en-CA" dirty="0"/>
              <a:t>:</a:t>
            </a:r>
          </a:p>
          <a:p>
            <a:r>
              <a:rPr lang="en-CA" dirty="0"/>
              <a:t>         </a:t>
            </a:r>
            <a:r>
              <a:rPr lang="en-CA" dirty="0" err="1"/>
              <a:t>tipPercent</a:t>
            </a:r>
            <a:r>
              <a:rPr lang="en-CA" dirty="0"/>
              <a:t> = </a:t>
            </a:r>
            <a:r>
              <a:rPr lang="en-CA" dirty="0" err="1"/>
              <a:t>tipPercent</a:t>
            </a:r>
            <a:r>
              <a:rPr lang="en-CA" dirty="0"/>
              <a:t> + .01f;</a:t>
            </a:r>
          </a:p>
          <a:p>
            <a:r>
              <a:rPr lang="en-CA" dirty="0"/>
              <a:t>         </a:t>
            </a:r>
            <a:r>
              <a:rPr lang="en-CA" dirty="0" err="1"/>
              <a:t>calculateAndDisplay</a:t>
            </a:r>
            <a:r>
              <a:rPr lang="en-CA" dirty="0"/>
              <a:t>();</a:t>
            </a:r>
          </a:p>
          <a:p>
            <a:r>
              <a:rPr lang="en-CA" dirty="0"/>
              <a:t>         break;</a:t>
            </a:r>
          </a:p>
          <a:p>
            <a:r>
              <a:rPr lang="en-CA" dirty="0"/>
              <a:t>   }</a:t>
            </a:r>
          </a:p>
          <a:p>
            <a:r>
              <a:rPr lang="en-CA" dirty="0"/>
              <a:t>}</a:t>
            </a:r>
          </a:p>
        </p:txBody>
      </p:sp>
      <p:sp>
        <p:nvSpPr>
          <p:cNvPr id="6" name="Double Wave 5">
            <a:extLst>
              <a:ext uri="{FF2B5EF4-FFF2-40B4-BE49-F238E27FC236}">
                <a16:creationId xmlns:a16="http://schemas.microsoft.com/office/drawing/2014/main" id="{D2C552D0-F28C-4A22-BFDD-E39659C76A6A}"/>
              </a:ext>
            </a:extLst>
          </p:cNvPr>
          <p:cNvSpPr/>
          <p:nvPr/>
        </p:nvSpPr>
        <p:spPr bwMode="auto">
          <a:xfrm>
            <a:off x="6251510" y="2963272"/>
            <a:ext cx="3788229" cy="983577"/>
          </a:xfrm>
          <a:prstGeom prst="doubleWav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See: </a:t>
            </a:r>
            <a:r>
              <a:rPr lang="en-CA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CurrentClassActivity</a:t>
            </a:r>
            <a:endParaRPr lang="en-CA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50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CDF8F-982B-4435-A5F8-DD2EC7134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 dirty="0"/>
              <a:t>Step 3: Set the listeners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E7563C-55C1-4E9C-9895-6BCE4854DBB6}"/>
              </a:ext>
            </a:extLst>
          </p:cNvPr>
          <p:cNvSpPr/>
          <p:nvPr/>
        </p:nvSpPr>
        <p:spPr>
          <a:xfrm>
            <a:off x="269240" y="1099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 err="1"/>
              <a:t>percentUpButton.setOnClickListener</a:t>
            </a:r>
            <a:r>
              <a:rPr lang="en-CA" dirty="0"/>
              <a:t>(this);</a:t>
            </a:r>
          </a:p>
          <a:p>
            <a:r>
              <a:rPr lang="en-CA" dirty="0" err="1"/>
              <a:t>percentDownButton.setOnClickListener</a:t>
            </a:r>
            <a:r>
              <a:rPr lang="en-CA" dirty="0"/>
              <a:t>(this);</a:t>
            </a:r>
          </a:p>
        </p:txBody>
      </p:sp>
    </p:spTree>
    <p:extLst>
      <p:ext uri="{BB962C8B-B14F-4D97-AF65-F5344CB8AC3E}">
        <p14:creationId xmlns:p14="http://schemas.microsoft.com/office/powerpoint/2010/main" val="79152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C7A5-D772-4E78-A06E-87248FBC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 a separate named class as the listener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E07C185-9CBB-4AD9-8D62-500E0137397A}"/>
              </a:ext>
            </a:extLst>
          </p:cNvPr>
          <p:cNvSpPr txBox="1">
            <a:spLocks/>
          </p:cNvSpPr>
          <p:nvPr/>
        </p:nvSpPr>
        <p:spPr>
          <a:xfrm>
            <a:off x="269240" y="1076393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CA" sz="3200" dirty="0"/>
              <a:t>Step 2: Code a separate class that implements the listener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2A1700-B9AD-4F58-BDB7-E46F0EC11714}"/>
              </a:ext>
            </a:extLst>
          </p:cNvPr>
          <p:cNvSpPr/>
          <p:nvPr/>
        </p:nvSpPr>
        <p:spPr>
          <a:xfrm>
            <a:off x="269240" y="1976058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/>
              <a:t>class </a:t>
            </a:r>
            <a:r>
              <a:rPr lang="en-CA" dirty="0" err="1"/>
              <a:t>ButtonListener</a:t>
            </a:r>
            <a:r>
              <a:rPr lang="en-CA" dirty="0"/>
              <a:t> implements </a:t>
            </a:r>
            <a:r>
              <a:rPr lang="en-CA" dirty="0" err="1"/>
              <a:t>OnClickListener</a:t>
            </a:r>
            <a:r>
              <a:rPr lang="en-CA" dirty="0"/>
              <a:t> {</a:t>
            </a:r>
          </a:p>
          <a:p>
            <a:r>
              <a:rPr lang="en-CA" dirty="0"/>
              <a:t>   @Override</a:t>
            </a:r>
          </a:p>
          <a:p>
            <a:r>
              <a:rPr lang="en-CA" dirty="0"/>
              <a:t>   public void </a:t>
            </a:r>
            <a:r>
              <a:rPr lang="en-CA" dirty="0" err="1"/>
              <a:t>onClick</a:t>
            </a:r>
            <a:r>
              <a:rPr lang="en-CA" dirty="0"/>
              <a:t>(View v) {</a:t>
            </a:r>
          </a:p>
          <a:p>
            <a:r>
              <a:rPr lang="en-CA" dirty="0"/>
              <a:t>      switch (</a:t>
            </a:r>
            <a:r>
              <a:rPr lang="en-CA" dirty="0" err="1"/>
              <a:t>v.getId</a:t>
            </a:r>
            <a:r>
              <a:rPr lang="en-CA" dirty="0"/>
              <a:t>()) {</a:t>
            </a:r>
          </a:p>
          <a:p>
            <a:r>
              <a:rPr lang="en-CA" dirty="0"/>
              <a:t>         case </a:t>
            </a:r>
            <a:r>
              <a:rPr lang="en-CA" dirty="0" err="1"/>
              <a:t>R.id.percentDownButton</a:t>
            </a:r>
            <a:r>
              <a:rPr lang="en-CA" dirty="0"/>
              <a:t>:</a:t>
            </a:r>
          </a:p>
          <a:p>
            <a:r>
              <a:rPr lang="en-CA" dirty="0"/>
              <a:t>            </a:t>
            </a:r>
            <a:r>
              <a:rPr lang="en-CA" dirty="0" err="1"/>
              <a:t>tipPercent</a:t>
            </a:r>
            <a:r>
              <a:rPr lang="en-CA" dirty="0"/>
              <a:t> = </a:t>
            </a:r>
            <a:r>
              <a:rPr lang="en-CA" dirty="0" err="1"/>
              <a:t>tipPercent</a:t>
            </a:r>
            <a:r>
              <a:rPr lang="en-CA" dirty="0"/>
              <a:t> - .01f;</a:t>
            </a:r>
          </a:p>
          <a:p>
            <a:r>
              <a:rPr lang="en-CA" dirty="0"/>
              <a:t>            </a:t>
            </a:r>
            <a:r>
              <a:rPr lang="en-CA" dirty="0" err="1"/>
              <a:t>calculateAndDisplay</a:t>
            </a:r>
            <a:r>
              <a:rPr lang="en-CA" dirty="0"/>
              <a:t>();</a:t>
            </a:r>
          </a:p>
          <a:p>
            <a:r>
              <a:rPr lang="en-CA" dirty="0"/>
              <a:t>            break;</a:t>
            </a:r>
          </a:p>
          <a:p>
            <a:r>
              <a:rPr lang="en-CA" dirty="0"/>
              <a:t>         case </a:t>
            </a:r>
            <a:r>
              <a:rPr lang="en-CA" dirty="0" err="1"/>
              <a:t>R.id.percentUpButton</a:t>
            </a:r>
            <a:r>
              <a:rPr lang="en-CA" dirty="0"/>
              <a:t>:</a:t>
            </a:r>
          </a:p>
          <a:p>
            <a:r>
              <a:rPr lang="en-CA" dirty="0"/>
              <a:t>            </a:t>
            </a:r>
            <a:r>
              <a:rPr lang="en-CA" dirty="0" err="1"/>
              <a:t>tipPercent</a:t>
            </a:r>
            <a:r>
              <a:rPr lang="en-CA" dirty="0"/>
              <a:t> = </a:t>
            </a:r>
            <a:r>
              <a:rPr lang="en-CA" dirty="0" err="1"/>
              <a:t>tipPercent</a:t>
            </a:r>
            <a:r>
              <a:rPr lang="en-CA" dirty="0"/>
              <a:t> + .01f;</a:t>
            </a:r>
          </a:p>
          <a:p>
            <a:r>
              <a:rPr lang="en-CA" dirty="0"/>
              <a:t>            </a:t>
            </a:r>
            <a:r>
              <a:rPr lang="en-CA" dirty="0" err="1"/>
              <a:t>calculateAndDisplay</a:t>
            </a:r>
            <a:r>
              <a:rPr lang="en-CA" dirty="0"/>
              <a:t>();  </a:t>
            </a:r>
          </a:p>
          <a:p>
            <a:r>
              <a:rPr lang="en-CA" dirty="0"/>
              <a:t>            break;</a:t>
            </a:r>
          </a:p>
          <a:p>
            <a:r>
              <a:rPr lang="en-CA" dirty="0"/>
              <a:t>      }</a:t>
            </a:r>
          </a:p>
          <a:p>
            <a:r>
              <a:rPr lang="en-CA" dirty="0"/>
              <a:t>   }</a:t>
            </a:r>
          </a:p>
          <a:p>
            <a:r>
              <a:rPr lang="en-CA" dirty="0"/>
              <a:t>}</a:t>
            </a:r>
          </a:p>
        </p:txBody>
      </p:sp>
      <p:sp>
        <p:nvSpPr>
          <p:cNvPr id="5" name="Double Wave 4">
            <a:extLst>
              <a:ext uri="{FF2B5EF4-FFF2-40B4-BE49-F238E27FC236}">
                <a16:creationId xmlns:a16="http://schemas.microsoft.com/office/drawing/2014/main" id="{ACCAE548-0CCC-4CB1-B03F-6188971E09EA}"/>
              </a:ext>
            </a:extLst>
          </p:cNvPr>
          <p:cNvSpPr/>
          <p:nvPr/>
        </p:nvSpPr>
        <p:spPr bwMode="auto">
          <a:xfrm>
            <a:off x="5047861" y="3019256"/>
            <a:ext cx="6298721" cy="983577"/>
          </a:xfrm>
          <a:prstGeom prst="doubleWav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See: </a:t>
            </a:r>
            <a:r>
              <a:rPr lang="en-CA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ButtonListener</a:t>
            </a:r>
            <a:r>
              <a:rPr lang="en-CA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&amp; </a:t>
            </a:r>
            <a:r>
              <a:rPr lang="en-CA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SeparateClassActivity</a:t>
            </a:r>
            <a:endParaRPr lang="en-CA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58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5-50111_Build 2017_LIGHT GRAY TEMPLATE">
  <a:themeElements>
    <a:clrScheme name="Build 2017 Colors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BCF2"/>
      </a:accent2>
      <a:accent3>
        <a:srgbClr val="505050"/>
      </a:accent3>
      <a:accent4>
        <a:srgbClr val="002050"/>
      </a:accent4>
      <a:accent5>
        <a:srgbClr val="FFB900"/>
      </a:accent5>
      <a:accent6>
        <a:srgbClr val="D2D2D2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2017yvr.pptx" id="{62D242C0-828E-4C2E-8A70-A79AD53F94EF}" vid="{D2BACAA8-A14E-4BEB-BD60-418C9FE5FF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COMP3717_template</Template>
  <TotalTime>547</TotalTime>
  <Words>1675</Words>
  <Application>Microsoft Office PowerPoint</Application>
  <PresentationFormat>Widescreen</PresentationFormat>
  <Paragraphs>303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Consolas</vt:lpstr>
      <vt:lpstr>Segoe UI</vt:lpstr>
      <vt:lpstr>Segoe UI Light</vt:lpstr>
      <vt:lpstr>Segoe UI Semilight</vt:lpstr>
      <vt:lpstr>Wingdings</vt:lpstr>
      <vt:lpstr>5-50111_Build 2017_LIGHT GRAY TEMPLATE</vt:lpstr>
      <vt:lpstr>Handling Android Events</vt:lpstr>
      <vt:lpstr>How events work</vt:lpstr>
      <vt:lpstr>What are listeners</vt:lpstr>
      <vt:lpstr>Listeners for high-level events</vt:lpstr>
      <vt:lpstr>Listeners for low-level events</vt:lpstr>
      <vt:lpstr>Step 1: Import the interface for the listener</vt:lpstr>
      <vt:lpstr>Step 2a: Implement the interface for the listener</vt:lpstr>
      <vt:lpstr>Step 3: Set the listeners</vt:lpstr>
      <vt:lpstr>Use a separate named class as the listener</vt:lpstr>
      <vt:lpstr>Step 3: Create an instance of the listener</vt:lpstr>
      <vt:lpstr>Use an anonymous class as the listener</vt:lpstr>
      <vt:lpstr>A check box</vt:lpstr>
      <vt:lpstr>Another event handler for a check box</vt:lpstr>
      <vt:lpstr>Three radio buttons in a group</vt:lpstr>
      <vt:lpstr>Another event handler for a radio group</vt:lpstr>
      <vt:lpstr>A spinner</vt:lpstr>
      <vt:lpstr>A seek bar and a label</vt:lpstr>
      <vt:lpstr>An event handler for the Key event</vt:lpstr>
      <vt:lpstr>Some constants from the KeyEvent class</vt:lpstr>
      <vt:lpstr>An event handler for a Touch event</vt:lpstr>
      <vt:lpstr>Some constants of the MotionEvent class</vt:lpstr>
      <vt:lpstr>How to handle the EditorAction event</vt:lpstr>
      <vt:lpstr>A few constants from the EditorInfo class</vt:lpstr>
      <vt:lpstr>Two methods for working with widgets</vt:lpstr>
      <vt:lpstr>Toast</vt:lpstr>
      <vt:lpstr>Two methods of the Toast class</vt:lpstr>
      <vt:lpstr>How to display a toast</vt:lpstr>
    </vt:vector>
  </TitlesOfParts>
  <Company>BCIT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Activities</dc:title>
  <dc:creator>Medhat Elmasry</dc:creator>
  <cp:lastModifiedBy>Medhat Elmasry</cp:lastModifiedBy>
  <cp:revision>31</cp:revision>
  <dcterms:created xsi:type="dcterms:W3CDTF">2017-08-19T15:28:22Z</dcterms:created>
  <dcterms:modified xsi:type="dcterms:W3CDTF">2017-09-26T01:42:09Z</dcterms:modified>
</cp:coreProperties>
</file>