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75" r:id="rId7"/>
    <p:sldId id="276" r:id="rId8"/>
    <p:sldId id="277" r:id="rId9"/>
    <p:sldId id="261" r:id="rId10"/>
    <p:sldId id="262" r:id="rId11"/>
    <p:sldId id="263" r:id="rId12"/>
    <p:sldId id="264" r:id="rId13"/>
    <p:sldId id="265" r:id="rId14"/>
    <p:sldId id="267" r:id="rId15"/>
    <p:sldId id="269" r:id="rId16"/>
    <p:sldId id="270" r:id="rId17"/>
    <p:sldId id="273" r:id="rId18"/>
    <p:sldId id="278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Activities</a:t>
            </a:r>
            <a:br>
              <a:rPr lang="en-CA" dirty="0"/>
            </a:br>
            <a:r>
              <a:rPr lang="en-CA" dirty="0"/>
              <a:t>(basis of User Interaction)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Android Studio: New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5" y="1189176"/>
            <a:ext cx="3990110" cy="47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Android Studio: Devices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96" y="1070218"/>
            <a:ext cx="4590328" cy="55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7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Android Studio: Activity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11" y="1056104"/>
            <a:ext cx="9286298" cy="54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Android Studio: Customize 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47" y="1369668"/>
            <a:ext cx="8455025" cy="49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Android Studio: Design surface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95" y="1370437"/>
            <a:ext cx="10737130" cy="50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759649"/>
          </a:xfrm>
        </p:spPr>
        <p:txBody>
          <a:bodyPr/>
          <a:lstStyle/>
          <a:p>
            <a:r>
              <a:rPr lang="en-CA" i="1" dirty="0"/>
              <a:t>Button</a:t>
            </a:r>
            <a:r>
              <a:rPr lang="en-CA" dirty="0"/>
              <a:t> or </a:t>
            </a:r>
            <a:r>
              <a:rPr lang="en-CA" i="1" dirty="0" err="1"/>
              <a:t>TextView</a:t>
            </a:r>
            <a:r>
              <a:rPr lang="en-CA" dirty="0"/>
              <a:t> are both subclasses of </a:t>
            </a:r>
            <a:r>
              <a:rPr lang="en-CA" i="1" dirty="0"/>
              <a:t>View</a:t>
            </a:r>
          </a:p>
          <a:p>
            <a:r>
              <a:rPr lang="en-CA" dirty="0"/>
              <a:t>A </a:t>
            </a:r>
            <a:r>
              <a:rPr lang="en-CA" i="1" dirty="0"/>
              <a:t>View</a:t>
            </a:r>
            <a:r>
              <a:rPr lang="en-CA" dirty="0"/>
              <a:t> occupies a rectangular area on the screen and is responsible for drawing and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3750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controls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9160" y="1093688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>
                <a:latin typeface="Lucida Console" panose="020B0609040504020204" pitchFamily="49" charset="0"/>
              </a:rPr>
              <a:t>&lt;Spinner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android:id</a:t>
            </a:r>
            <a:r>
              <a:rPr lang="en-CA" sz="1200" dirty="0">
                <a:latin typeface="Lucida Console" panose="020B0609040504020204" pitchFamily="49" charset="0"/>
              </a:rPr>
              <a:t>="@+id/</a:t>
            </a:r>
            <a:r>
              <a:rPr lang="en-CA" sz="1200" dirty="0" err="1">
                <a:latin typeface="Lucida Console" panose="020B0609040504020204" pitchFamily="49" charset="0"/>
              </a:rPr>
              <a:t>spnrMode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android:layout_width</a:t>
            </a:r>
            <a:r>
              <a:rPr lang="en-CA" sz="1200" dirty="0">
                <a:latin typeface="Lucida Console" panose="020B0609040504020204" pitchFamily="49" charset="0"/>
              </a:rPr>
              <a:t>="368dp"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android:layout_height</a:t>
            </a:r>
            <a:r>
              <a:rPr lang="en-CA" sz="1200" dirty="0">
                <a:latin typeface="Lucida Console" panose="020B0609040504020204" pitchFamily="49" charset="0"/>
              </a:rPr>
              <a:t>="</a:t>
            </a:r>
            <a:r>
              <a:rPr lang="en-CA" sz="1200" dirty="0" err="1">
                <a:latin typeface="Lucida Console" panose="020B0609040504020204" pitchFamily="49" charset="0"/>
              </a:rPr>
              <a:t>wrap_content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android:layout_marginRight</a:t>
            </a:r>
            <a:r>
              <a:rPr lang="en-CA" sz="1200" dirty="0">
                <a:latin typeface="Lucida Console" panose="020B0609040504020204" pitchFamily="49" charset="0"/>
              </a:rPr>
              <a:t>="8dp"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app:layout_constraintRight_toRightOf</a:t>
            </a:r>
            <a:r>
              <a:rPr lang="en-CA" sz="1200" dirty="0">
                <a:latin typeface="Lucida Console" panose="020B0609040504020204" pitchFamily="49" charset="0"/>
              </a:rPr>
              <a:t>="parent"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android:layout_marginTop</a:t>
            </a:r>
            <a:r>
              <a:rPr lang="en-CA" sz="1200" dirty="0">
                <a:latin typeface="Lucida Console" panose="020B0609040504020204" pitchFamily="49" charset="0"/>
              </a:rPr>
              <a:t>="104dp"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app:layout_constraintTop_toBottomOf</a:t>
            </a:r>
            <a:r>
              <a:rPr lang="en-CA" sz="1200" dirty="0">
                <a:latin typeface="Lucida Console" panose="020B0609040504020204" pitchFamily="49" charset="0"/>
              </a:rPr>
              <a:t>="@+id/</a:t>
            </a:r>
            <a:r>
              <a:rPr lang="en-CA" sz="1200" dirty="0" err="1">
                <a:latin typeface="Lucida Console" panose="020B0609040504020204" pitchFamily="49" charset="0"/>
              </a:rPr>
              <a:t>editTextRadius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android:layout_marginLeft</a:t>
            </a:r>
            <a:r>
              <a:rPr lang="en-CA" sz="1200" dirty="0">
                <a:latin typeface="Lucida Console" panose="020B0609040504020204" pitchFamily="49" charset="0"/>
              </a:rPr>
              <a:t>="0dp"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app:layout_constraintLeft_toLeftOf</a:t>
            </a:r>
            <a:r>
              <a:rPr lang="en-CA" sz="1200" dirty="0">
                <a:latin typeface="Lucida Console" panose="020B0609040504020204" pitchFamily="49" charset="0"/>
              </a:rPr>
              <a:t>="@+id/</a:t>
            </a:r>
            <a:r>
              <a:rPr lang="en-CA" sz="1200" dirty="0" err="1">
                <a:latin typeface="Lucida Console" panose="020B0609040504020204" pitchFamily="49" charset="0"/>
              </a:rPr>
              <a:t>textView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app:layout_constraintHorizontal_bias</a:t>
            </a:r>
            <a:r>
              <a:rPr lang="en-CA" sz="1200" dirty="0">
                <a:latin typeface="Lucida Console" panose="020B0609040504020204" pitchFamily="49" charset="0"/>
              </a:rPr>
              <a:t>="1.0" /&gt;</a:t>
            </a:r>
          </a:p>
          <a:p>
            <a:endParaRPr lang="en-CA" sz="1200" dirty="0">
              <a:latin typeface="Lucida Console" panose="020B0609040504020204" pitchFamily="49" charset="0"/>
            </a:endParaRPr>
          </a:p>
          <a:p>
            <a:r>
              <a:rPr lang="en-CA" sz="1200" dirty="0">
                <a:latin typeface="Lucida Console" panose="020B0609040504020204" pitchFamily="49" charset="0"/>
              </a:rPr>
              <a:t>&lt;</a:t>
            </a:r>
            <a:r>
              <a:rPr lang="en-CA" sz="1200" dirty="0" err="1">
                <a:latin typeface="Lucida Console" panose="020B0609040504020204" pitchFamily="49" charset="0"/>
              </a:rPr>
              <a:t>TextView</a:t>
            </a:r>
            <a:endParaRPr lang="en-CA" sz="1200" dirty="0">
              <a:latin typeface="Lucida Console" panose="020B0609040504020204" pitchFamily="49" charset="0"/>
            </a:endParaRP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android:id</a:t>
            </a:r>
            <a:r>
              <a:rPr lang="en-CA" sz="1200" dirty="0">
                <a:latin typeface="Lucida Console" panose="020B0609040504020204" pitchFamily="49" charset="0"/>
              </a:rPr>
              <a:t>="@+id/</a:t>
            </a:r>
            <a:r>
              <a:rPr lang="en-CA" sz="1200" dirty="0" err="1">
                <a:latin typeface="Lucida Console" panose="020B0609040504020204" pitchFamily="49" charset="0"/>
              </a:rPr>
              <a:t>tvResult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android:layout_width</a:t>
            </a:r>
            <a:r>
              <a:rPr lang="en-CA" sz="1200" dirty="0">
                <a:latin typeface="Lucida Console" panose="020B0609040504020204" pitchFamily="49" charset="0"/>
              </a:rPr>
              <a:t>="</a:t>
            </a:r>
            <a:r>
              <a:rPr lang="en-CA" sz="1200" dirty="0" err="1">
                <a:latin typeface="Lucida Console" panose="020B0609040504020204" pitchFamily="49" charset="0"/>
              </a:rPr>
              <a:t>wrap_content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android:layout_height</a:t>
            </a:r>
            <a:r>
              <a:rPr lang="en-CA" sz="1200" dirty="0">
                <a:latin typeface="Lucida Console" panose="020B0609040504020204" pitchFamily="49" charset="0"/>
              </a:rPr>
              <a:t>="</a:t>
            </a:r>
            <a:r>
              <a:rPr lang="en-CA" sz="1200" dirty="0" err="1">
                <a:latin typeface="Lucida Console" panose="020B0609040504020204" pitchFamily="49" charset="0"/>
              </a:rPr>
              <a:t>wrap_content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android:layout_marginLeft</a:t>
            </a:r>
            <a:r>
              <a:rPr lang="en-CA" sz="1200" dirty="0">
                <a:latin typeface="Lucida Console" panose="020B0609040504020204" pitchFamily="49" charset="0"/>
              </a:rPr>
              <a:t>="155dp"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android:layout_marginTop</a:t>
            </a:r>
            <a:r>
              <a:rPr lang="en-CA" sz="1200" dirty="0">
                <a:latin typeface="Lucida Console" panose="020B0609040504020204" pitchFamily="49" charset="0"/>
              </a:rPr>
              <a:t>="56dp"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android:text</a:t>
            </a:r>
            <a:r>
              <a:rPr lang="en-CA" sz="1200" dirty="0">
                <a:latin typeface="Lucida Console" panose="020B0609040504020204" pitchFamily="49" charset="0"/>
              </a:rPr>
              <a:t>=""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app:layout_constraintLeft_toLeftOf</a:t>
            </a:r>
            <a:r>
              <a:rPr lang="en-CA" sz="1200" dirty="0">
                <a:latin typeface="Lucida Console" panose="020B0609040504020204" pitchFamily="49" charset="0"/>
              </a:rPr>
              <a:t>="@+id/</a:t>
            </a:r>
            <a:r>
              <a:rPr lang="en-CA" sz="1200" dirty="0" err="1">
                <a:latin typeface="Lucida Console" panose="020B0609040504020204" pitchFamily="49" charset="0"/>
              </a:rPr>
              <a:t>spnrMode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app:layout_constraintTop_toBottomOf</a:t>
            </a:r>
            <a:r>
              <a:rPr lang="en-CA" sz="1200" dirty="0">
                <a:latin typeface="Lucida Console" panose="020B0609040504020204" pitchFamily="49" charset="0"/>
              </a:rPr>
              <a:t>="@+id/</a:t>
            </a:r>
            <a:r>
              <a:rPr lang="en-CA" sz="1200" dirty="0" err="1">
                <a:latin typeface="Lucida Console" panose="020B0609040504020204" pitchFamily="49" charset="0"/>
              </a:rPr>
              <a:t>spnrMode</a:t>
            </a:r>
            <a:r>
              <a:rPr lang="en-CA" sz="1200" dirty="0">
                <a:latin typeface="Lucida Console" panose="020B0609040504020204" pitchFamily="49" charset="0"/>
              </a:rPr>
              <a:t>" /&gt;</a:t>
            </a:r>
          </a:p>
          <a:p>
            <a:endParaRPr lang="en-CA" sz="1200" dirty="0">
              <a:latin typeface="Lucida Console" panose="020B0609040504020204" pitchFamily="49" charset="0"/>
            </a:endParaRPr>
          </a:p>
          <a:p>
            <a:r>
              <a:rPr lang="en-CA" sz="1200" dirty="0">
                <a:latin typeface="Lucida Console" panose="020B0609040504020204" pitchFamily="49" charset="0"/>
              </a:rPr>
              <a:t>&lt;</a:t>
            </a:r>
            <a:r>
              <a:rPr lang="en-CA" sz="1200" dirty="0" err="1">
                <a:latin typeface="Lucida Console" panose="020B0609040504020204" pitchFamily="49" charset="0"/>
              </a:rPr>
              <a:t>ImageView</a:t>
            </a:r>
            <a:endParaRPr lang="en-CA" sz="1200" dirty="0">
              <a:latin typeface="Lucida Console" panose="020B0609040504020204" pitchFamily="49" charset="0"/>
            </a:endParaRP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android:layout_width</a:t>
            </a:r>
            <a:r>
              <a:rPr lang="en-CA" sz="1200" dirty="0">
                <a:latin typeface="Lucida Console" panose="020B0609040504020204" pitchFamily="49" charset="0"/>
              </a:rPr>
              <a:t>="</a:t>
            </a:r>
            <a:r>
              <a:rPr lang="en-CA" sz="1200" dirty="0" err="1">
                <a:latin typeface="Lucida Console" panose="020B0609040504020204" pitchFamily="49" charset="0"/>
              </a:rPr>
              <a:t>wrap_content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android:layout_height</a:t>
            </a:r>
            <a:r>
              <a:rPr lang="en-CA" sz="1200" dirty="0">
                <a:latin typeface="Lucida Console" panose="020B0609040504020204" pitchFamily="49" charset="0"/>
              </a:rPr>
              <a:t>="</a:t>
            </a:r>
            <a:r>
              <a:rPr lang="en-CA" sz="1200" dirty="0" err="1">
                <a:latin typeface="Lucida Console" panose="020B0609040504020204" pitchFamily="49" charset="0"/>
              </a:rPr>
              <a:t>wrap_content</a:t>
            </a:r>
            <a:r>
              <a:rPr lang="en-CA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android:contentDescription</a:t>
            </a:r>
            <a:r>
              <a:rPr lang="en-CA" sz="1200" dirty="0">
                <a:latin typeface="Lucida Console" panose="020B0609040504020204" pitchFamily="49" charset="0"/>
              </a:rPr>
              <a:t>="@string/photo"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android:src</a:t>
            </a:r>
            <a:r>
              <a:rPr lang="en-CA" sz="1200" dirty="0">
                <a:latin typeface="Lucida Console" panose="020B0609040504020204" pitchFamily="49" charset="0"/>
              </a:rPr>
              <a:t>="@</a:t>
            </a:r>
            <a:r>
              <a:rPr lang="en-CA" sz="1200" dirty="0" err="1">
                <a:latin typeface="Lucida Console" panose="020B0609040504020204" pitchFamily="49" charset="0"/>
              </a:rPr>
              <a:t>drawable</a:t>
            </a:r>
            <a:r>
              <a:rPr lang="en-CA" sz="1200" dirty="0">
                <a:latin typeface="Lucida Console" panose="020B0609040504020204" pitchFamily="49" charset="0"/>
              </a:rPr>
              <a:t>/medhat_300x300"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app:layout_constraintLeft_toLeftOf</a:t>
            </a:r>
            <a:r>
              <a:rPr lang="en-CA" sz="1200" dirty="0">
                <a:latin typeface="Lucida Console" panose="020B0609040504020204" pitchFamily="49" charset="0"/>
              </a:rPr>
              <a:t>="parent"</a:t>
            </a:r>
          </a:p>
          <a:p>
            <a:r>
              <a:rPr lang="en-CA" sz="1200" dirty="0">
                <a:latin typeface="Lucida Console" panose="020B0609040504020204" pitchFamily="49" charset="0"/>
              </a:rPr>
              <a:t>  </a:t>
            </a:r>
            <a:r>
              <a:rPr lang="en-CA" sz="1200" dirty="0" err="1">
                <a:latin typeface="Lucida Console" panose="020B0609040504020204" pitchFamily="49" charset="0"/>
              </a:rPr>
              <a:t>app:layout_constraintTop_toBottomOf</a:t>
            </a:r>
            <a:r>
              <a:rPr lang="en-CA" sz="1200" dirty="0">
                <a:latin typeface="Lucida Console" panose="020B0609040504020204" pitchFamily="49" charset="0"/>
              </a:rPr>
              <a:t>="@+id/</a:t>
            </a:r>
            <a:r>
              <a:rPr lang="en-CA" sz="1200" dirty="0" err="1">
                <a:latin typeface="Lucida Console" panose="020B0609040504020204" pitchFamily="49" charset="0"/>
              </a:rPr>
              <a:t>tvResult</a:t>
            </a:r>
            <a:r>
              <a:rPr lang="en-CA" sz="1200" dirty="0">
                <a:latin typeface="Lucida Console" panose="020B0609040504020204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8607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70" y="1047965"/>
            <a:ext cx="2162175" cy="269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9309" y="289511"/>
            <a:ext cx="6096000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CA" dirty="0">
                <a:latin typeface="Lucida Console" panose="020B0609040504020204" pitchFamily="49" charset="0"/>
              </a:rPr>
              <a:t>&lt;resources&gt;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&lt;string name="</a:t>
            </a:r>
            <a:r>
              <a:rPr lang="en-CA" dirty="0" err="1">
                <a:latin typeface="Lucida Console" panose="020B0609040504020204" pitchFamily="49" charset="0"/>
              </a:rPr>
              <a:t>app_name</a:t>
            </a:r>
            <a:r>
              <a:rPr lang="en-CA" dirty="0">
                <a:latin typeface="Lucida Console" panose="020B0609040504020204" pitchFamily="49" charset="0"/>
              </a:rPr>
              <a:t>"&gt;</a:t>
            </a:r>
            <a:r>
              <a:rPr lang="en-CA" dirty="0" err="1">
                <a:latin typeface="Lucida Console" panose="020B0609040504020204" pitchFamily="49" charset="0"/>
              </a:rPr>
              <a:t>ClickEventsApp</a:t>
            </a:r>
            <a:r>
              <a:rPr lang="en-CA" dirty="0">
                <a:latin typeface="Lucida Console" panose="020B0609040504020204" pitchFamily="49" charset="0"/>
              </a:rPr>
              <a:t>&lt;/string&gt;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&lt;string name="btn1"&gt;Button 1&lt;/string&gt;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&lt;string name="btn2"&gt;Button 2&lt;/string&gt;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&lt;string name="btn3"&gt;Button 3&lt;/string&gt;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&lt;string name="</a:t>
            </a:r>
            <a:r>
              <a:rPr lang="en-CA" dirty="0" err="1">
                <a:latin typeface="Lucida Console" panose="020B0609040504020204" pitchFamily="49" charset="0"/>
              </a:rPr>
              <a:t>chkMarried</a:t>
            </a:r>
            <a:r>
              <a:rPr lang="en-CA" dirty="0">
                <a:latin typeface="Lucida Console" panose="020B0609040504020204" pitchFamily="49" charset="0"/>
              </a:rPr>
              <a:t>"&gt;Married&lt;/string&gt;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&lt;string name="male"&gt;Male&lt;/string&gt;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&lt;string name="female"&gt;Female&lt;/string&gt;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&lt;string-array name="seasons"&gt;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    &lt;item&gt;Winter&lt;/item&gt;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    &lt;item&gt;Spring&lt;/item&gt;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    &lt;item&gt;Summer&lt;/item&gt;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    &lt;item&gt;Autumn&lt;/item&gt;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&lt;/string-array&gt;</a:t>
            </a:r>
          </a:p>
          <a:p>
            <a:r>
              <a:rPr lang="en-CA" dirty="0">
                <a:latin typeface="Lucida Console" panose="020B0609040504020204" pitchFamily="49" charset="0"/>
              </a:rPr>
              <a:t>&lt;/resources&gt;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240" y="4725929"/>
            <a:ext cx="6961956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CA" dirty="0">
                <a:latin typeface="Lucida Console" panose="020B0609040504020204" pitchFamily="49" charset="0"/>
              </a:rPr>
              <a:t>&lt;Spinner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android:id</a:t>
            </a:r>
            <a:r>
              <a:rPr lang="en-CA" dirty="0">
                <a:latin typeface="Lucida Console" panose="020B0609040504020204" pitchFamily="49" charset="0"/>
              </a:rPr>
              <a:t>="@+id/</a:t>
            </a:r>
            <a:r>
              <a:rPr lang="en-CA" dirty="0" err="1">
                <a:latin typeface="Lucida Console" panose="020B0609040504020204" pitchFamily="49" charset="0"/>
              </a:rPr>
              <a:t>spnrSeasons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android:layout_width</a:t>
            </a:r>
            <a:r>
              <a:rPr lang="en-CA" dirty="0">
                <a:latin typeface="Lucida Console" panose="020B0609040504020204" pitchFamily="49" charset="0"/>
              </a:rPr>
              <a:t>="</a:t>
            </a:r>
            <a:r>
              <a:rPr lang="en-CA" dirty="0" err="1">
                <a:latin typeface="Lucida Console" panose="020B0609040504020204" pitchFamily="49" charset="0"/>
              </a:rPr>
              <a:t>wrap_content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android:layout_height</a:t>
            </a:r>
            <a:r>
              <a:rPr lang="en-CA" dirty="0">
                <a:latin typeface="Lucida Console" panose="020B0609040504020204" pitchFamily="49" charset="0"/>
              </a:rPr>
              <a:t>="</a:t>
            </a:r>
            <a:r>
              <a:rPr lang="en-CA" dirty="0" err="1">
                <a:latin typeface="Lucida Console" panose="020B0609040504020204" pitchFamily="49" charset="0"/>
              </a:rPr>
              <a:t>wrap_content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android:entries</a:t>
            </a:r>
            <a:r>
              <a:rPr lang="en-CA" dirty="0">
                <a:latin typeface="Lucida Console" panose="020B0609040504020204" pitchFamily="49" charset="0"/>
              </a:rPr>
              <a:t>="@array/seasons"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android:layout_gravity</a:t>
            </a:r>
            <a:r>
              <a:rPr lang="en-CA" dirty="0">
                <a:latin typeface="Lucida Console" panose="020B0609040504020204" pitchFamily="49" charset="0"/>
              </a:rPr>
              <a:t>="center"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app:layout_constraintHorizontal_bias</a:t>
            </a:r>
            <a:r>
              <a:rPr lang="en-CA" dirty="0">
                <a:latin typeface="Lucida Console" panose="020B0609040504020204" pitchFamily="49" charset="0"/>
              </a:rPr>
              <a:t>="1.0" /&gt;</a:t>
            </a:r>
          </a:p>
        </p:txBody>
      </p:sp>
    </p:spTree>
    <p:extLst>
      <p:ext uri="{BB962C8B-B14F-4D97-AF65-F5344CB8AC3E}">
        <p14:creationId xmlns:p14="http://schemas.microsoft.com/office/powerpoint/2010/main" val="40099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Buttons and click event handler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17236" y="1545073"/>
            <a:ext cx="8776054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CA" dirty="0">
                <a:latin typeface="Lucida Console" panose="020B0609040504020204" pitchFamily="49" charset="0"/>
              </a:rPr>
              <a:t>&lt;</a:t>
            </a:r>
            <a:r>
              <a:rPr lang="en-CA" dirty="0" err="1">
                <a:latin typeface="Lucida Console" panose="020B0609040504020204" pitchFamily="49" charset="0"/>
              </a:rPr>
              <a:t>TextView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android:layout_width</a:t>
            </a:r>
            <a:r>
              <a:rPr lang="en-CA" dirty="0">
                <a:latin typeface="Lucida Console" panose="020B0609040504020204" pitchFamily="49" charset="0"/>
              </a:rPr>
              <a:t>="</a:t>
            </a:r>
            <a:r>
              <a:rPr lang="en-CA" dirty="0" err="1">
                <a:latin typeface="Lucida Console" panose="020B0609040504020204" pitchFamily="49" charset="0"/>
              </a:rPr>
              <a:t>wrap_content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android:layout_height</a:t>
            </a:r>
            <a:r>
              <a:rPr lang="en-CA" dirty="0">
                <a:latin typeface="Lucida Console" panose="020B0609040504020204" pitchFamily="49" charset="0"/>
              </a:rPr>
              <a:t>="</a:t>
            </a:r>
            <a:r>
              <a:rPr lang="en-CA" dirty="0" err="1">
                <a:latin typeface="Lucida Console" panose="020B0609040504020204" pitchFamily="49" charset="0"/>
              </a:rPr>
              <a:t>wrap_content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android:text</a:t>
            </a:r>
            <a:r>
              <a:rPr lang="en-CA" dirty="0">
                <a:latin typeface="Lucida Console" panose="020B0609040504020204" pitchFamily="49" charset="0"/>
              </a:rPr>
              <a:t>="Hello World!"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android:id</a:t>
            </a:r>
            <a:r>
              <a:rPr lang="en-CA" dirty="0">
                <a:latin typeface="Lucida Console" panose="020B0609040504020204" pitchFamily="49" charset="0"/>
              </a:rPr>
              <a:t>="@+id/</a:t>
            </a:r>
            <a:r>
              <a:rPr lang="en-CA" dirty="0" err="1">
                <a:latin typeface="Lucida Console" panose="020B0609040504020204" pitchFamily="49" charset="0"/>
              </a:rPr>
              <a:t>helloWorld</a:t>
            </a:r>
            <a:r>
              <a:rPr lang="en-CA" dirty="0">
                <a:latin typeface="Lucida Console" panose="020B0609040504020204" pitchFamily="49" charset="0"/>
              </a:rPr>
              <a:t>"/&gt;</a:t>
            </a:r>
          </a:p>
          <a:p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>
                <a:latin typeface="Lucida Console" panose="020B0609040504020204" pitchFamily="49" charset="0"/>
              </a:rPr>
              <a:t>&lt;Button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android:id</a:t>
            </a:r>
            <a:r>
              <a:rPr lang="en-CA" dirty="0">
                <a:latin typeface="Lucida Console" panose="020B0609040504020204" pitchFamily="49" charset="0"/>
              </a:rPr>
              <a:t>="@+id/</a:t>
            </a:r>
            <a:r>
              <a:rPr lang="en-CA" dirty="0" err="1">
                <a:latin typeface="Lucida Console" panose="020B0609040504020204" pitchFamily="49" charset="0"/>
              </a:rPr>
              <a:t>clickMe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android:layout_width</a:t>
            </a:r>
            <a:r>
              <a:rPr lang="en-CA" dirty="0">
                <a:latin typeface="Lucida Console" panose="020B0609040504020204" pitchFamily="49" charset="0"/>
              </a:rPr>
              <a:t>="</a:t>
            </a:r>
            <a:r>
              <a:rPr lang="en-CA" dirty="0" err="1">
                <a:latin typeface="Lucida Console" panose="020B0609040504020204" pitchFamily="49" charset="0"/>
              </a:rPr>
              <a:t>wrap_content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android:layout_height</a:t>
            </a:r>
            <a:r>
              <a:rPr lang="en-CA" dirty="0">
                <a:latin typeface="Lucida Console" panose="020B0609040504020204" pitchFamily="49" charset="0"/>
              </a:rPr>
              <a:t>="</a:t>
            </a:r>
            <a:r>
              <a:rPr lang="en-CA" dirty="0" err="1">
                <a:latin typeface="Lucida Console" panose="020B0609040504020204" pitchFamily="49" charset="0"/>
              </a:rPr>
              <a:t>wrap_content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android:text</a:t>
            </a:r>
            <a:r>
              <a:rPr lang="en-CA" dirty="0">
                <a:latin typeface="Lucida Console" panose="020B0609040504020204" pitchFamily="49" charset="0"/>
              </a:rPr>
              <a:t>="Click me"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android:onClick</a:t>
            </a:r>
            <a:r>
              <a:rPr lang="en-CA" dirty="0">
                <a:latin typeface="Lucida Console" panose="020B0609040504020204" pitchFamily="49" charset="0"/>
              </a:rPr>
              <a:t>="</a:t>
            </a:r>
            <a:r>
              <a:rPr lang="en-CA" dirty="0" err="1">
                <a:latin typeface="Lucida Console" panose="020B0609040504020204" pitchFamily="49" charset="0"/>
              </a:rPr>
              <a:t>onClickMe</a:t>
            </a:r>
            <a:r>
              <a:rPr lang="en-CA" dirty="0">
                <a:latin typeface="Lucida Console" panose="020B0609040504020204" pitchFamily="49" charset="0"/>
              </a:rPr>
              <a:t>" /&gt;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7763" y="5390601"/>
            <a:ext cx="862497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latin typeface="Lucida Console" panose="020B0609040504020204" pitchFamily="49" charset="0"/>
              </a:rPr>
              <a:t>public void </a:t>
            </a:r>
            <a:r>
              <a:rPr lang="en-CA" dirty="0" err="1">
                <a:latin typeface="Lucida Console" panose="020B0609040504020204" pitchFamily="49" charset="0"/>
              </a:rPr>
              <a:t>onClickMe</a:t>
            </a:r>
            <a:r>
              <a:rPr lang="en-CA" dirty="0">
                <a:latin typeface="Lucida Console" panose="020B0609040504020204" pitchFamily="49" charset="0"/>
              </a:rPr>
              <a:t>(final View view) {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TextView</a:t>
            </a:r>
            <a:r>
              <a:rPr lang="en-CA" dirty="0">
                <a:latin typeface="Lucida Console" panose="020B0609040504020204" pitchFamily="49" charset="0"/>
              </a:rPr>
              <a:t> </a:t>
            </a:r>
            <a:r>
              <a:rPr lang="en-CA" dirty="0" err="1">
                <a:latin typeface="Lucida Console" panose="020B0609040504020204" pitchFamily="49" charset="0"/>
              </a:rPr>
              <a:t>tv</a:t>
            </a:r>
            <a:r>
              <a:rPr lang="en-CA" dirty="0">
                <a:latin typeface="Lucida Console" panose="020B0609040504020204" pitchFamily="49" charset="0"/>
              </a:rPr>
              <a:t> = (</a:t>
            </a:r>
            <a:r>
              <a:rPr lang="en-CA" dirty="0" err="1">
                <a:latin typeface="Lucida Console" panose="020B0609040504020204" pitchFamily="49" charset="0"/>
              </a:rPr>
              <a:t>TextView</a:t>
            </a:r>
            <a:r>
              <a:rPr lang="en-CA" dirty="0">
                <a:latin typeface="Lucida Console" panose="020B0609040504020204" pitchFamily="49" charset="0"/>
              </a:rPr>
              <a:t>) </a:t>
            </a:r>
            <a:r>
              <a:rPr lang="en-CA" dirty="0" err="1">
                <a:latin typeface="Lucida Console" panose="020B0609040504020204" pitchFamily="49" charset="0"/>
              </a:rPr>
              <a:t>findViewById</a:t>
            </a:r>
            <a:r>
              <a:rPr lang="en-CA" dirty="0">
                <a:latin typeface="Lucida Console" panose="020B0609040504020204" pitchFamily="49" charset="0"/>
              </a:rPr>
              <a:t>(</a:t>
            </a:r>
            <a:r>
              <a:rPr lang="en-CA" dirty="0" err="1">
                <a:latin typeface="Lucida Console" panose="020B0609040504020204" pitchFamily="49" charset="0"/>
              </a:rPr>
              <a:t>R.id.helloWorld</a:t>
            </a:r>
            <a:r>
              <a:rPr lang="en-CA" dirty="0">
                <a:latin typeface="Lucida Console" panose="020B0609040504020204" pitchFamily="49" charset="0"/>
              </a:rPr>
              <a:t>);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tv.setText</a:t>
            </a:r>
            <a:r>
              <a:rPr lang="en-CA" dirty="0">
                <a:latin typeface="Lucida Console" panose="020B0609040504020204" pitchFamily="49" charset="0"/>
              </a:rPr>
              <a:t>("Button was clicked");</a:t>
            </a:r>
          </a:p>
          <a:p>
            <a:r>
              <a:rPr lang="en-CA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1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673454"/>
          </a:xfrm>
        </p:spPr>
        <p:txBody>
          <a:bodyPr/>
          <a:lstStyle/>
          <a:p>
            <a:r>
              <a:rPr lang="en-CA" dirty="0"/>
              <a:t>How many activities can an Android app have?</a:t>
            </a:r>
          </a:p>
        </p:txBody>
      </p:sp>
    </p:spTree>
    <p:extLst>
      <p:ext uri="{BB962C8B-B14F-4D97-AF65-F5344CB8AC3E}">
        <p14:creationId xmlns:p14="http://schemas.microsoft.com/office/powerpoint/2010/main" val="20271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040658"/>
          </a:xfrm>
        </p:spPr>
        <p:txBody>
          <a:bodyPr/>
          <a:lstStyle/>
          <a:p>
            <a:r>
              <a:rPr lang="en-CA" dirty="0"/>
              <a:t>An </a:t>
            </a:r>
            <a:r>
              <a:rPr lang="en-CA" i="1" dirty="0"/>
              <a:t>Application</a:t>
            </a:r>
            <a:r>
              <a:rPr lang="en-CA" dirty="0"/>
              <a:t> consists of a window that contains the user interface</a:t>
            </a:r>
          </a:p>
          <a:p>
            <a:r>
              <a:rPr lang="en-CA" dirty="0"/>
              <a:t>An application can have zero or more </a:t>
            </a:r>
            <a:r>
              <a:rPr lang="en-CA" i="1" dirty="0"/>
              <a:t>Activities</a:t>
            </a:r>
          </a:p>
          <a:p>
            <a:r>
              <a:rPr lang="en-CA" dirty="0"/>
              <a:t>Usually an application has at least one </a:t>
            </a:r>
            <a:r>
              <a:rPr lang="en-CA" i="1" dirty="0"/>
              <a:t>Activity</a:t>
            </a:r>
          </a:p>
          <a:p>
            <a:r>
              <a:rPr lang="en-CA" i="1" dirty="0"/>
              <a:t>Fragment</a:t>
            </a:r>
            <a:r>
              <a:rPr lang="en-CA" dirty="0"/>
              <a:t>s are mini-activities that can be grouped together to form an </a:t>
            </a:r>
            <a:r>
              <a:rPr lang="en-CA" i="1" dirty="0"/>
              <a:t>Activity</a:t>
            </a:r>
          </a:p>
          <a:p>
            <a:r>
              <a:rPr lang="en-CA" i="1" dirty="0"/>
              <a:t>Intent</a:t>
            </a:r>
            <a:r>
              <a:rPr lang="en-CA" dirty="0"/>
              <a:t>s are how activities communicate</a:t>
            </a:r>
          </a:p>
        </p:txBody>
      </p:sp>
    </p:spTree>
    <p:extLst>
      <p:ext uri="{BB962C8B-B14F-4D97-AF65-F5344CB8AC3E}">
        <p14:creationId xmlns:p14="http://schemas.microsoft.com/office/powerpoint/2010/main" val="21341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9673" y="1674674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latin typeface="Lucida Console" panose="020B0609040504020204" pitchFamily="49" charset="0"/>
              </a:rPr>
              <a:t>&lt;Button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android:layout_width</a:t>
            </a:r>
            <a:r>
              <a:rPr lang="en-CA" dirty="0">
                <a:latin typeface="Lucida Console" panose="020B0609040504020204" pitchFamily="49" charset="0"/>
              </a:rPr>
              <a:t>="</a:t>
            </a:r>
            <a:r>
              <a:rPr lang="en-CA" dirty="0" err="1">
                <a:latin typeface="Lucida Console" panose="020B0609040504020204" pitchFamily="49" charset="0"/>
              </a:rPr>
              <a:t>wrap_content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android:layout_height</a:t>
            </a:r>
            <a:r>
              <a:rPr lang="en-CA" dirty="0">
                <a:latin typeface="Lucida Console" panose="020B0609040504020204" pitchFamily="49" charset="0"/>
              </a:rPr>
              <a:t>="</a:t>
            </a:r>
            <a:r>
              <a:rPr lang="en-CA" dirty="0" err="1">
                <a:latin typeface="Lucida Console" panose="020B0609040504020204" pitchFamily="49" charset="0"/>
              </a:rPr>
              <a:t>wrap_content</a:t>
            </a:r>
            <a:r>
              <a:rPr lang="en-CA" dirty="0">
                <a:latin typeface="Lucida Console" panose="020B0609040504020204" pitchFamily="49" charset="0"/>
              </a:rPr>
              <a:t>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android:id</a:t>
            </a:r>
            <a:r>
              <a:rPr lang="en-CA" dirty="0">
                <a:latin typeface="Lucida Console" panose="020B0609040504020204" pitchFamily="49" charset="0"/>
              </a:rPr>
              <a:t>="@+id/btn1"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android:layout_gravity</a:t>
            </a:r>
            <a:r>
              <a:rPr lang="en-CA" dirty="0">
                <a:latin typeface="Lucida Console" panose="020B0609040504020204" pitchFamily="49" charset="0"/>
              </a:rPr>
              <a:t>="center"</a:t>
            </a:r>
          </a:p>
          <a:p>
            <a:r>
              <a:rPr lang="en-CA" dirty="0">
                <a:latin typeface="Lucida Console" panose="020B0609040504020204" pitchFamily="49" charset="0"/>
              </a:rPr>
              <a:t>  </a:t>
            </a:r>
            <a:r>
              <a:rPr lang="en-CA" dirty="0" err="1">
                <a:latin typeface="Lucida Console" panose="020B0609040504020204" pitchFamily="49" charset="0"/>
              </a:rPr>
              <a:t>android:text</a:t>
            </a:r>
            <a:r>
              <a:rPr lang="en-CA" dirty="0">
                <a:latin typeface="Lucida Console" panose="020B0609040504020204" pitchFamily="49" charset="0"/>
              </a:rPr>
              <a:t>="@string/btn1"/&gt;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5342" y="4168908"/>
            <a:ext cx="826466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latin typeface="Lucida Console" panose="020B0609040504020204" pitchFamily="49" charset="0"/>
              </a:rPr>
              <a:t>Button </a:t>
            </a:r>
            <a:r>
              <a:rPr lang="en-CA" dirty="0" err="1">
                <a:latin typeface="Lucida Console" panose="020B0609040504020204" pitchFamily="49" charset="0"/>
              </a:rPr>
              <a:t>btnSave</a:t>
            </a:r>
            <a:r>
              <a:rPr lang="en-CA" dirty="0">
                <a:latin typeface="Lucida Console" panose="020B0609040504020204" pitchFamily="49" charset="0"/>
              </a:rPr>
              <a:t> = (Button) </a:t>
            </a:r>
            <a:r>
              <a:rPr lang="en-CA" dirty="0" err="1">
                <a:latin typeface="Lucida Console" panose="020B0609040504020204" pitchFamily="49" charset="0"/>
              </a:rPr>
              <a:t>findViewById</a:t>
            </a:r>
            <a:r>
              <a:rPr lang="en-CA" dirty="0">
                <a:latin typeface="Lucida Console" panose="020B0609040504020204" pitchFamily="49" charset="0"/>
              </a:rPr>
              <a:t>(</a:t>
            </a:r>
            <a:r>
              <a:rPr lang="en-CA" dirty="0" err="1">
                <a:latin typeface="Lucida Console" panose="020B0609040504020204" pitchFamily="49" charset="0"/>
              </a:rPr>
              <a:t>R.id.btnSave</a:t>
            </a:r>
            <a:r>
              <a:rPr lang="en-CA" dirty="0">
                <a:latin typeface="Lucida Console" panose="020B0609040504020204" pitchFamily="49" charset="0"/>
              </a:rPr>
              <a:t>);</a:t>
            </a:r>
          </a:p>
          <a:p>
            <a:r>
              <a:rPr lang="en-CA" dirty="0" err="1">
                <a:latin typeface="Lucida Console" panose="020B0609040504020204" pitchFamily="49" charset="0"/>
              </a:rPr>
              <a:t>btnSave.setOnClickListener</a:t>
            </a:r>
            <a:r>
              <a:rPr lang="en-CA" dirty="0">
                <a:latin typeface="Lucida Console" panose="020B0609040504020204" pitchFamily="49" charset="0"/>
              </a:rPr>
              <a:t>(new </a:t>
            </a:r>
            <a:r>
              <a:rPr lang="en-CA" dirty="0" err="1">
                <a:latin typeface="Lucida Console" panose="020B0609040504020204" pitchFamily="49" charset="0"/>
              </a:rPr>
              <a:t>View.OnClickListener</a:t>
            </a:r>
            <a:r>
              <a:rPr lang="en-CA" dirty="0">
                <a:latin typeface="Lucida Console" panose="020B0609040504020204" pitchFamily="49" charset="0"/>
              </a:rPr>
              <a:t>() {</a:t>
            </a:r>
          </a:p>
          <a:p>
            <a:r>
              <a:rPr lang="en-CA" dirty="0">
                <a:latin typeface="Lucida Console" panose="020B0609040504020204" pitchFamily="49" charset="0"/>
              </a:rPr>
              <a:t>   @Override</a:t>
            </a:r>
          </a:p>
          <a:p>
            <a:r>
              <a:rPr lang="en-CA" dirty="0">
                <a:latin typeface="Lucida Console" panose="020B0609040504020204" pitchFamily="49" charset="0"/>
              </a:rPr>
              <a:t>   public void </a:t>
            </a:r>
            <a:r>
              <a:rPr lang="en-CA" dirty="0" err="1">
                <a:latin typeface="Lucida Console" panose="020B0609040504020204" pitchFamily="49" charset="0"/>
              </a:rPr>
              <a:t>onClick</a:t>
            </a:r>
            <a:r>
              <a:rPr lang="en-CA" dirty="0">
                <a:latin typeface="Lucida Console" panose="020B0609040504020204" pitchFamily="49" charset="0"/>
              </a:rPr>
              <a:t>(View view) {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   </a:t>
            </a:r>
            <a:r>
              <a:rPr lang="en-CA" dirty="0" err="1">
                <a:latin typeface="Lucida Console" panose="020B0609040504020204" pitchFamily="49" charset="0"/>
              </a:rPr>
              <a:t>tvOutput.setText</a:t>
            </a:r>
            <a:r>
              <a:rPr lang="en-CA" dirty="0">
                <a:latin typeface="Lucida Console" panose="020B0609040504020204" pitchFamily="49" charset="0"/>
              </a:rPr>
              <a:t>("Button 1 was clicked.");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}</a:t>
            </a:r>
          </a:p>
          <a:p>
            <a:r>
              <a:rPr lang="en-CA" dirty="0">
                <a:latin typeface="Lucida Console" panose="020B06090405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67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465675"/>
          </a:xfrm>
        </p:spPr>
        <p:txBody>
          <a:bodyPr/>
          <a:lstStyle/>
          <a:p>
            <a:r>
              <a:rPr lang="en-CA" dirty="0"/>
              <a:t>An </a:t>
            </a:r>
            <a:r>
              <a:rPr lang="en-CA" i="1" dirty="0"/>
              <a:t>Activity</a:t>
            </a:r>
            <a:r>
              <a:rPr lang="en-CA" dirty="0"/>
              <a:t> is a screen</a:t>
            </a:r>
          </a:p>
          <a:p>
            <a:r>
              <a:rPr lang="en-CA" i="1" dirty="0"/>
              <a:t>Layout</a:t>
            </a:r>
            <a:r>
              <a:rPr lang="en-CA" dirty="0"/>
              <a:t>s define what each screen looks like</a:t>
            </a:r>
          </a:p>
          <a:p>
            <a:r>
              <a:rPr lang="en-CA" dirty="0"/>
              <a:t>A layout is usually defined in XML</a:t>
            </a:r>
          </a:p>
          <a:p>
            <a:r>
              <a:rPr lang="en-CA" dirty="0"/>
              <a:t>What an activity does is (generally) defined in Java code</a:t>
            </a:r>
          </a:p>
        </p:txBody>
      </p:sp>
    </p:spTree>
    <p:extLst>
      <p:ext uri="{BB962C8B-B14F-4D97-AF65-F5344CB8AC3E}">
        <p14:creationId xmlns:p14="http://schemas.microsoft.com/office/powerpoint/2010/main" val="13081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357056"/>
          </a:xfrm>
        </p:spPr>
        <p:txBody>
          <a:bodyPr/>
          <a:lstStyle/>
          <a:p>
            <a:r>
              <a:rPr lang="en-CA" dirty="0"/>
              <a:t>A simple app has one activity and one layout</a:t>
            </a:r>
          </a:p>
          <a:p>
            <a:r>
              <a:rPr lang="en-CA" dirty="0"/>
              <a:t>The activity specifies how the app should interact with the user</a:t>
            </a:r>
          </a:p>
          <a:p>
            <a:r>
              <a:rPr lang="en-CA" dirty="0"/>
              <a:t>The layout controls the app appearance</a:t>
            </a:r>
          </a:p>
        </p:txBody>
      </p:sp>
    </p:spTree>
    <p:extLst>
      <p:ext uri="{BB962C8B-B14F-4D97-AF65-F5344CB8AC3E}">
        <p14:creationId xmlns:p14="http://schemas.microsoft.com/office/powerpoint/2010/main" val="5854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Activity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739" y="1988228"/>
            <a:ext cx="108328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latin typeface="Lucida Console" panose="020B0609040504020204" pitchFamily="49" charset="0"/>
              </a:rPr>
              <a:t>public class </a:t>
            </a:r>
            <a:r>
              <a:rPr lang="en-CA" sz="2400" dirty="0" err="1">
                <a:latin typeface="Lucida Console" panose="020B0609040504020204" pitchFamily="49" charset="0"/>
              </a:rPr>
              <a:t>MainActivity</a:t>
            </a:r>
            <a:r>
              <a:rPr lang="en-CA" sz="2400" dirty="0">
                <a:latin typeface="Lucida Console" panose="020B0609040504020204" pitchFamily="49" charset="0"/>
              </a:rPr>
              <a:t> extends Activity {</a:t>
            </a:r>
          </a:p>
          <a:p>
            <a:endParaRPr lang="en-CA" sz="2400" dirty="0">
              <a:latin typeface="Lucida Console" panose="020B0609040504020204" pitchFamily="49" charset="0"/>
            </a:endParaRPr>
          </a:p>
          <a:p>
            <a:r>
              <a:rPr lang="en-CA" sz="2400" dirty="0">
                <a:latin typeface="Lucida Console" panose="020B0609040504020204" pitchFamily="49" charset="0"/>
              </a:rPr>
              <a:t>    @Override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 protected void </a:t>
            </a:r>
            <a:r>
              <a:rPr lang="en-CA" sz="2400" dirty="0" err="1">
                <a:latin typeface="Lucida Console" panose="020B0609040504020204" pitchFamily="49" charset="0"/>
              </a:rPr>
              <a:t>onCreate</a:t>
            </a:r>
            <a:r>
              <a:rPr lang="en-CA" sz="2400" dirty="0">
                <a:latin typeface="Lucida Console" panose="020B0609040504020204" pitchFamily="49" charset="0"/>
              </a:rPr>
              <a:t>(Bundle </a:t>
            </a:r>
            <a:r>
              <a:rPr lang="en-CA" sz="2400" dirty="0" err="1">
                <a:latin typeface="Lucida Console" panose="020B0609040504020204" pitchFamily="49" charset="0"/>
              </a:rPr>
              <a:t>savedInstanceState</a:t>
            </a:r>
            <a:r>
              <a:rPr lang="en-CA" sz="2400" dirty="0">
                <a:latin typeface="Lucida Console" panose="020B0609040504020204" pitchFamily="49" charset="0"/>
              </a:rPr>
              <a:t>) {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     </a:t>
            </a:r>
            <a:r>
              <a:rPr lang="en-CA" sz="2400" dirty="0" err="1">
                <a:latin typeface="Lucida Console" panose="020B0609040504020204" pitchFamily="49" charset="0"/>
              </a:rPr>
              <a:t>super.onCreate</a:t>
            </a:r>
            <a:r>
              <a:rPr lang="en-CA" sz="2400" dirty="0">
                <a:latin typeface="Lucida Console" panose="020B0609040504020204" pitchFamily="49" charset="0"/>
              </a:rPr>
              <a:t>(</a:t>
            </a:r>
            <a:r>
              <a:rPr lang="en-CA" sz="2400" dirty="0" err="1">
                <a:latin typeface="Lucida Console" panose="020B0609040504020204" pitchFamily="49" charset="0"/>
              </a:rPr>
              <a:t>savedInstanceState</a:t>
            </a:r>
            <a:r>
              <a:rPr lang="en-CA" sz="2400" dirty="0">
                <a:latin typeface="Lucida Console" panose="020B0609040504020204" pitchFamily="49" charset="0"/>
              </a:rPr>
              <a:t>);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     </a:t>
            </a:r>
            <a:r>
              <a:rPr lang="en-CA" sz="2400" dirty="0" err="1">
                <a:latin typeface="Lucida Console" panose="020B0609040504020204" pitchFamily="49" charset="0"/>
              </a:rPr>
              <a:t>setContentView</a:t>
            </a:r>
            <a:r>
              <a:rPr lang="en-CA" sz="2400" dirty="0">
                <a:latin typeface="Lucida Console" panose="020B0609040504020204" pitchFamily="49" charset="0"/>
              </a:rPr>
              <a:t>(</a:t>
            </a:r>
            <a:r>
              <a:rPr lang="en-CA" sz="2400" dirty="0" err="1">
                <a:latin typeface="Lucida Console" panose="020B0609040504020204" pitchFamily="49" charset="0"/>
              </a:rPr>
              <a:t>R.layout.activity_main</a:t>
            </a:r>
            <a:r>
              <a:rPr lang="en-CA" sz="2400" dirty="0">
                <a:latin typeface="Lucida Console" panose="020B0609040504020204" pitchFamily="49" charset="0"/>
              </a:rPr>
              <a:t>);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2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Styles &amp; Themes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868268"/>
          </a:xfrm>
        </p:spPr>
        <p:txBody>
          <a:bodyPr/>
          <a:lstStyle/>
          <a:p>
            <a:r>
              <a:rPr lang="en-CA" dirty="0"/>
              <a:t>By default, activities occupy the entire screen</a:t>
            </a:r>
          </a:p>
          <a:p>
            <a:r>
              <a:rPr lang="en-CA" dirty="0"/>
              <a:t>Dialogs do not</a:t>
            </a:r>
          </a:p>
          <a:p>
            <a:r>
              <a:rPr lang="en-CA" dirty="0" err="1"/>
              <a:t>android:theme</a:t>
            </a:r>
            <a:r>
              <a:rPr lang="en-CA" dirty="0"/>
              <a:t>=“@</a:t>
            </a:r>
            <a:r>
              <a:rPr lang="en-CA" dirty="0" err="1"/>
              <a:t>android:style</a:t>
            </a:r>
            <a:r>
              <a:rPr lang="en-CA" dirty="0"/>
              <a:t>/</a:t>
            </a:r>
            <a:r>
              <a:rPr lang="en-CA" dirty="0" err="1"/>
              <a:t>Theme.Dialog</a:t>
            </a:r>
            <a:r>
              <a:rPr lang="en-CA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61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Hide Activity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343" y="2127008"/>
            <a:ext cx="10403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latin typeface="Lucida Console" panose="020B0609040504020204" pitchFamily="49" charset="0"/>
              </a:rPr>
              <a:t> @Override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protected void </a:t>
            </a:r>
            <a:r>
              <a:rPr lang="en-CA" sz="2400" dirty="0" err="1">
                <a:latin typeface="Lucida Console" panose="020B0609040504020204" pitchFamily="49" charset="0"/>
              </a:rPr>
              <a:t>onCreate</a:t>
            </a:r>
            <a:r>
              <a:rPr lang="en-CA" sz="2400" dirty="0">
                <a:latin typeface="Lucida Console" panose="020B0609040504020204" pitchFamily="49" charset="0"/>
              </a:rPr>
              <a:t>(Bundle </a:t>
            </a:r>
            <a:r>
              <a:rPr lang="en-CA" sz="2400" dirty="0" err="1">
                <a:latin typeface="Lucida Console" panose="020B0609040504020204" pitchFamily="49" charset="0"/>
              </a:rPr>
              <a:t>savedInstanceState</a:t>
            </a:r>
            <a:r>
              <a:rPr lang="en-CA" sz="2400" dirty="0">
                <a:latin typeface="Lucida Console" panose="020B0609040504020204" pitchFamily="49" charset="0"/>
              </a:rPr>
              <a:t>) {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  </a:t>
            </a:r>
            <a:r>
              <a:rPr lang="en-CA" sz="2400" dirty="0" err="1">
                <a:latin typeface="Lucida Console" panose="020B0609040504020204" pitchFamily="49" charset="0"/>
              </a:rPr>
              <a:t>super.onCreate</a:t>
            </a:r>
            <a:r>
              <a:rPr lang="en-CA" sz="2400" dirty="0">
                <a:latin typeface="Lucida Console" panose="020B0609040504020204" pitchFamily="49" charset="0"/>
              </a:rPr>
              <a:t>(</a:t>
            </a:r>
            <a:r>
              <a:rPr lang="en-CA" sz="2400" dirty="0" err="1">
                <a:latin typeface="Lucida Console" panose="020B0609040504020204" pitchFamily="49" charset="0"/>
              </a:rPr>
              <a:t>savedInstanceState</a:t>
            </a:r>
            <a:r>
              <a:rPr lang="en-CA" sz="2400" dirty="0">
                <a:latin typeface="Lucida Console" panose="020B0609040504020204" pitchFamily="49" charset="0"/>
              </a:rPr>
              <a:t>);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  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  // hide title bar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  </a:t>
            </a:r>
            <a:r>
              <a:rPr lang="en-CA" sz="2400" dirty="0" err="1">
                <a:latin typeface="Lucida Console" panose="020B0609040504020204" pitchFamily="49" charset="0"/>
              </a:rPr>
              <a:t>requestWindowFeature</a:t>
            </a:r>
            <a:r>
              <a:rPr lang="en-CA" sz="2400" dirty="0">
                <a:latin typeface="Lucida Console" panose="020B0609040504020204" pitchFamily="49" charset="0"/>
              </a:rPr>
              <a:t>(</a:t>
            </a:r>
            <a:r>
              <a:rPr lang="en-CA" sz="2400" dirty="0" err="1">
                <a:latin typeface="Lucida Console" panose="020B0609040504020204" pitchFamily="49" charset="0"/>
              </a:rPr>
              <a:t>Window.FEATURE_NO_TITLE</a:t>
            </a:r>
            <a:r>
              <a:rPr lang="en-CA" sz="2400" dirty="0">
                <a:latin typeface="Lucida Console" panose="020B0609040504020204" pitchFamily="49" charset="0"/>
              </a:rPr>
              <a:t>);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  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    </a:t>
            </a:r>
            <a:r>
              <a:rPr lang="en-CA" sz="2400" dirty="0" err="1">
                <a:latin typeface="Lucida Console" panose="020B0609040504020204" pitchFamily="49" charset="0"/>
              </a:rPr>
              <a:t>setContentView</a:t>
            </a:r>
            <a:r>
              <a:rPr lang="en-CA" sz="2400" dirty="0">
                <a:latin typeface="Lucida Console" panose="020B0609040504020204" pitchFamily="49" charset="0"/>
              </a:rPr>
              <a:t>(</a:t>
            </a:r>
            <a:r>
              <a:rPr lang="en-CA" sz="2400" dirty="0" err="1">
                <a:latin typeface="Lucida Console" panose="020B0609040504020204" pitchFamily="49" charset="0"/>
              </a:rPr>
              <a:t>R.layout.activity_main</a:t>
            </a:r>
            <a:r>
              <a:rPr lang="en-CA" sz="2400" dirty="0">
                <a:latin typeface="Lucida Console" panose="020B0609040504020204" pitchFamily="49" charset="0"/>
              </a:rPr>
              <a:t>);</a:t>
            </a:r>
          </a:p>
          <a:p>
            <a:r>
              <a:rPr lang="en-CA" sz="2400" dirty="0">
                <a:latin typeface="Lucida Console" panose="020B0609040504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764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@Override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319516"/>
          </a:xfrm>
        </p:spPr>
        <p:txBody>
          <a:bodyPr/>
          <a:lstStyle/>
          <a:p>
            <a:pPr marL="0" indent="0">
              <a:buNone/>
            </a:pPr>
            <a:r>
              <a:rPr lang="en-CA" sz="3200" dirty="0"/>
              <a:t>https://docs.oracle.com/javase/tutorial/java/IandI/override.html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dirty="0"/>
              <a:t>When overriding a method, you might want to use the </a:t>
            </a:r>
            <a:r>
              <a:rPr lang="en-CA" i="1" dirty="0"/>
              <a:t>@Override </a:t>
            </a:r>
            <a:r>
              <a:rPr lang="en-CA" dirty="0"/>
              <a:t>annotation that instructs the compiler that you intend to override a method in the superclass. </a:t>
            </a:r>
          </a:p>
          <a:p>
            <a:r>
              <a:rPr lang="en-CA" dirty="0"/>
              <a:t>If, for some reason, the compiler detects that the method does not exist in the superclass, then it will generate a compiler error.</a:t>
            </a:r>
          </a:p>
        </p:txBody>
      </p:sp>
    </p:spTree>
    <p:extLst>
      <p:ext uri="{BB962C8B-B14F-4D97-AF65-F5344CB8AC3E}">
        <p14:creationId xmlns:p14="http://schemas.microsoft.com/office/powerpoint/2010/main" val="25782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Beer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270861"/>
          </a:xfrm>
        </p:spPr>
        <p:txBody>
          <a:bodyPr/>
          <a:lstStyle/>
          <a:p>
            <a:r>
              <a:rPr lang="en-CA" dirty="0"/>
              <a:t>A simple app that will show how interactions work</a:t>
            </a:r>
          </a:p>
          <a:p>
            <a:r>
              <a:rPr lang="en-CA" dirty="0"/>
              <a:t>I will put the code on D2L</a:t>
            </a:r>
          </a:p>
        </p:txBody>
      </p:sp>
    </p:spTree>
    <p:extLst>
      <p:ext uri="{BB962C8B-B14F-4D97-AF65-F5344CB8AC3E}">
        <p14:creationId xmlns:p14="http://schemas.microsoft.com/office/powerpoint/2010/main" val="14474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107</TotalTime>
  <Words>1069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Lucida Console</vt:lpstr>
      <vt:lpstr>Segoe UI</vt:lpstr>
      <vt:lpstr>Segoe UI Light</vt:lpstr>
      <vt:lpstr>Segoe UI Semilight</vt:lpstr>
      <vt:lpstr>Wingdings</vt:lpstr>
      <vt:lpstr>5-50111_Build 2017_LIGHT GRAY TEMPLATE</vt:lpstr>
      <vt:lpstr>Activities (basis of User Interaction)</vt:lpstr>
      <vt:lpstr>Terms</vt:lpstr>
      <vt:lpstr>Basics</vt:lpstr>
      <vt:lpstr>Quick summary</vt:lpstr>
      <vt:lpstr>Basic Activity</vt:lpstr>
      <vt:lpstr>Styles &amp; Themes</vt:lpstr>
      <vt:lpstr>Hide Activity Title</vt:lpstr>
      <vt:lpstr>@Override</vt:lpstr>
      <vt:lpstr>Beer app</vt:lpstr>
      <vt:lpstr>Android Studio: New Project</vt:lpstr>
      <vt:lpstr>Android Studio: Devices</vt:lpstr>
      <vt:lpstr>Android Studio: Activity</vt:lpstr>
      <vt:lpstr>Android Studio: Customize Activity</vt:lpstr>
      <vt:lpstr>Android Studio: Design surface</vt:lpstr>
      <vt:lpstr>Controls</vt:lpstr>
      <vt:lpstr>Examples of controls</vt:lpstr>
      <vt:lpstr>String resources</vt:lpstr>
      <vt:lpstr>Buttons and click event handler</vt:lpstr>
      <vt:lpstr>Question</vt:lpstr>
      <vt:lpstr>Events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14</cp:revision>
  <dcterms:created xsi:type="dcterms:W3CDTF">2017-08-19T15:28:22Z</dcterms:created>
  <dcterms:modified xsi:type="dcterms:W3CDTF">2017-09-07T18:50:18Z</dcterms:modified>
</cp:coreProperties>
</file>