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302" r:id="rId9"/>
    <p:sldId id="303" r:id="rId10"/>
    <p:sldId id="304" r:id="rId11"/>
    <p:sldId id="305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Files </a:t>
            </a:r>
            <a:r>
              <a:rPr lang="en-CA" dirty="0"/>
              <a:t>&amp;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676-2C58-4C04-BA30-D0432BBE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r>
              <a:rPr lang="en-CA" dirty="0"/>
              <a:t>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3717-66EB-4487-A67B-36FF98AA8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447658"/>
          </a:xfrm>
        </p:spPr>
        <p:txBody>
          <a:bodyPr/>
          <a:lstStyle/>
          <a:p>
            <a:r>
              <a:rPr lang="en-CA" dirty="0" err="1"/>
              <a:t>AsynsTask</a:t>
            </a:r>
            <a:r>
              <a:rPr lang="en-CA" dirty="0"/>
              <a:t> is defined by three generic parameters:</a:t>
            </a:r>
          </a:p>
          <a:p>
            <a:pPr lvl="1"/>
            <a:r>
              <a:rPr lang="en-CA" b="1" dirty="0" err="1"/>
              <a:t>Params</a:t>
            </a:r>
            <a:r>
              <a:rPr lang="en-CA" b="1" dirty="0"/>
              <a:t>:</a:t>
            </a:r>
            <a:r>
              <a:rPr lang="en-CA" dirty="0"/>
              <a:t> type of object used to pass any task parameters to the </a:t>
            </a:r>
            <a:r>
              <a:rPr lang="en-CA" i="1" dirty="0" err="1"/>
              <a:t>doInBackground</a:t>
            </a:r>
            <a:r>
              <a:rPr lang="en-CA" i="1" dirty="0"/>
              <a:t>() </a:t>
            </a:r>
            <a:r>
              <a:rPr lang="en-CA" dirty="0"/>
              <a:t>method</a:t>
            </a:r>
          </a:p>
          <a:p>
            <a:pPr lvl="1"/>
            <a:r>
              <a:rPr lang="en-CA" b="1" dirty="0"/>
              <a:t>Progress: </a:t>
            </a:r>
            <a:r>
              <a:rPr lang="en-CA" dirty="0"/>
              <a:t>type of object used to indicate task progress</a:t>
            </a:r>
          </a:p>
          <a:p>
            <a:pPr lvl="1"/>
            <a:r>
              <a:rPr lang="en-CA" b="1" dirty="0"/>
              <a:t>Results:</a:t>
            </a:r>
            <a:r>
              <a:rPr lang="en-CA" dirty="0"/>
              <a:t> type of task result</a:t>
            </a:r>
          </a:p>
        </p:txBody>
      </p:sp>
    </p:spTree>
    <p:extLst>
      <p:ext uri="{BB962C8B-B14F-4D97-AF65-F5344CB8AC3E}">
        <p14:creationId xmlns:p14="http://schemas.microsoft.com/office/powerpoint/2010/main" val="16266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EAC0-1AFF-4D43-91F1-7579D2D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5350F-011F-4865-9BD3-37202B9F013C}"/>
              </a:ext>
            </a:extLst>
          </p:cNvPr>
          <p:cNvSpPr/>
          <p:nvPr/>
        </p:nvSpPr>
        <p:spPr>
          <a:xfrm>
            <a:off x="269240" y="1376495"/>
            <a:ext cx="7493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class </a:t>
            </a:r>
            <a:r>
              <a:rPr lang="en-CA" dirty="0" err="1"/>
              <a:t>MyAsyncTask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 {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onPreExecute</a:t>
            </a:r>
            <a:r>
              <a:rPr lang="en-CA" dirty="0"/>
              <a:t>()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before executing the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Result </a:t>
            </a:r>
            <a:r>
              <a:rPr lang="en-CA" dirty="0" err="1"/>
              <a:t>doInBackground</a:t>
            </a:r>
            <a:r>
              <a:rPr lang="en-CA" dirty="0"/>
              <a:t>(</a:t>
            </a:r>
            <a:r>
              <a:rPr lang="en-CA" dirty="0" err="1"/>
              <a:t>Params</a:t>
            </a:r>
            <a:r>
              <a:rPr lang="en-CA" dirty="0"/>
              <a:t>... </a:t>
            </a:r>
            <a:r>
              <a:rPr lang="en-CA" dirty="0" err="1"/>
              <a:t>params</a:t>
            </a:r>
            <a:r>
              <a:rPr lang="en-CA" dirty="0"/>
              <a:t>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that you want to run in a background thread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onProgressUpdate</a:t>
            </a:r>
            <a:r>
              <a:rPr lang="en-CA" dirty="0"/>
              <a:t>(Progress... values) {</a:t>
            </a:r>
          </a:p>
          <a:p>
            <a:r>
              <a:rPr lang="en-CA" dirty="0">
                <a:solidFill>
                  <a:srgbClr val="00B050"/>
                </a:solidFill>
              </a:rPr>
              <a:t>      // code that you want to run to publish the progress of your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onPostExecute</a:t>
            </a:r>
            <a:r>
              <a:rPr lang="en-CA" dirty="0"/>
              <a:t>(Result result)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when the task is complete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60F5C5-104B-47AA-AF54-89FAEB7AB296}"/>
              </a:ext>
            </a:extLst>
          </p:cNvPr>
          <p:cNvCxnSpPr/>
          <p:nvPr/>
        </p:nvCxnSpPr>
        <p:spPr>
          <a:xfrm flipH="1">
            <a:off x="4292082" y="1772816"/>
            <a:ext cx="905069" cy="104502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0843E2-36A7-4DCA-9646-19CBFC1F257E}"/>
              </a:ext>
            </a:extLst>
          </p:cNvPr>
          <p:cNvCxnSpPr>
            <a:cxnSpLocks/>
          </p:cNvCxnSpPr>
          <p:nvPr/>
        </p:nvCxnSpPr>
        <p:spPr>
          <a:xfrm flipH="1">
            <a:off x="4488024" y="1772815"/>
            <a:ext cx="1458688" cy="212738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D89260-16CF-49BF-BE49-17A1D867750A}"/>
              </a:ext>
            </a:extLst>
          </p:cNvPr>
          <p:cNvCxnSpPr>
            <a:cxnSpLocks/>
          </p:cNvCxnSpPr>
          <p:nvPr/>
        </p:nvCxnSpPr>
        <p:spPr>
          <a:xfrm flipH="1">
            <a:off x="4016154" y="1740151"/>
            <a:ext cx="2838737" cy="32703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4F7C-2303-4E72-BE5F-0E1DAF4B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9" y="65577"/>
            <a:ext cx="11655840" cy="899665"/>
          </a:xfrm>
        </p:spPr>
        <p:txBody>
          <a:bodyPr/>
          <a:lstStyle/>
          <a:p>
            <a:r>
              <a:rPr lang="en-CA" dirty="0"/>
              <a:t>An activity with a nested </a:t>
            </a:r>
            <a:r>
              <a:rPr lang="en-CA" dirty="0" err="1"/>
              <a:t>AsyncTask</a:t>
            </a:r>
            <a:r>
              <a:rPr lang="en-CA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C6AAEE-FD4A-4737-AED1-762FB005C46F}"/>
              </a:ext>
            </a:extLst>
          </p:cNvPr>
          <p:cNvSpPr/>
          <p:nvPr/>
        </p:nvSpPr>
        <p:spPr>
          <a:xfrm>
            <a:off x="266920" y="733246"/>
            <a:ext cx="119250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public class </a:t>
            </a:r>
            <a:r>
              <a:rPr lang="en-CA" sz="1400" dirty="0" err="1"/>
              <a:t>ItemsActivity</a:t>
            </a:r>
            <a:r>
              <a:rPr lang="en-CA" sz="1400" dirty="0"/>
              <a:t> extends Activity {</a:t>
            </a:r>
          </a:p>
          <a:p>
            <a:r>
              <a:rPr lang="en-CA" sz="1400" dirty="0"/>
              <a:t>    private static String URL_STRING = "http://rss.cnn.com/</a:t>
            </a:r>
            <a:r>
              <a:rPr lang="en-CA" sz="1400" dirty="0" err="1"/>
              <a:t>rss</a:t>
            </a:r>
            <a:r>
              <a:rPr lang="en-CA" sz="1400" dirty="0"/>
              <a:t>/</a:t>
            </a:r>
            <a:r>
              <a:rPr lang="en-CA" sz="1400" dirty="0" err="1"/>
              <a:t>cnn_tech.rss</a:t>
            </a:r>
            <a:r>
              <a:rPr lang="en-CA" sz="1400" dirty="0"/>
              <a:t>";</a:t>
            </a:r>
          </a:p>
          <a:p>
            <a:r>
              <a:rPr lang="en-CA" sz="1400" dirty="0"/>
              <a:t>    @Override</a:t>
            </a:r>
          </a:p>
          <a:p>
            <a:r>
              <a:rPr lang="en-CA" sz="1400" dirty="0"/>
              <a:t>    protected void </a:t>
            </a:r>
            <a:r>
              <a:rPr lang="en-CA" sz="1400" dirty="0" err="1"/>
              <a:t>onCreate</a:t>
            </a:r>
            <a:r>
              <a:rPr lang="en-CA" sz="1400" dirty="0"/>
              <a:t>(Bundle </a:t>
            </a:r>
            <a:r>
              <a:rPr lang="en-CA" sz="1400" dirty="0" err="1"/>
              <a:t>savedInstanceState</a:t>
            </a:r>
            <a:r>
              <a:rPr lang="en-CA" sz="1400" dirty="0"/>
              <a:t>) {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super.onCreate</a:t>
            </a:r>
            <a:r>
              <a:rPr lang="en-CA" sz="1400" dirty="0"/>
              <a:t>(</a:t>
            </a:r>
            <a:r>
              <a:rPr lang="en-CA" sz="1400" dirty="0" err="1"/>
              <a:t>savedInstanceState</a:t>
            </a:r>
            <a:r>
              <a:rPr lang="en-CA" sz="1400" dirty="0"/>
              <a:t>);</a:t>
            </a:r>
          </a:p>
          <a:p>
            <a:r>
              <a:rPr lang="en-CA" sz="1400" dirty="0"/>
              <a:t>        </a:t>
            </a:r>
            <a:r>
              <a:rPr lang="en-CA" sz="1400" dirty="0" err="1"/>
              <a:t>setContentView</a:t>
            </a:r>
            <a:r>
              <a:rPr lang="en-CA" sz="1400" dirty="0"/>
              <a:t>(</a:t>
            </a:r>
            <a:r>
              <a:rPr lang="en-CA" sz="1400" dirty="0" err="1"/>
              <a:t>R.layout.activity_items</a:t>
            </a:r>
            <a:r>
              <a:rPr lang="en-CA" sz="1400" dirty="0"/>
              <a:t>);</a:t>
            </a:r>
          </a:p>
          <a:p>
            <a:r>
              <a:rPr lang="en-CA" sz="1400" dirty="0"/>
              <a:t>        </a:t>
            </a:r>
          </a:p>
          <a:p>
            <a:r>
              <a:rPr lang="en-CA" sz="1400" dirty="0"/>
              <a:t>        new </a:t>
            </a:r>
            <a:r>
              <a:rPr lang="en-CA" sz="1400" dirty="0" err="1"/>
              <a:t>DownloadFeed</a:t>
            </a:r>
            <a:r>
              <a:rPr lang="en-CA" sz="1400" dirty="0"/>
              <a:t>().execute(URL_STRING);</a:t>
            </a:r>
          </a:p>
          <a:p>
            <a:r>
              <a:rPr lang="en-CA" sz="1400" dirty="0"/>
              <a:t>    }</a:t>
            </a:r>
          </a:p>
          <a:p>
            <a:r>
              <a:rPr lang="en-CA" sz="1400" dirty="0"/>
              <a:t>    class </a:t>
            </a:r>
            <a:r>
              <a:rPr lang="en-CA" sz="1400" dirty="0" err="1"/>
              <a:t>DownloadFeed</a:t>
            </a:r>
            <a:r>
              <a:rPr lang="en-CA" sz="1400" dirty="0"/>
              <a:t> extends </a:t>
            </a:r>
            <a:r>
              <a:rPr lang="en-CA" sz="1400" dirty="0" err="1"/>
              <a:t>AsyncTask</a:t>
            </a:r>
            <a:r>
              <a:rPr lang="en-CA" sz="1400" dirty="0"/>
              <a:t>&lt;String, Void, String&gt; {</a:t>
            </a:r>
          </a:p>
          <a:p>
            <a:r>
              <a:rPr lang="en-CA" sz="1400" dirty="0"/>
              <a:t>        @Override</a:t>
            </a:r>
          </a:p>
          <a:p>
            <a:r>
              <a:rPr lang="en-CA" sz="1400" dirty="0"/>
              <a:t>        protected String </a:t>
            </a:r>
            <a:r>
              <a:rPr lang="en-CA" sz="1400" dirty="0" err="1"/>
              <a:t>doInBackground</a:t>
            </a:r>
            <a:r>
              <a:rPr lang="en-CA" sz="1400" dirty="0"/>
              <a:t>(String... </a:t>
            </a:r>
            <a:r>
              <a:rPr lang="en-CA" sz="1400" dirty="0" err="1"/>
              <a:t>params</a:t>
            </a:r>
            <a:r>
              <a:rPr lang="en-CA" sz="1400" dirty="0"/>
              <a:t>) {</a:t>
            </a:r>
          </a:p>
          <a:p>
            <a:r>
              <a:rPr lang="en-CA" sz="1400" dirty="0">
                <a:solidFill>
                  <a:srgbClr val="00B050"/>
                </a:solidFill>
              </a:rPr>
              <a:t>            // get the parameter</a:t>
            </a:r>
          </a:p>
          <a:p>
            <a:r>
              <a:rPr lang="en-CA" sz="1400" dirty="0"/>
              <a:t>            String </a:t>
            </a:r>
            <a:r>
              <a:rPr lang="en-CA" sz="1400" dirty="0" err="1"/>
              <a:t>urlString</a:t>
            </a:r>
            <a:r>
              <a:rPr lang="en-CA" sz="1400" dirty="0"/>
              <a:t> = </a:t>
            </a:r>
            <a:r>
              <a:rPr lang="en-CA" sz="1400" dirty="0" err="1"/>
              <a:t>params</a:t>
            </a:r>
            <a:r>
              <a:rPr lang="en-CA" sz="1400" dirty="0"/>
              <a:t>[0];</a:t>
            </a:r>
          </a:p>
          <a:p>
            <a:endParaRPr lang="en-CA" sz="1400" dirty="0"/>
          </a:p>
          <a:p>
            <a:r>
              <a:rPr lang="en-CA" sz="1400" dirty="0">
                <a:solidFill>
                  <a:srgbClr val="00B050"/>
                </a:solidFill>
              </a:rPr>
              <a:t>            // download the feed and write it to a file</a:t>
            </a:r>
          </a:p>
          <a:p>
            <a:endParaRPr lang="en-CA" sz="1400" dirty="0"/>
          </a:p>
          <a:p>
            <a:r>
              <a:rPr lang="en-CA" sz="1400" dirty="0">
                <a:solidFill>
                  <a:srgbClr val="00B050"/>
                </a:solidFill>
              </a:rPr>
              <a:t>            // return a message</a:t>
            </a:r>
          </a:p>
          <a:p>
            <a:r>
              <a:rPr lang="en-CA" sz="1400" dirty="0"/>
              <a:t>            return "Feed downloaded";</a:t>
            </a:r>
          </a:p>
          <a:p>
            <a:r>
              <a:rPr lang="en-CA" sz="1400" dirty="0"/>
              <a:t>        }     </a:t>
            </a:r>
          </a:p>
          <a:p>
            <a:r>
              <a:rPr lang="en-CA" sz="1400" dirty="0"/>
              <a:t>        @Override</a:t>
            </a:r>
          </a:p>
          <a:p>
            <a:r>
              <a:rPr lang="en-CA" sz="1400" dirty="0"/>
              <a:t>        protected void </a:t>
            </a:r>
            <a:r>
              <a:rPr lang="en-CA" sz="1400" dirty="0" err="1"/>
              <a:t>onPostExecute</a:t>
            </a:r>
            <a:r>
              <a:rPr lang="en-CA" sz="1400" dirty="0"/>
              <a:t>(String result) {</a:t>
            </a:r>
          </a:p>
          <a:p>
            <a:r>
              <a:rPr lang="en-CA" sz="1400" dirty="0"/>
              <a:t>            Context </a:t>
            </a:r>
            <a:r>
              <a:rPr lang="en-CA" sz="1400" dirty="0" err="1"/>
              <a:t>context</a:t>
            </a:r>
            <a:r>
              <a:rPr lang="en-CA" sz="1400" dirty="0"/>
              <a:t> = </a:t>
            </a:r>
            <a:r>
              <a:rPr lang="en-CA" sz="1400" dirty="0" err="1"/>
              <a:t>ItemsActivity.this</a:t>
            </a:r>
            <a:r>
              <a:rPr lang="en-CA" sz="1400" dirty="0"/>
              <a:t>;</a:t>
            </a:r>
          </a:p>
          <a:p>
            <a:r>
              <a:rPr lang="en-CA" sz="1400" dirty="0"/>
              <a:t>            </a:t>
            </a:r>
            <a:r>
              <a:rPr lang="en-CA" sz="1400" dirty="0" err="1"/>
              <a:t>Toast.makeText</a:t>
            </a:r>
            <a:r>
              <a:rPr lang="en-CA" sz="1400" dirty="0"/>
              <a:t>(context, result, </a:t>
            </a:r>
            <a:r>
              <a:rPr lang="en-CA" sz="1400" dirty="0" err="1"/>
              <a:t>Toast.LENGTH_LONG</a:t>
            </a:r>
            <a:r>
              <a:rPr lang="en-CA" sz="1400" dirty="0"/>
              <a:t>).show();</a:t>
            </a:r>
          </a:p>
          <a:p>
            <a:r>
              <a:rPr lang="en-CA" sz="1400" dirty="0"/>
              <a:t>        }</a:t>
            </a:r>
          </a:p>
          <a:p>
            <a:r>
              <a:rPr lang="en-CA" sz="1400" dirty="0"/>
              <a:t>    }</a:t>
            </a:r>
          </a:p>
          <a:p>
            <a:r>
              <a:rPr lang="en-CA" sz="1400" dirty="0"/>
              <a:t>}</a:t>
            </a:r>
          </a:p>
          <a:p>
            <a:r>
              <a:rPr lang="en-CA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24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D79A-F168-4130-8223-D435793A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4" y="168213"/>
            <a:ext cx="11655840" cy="662211"/>
          </a:xfrm>
        </p:spPr>
        <p:txBody>
          <a:bodyPr/>
          <a:lstStyle/>
          <a:p>
            <a:r>
              <a:rPr lang="en-CA" sz="3200" dirty="0"/>
              <a:t>The generic types for the </a:t>
            </a:r>
            <a:r>
              <a:rPr lang="en-CA" sz="3200" dirty="0" err="1"/>
              <a:t>AsyncTask</a:t>
            </a:r>
            <a:r>
              <a:rPr lang="en-CA" sz="3200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8CDD5-3B6A-4F74-8EC6-1B871E920A59}"/>
              </a:ext>
            </a:extLst>
          </p:cNvPr>
          <p:cNvSpPr/>
          <p:nvPr/>
        </p:nvSpPr>
        <p:spPr>
          <a:xfrm>
            <a:off x="175934" y="830424"/>
            <a:ext cx="386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234B0E-BC6C-4195-821C-3950D3A06E75}"/>
              </a:ext>
            </a:extLst>
          </p:cNvPr>
          <p:cNvSpPr txBox="1">
            <a:spLocks/>
          </p:cNvSpPr>
          <p:nvPr/>
        </p:nvSpPr>
        <p:spPr>
          <a:xfrm>
            <a:off x="175934" y="1359536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Possible class declarations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64C57-FC3E-4106-870A-E85263D296E2}"/>
              </a:ext>
            </a:extLst>
          </p:cNvPr>
          <p:cNvSpPr/>
          <p:nvPr/>
        </p:nvSpPr>
        <p:spPr>
          <a:xfrm>
            <a:off x="175934" y="1897343"/>
            <a:ext cx="6640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&lt;String, Integer, String&gt; {}</a:t>
            </a:r>
          </a:p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&lt;URL, Void, String&gt; {}</a:t>
            </a:r>
          </a:p>
          <a:p>
            <a:r>
              <a:rPr lang="en-CA" dirty="0"/>
              <a:t>class </a:t>
            </a:r>
            <a:r>
              <a:rPr lang="en-CA" dirty="0" err="1"/>
              <a:t>DownloadFeed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&lt;Void, Void, Void&gt; {}</a:t>
            </a:r>
          </a:p>
          <a:p>
            <a:r>
              <a:rPr lang="en-CA" dirty="0"/>
              <a:t>class </a:t>
            </a:r>
            <a:r>
              <a:rPr lang="en-CA" dirty="0" err="1"/>
              <a:t>ReadFeed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&lt;String, Integer, </a:t>
            </a:r>
            <a:r>
              <a:rPr lang="en-CA" dirty="0" err="1"/>
              <a:t>RSSFeed</a:t>
            </a:r>
            <a:r>
              <a:rPr lang="en-CA" dirty="0"/>
              <a:t>&gt; {}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64C3AF-3B6C-492E-8E6F-073EC7C0D8B9}"/>
              </a:ext>
            </a:extLst>
          </p:cNvPr>
          <p:cNvSpPr txBox="1">
            <a:spLocks/>
          </p:cNvSpPr>
          <p:nvPr/>
        </p:nvSpPr>
        <p:spPr>
          <a:xfrm>
            <a:off x="175934" y="3304372"/>
            <a:ext cx="11655840" cy="66221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The </a:t>
            </a:r>
            <a:r>
              <a:rPr lang="en-CA" sz="3200" dirty="0" err="1"/>
              <a:t>AsyncTask</a:t>
            </a:r>
            <a:r>
              <a:rPr lang="en-CA" sz="3200" dirty="0"/>
              <a:t> class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8F7B90-42C7-4E68-BAB9-CAEC1BA3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13636"/>
              </p:ext>
            </p:extLst>
          </p:nvPr>
        </p:nvGraphicFramePr>
        <p:xfrm>
          <a:off x="1939854" y="4173284"/>
          <a:ext cx="8128000" cy="2112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061964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08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Is executed…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7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onPreExecute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6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doInBackground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Params</a:t>
                      </a:r>
                      <a:r>
                        <a:rPr lang="en-CA" dirty="0"/>
                        <a:t>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background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4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onProgressUpdate</a:t>
                      </a:r>
                      <a:r>
                        <a:rPr lang="en-CA" dirty="0"/>
                        <a:t>(Progress...)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4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onPostExecute</a:t>
                      </a:r>
                      <a:r>
                        <a:rPr lang="en-CA" dirty="0"/>
                        <a:t>(Result)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 the UI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0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F36F-28C4-4873-9D10-442D5CF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classes for downloading from the Internet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05D8-6752-4FDE-BB9B-3BDA540CD508}"/>
              </a:ext>
            </a:extLst>
          </p:cNvPr>
          <p:cNvSpPr/>
          <p:nvPr/>
        </p:nvSpPr>
        <p:spPr>
          <a:xfrm>
            <a:off x="269240" y="153829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200" dirty="0"/>
              <a:t>java.net.URL</a:t>
            </a:r>
          </a:p>
          <a:p>
            <a:r>
              <a:rPr lang="en-CA" sz="3200" dirty="0" err="1"/>
              <a:t>android.content.Context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34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DDD7-601A-4CEF-9FB2-641737D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download a file from the Internet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A343B-A6BA-4D43-B329-CF53252F5ABE}"/>
              </a:ext>
            </a:extLst>
          </p:cNvPr>
          <p:cNvSpPr/>
          <p:nvPr/>
        </p:nvSpPr>
        <p:spPr>
          <a:xfrm>
            <a:off x="353215" y="1189176"/>
            <a:ext cx="761512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final String FILENAME = "news_feed.xml";</a:t>
            </a:r>
          </a:p>
          <a:p>
            <a:r>
              <a:rPr lang="en-CA" sz="1600" dirty="0"/>
              <a:t>try {</a:t>
            </a:r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get the input stream</a:t>
            </a:r>
          </a:p>
          <a:p>
            <a:r>
              <a:rPr lang="en-CA" sz="1600" dirty="0"/>
              <a:t>    URL </a:t>
            </a:r>
            <a:r>
              <a:rPr lang="en-CA" sz="1600" dirty="0" err="1"/>
              <a:t>url</a:t>
            </a:r>
            <a:r>
              <a:rPr lang="en-CA" sz="1600" dirty="0"/>
              <a:t> = new URL("http://rss.cnn.com/</a:t>
            </a:r>
            <a:r>
              <a:rPr lang="en-CA" sz="1600" dirty="0" err="1"/>
              <a:t>rss</a:t>
            </a:r>
            <a:r>
              <a:rPr lang="en-CA" sz="1600" dirty="0"/>
              <a:t>/</a:t>
            </a:r>
            <a:r>
              <a:rPr lang="en-CA" sz="1600" dirty="0" err="1"/>
              <a:t>cnn_tech.rss</a:t>
            </a:r>
            <a:r>
              <a:rPr lang="en-CA" sz="1600" dirty="0"/>
              <a:t>");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InputStream</a:t>
            </a:r>
            <a:r>
              <a:rPr lang="en-CA" sz="1600" dirty="0"/>
              <a:t> in = </a:t>
            </a:r>
            <a:r>
              <a:rPr lang="en-CA" sz="1600" dirty="0" err="1"/>
              <a:t>url.openStream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get the output stream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FileOutputStream</a:t>
            </a:r>
            <a:r>
              <a:rPr lang="en-CA" sz="1600" dirty="0"/>
              <a:t> out = </a:t>
            </a:r>
            <a:r>
              <a:rPr lang="en-CA" sz="1600" dirty="0" err="1"/>
              <a:t>openFileOutput</a:t>
            </a:r>
            <a:r>
              <a:rPr lang="en-CA" sz="1600" dirty="0"/>
              <a:t>(FILENAME, </a:t>
            </a:r>
            <a:r>
              <a:rPr lang="en-CA" sz="1600" dirty="0" err="1"/>
              <a:t>Context.MODE_PRIVATE</a:t>
            </a:r>
            <a:r>
              <a:rPr lang="en-CA" sz="1600" dirty="0"/>
              <a:t>);</a:t>
            </a:r>
          </a:p>
          <a:p>
            <a:endParaRPr lang="en-CA" sz="1600" dirty="0"/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read input and write output</a:t>
            </a:r>
          </a:p>
          <a:p>
            <a:r>
              <a:rPr lang="en-CA" sz="1600" dirty="0"/>
              <a:t>    byte[] buffer = new byte[1024];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int</a:t>
            </a:r>
            <a:r>
              <a:rPr lang="en-CA" sz="1600" dirty="0"/>
              <a:t> </a:t>
            </a:r>
            <a:r>
              <a:rPr lang="en-CA" sz="1600" dirty="0" err="1"/>
              <a:t>bytesRead</a:t>
            </a:r>
            <a:r>
              <a:rPr lang="en-CA" sz="1600" dirty="0"/>
              <a:t> = </a:t>
            </a:r>
            <a:r>
              <a:rPr lang="en-CA" sz="1600" dirty="0" err="1"/>
              <a:t>in.read</a:t>
            </a:r>
            <a:r>
              <a:rPr lang="en-CA" sz="1600" dirty="0"/>
              <a:t>(buffer);</a:t>
            </a:r>
          </a:p>
          <a:p>
            <a:r>
              <a:rPr lang="en-CA" sz="1600" dirty="0"/>
              <a:t>    while (</a:t>
            </a:r>
            <a:r>
              <a:rPr lang="en-CA" sz="1600" dirty="0" err="1"/>
              <a:t>bytesRead</a:t>
            </a:r>
            <a:r>
              <a:rPr lang="en-CA" sz="1600" dirty="0"/>
              <a:t> != -1) {</a:t>
            </a:r>
          </a:p>
          <a:p>
            <a:r>
              <a:rPr lang="en-CA" sz="1600" dirty="0"/>
              <a:t>        </a:t>
            </a:r>
            <a:r>
              <a:rPr lang="en-CA" sz="1600" dirty="0" err="1"/>
              <a:t>out.write</a:t>
            </a:r>
            <a:r>
              <a:rPr lang="en-CA" sz="1600" dirty="0"/>
              <a:t>(buffer, 0, </a:t>
            </a:r>
            <a:r>
              <a:rPr lang="en-CA" sz="1600" dirty="0" err="1"/>
              <a:t>bytesRead</a:t>
            </a:r>
            <a:r>
              <a:rPr lang="en-CA" sz="1600" dirty="0"/>
              <a:t>);</a:t>
            </a:r>
          </a:p>
          <a:p>
            <a:r>
              <a:rPr lang="en-CA" sz="1600" dirty="0"/>
              <a:t>        </a:t>
            </a:r>
            <a:r>
              <a:rPr lang="en-CA" sz="1600" dirty="0" err="1"/>
              <a:t>bytesRead</a:t>
            </a:r>
            <a:r>
              <a:rPr lang="en-CA" sz="1600" dirty="0"/>
              <a:t> = </a:t>
            </a:r>
            <a:r>
              <a:rPr lang="en-CA" sz="1600" dirty="0" err="1"/>
              <a:t>in.read</a:t>
            </a:r>
            <a:r>
              <a:rPr lang="en-CA" sz="1600" dirty="0"/>
              <a:t>(buffer);</a:t>
            </a:r>
          </a:p>
          <a:p>
            <a:r>
              <a:rPr lang="en-CA" sz="1600" dirty="0"/>
              <a:t>    }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out.close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in.close</a:t>
            </a:r>
            <a:r>
              <a:rPr lang="en-CA" sz="1600" dirty="0"/>
              <a:t>();</a:t>
            </a:r>
          </a:p>
          <a:p>
            <a:r>
              <a:rPr lang="en-CA" sz="1600" dirty="0"/>
              <a:t>} catch (</a:t>
            </a:r>
            <a:r>
              <a:rPr lang="en-CA" sz="1600" dirty="0" err="1"/>
              <a:t>IOException</a:t>
            </a:r>
            <a:r>
              <a:rPr lang="en-CA" sz="1600" dirty="0"/>
              <a:t> e) {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Log.e</a:t>
            </a:r>
            <a:r>
              <a:rPr lang="en-CA" sz="1600" dirty="0"/>
              <a:t>("News reader", </a:t>
            </a:r>
            <a:r>
              <a:rPr lang="en-CA" sz="1600" dirty="0" err="1"/>
              <a:t>e.toString</a:t>
            </a:r>
            <a:r>
              <a:rPr lang="en-CA" sz="1600" dirty="0"/>
              <a:t>());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7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C717-CEAE-4D00-827F-AC4E5942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80873"/>
          </a:xfrm>
        </p:spPr>
        <p:txBody>
          <a:bodyPr/>
          <a:lstStyle/>
          <a:p>
            <a:r>
              <a:rPr lang="en-CA" sz="3200" dirty="0"/>
              <a:t>A method of the URL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05D94-957C-494F-923E-DDFBE03E7A6B}"/>
              </a:ext>
            </a:extLst>
          </p:cNvPr>
          <p:cNvSpPr/>
          <p:nvPr/>
        </p:nvSpPr>
        <p:spPr>
          <a:xfrm>
            <a:off x="269240" y="1079632"/>
            <a:ext cx="1519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openStream</a:t>
            </a:r>
            <a:r>
              <a:rPr lang="en-CA" dirty="0"/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07E97C-B6DC-47C3-8F23-118B70C04ECA}"/>
              </a:ext>
            </a:extLst>
          </p:cNvPr>
          <p:cNvSpPr txBox="1">
            <a:spLocks/>
          </p:cNvSpPr>
          <p:nvPr/>
        </p:nvSpPr>
        <p:spPr>
          <a:xfrm>
            <a:off x="269240" y="1654890"/>
            <a:ext cx="11655840" cy="680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INTERNET permission in AndroidManifest.xml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5E534-EE0D-46F5-AD3A-807B20CAD657}"/>
              </a:ext>
            </a:extLst>
          </p:cNvPr>
          <p:cNvSpPr/>
          <p:nvPr/>
        </p:nvSpPr>
        <p:spPr>
          <a:xfrm>
            <a:off x="269240" y="2445011"/>
            <a:ext cx="694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&lt;uses-permission </a:t>
            </a:r>
            <a:r>
              <a:rPr lang="fr-FR" dirty="0" err="1"/>
              <a:t>android:name</a:t>
            </a:r>
            <a:r>
              <a:rPr lang="fr-FR" dirty="0"/>
              <a:t>="</a:t>
            </a:r>
            <a:r>
              <a:rPr lang="fr-FR" dirty="0" err="1"/>
              <a:t>android.permission.INTERNET</a:t>
            </a:r>
            <a:r>
              <a:rPr lang="fr-FR" dirty="0"/>
              <a:t>" /&gt;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4F3099-48B8-446C-AE2D-71AF64369A05}"/>
              </a:ext>
            </a:extLst>
          </p:cNvPr>
          <p:cNvSpPr txBox="1">
            <a:spLocks/>
          </p:cNvSpPr>
          <p:nvPr/>
        </p:nvSpPr>
        <p:spPr>
          <a:xfrm>
            <a:off x="269240" y="3020269"/>
            <a:ext cx="11655840" cy="68087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A method of the Context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36104-2A95-49B2-B071-E2BDB297137A}"/>
              </a:ext>
            </a:extLst>
          </p:cNvPr>
          <p:cNvSpPr/>
          <p:nvPr/>
        </p:nvSpPr>
        <p:spPr>
          <a:xfrm>
            <a:off x="269240" y="3810390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openFileOutput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, mode)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99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A59A-32CE-4C03-9789-EB181DBD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classes used to work with SAX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CA6DB-0748-47B5-89B7-A986533AE4C6}"/>
              </a:ext>
            </a:extLst>
          </p:cNvPr>
          <p:cNvSpPr/>
          <p:nvPr/>
        </p:nvSpPr>
        <p:spPr>
          <a:xfrm>
            <a:off x="269240" y="15799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/>
              <a:t>javax.xml.parsers.SAXParser</a:t>
            </a:r>
            <a:endParaRPr lang="en-CA" dirty="0"/>
          </a:p>
          <a:p>
            <a:r>
              <a:rPr lang="en-CA" dirty="0" err="1"/>
              <a:t>javax.xml.parsers.SAXParserFactory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org.xml.sax.InputSource</a:t>
            </a:r>
            <a:endParaRPr lang="en-CA" dirty="0"/>
          </a:p>
          <a:p>
            <a:r>
              <a:rPr lang="en-CA" dirty="0" err="1"/>
              <a:t>org.xml.sax.XMLReader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91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577F-8951-4404-9DEA-DF28376A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657204"/>
          </a:xfrm>
        </p:spPr>
        <p:txBody>
          <a:bodyPr/>
          <a:lstStyle/>
          <a:p>
            <a:r>
              <a:rPr lang="en-CA" dirty="0"/>
              <a:t>How to parse an XML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A9426-61C7-463C-BE44-BE87D7D85B98}"/>
              </a:ext>
            </a:extLst>
          </p:cNvPr>
          <p:cNvSpPr/>
          <p:nvPr/>
        </p:nvSpPr>
        <p:spPr>
          <a:xfrm>
            <a:off x="386546" y="946715"/>
            <a:ext cx="1142122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final String FILENAME = "news_feed.xml";</a:t>
            </a:r>
          </a:p>
          <a:p>
            <a:r>
              <a:rPr lang="en-CA" sz="1600" dirty="0" err="1"/>
              <a:t>RSSFeed</a:t>
            </a:r>
            <a:r>
              <a:rPr lang="en-CA" sz="1600" dirty="0"/>
              <a:t> feed;</a:t>
            </a:r>
          </a:p>
          <a:p>
            <a:r>
              <a:rPr lang="en-CA" sz="1600" dirty="0"/>
              <a:t>try {</a:t>
            </a:r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get the XML reader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SAXParserFactory</a:t>
            </a:r>
            <a:r>
              <a:rPr lang="en-CA" sz="1600" dirty="0"/>
              <a:t> factory = </a:t>
            </a:r>
            <a:r>
              <a:rPr lang="en-CA" sz="1600" dirty="0" err="1"/>
              <a:t>SAXParserFactory.newInstance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SAXParser</a:t>
            </a:r>
            <a:r>
              <a:rPr lang="en-CA" sz="1600" dirty="0"/>
              <a:t> parser = </a:t>
            </a:r>
            <a:r>
              <a:rPr lang="en-CA" sz="1600" dirty="0" err="1"/>
              <a:t>factory.newSAXParser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XMLReader</a:t>
            </a:r>
            <a:r>
              <a:rPr lang="en-CA" sz="1600" dirty="0"/>
              <a:t> </a:t>
            </a:r>
            <a:r>
              <a:rPr lang="en-CA" sz="1600" dirty="0" err="1"/>
              <a:t>xmlreader</a:t>
            </a:r>
            <a:r>
              <a:rPr lang="en-CA" sz="1600" dirty="0"/>
              <a:t> = </a:t>
            </a:r>
            <a:r>
              <a:rPr lang="en-CA" sz="1600" dirty="0" err="1"/>
              <a:t>parser.getXMLReader</a:t>
            </a:r>
            <a:r>
              <a:rPr lang="en-CA" sz="1600" dirty="0"/>
              <a:t>();</a:t>
            </a:r>
          </a:p>
          <a:p>
            <a:r>
              <a:rPr lang="en-CA" sz="1600" dirty="0">
                <a:solidFill>
                  <a:srgbClr val="00B050"/>
                </a:solidFill>
              </a:rPr>
              <a:t>    // set content handler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RSSFeedHandler</a:t>
            </a:r>
            <a:r>
              <a:rPr lang="en-CA" sz="1600" dirty="0"/>
              <a:t> </a:t>
            </a:r>
            <a:r>
              <a:rPr lang="en-CA" sz="1600" dirty="0" err="1"/>
              <a:t>theRssHandler</a:t>
            </a:r>
            <a:r>
              <a:rPr lang="en-CA" sz="1600" dirty="0"/>
              <a:t> = new </a:t>
            </a:r>
            <a:r>
              <a:rPr lang="en-CA" sz="1600" dirty="0" err="1"/>
              <a:t>RSSFeedHandler</a:t>
            </a:r>
            <a:r>
              <a:rPr lang="en-CA" sz="1600" dirty="0"/>
              <a:t>();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xmlreader.setContentHandler</a:t>
            </a:r>
            <a:r>
              <a:rPr lang="en-CA" sz="1600" dirty="0"/>
              <a:t>(</a:t>
            </a:r>
            <a:r>
              <a:rPr lang="en-CA" sz="1600" dirty="0" err="1"/>
              <a:t>theRssHandler</a:t>
            </a:r>
            <a:r>
              <a:rPr lang="en-CA" sz="1600" dirty="0"/>
              <a:t>);</a:t>
            </a:r>
          </a:p>
          <a:p>
            <a:endParaRPr lang="en-CA" sz="1600" dirty="0"/>
          </a:p>
          <a:p>
            <a:r>
              <a:rPr lang="en-CA" sz="1600" dirty="0">
                <a:solidFill>
                  <a:srgbClr val="00B050"/>
                </a:solidFill>
              </a:rPr>
              <a:t>    // get the input stream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FileInputStream</a:t>
            </a:r>
            <a:r>
              <a:rPr lang="en-CA" sz="1600" dirty="0"/>
              <a:t> in = </a:t>
            </a:r>
            <a:r>
              <a:rPr lang="en-CA" sz="1600" dirty="0" err="1"/>
              <a:t>openFileInput</a:t>
            </a:r>
            <a:r>
              <a:rPr lang="en-CA" sz="1600" dirty="0"/>
              <a:t>(FILENAME);</a:t>
            </a:r>
          </a:p>
          <a:p>
            <a:endParaRPr lang="en-CA" sz="1600" dirty="0"/>
          </a:p>
          <a:p>
            <a:r>
              <a:rPr lang="en-CA" sz="1600" dirty="0"/>
              <a:t>    </a:t>
            </a:r>
            <a:r>
              <a:rPr lang="en-CA" sz="1600" dirty="0">
                <a:solidFill>
                  <a:srgbClr val="00B050"/>
                </a:solidFill>
              </a:rPr>
              <a:t>// parse the data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InputSource</a:t>
            </a:r>
            <a:r>
              <a:rPr lang="en-CA" sz="1600" dirty="0"/>
              <a:t> is = new </a:t>
            </a:r>
            <a:r>
              <a:rPr lang="en-CA" sz="1600" dirty="0" err="1"/>
              <a:t>InputSource</a:t>
            </a:r>
            <a:r>
              <a:rPr lang="en-CA" sz="1600" dirty="0"/>
              <a:t>(in);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xmlreader.parse</a:t>
            </a:r>
            <a:r>
              <a:rPr lang="en-CA" sz="1600" dirty="0"/>
              <a:t>(is);</a:t>
            </a:r>
          </a:p>
          <a:p>
            <a:endParaRPr lang="en-CA" sz="1600" dirty="0"/>
          </a:p>
          <a:p>
            <a:r>
              <a:rPr lang="en-CA" sz="1600" dirty="0">
                <a:solidFill>
                  <a:srgbClr val="00B050"/>
                </a:solidFill>
              </a:rPr>
              <a:t>    // get the content handler and return it</a:t>
            </a:r>
          </a:p>
          <a:p>
            <a:r>
              <a:rPr lang="en-CA" sz="1600" dirty="0"/>
              <a:t>    feed = </a:t>
            </a:r>
            <a:r>
              <a:rPr lang="en-CA" sz="1600" dirty="0" err="1"/>
              <a:t>theRssHandler.getFeed</a:t>
            </a:r>
            <a:r>
              <a:rPr lang="en-CA" sz="1600" dirty="0"/>
              <a:t>();</a:t>
            </a:r>
          </a:p>
          <a:p>
            <a:r>
              <a:rPr lang="en-CA" sz="1600" dirty="0"/>
              <a:t>} catch (Exception e) {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Log.e</a:t>
            </a:r>
            <a:r>
              <a:rPr lang="en-CA" sz="1600" dirty="0"/>
              <a:t>("News reader", </a:t>
            </a:r>
            <a:r>
              <a:rPr lang="en-CA" sz="1600" dirty="0" err="1"/>
              <a:t>e.toString</a:t>
            </a:r>
            <a:r>
              <a:rPr lang="en-CA" sz="1600" dirty="0"/>
              <a:t>());</a:t>
            </a:r>
          </a:p>
          <a:p>
            <a:r>
              <a:rPr lang="en-C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52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F8A0-7A83-47DA-88FB-59B7885D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method of the Context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26F805-269B-4EB7-A843-9E1291F94A14}"/>
              </a:ext>
            </a:extLst>
          </p:cNvPr>
          <p:cNvSpPr/>
          <p:nvPr/>
        </p:nvSpPr>
        <p:spPr>
          <a:xfrm>
            <a:off x="269240" y="1275575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openFileInput</a:t>
            </a:r>
            <a:r>
              <a:rPr lang="en-CA" dirty="0"/>
              <a:t>(filename)</a:t>
            </a:r>
          </a:p>
        </p:txBody>
      </p:sp>
    </p:spTree>
    <p:extLst>
      <p:ext uri="{BB962C8B-B14F-4D97-AF65-F5344CB8AC3E}">
        <p14:creationId xmlns:p14="http://schemas.microsoft.com/office/powerpoint/2010/main" val="37311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065455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Applied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a task that takes more than a few seconds to execute, create a new thread to begin executing that task right away.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the URL for a file that’s available from the Internet, write the code that downloads the file from the Internet and saves it to the file system of the Android device.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400" dirty="0"/>
              <a:t>Given data that’s stored in an array, use an adapter to display the data in a </a:t>
            </a:r>
            <a:r>
              <a:rPr lang="en-CA" sz="2400" dirty="0" err="1"/>
              <a:t>ListView</a:t>
            </a:r>
            <a:r>
              <a:rPr lang="en-CA" sz="2400" dirty="0"/>
              <a:t> widget and to handle the events that occur on this data.</a:t>
            </a:r>
          </a:p>
        </p:txBody>
      </p:sp>
    </p:spTree>
    <p:extLst>
      <p:ext uri="{BB962C8B-B14F-4D97-AF65-F5344CB8AC3E}">
        <p14:creationId xmlns:p14="http://schemas.microsoft.com/office/powerpoint/2010/main" val="16528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EA04-5143-487B-8264-DAE7E8ED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 for </a:t>
            </a:r>
            <a:r>
              <a:rPr lang="en-CA" dirty="0" err="1"/>
              <a:t>SimpleAdapter</a:t>
            </a:r>
            <a:r>
              <a:rPr lang="en-CA" dirty="0"/>
              <a:t> class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DEEE3B-C771-47F1-944C-EE7548A3B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29796"/>
              </p:ext>
            </p:extLst>
          </p:nvPr>
        </p:nvGraphicFramePr>
        <p:xfrm>
          <a:off x="1248228" y="1969968"/>
          <a:ext cx="9304693" cy="2483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3425">
                  <a:extLst>
                    <a:ext uri="{9D8B030D-6E8A-4147-A177-3AD203B41FA5}">
                      <a16:colId xmlns:a16="http://schemas.microsoft.com/office/drawing/2014/main" val="54744754"/>
                    </a:ext>
                  </a:extLst>
                </a:gridCol>
                <a:gridCol w="7091268">
                  <a:extLst>
                    <a:ext uri="{9D8B030D-6E8A-4147-A177-3AD203B41FA5}">
                      <a16:colId xmlns:a16="http://schemas.microsoft.com/office/drawing/2014/main" val="3563971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2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context of the View associated with this </a:t>
                      </a:r>
                      <a:r>
                        <a:rPr lang="en-CA" dirty="0" err="1"/>
                        <a:t>SimpleAdapter</a:t>
                      </a:r>
                      <a:r>
                        <a:rPr lang="en-CA" dirty="0"/>
                        <a:t>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 List object that contains Map objects that contain the data for the items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4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ID of a layout for each item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9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An array of column names that are in the Map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93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An array of IDs for the widgets that should display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0648-AC63-4381-8721-41C756F7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handle events for an adapter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CCF42-A953-4502-95C2-40E8F0FF5096}"/>
              </a:ext>
            </a:extLst>
          </p:cNvPr>
          <p:cNvSpPr/>
          <p:nvPr/>
        </p:nvSpPr>
        <p:spPr>
          <a:xfrm>
            <a:off x="269239" y="1189176"/>
            <a:ext cx="113940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/>
              <a:t>Step 1: Import the interface for the listener</a:t>
            </a:r>
          </a:p>
          <a:p>
            <a:r>
              <a:rPr lang="en-CA" dirty="0"/>
              <a:t>import </a:t>
            </a:r>
            <a:r>
              <a:rPr lang="en-CA" dirty="0" err="1"/>
              <a:t>android.widget.AdapterView.OnItemClickListener</a:t>
            </a:r>
            <a:r>
              <a:rPr lang="en-CA" dirty="0"/>
              <a:t>;</a:t>
            </a:r>
          </a:p>
          <a:p>
            <a:r>
              <a:rPr lang="en-CA" sz="3200" dirty="0"/>
              <a:t>Step 2a: Implement the interface for the listener</a:t>
            </a:r>
          </a:p>
          <a:p>
            <a:r>
              <a:rPr lang="en-CA" dirty="0"/>
              <a:t>public class </a:t>
            </a:r>
            <a:r>
              <a:rPr lang="en-CA" dirty="0" err="1"/>
              <a:t>ItemsActivity</a:t>
            </a:r>
            <a:r>
              <a:rPr lang="en-CA" dirty="0"/>
              <a:t> extends Activity </a:t>
            </a:r>
          </a:p>
          <a:p>
            <a:r>
              <a:rPr lang="en-CA" dirty="0"/>
              <a:t>implements </a:t>
            </a:r>
            <a:r>
              <a:rPr lang="en-CA" dirty="0" err="1"/>
              <a:t>OnItemClickListener</a:t>
            </a:r>
            <a:r>
              <a:rPr lang="en-CA" dirty="0"/>
              <a:t> {</a:t>
            </a:r>
          </a:p>
          <a:p>
            <a:r>
              <a:rPr lang="en-CA" sz="3200" dirty="0"/>
              <a:t>Step 2b: Implement the interface for the listener</a:t>
            </a:r>
          </a:p>
          <a:p>
            <a:r>
              <a:rPr lang="en-CA" dirty="0"/>
              <a:t>@Override</a:t>
            </a:r>
          </a:p>
          <a:p>
            <a:r>
              <a:rPr lang="en-CA" dirty="0"/>
              <a:t>public void </a:t>
            </a:r>
            <a:r>
              <a:rPr lang="en-CA" dirty="0" err="1"/>
              <a:t>onItemClick</a:t>
            </a:r>
            <a:r>
              <a:rPr lang="en-CA" dirty="0"/>
              <a:t>(</a:t>
            </a:r>
            <a:r>
              <a:rPr lang="en-CA" dirty="0" err="1"/>
              <a:t>AdapterView</a:t>
            </a:r>
            <a:r>
              <a:rPr lang="en-CA" dirty="0"/>
              <a:t>&lt;?&gt; parent, View v, </a:t>
            </a:r>
            <a:r>
              <a:rPr lang="en-CA" dirty="0" err="1"/>
              <a:t>int</a:t>
            </a:r>
            <a:r>
              <a:rPr lang="en-CA" dirty="0"/>
              <a:t> position, long id) {</a:t>
            </a:r>
          </a:p>
          <a:p>
            <a:endParaRPr lang="en-CA" dirty="0"/>
          </a:p>
          <a:p>
            <a:r>
              <a:rPr lang="en-CA" dirty="0"/>
              <a:t>    </a:t>
            </a:r>
            <a:r>
              <a:rPr lang="en-CA" dirty="0">
                <a:solidFill>
                  <a:srgbClr val="00B050"/>
                </a:solidFill>
              </a:rPr>
              <a:t>// get item at position</a:t>
            </a:r>
          </a:p>
          <a:p>
            <a:r>
              <a:rPr lang="en-CA" dirty="0"/>
              <a:t>    </a:t>
            </a:r>
            <a:r>
              <a:rPr lang="en-CA" dirty="0" err="1"/>
              <a:t>RSSItem</a:t>
            </a:r>
            <a:r>
              <a:rPr lang="en-CA" dirty="0"/>
              <a:t> item = </a:t>
            </a:r>
            <a:r>
              <a:rPr lang="en-CA" dirty="0" err="1"/>
              <a:t>feed.getItem</a:t>
            </a:r>
            <a:r>
              <a:rPr lang="en-CA" dirty="0"/>
              <a:t>(position);</a:t>
            </a:r>
          </a:p>
          <a:p>
            <a:r>
              <a:rPr lang="en-CA" dirty="0"/>
              <a:t>}</a:t>
            </a:r>
          </a:p>
          <a:p>
            <a:r>
              <a:rPr lang="en-CA" sz="3200" dirty="0"/>
              <a:t>Step 3: Set the listeners</a:t>
            </a:r>
          </a:p>
          <a:p>
            <a:r>
              <a:rPr lang="en-CA" dirty="0" err="1"/>
              <a:t>itemsListView.setOnItemClickListener</a:t>
            </a:r>
            <a:r>
              <a:rPr lang="en-CA" dirty="0"/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28318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962D-D08F-4E3E-89EE-D0C4CA7B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24889"/>
          </a:xfrm>
        </p:spPr>
        <p:txBody>
          <a:bodyPr/>
          <a:lstStyle/>
          <a:p>
            <a:r>
              <a:rPr lang="en-CA" sz="3200" dirty="0"/>
              <a:t>Code in the </a:t>
            </a:r>
            <a:r>
              <a:rPr lang="en-CA" sz="3200" dirty="0" err="1"/>
              <a:t>ItemsActivity</a:t>
            </a:r>
            <a:r>
              <a:rPr lang="en-CA" sz="3200" dirty="0"/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6F2C8-A646-4C9C-BD3E-4CAB86526C48}"/>
              </a:ext>
            </a:extLst>
          </p:cNvPr>
          <p:cNvSpPr/>
          <p:nvPr/>
        </p:nvSpPr>
        <p:spPr>
          <a:xfrm>
            <a:off x="269240" y="9144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// create the intent</a:t>
            </a:r>
          </a:p>
          <a:p>
            <a:r>
              <a:rPr lang="en-CA" dirty="0"/>
              <a:t>Intent </a:t>
            </a:r>
            <a:r>
              <a:rPr lang="en-CA" dirty="0" err="1"/>
              <a:t>intent</a:t>
            </a:r>
            <a:r>
              <a:rPr lang="en-CA" dirty="0"/>
              <a:t> = new Intent(this, </a:t>
            </a:r>
            <a:r>
              <a:rPr lang="en-CA" dirty="0" err="1"/>
              <a:t>ItemActivity.class</a:t>
            </a:r>
            <a:r>
              <a:rPr lang="en-CA" dirty="0"/>
              <a:t>);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// put data in the intent</a:t>
            </a:r>
          </a:p>
          <a:p>
            <a:r>
              <a:rPr lang="en-CA" dirty="0" err="1"/>
              <a:t>intent.putExtra</a:t>
            </a:r>
            <a:r>
              <a:rPr lang="en-CA" dirty="0"/>
              <a:t>("title", </a:t>
            </a:r>
            <a:r>
              <a:rPr lang="en-CA" dirty="0" err="1"/>
              <a:t>item.getTitle</a:t>
            </a:r>
            <a:r>
              <a:rPr lang="en-CA" dirty="0"/>
              <a:t>());</a:t>
            </a:r>
          </a:p>
          <a:p>
            <a:r>
              <a:rPr lang="en-CA" dirty="0" err="1"/>
              <a:t>intent.putExtra</a:t>
            </a:r>
            <a:r>
              <a:rPr lang="en-CA" dirty="0"/>
              <a:t>("position", position);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// start the intent</a:t>
            </a:r>
          </a:p>
          <a:p>
            <a:r>
              <a:rPr lang="en-CA" dirty="0" err="1"/>
              <a:t>this.startActivity</a:t>
            </a:r>
            <a:r>
              <a:rPr lang="en-CA" dirty="0"/>
              <a:t>(intent);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3C74E1-C99A-4B88-B569-5C797D37B8A4}"/>
              </a:ext>
            </a:extLst>
          </p:cNvPr>
          <p:cNvSpPr txBox="1">
            <a:spLocks/>
          </p:cNvSpPr>
          <p:nvPr/>
        </p:nvSpPr>
        <p:spPr>
          <a:xfrm>
            <a:off x="269240" y="3409046"/>
            <a:ext cx="11655840" cy="62488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3200" dirty="0"/>
              <a:t>Code in the </a:t>
            </a:r>
            <a:r>
              <a:rPr lang="en-CA" sz="3200" dirty="0" err="1"/>
              <a:t>ItemActivity</a:t>
            </a:r>
            <a:r>
              <a:rPr lang="en-CA" sz="3200" dirty="0"/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5A3DA-E6F8-4454-AA97-A5017DE75D5C}"/>
              </a:ext>
            </a:extLst>
          </p:cNvPr>
          <p:cNvSpPr/>
          <p:nvPr/>
        </p:nvSpPr>
        <p:spPr>
          <a:xfrm>
            <a:off x="269240" y="40339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// get the intent</a:t>
            </a:r>
          </a:p>
          <a:p>
            <a:r>
              <a:rPr lang="en-CA" dirty="0"/>
              <a:t>Intent </a:t>
            </a:r>
            <a:r>
              <a:rPr lang="en-CA" dirty="0" err="1"/>
              <a:t>intent</a:t>
            </a:r>
            <a:r>
              <a:rPr lang="en-CA" dirty="0"/>
              <a:t> = </a:t>
            </a:r>
            <a:r>
              <a:rPr lang="en-CA" dirty="0" err="1"/>
              <a:t>getIntent</a:t>
            </a:r>
            <a:r>
              <a:rPr lang="en-CA" dirty="0"/>
              <a:t>();</a:t>
            </a:r>
          </a:p>
          <a:p>
            <a:endParaRPr lang="en-CA" dirty="0"/>
          </a:p>
          <a:p>
            <a:r>
              <a:rPr lang="en-CA" dirty="0">
                <a:solidFill>
                  <a:srgbClr val="00B050"/>
                </a:solidFill>
              </a:rPr>
              <a:t>// get data from the intent</a:t>
            </a:r>
          </a:p>
          <a:p>
            <a:r>
              <a:rPr lang="en-CA" dirty="0"/>
              <a:t>String </a:t>
            </a:r>
            <a:r>
              <a:rPr lang="en-CA" dirty="0" err="1"/>
              <a:t>pubDate</a:t>
            </a:r>
            <a:r>
              <a:rPr lang="en-CA" dirty="0"/>
              <a:t> = </a:t>
            </a:r>
            <a:r>
              <a:rPr lang="en-CA" dirty="0" err="1"/>
              <a:t>intent.getStringExtra</a:t>
            </a:r>
            <a:r>
              <a:rPr lang="en-CA" dirty="0"/>
              <a:t>("</a:t>
            </a:r>
            <a:r>
              <a:rPr lang="en-CA" dirty="0" err="1"/>
              <a:t>pubDate</a:t>
            </a:r>
            <a:r>
              <a:rPr lang="en-CA" dirty="0"/>
              <a:t>"); </a:t>
            </a:r>
          </a:p>
          <a:p>
            <a:r>
              <a:rPr lang="en-CA" dirty="0" err="1"/>
              <a:t>int</a:t>
            </a:r>
            <a:r>
              <a:rPr lang="en-CA" dirty="0"/>
              <a:t> position = </a:t>
            </a:r>
            <a:r>
              <a:rPr lang="en-CA" dirty="0" err="1"/>
              <a:t>intent.getIntExtra</a:t>
            </a:r>
            <a:r>
              <a:rPr lang="en-CA" dirty="0"/>
              <a:t>("position", 0);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9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908215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/>
              <a:t>Knowledge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Explain why you should use a separate thread for any task that might slow or stop the responsiveness of the UI thread for an Android app.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2800" dirty="0"/>
              <a:t>In general terms, describe how an asynchronous task works.</a:t>
            </a:r>
          </a:p>
        </p:txBody>
      </p:sp>
    </p:spTree>
    <p:extLst>
      <p:ext uri="{BB962C8B-B14F-4D97-AF65-F5344CB8AC3E}">
        <p14:creationId xmlns:p14="http://schemas.microsoft.com/office/powerpoint/2010/main" val="17267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7A8341-FDC9-4F73-95C8-882C73FC151B}"/>
              </a:ext>
            </a:extLst>
          </p:cNvPr>
          <p:cNvGrpSpPr/>
          <p:nvPr/>
        </p:nvGrpSpPr>
        <p:grpSpPr>
          <a:xfrm>
            <a:off x="2954089" y="419877"/>
            <a:ext cx="6283823" cy="5596452"/>
            <a:chOff x="1295400" y="419877"/>
            <a:chExt cx="6283823" cy="55964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9E0573-147C-4B18-A17F-09E8910D0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142995"/>
              <a:ext cx="2748690" cy="487333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563ECA-0B95-460C-ACE1-9EAECAA7003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556" y="1138079"/>
              <a:ext cx="2746667" cy="48733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5E199-0F4C-43D1-B0C7-62EFEA828CED}"/>
                </a:ext>
              </a:extLst>
            </p:cNvPr>
            <p:cNvSpPr txBox="1"/>
            <p:nvPr/>
          </p:nvSpPr>
          <p:spPr>
            <a:xfrm>
              <a:off x="1295400" y="419877"/>
              <a:ext cx="265438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The Items activity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BF433-F72F-419B-A210-57C287D87B07}"/>
                </a:ext>
              </a:extLst>
            </p:cNvPr>
            <p:cNvSpPr txBox="1"/>
            <p:nvPr/>
          </p:nvSpPr>
          <p:spPr>
            <a:xfrm>
              <a:off x="4832556" y="510215"/>
              <a:ext cx="252934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CA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The Item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EB7F9-B874-408B-99BC-67F4A9B18151}"/>
              </a:ext>
            </a:extLst>
          </p:cNvPr>
          <p:cNvSpPr/>
          <p:nvPr/>
        </p:nvSpPr>
        <p:spPr>
          <a:xfrm>
            <a:off x="269240" y="1189176"/>
            <a:ext cx="4758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/>
              <a:t>http://rss.cnn.com/rss/cnn_tech.rss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B85E6EC-278D-451C-8C2C-4A9B810CEBE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The URL for the RSS feed</a:t>
            </a:r>
          </a:p>
        </p:txBody>
      </p:sp>
    </p:spTree>
    <p:extLst>
      <p:ext uri="{BB962C8B-B14F-4D97-AF65-F5344CB8AC3E}">
        <p14:creationId xmlns:p14="http://schemas.microsoft.com/office/powerpoint/2010/main" val="34581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C9E4A-4029-4030-839B-450A106CB9C5}"/>
              </a:ext>
            </a:extLst>
          </p:cNvPr>
          <p:cNvSpPr/>
          <p:nvPr/>
        </p:nvSpPr>
        <p:spPr>
          <a:xfrm>
            <a:off x="362546" y="983641"/>
            <a:ext cx="650729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&lt;</a:t>
            </a:r>
            <a:r>
              <a:rPr lang="en-CA" dirty="0" err="1"/>
              <a:t>rss</a:t>
            </a:r>
            <a:r>
              <a:rPr lang="en-CA" dirty="0"/>
              <a:t> </a:t>
            </a:r>
            <a:r>
              <a:rPr lang="en-CA" dirty="0" err="1"/>
              <a:t>xmlns:media</a:t>
            </a:r>
            <a:r>
              <a:rPr lang="en-CA" dirty="0"/>
              <a:t>="http://search.yahoo.com/</a:t>
            </a:r>
            <a:r>
              <a:rPr lang="en-CA" dirty="0" err="1"/>
              <a:t>mrss</a:t>
            </a:r>
            <a:r>
              <a:rPr lang="en-CA" dirty="0"/>
              <a:t>/" </a:t>
            </a:r>
          </a:p>
          <a:p>
            <a:r>
              <a:rPr lang="en-CA" dirty="0"/>
              <a:t>     </a:t>
            </a:r>
            <a:r>
              <a:rPr lang="en-CA" dirty="0" err="1"/>
              <a:t>xmlns:feedburner</a:t>
            </a:r>
            <a:r>
              <a:rPr lang="en-CA" dirty="0"/>
              <a:t>=</a:t>
            </a:r>
          </a:p>
          <a:p>
            <a:r>
              <a:rPr lang="en-CA" dirty="0"/>
              <a:t>         "http://rssnamespace.org/</a:t>
            </a:r>
            <a:r>
              <a:rPr lang="en-CA" dirty="0" err="1"/>
              <a:t>feedburner</a:t>
            </a:r>
            <a:r>
              <a:rPr lang="en-CA" dirty="0"/>
              <a:t>/</a:t>
            </a:r>
            <a:r>
              <a:rPr lang="en-CA" dirty="0" err="1"/>
              <a:t>ext</a:t>
            </a:r>
            <a:r>
              <a:rPr lang="en-CA" dirty="0"/>
              <a:t>/1.0" </a:t>
            </a:r>
          </a:p>
          <a:p>
            <a:r>
              <a:rPr lang="en-CA" dirty="0"/>
              <a:t>     version="2.0"&gt;</a:t>
            </a:r>
          </a:p>
          <a:p>
            <a:r>
              <a:rPr lang="en-CA" dirty="0"/>
              <a:t>&lt;channel&gt;</a:t>
            </a:r>
          </a:p>
          <a:p>
            <a:r>
              <a:rPr lang="en-CA" dirty="0"/>
              <a:t>  &lt;title&gt;CNN.com - Technology&lt;/title&gt;</a:t>
            </a:r>
          </a:p>
          <a:p>
            <a:r>
              <a:rPr lang="en-CA" dirty="0"/>
              <a:t>  &lt;</a:t>
            </a:r>
            <a:r>
              <a:rPr lang="en-CA" dirty="0" err="1"/>
              <a:t>pubDate</a:t>
            </a:r>
            <a:r>
              <a:rPr lang="en-CA" dirty="0"/>
              <a:t>&gt;Tue, 15 Sep 2015 17:18:54 GMT&lt;/</a:t>
            </a:r>
            <a:r>
              <a:rPr lang="en-CA" dirty="0" err="1"/>
              <a:t>pubDate</a:t>
            </a:r>
            <a:r>
              <a:rPr lang="en-CA" dirty="0"/>
              <a:t>&gt;</a:t>
            </a:r>
          </a:p>
          <a:p>
            <a:r>
              <a:rPr lang="en-CA" dirty="0"/>
              <a:t>  &lt;item&gt;</a:t>
            </a:r>
          </a:p>
          <a:p>
            <a:r>
              <a:rPr lang="en-CA" dirty="0"/>
              <a:t>    &lt;title&gt;Prosthetic hand 'tells' the brain what it is </a:t>
            </a:r>
          </a:p>
          <a:p>
            <a:r>
              <a:rPr lang="en-CA" dirty="0"/>
              <a:t>      touching&lt;/title&gt;</a:t>
            </a:r>
          </a:p>
          <a:p>
            <a:r>
              <a:rPr lang="en-CA" dirty="0"/>
              <a:t>    &lt;link&gt;http://rss.cnn.com/c/35492/f/676960/s/story01.htm</a:t>
            </a:r>
          </a:p>
          <a:p>
            <a:r>
              <a:rPr lang="en-CA" dirty="0"/>
              <a:t>       &lt;/link&gt;</a:t>
            </a:r>
          </a:p>
          <a:p>
            <a:r>
              <a:rPr lang="en-CA" dirty="0"/>
              <a:t>    &lt;description&gt;Research on prosthetic hands has come a long </a:t>
            </a:r>
          </a:p>
          <a:p>
            <a:r>
              <a:rPr lang="en-CA" dirty="0"/>
              <a:t>       way, but most of it has focused on improving the way </a:t>
            </a:r>
          </a:p>
          <a:p>
            <a:r>
              <a:rPr lang="en-CA" dirty="0"/>
              <a:t>       the body controls the device.&lt;/description&gt;</a:t>
            </a:r>
          </a:p>
          <a:p>
            <a:r>
              <a:rPr lang="en-CA" dirty="0"/>
              <a:t>    &lt;</a:t>
            </a:r>
            <a:r>
              <a:rPr lang="en-CA" dirty="0" err="1"/>
              <a:t>pubDate</a:t>
            </a:r>
            <a:r>
              <a:rPr lang="en-CA" dirty="0"/>
              <a:t>&gt;Tue, 15 Sep 2015 17:18:08 GMT&lt;/</a:t>
            </a:r>
            <a:r>
              <a:rPr lang="en-CA" dirty="0" err="1"/>
              <a:t>pubDate</a:t>
            </a:r>
            <a:r>
              <a:rPr lang="en-CA" dirty="0"/>
              <a:t>&gt;</a:t>
            </a:r>
          </a:p>
          <a:p>
            <a:r>
              <a:rPr lang="en-CA" dirty="0"/>
              <a:t>  &lt;/item&gt;</a:t>
            </a:r>
            <a:br>
              <a:rPr lang="en-CA" dirty="0"/>
            </a:br>
            <a:r>
              <a:rPr lang="en-CA" dirty="0"/>
              <a:t> ......</a:t>
            </a:r>
          </a:p>
          <a:p>
            <a:r>
              <a:rPr lang="en-CA" dirty="0"/>
              <a:t>&lt;/channel&gt;</a:t>
            </a:r>
          </a:p>
          <a:p>
            <a:r>
              <a:rPr lang="en-CA" dirty="0"/>
              <a:t>&lt;/</a:t>
            </a:r>
            <a:r>
              <a:rPr lang="en-CA" dirty="0" err="1"/>
              <a:t>rss</a:t>
            </a:r>
            <a:r>
              <a:rPr lang="en-CA" dirty="0"/>
              <a:t>&gt;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0DB2A7C-3869-401F-BE40-4937BE4B05FC}"/>
              </a:ext>
            </a:extLst>
          </p:cNvPr>
          <p:cNvSpPr txBox="1">
            <a:spLocks/>
          </p:cNvSpPr>
          <p:nvPr/>
        </p:nvSpPr>
        <p:spPr>
          <a:xfrm>
            <a:off x="101289" y="0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dirty="0"/>
              <a:t>Simplified XML for the RSS feed</a:t>
            </a:r>
          </a:p>
        </p:txBody>
      </p:sp>
    </p:spTree>
    <p:extLst>
      <p:ext uri="{BB962C8B-B14F-4D97-AF65-F5344CB8AC3E}">
        <p14:creationId xmlns:p14="http://schemas.microsoft.com/office/powerpoint/2010/main" val="8707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7B4B-8CA7-4F9C-8189-BF2F8CCC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threads improve UI responsiveness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1ACBC8E-D553-405B-BD7A-9B9DD79EE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22900"/>
              </p:ext>
            </p:extLst>
          </p:nvPr>
        </p:nvGraphicFramePr>
        <p:xfrm>
          <a:off x="3875088" y="1524000"/>
          <a:ext cx="444182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961415" imgH="3075761" progId="Visio.Drawing.11">
                  <p:embed/>
                </p:oleObj>
              </mc:Choice>
              <mc:Fallback>
                <p:oleObj r:id="rId3" imgW="2961415" imgH="3075761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1ACBC8E-D553-405B-BD7A-9B9DD79EE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524000"/>
                        <a:ext cx="4441825" cy="461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0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BC95-D935-4C1F-AF91-7DA83621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F28D-8DE5-4743-8E29-5AE14409A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555110"/>
          </a:xfrm>
        </p:spPr>
        <p:txBody>
          <a:bodyPr/>
          <a:lstStyle/>
          <a:p>
            <a:r>
              <a:rPr lang="en-CA" sz="3200" i="1" dirty="0" err="1"/>
              <a:t>AsyncTask</a:t>
            </a:r>
            <a:r>
              <a:rPr lang="en-CA" sz="3200" dirty="0"/>
              <a:t> enables you to implement </a:t>
            </a:r>
            <a:r>
              <a:rPr lang="en-CA" sz="3200" dirty="0" err="1"/>
              <a:t>MultiThreading</a:t>
            </a:r>
            <a:r>
              <a:rPr lang="en-CA" sz="3200" dirty="0"/>
              <a:t> without getting your hands dirty with threads. </a:t>
            </a:r>
          </a:p>
          <a:p>
            <a:r>
              <a:rPr lang="en-CA" sz="3200" dirty="0"/>
              <a:t>Performs asynchronous tasks (I.E. operations in the background)</a:t>
            </a:r>
          </a:p>
          <a:p>
            <a:r>
              <a:rPr lang="en-CA" sz="3200" dirty="0"/>
              <a:t>You create an </a:t>
            </a:r>
            <a:r>
              <a:rPr lang="en-CA" sz="3200" i="1" dirty="0" err="1"/>
              <a:t>AsyncTask</a:t>
            </a:r>
            <a:r>
              <a:rPr lang="en-CA" sz="3200" dirty="0"/>
              <a:t> by extending the </a:t>
            </a:r>
            <a:r>
              <a:rPr lang="en-CA" sz="3200" i="1" dirty="0" err="1"/>
              <a:t>AsyncTask</a:t>
            </a:r>
            <a:r>
              <a:rPr lang="en-CA" sz="3200" dirty="0"/>
              <a:t> class and implementing the </a:t>
            </a:r>
            <a:r>
              <a:rPr lang="en-CA" sz="3200" i="1" dirty="0" err="1"/>
              <a:t>doInBackground</a:t>
            </a:r>
            <a:r>
              <a:rPr lang="en-CA" sz="3200" i="1" dirty="0"/>
              <a:t>() </a:t>
            </a:r>
            <a:r>
              <a:rPr lang="en-CA" sz="3200" dirty="0"/>
              <a:t>method. The code in this method runs the background thread</a:t>
            </a:r>
          </a:p>
          <a:p>
            <a:r>
              <a:rPr lang="en-CA" sz="3200" dirty="0"/>
              <a:t>The </a:t>
            </a:r>
            <a:r>
              <a:rPr lang="en-CA" sz="3200" i="1" dirty="0" err="1"/>
              <a:t>AsyncTask</a:t>
            </a:r>
            <a:r>
              <a:rPr lang="en-CA" sz="3200" dirty="0"/>
              <a:t> class also has the </a:t>
            </a:r>
            <a:r>
              <a:rPr lang="en-CA" sz="3200" i="1" dirty="0" err="1"/>
              <a:t>onPreExecute</a:t>
            </a:r>
            <a:r>
              <a:rPr lang="en-CA" sz="3200" i="1" dirty="0"/>
              <a:t>()</a:t>
            </a:r>
            <a:r>
              <a:rPr lang="en-CA" sz="3200" dirty="0"/>
              <a:t> method that runs before </a:t>
            </a:r>
            <a:r>
              <a:rPr lang="en-CA" sz="3200" i="1" dirty="0" err="1"/>
              <a:t>doInBackground</a:t>
            </a:r>
            <a:r>
              <a:rPr lang="en-CA" sz="3200" i="1" dirty="0"/>
              <a:t>() </a:t>
            </a:r>
            <a:r>
              <a:rPr lang="en-CA" sz="3200" dirty="0"/>
              <a:t>and </a:t>
            </a:r>
            <a:r>
              <a:rPr lang="en-CA" sz="3200" i="1" dirty="0" err="1"/>
              <a:t>onPostExecute</a:t>
            </a:r>
            <a:r>
              <a:rPr lang="en-CA" sz="3200" i="1" dirty="0"/>
              <a:t>() </a:t>
            </a:r>
            <a:r>
              <a:rPr lang="en-CA" sz="3200" dirty="0"/>
              <a:t>method that runs afterward.</a:t>
            </a:r>
          </a:p>
          <a:p>
            <a:r>
              <a:rPr lang="en-CA" sz="3200" dirty="0"/>
              <a:t>There is an </a:t>
            </a:r>
            <a:r>
              <a:rPr lang="en-CA" sz="3200" i="1" dirty="0" err="1"/>
              <a:t>onProgressUpdate</a:t>
            </a:r>
            <a:r>
              <a:rPr lang="en-CA" sz="3200" i="1" dirty="0"/>
              <a:t>() </a:t>
            </a:r>
            <a:r>
              <a:rPr lang="en-CA" sz="3200" dirty="0"/>
              <a:t>method if you need to display progress</a:t>
            </a:r>
          </a:p>
        </p:txBody>
      </p:sp>
    </p:spTree>
    <p:extLst>
      <p:ext uri="{BB962C8B-B14F-4D97-AF65-F5344CB8AC3E}">
        <p14:creationId xmlns:p14="http://schemas.microsoft.com/office/powerpoint/2010/main" val="42085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EAC0-1AFF-4D43-91F1-7579D2D5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AsyncTask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5350F-011F-4865-9BD3-37202B9F013C}"/>
              </a:ext>
            </a:extLst>
          </p:cNvPr>
          <p:cNvSpPr/>
          <p:nvPr/>
        </p:nvSpPr>
        <p:spPr>
          <a:xfrm>
            <a:off x="269240" y="1376495"/>
            <a:ext cx="7493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private class </a:t>
            </a:r>
            <a:r>
              <a:rPr lang="en-CA" dirty="0" err="1"/>
              <a:t>MyAsyncTask</a:t>
            </a:r>
            <a:r>
              <a:rPr lang="en-CA" dirty="0"/>
              <a:t> extends </a:t>
            </a:r>
            <a:r>
              <a:rPr lang="en-CA" dirty="0" err="1"/>
              <a:t>AsyncTask</a:t>
            </a:r>
            <a:r>
              <a:rPr lang="en-CA" dirty="0"/>
              <a:t>&lt;</a:t>
            </a:r>
            <a:r>
              <a:rPr lang="en-CA" dirty="0" err="1"/>
              <a:t>Params</a:t>
            </a:r>
            <a:r>
              <a:rPr lang="en-CA" dirty="0"/>
              <a:t>, Progress, Result&gt; {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onPreExecute</a:t>
            </a:r>
            <a:r>
              <a:rPr lang="en-CA" dirty="0"/>
              <a:t>()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before executing the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Result </a:t>
            </a:r>
            <a:r>
              <a:rPr lang="en-CA" dirty="0" err="1"/>
              <a:t>doInBackground</a:t>
            </a:r>
            <a:r>
              <a:rPr lang="en-CA" dirty="0"/>
              <a:t>(</a:t>
            </a:r>
            <a:r>
              <a:rPr lang="en-CA" dirty="0" err="1"/>
              <a:t>Params</a:t>
            </a:r>
            <a:r>
              <a:rPr lang="en-CA" dirty="0"/>
              <a:t>... </a:t>
            </a:r>
            <a:r>
              <a:rPr lang="en-CA" dirty="0" err="1"/>
              <a:t>params</a:t>
            </a:r>
            <a:r>
              <a:rPr lang="en-CA" dirty="0"/>
              <a:t>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that you want to run in a background thread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onProgressUpdate</a:t>
            </a:r>
            <a:r>
              <a:rPr lang="en-CA" dirty="0"/>
              <a:t>(Progress... values) {</a:t>
            </a:r>
          </a:p>
          <a:p>
            <a:r>
              <a:rPr lang="en-CA" dirty="0">
                <a:solidFill>
                  <a:srgbClr val="00B050"/>
                </a:solidFill>
              </a:rPr>
              <a:t>      // code that you want to run to publish the progress of your task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</a:t>
            </a:r>
          </a:p>
          <a:p>
            <a:r>
              <a:rPr lang="en-CA" dirty="0"/>
              <a:t>   protected void </a:t>
            </a:r>
            <a:r>
              <a:rPr lang="en-CA" dirty="0" err="1"/>
              <a:t>onPostExecute</a:t>
            </a:r>
            <a:r>
              <a:rPr lang="en-CA" dirty="0"/>
              <a:t>(Result result) {</a:t>
            </a:r>
          </a:p>
          <a:p>
            <a:r>
              <a:rPr lang="en-CA" dirty="0"/>
              <a:t>      </a:t>
            </a:r>
            <a:r>
              <a:rPr lang="en-CA" dirty="0">
                <a:solidFill>
                  <a:srgbClr val="00B050"/>
                </a:solidFill>
              </a:rPr>
              <a:t>// code to run when the task is complete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CEF6DD-A2E0-44D4-BE05-1ABABAE8A205}"/>
              </a:ext>
            </a:extLst>
          </p:cNvPr>
          <p:cNvSpPr/>
          <p:nvPr/>
        </p:nvSpPr>
        <p:spPr bwMode="auto">
          <a:xfrm>
            <a:off x="7865706" y="1189176"/>
            <a:ext cx="4133461" cy="1002564"/>
          </a:xfrm>
          <a:prstGeom prst="wedgeRoundRectCallout">
            <a:avLst>
              <a:gd name="adj1" fmla="val -73248"/>
              <a:gd name="adj2" fmla="val 584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Add </a:t>
            </a:r>
            <a:r>
              <a:rPr lang="en-CA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AsyncTask</a:t>
            </a: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class as an inner class to the activity that needs to use it.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EBA8487-E91C-4A88-B32C-308FE63C625D}"/>
              </a:ext>
            </a:extLst>
          </p:cNvPr>
          <p:cNvSpPr/>
          <p:nvPr/>
        </p:nvSpPr>
        <p:spPr bwMode="auto">
          <a:xfrm>
            <a:off x="8434873" y="2788814"/>
            <a:ext cx="2597021" cy="1002564"/>
          </a:xfrm>
          <a:prstGeom prst="wedgeRoundRectCallout">
            <a:avLst>
              <a:gd name="adj1" fmla="val -148955"/>
              <a:gd name="adj2" fmla="val 7937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This method is optional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9BB73F-9267-428D-AB15-49ED0A65C2CC}"/>
              </a:ext>
            </a:extLst>
          </p:cNvPr>
          <p:cNvSpPr/>
          <p:nvPr/>
        </p:nvSpPr>
        <p:spPr bwMode="auto">
          <a:xfrm>
            <a:off x="7165910" y="4658047"/>
            <a:ext cx="2231572" cy="1002564"/>
          </a:xfrm>
          <a:prstGeom prst="wedgeRoundRectCallout">
            <a:avLst>
              <a:gd name="adj1" fmla="val -151884"/>
              <a:gd name="adj2" fmla="val 2446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This method is also optional</a:t>
            </a:r>
          </a:p>
        </p:txBody>
      </p:sp>
    </p:spTree>
    <p:extLst>
      <p:ext uri="{BB962C8B-B14F-4D97-AF65-F5344CB8AC3E}">
        <p14:creationId xmlns:p14="http://schemas.microsoft.com/office/powerpoint/2010/main" val="2834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1008</TotalTime>
  <Words>1690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Visio.Drawing.11</vt:lpstr>
      <vt:lpstr>Files &amp; adapters</vt:lpstr>
      <vt:lpstr>Objectives</vt:lpstr>
      <vt:lpstr>Objectives</vt:lpstr>
      <vt:lpstr>PowerPoint Presentation</vt:lpstr>
      <vt:lpstr>PowerPoint Presentation</vt:lpstr>
      <vt:lpstr>PowerPoint Presentation</vt:lpstr>
      <vt:lpstr>How threads improve UI responsiveness </vt:lpstr>
      <vt:lpstr>AsyncTask</vt:lpstr>
      <vt:lpstr>AsyncTask</vt:lpstr>
      <vt:lpstr>AsyncTask parameters</vt:lpstr>
      <vt:lpstr>AsyncTask</vt:lpstr>
      <vt:lpstr>An activity with a nested AsyncTask class</vt:lpstr>
      <vt:lpstr>The generic types for the AsyncTask class</vt:lpstr>
      <vt:lpstr>The classes for downloading from the Internet</vt:lpstr>
      <vt:lpstr>How to download a file from the Internet</vt:lpstr>
      <vt:lpstr>A method of the URL class</vt:lpstr>
      <vt:lpstr>The classes used to work with SAX</vt:lpstr>
      <vt:lpstr>How to parse an XML file</vt:lpstr>
      <vt:lpstr>A method of the Context class</vt:lpstr>
      <vt:lpstr>Constructor for SimpleAdapter class </vt:lpstr>
      <vt:lpstr>How to handle events for an adapter</vt:lpstr>
      <vt:lpstr>Code in the ItemsActivity class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34</cp:revision>
  <dcterms:created xsi:type="dcterms:W3CDTF">2017-08-19T15:28:22Z</dcterms:created>
  <dcterms:modified xsi:type="dcterms:W3CDTF">2017-10-03T03:10:24Z</dcterms:modified>
</cp:coreProperties>
</file>