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5" r:id="rId4"/>
    <p:sldId id="306" r:id="rId5"/>
    <p:sldId id="294" r:id="rId6"/>
    <p:sldId id="257" r:id="rId7"/>
    <p:sldId id="303" r:id="rId8"/>
    <p:sldId id="304" r:id="rId9"/>
    <p:sldId id="30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7" r:id="rId28"/>
    <p:sldId id="308" r:id="rId29"/>
    <p:sldId id="266" r:id="rId30"/>
    <p:sldId id="309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assetstudio.net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Layouts &amp; Widgets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list of widgets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4520212"/>
          </a:xfrm>
        </p:spPr>
        <p:txBody>
          <a:bodyPr/>
          <a:lstStyle/>
          <a:p>
            <a:r>
              <a:rPr lang="en-CA" dirty="0" err="1"/>
              <a:t>TextView</a:t>
            </a:r>
            <a:endParaRPr lang="en-CA" dirty="0"/>
          </a:p>
          <a:p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Button</a:t>
            </a:r>
          </a:p>
          <a:p>
            <a:r>
              <a:rPr lang="en-CA" dirty="0" err="1"/>
              <a:t>CheckBox</a:t>
            </a:r>
            <a:endParaRPr lang="en-CA" dirty="0"/>
          </a:p>
          <a:p>
            <a:r>
              <a:rPr lang="en-CA" dirty="0" err="1"/>
              <a:t>RadioButton</a:t>
            </a:r>
            <a:endParaRPr lang="en-CA" dirty="0"/>
          </a:p>
          <a:p>
            <a:r>
              <a:rPr lang="en-CA" dirty="0"/>
              <a:t>Spinner</a:t>
            </a:r>
          </a:p>
          <a:p>
            <a:r>
              <a:rPr lang="en-CA" dirty="0" err="1"/>
              <a:t>ProgressBar</a:t>
            </a:r>
            <a:endParaRPr lang="en-CA" dirty="0"/>
          </a:p>
          <a:p>
            <a:r>
              <a:rPr lang="en-CA" dirty="0" err="1"/>
              <a:t>SeekBar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4520212"/>
          </a:xfrm>
        </p:spPr>
        <p:txBody>
          <a:bodyPr/>
          <a:lstStyle/>
          <a:p>
            <a:r>
              <a:rPr lang="en-CA" dirty="0" err="1"/>
              <a:t>RatingBar</a:t>
            </a:r>
            <a:endParaRPr lang="en-CA" dirty="0"/>
          </a:p>
          <a:p>
            <a:r>
              <a:rPr lang="en-CA" dirty="0" err="1"/>
              <a:t>ImageView</a:t>
            </a:r>
            <a:endParaRPr lang="en-CA" dirty="0"/>
          </a:p>
          <a:p>
            <a:r>
              <a:rPr lang="en-CA" dirty="0" err="1"/>
              <a:t>ImageButton</a:t>
            </a:r>
            <a:endParaRPr lang="en-CA" dirty="0"/>
          </a:p>
          <a:p>
            <a:r>
              <a:rPr lang="en-CA" dirty="0" err="1"/>
              <a:t>DatePicker</a:t>
            </a:r>
            <a:endParaRPr lang="en-CA" dirty="0"/>
          </a:p>
          <a:p>
            <a:r>
              <a:rPr lang="en-CA" dirty="0" err="1"/>
              <a:t>TimePicker</a:t>
            </a:r>
            <a:endParaRPr lang="en-CA" dirty="0"/>
          </a:p>
          <a:p>
            <a:r>
              <a:rPr lang="en-CA" dirty="0" err="1"/>
              <a:t>CalendarView</a:t>
            </a:r>
            <a:endParaRPr lang="en-CA" dirty="0"/>
          </a:p>
          <a:p>
            <a:r>
              <a:rPr lang="en-CA" dirty="0" err="1"/>
              <a:t>ScrollView</a:t>
            </a:r>
            <a:endParaRPr lang="en-CA" dirty="0"/>
          </a:p>
          <a:p>
            <a:r>
              <a:rPr lang="en-CA" dirty="0"/>
              <a:t>WebView</a:t>
            </a:r>
          </a:p>
        </p:txBody>
      </p:sp>
    </p:spTree>
    <p:extLst>
      <p:ext uri="{BB962C8B-B14F-4D97-AF65-F5344CB8AC3E}">
        <p14:creationId xmlns:p14="http://schemas.microsoft.com/office/powerpoint/2010/main" val="30284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View Hierarchy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66" y="1189176"/>
            <a:ext cx="7237387" cy="52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Linear layout with vertical orientation &amp; 2 buttons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95" y="1695061"/>
            <a:ext cx="3757930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XML for the linear layout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3690" y="1079376"/>
            <a:ext cx="104409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</a:t>
            </a:r>
          </a:p>
          <a:p>
            <a:r>
              <a:rPr lang="en-CA" dirty="0"/>
              <a:t>        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>
                <a:highlight>
                  <a:srgbClr val="FFFF00"/>
                </a:highlight>
              </a:rPr>
              <a:t>android:orientation</a:t>
            </a:r>
            <a:r>
              <a:rPr lang="en-CA" dirty="0">
                <a:highlight>
                  <a:srgbClr val="FFFF00"/>
                </a:highlight>
              </a:rPr>
              <a:t>="vertical"</a:t>
            </a:r>
            <a:r>
              <a:rPr lang="en-CA" dirty="0"/>
              <a:t> &gt;</a:t>
            </a:r>
          </a:p>
          <a:p>
            <a:endParaRPr lang="en-CA" dirty="0"/>
          </a:p>
          <a:p>
            <a:r>
              <a:rPr lang="en-CA" dirty="0"/>
              <a:t>    &lt;Button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calculateTipButton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calculate_tip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 &lt;Button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settingsButton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="@string/settings"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26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attributes with linear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/>
              <a:t>orientation</a:t>
            </a:r>
          </a:p>
          <a:p>
            <a:r>
              <a:rPr lang="en-CA" dirty="0"/>
              <a:t>weight</a:t>
            </a:r>
          </a:p>
          <a:p>
            <a:r>
              <a:rPr lang="en-CA" dirty="0"/>
              <a:t>gravity</a:t>
            </a:r>
          </a:p>
        </p:txBody>
      </p:sp>
    </p:spTree>
    <p:extLst>
      <p:ext uri="{BB962C8B-B14F-4D97-AF65-F5344CB8AC3E}">
        <p14:creationId xmlns:p14="http://schemas.microsoft.com/office/powerpoint/2010/main" val="23401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Horizontal layout where buttons have no weight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90" y="1618862"/>
            <a:ext cx="3812540" cy="749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1058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The orientation attribute for the layout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sz="2400" dirty="0" err="1"/>
              <a:t>android:orientation</a:t>
            </a:r>
            <a:r>
              <a:rPr lang="en-CA" sz="2400" dirty="0"/>
              <a:t>="horizontal"</a:t>
            </a:r>
          </a:p>
        </p:txBody>
      </p:sp>
    </p:spTree>
    <p:extLst>
      <p:ext uri="{BB962C8B-B14F-4D97-AF65-F5344CB8AC3E}">
        <p14:creationId xmlns:p14="http://schemas.microsoft.com/office/powerpoint/2010/main" val="4749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Horizontal layout where buttons have equal weight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87" y="1648462"/>
            <a:ext cx="3776345" cy="8045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The weight attribute for both buttons</a:t>
            </a:r>
            <a:endParaRPr lang="en-CA" dirty="0"/>
          </a:p>
          <a:p>
            <a:endParaRPr lang="en-CA" dirty="0"/>
          </a:p>
          <a:p>
            <a:r>
              <a:rPr lang="en-CA" sz="2400" dirty="0" err="1"/>
              <a:t>android:weight</a:t>
            </a:r>
            <a:r>
              <a:rPr lang="en-CA" sz="2400" dirty="0"/>
              <a:t>="1"</a:t>
            </a:r>
          </a:p>
        </p:txBody>
      </p:sp>
    </p:spTree>
    <p:extLst>
      <p:ext uri="{BB962C8B-B14F-4D97-AF65-F5344CB8AC3E}">
        <p14:creationId xmlns:p14="http://schemas.microsoft.com/office/powerpoint/2010/main" val="4928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Vertical layout where buttons are centered horizontally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95" y="1552204"/>
            <a:ext cx="3757930" cy="1270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The gravity attribute for both buttons</a:t>
            </a:r>
          </a:p>
          <a:p>
            <a:endParaRPr lang="en-CA" dirty="0"/>
          </a:p>
          <a:p>
            <a:r>
              <a:rPr lang="en-CA" sz="2400" dirty="0" err="1"/>
              <a:t>android:gravity</a:t>
            </a:r>
            <a:r>
              <a:rPr lang="en-CA" sz="2400" dirty="0"/>
              <a:t>="center"</a:t>
            </a:r>
          </a:p>
        </p:txBody>
      </p:sp>
    </p:spTree>
    <p:extLst>
      <p:ext uri="{BB962C8B-B14F-4D97-AF65-F5344CB8AC3E}">
        <p14:creationId xmlns:p14="http://schemas.microsoft.com/office/powerpoint/2010/main" val="15974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linear layouts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13" y="1953534"/>
            <a:ext cx="3776345" cy="2120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10131" y="451305"/>
            <a:ext cx="463731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&lt;?xml version="1.0" encoding="utf-8"?&gt;</a:t>
            </a:r>
          </a:p>
          <a:p>
            <a:r>
              <a:rPr lang="en-CA" sz="1400" dirty="0"/>
              <a:t>&lt;</a:t>
            </a:r>
            <a:r>
              <a:rPr lang="en-CA" sz="1400" dirty="0" err="1"/>
              <a:t>LinearLayout</a:t>
            </a:r>
            <a:r>
              <a:rPr lang="en-CA" sz="1400" dirty="0"/>
              <a:t> </a:t>
            </a:r>
            <a:r>
              <a:rPr lang="en-CA" sz="1400" dirty="0" err="1"/>
              <a:t>xmlns:android</a:t>
            </a:r>
            <a:r>
              <a:rPr lang="en-CA" sz="1400" dirty="0"/>
              <a:t>=</a:t>
            </a:r>
          </a:p>
          <a:p>
            <a:r>
              <a:rPr lang="en-CA" sz="1400" dirty="0"/>
              <a:t>        "http://schemas.android.com/</a:t>
            </a:r>
            <a:r>
              <a:rPr lang="en-CA" sz="1400" dirty="0" err="1"/>
              <a:t>apk</a:t>
            </a:r>
            <a:r>
              <a:rPr lang="en-CA" sz="1400" dirty="0"/>
              <a:t>/res/android"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match_parent</a:t>
            </a:r>
            <a:r>
              <a:rPr lang="en-CA" sz="1400" dirty="0"/>
              <a:t>"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match_parent</a:t>
            </a:r>
            <a:r>
              <a:rPr lang="en-CA" sz="1400" dirty="0"/>
              <a:t>"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android:orientation</a:t>
            </a:r>
            <a:r>
              <a:rPr lang="en-CA" sz="1400" dirty="0"/>
              <a:t>="vertical" 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android:padding</a:t>
            </a:r>
            <a:r>
              <a:rPr lang="en-CA" sz="1400" dirty="0"/>
              <a:t>="10dp" &gt;</a:t>
            </a:r>
          </a:p>
          <a:p>
            <a:endParaRPr lang="en-CA" sz="1400" dirty="0"/>
          </a:p>
          <a:p>
            <a:r>
              <a:rPr lang="en-CA" sz="1400" dirty="0"/>
              <a:t>    </a:t>
            </a:r>
            <a:r>
              <a:rPr lang="en-CA" sz="1400" dirty="0">
                <a:solidFill>
                  <a:srgbClr val="00B050"/>
                </a:solidFill>
              </a:rPr>
              <a:t>&lt;!-- the first row --&gt;</a:t>
            </a:r>
          </a:p>
          <a:p>
            <a:r>
              <a:rPr lang="en-CA" sz="1400" dirty="0"/>
              <a:t>    &lt;</a:t>
            </a:r>
            <a:r>
              <a:rPr lang="en-CA" sz="1400" dirty="0" err="1"/>
              <a:t>LinearLayout</a:t>
            </a:r>
            <a:endParaRPr lang="en-CA" sz="1400" dirty="0"/>
          </a:p>
          <a:p>
            <a:r>
              <a:rPr lang="en-CA" sz="1400" dirty="0"/>
              <a:t>  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match_parent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android:orientation</a:t>
            </a:r>
            <a:r>
              <a:rPr lang="en-CA" sz="1400" dirty="0"/>
              <a:t>="horizontal" &gt;</a:t>
            </a:r>
          </a:p>
          <a:p>
            <a:endParaRPr lang="en-CA" sz="1400" dirty="0"/>
          </a:p>
          <a:p>
            <a:r>
              <a:rPr lang="en-CA" sz="1400" dirty="0">
                <a:solidFill>
                  <a:srgbClr val="00B050"/>
                </a:solidFill>
              </a:rPr>
              <a:t>        &lt;!--  widgets go here --&gt;</a:t>
            </a:r>
          </a:p>
          <a:p>
            <a:endParaRPr lang="en-CA" sz="1400" dirty="0"/>
          </a:p>
          <a:p>
            <a:r>
              <a:rPr lang="en-CA" sz="1400" dirty="0"/>
              <a:t>    &lt;/</a:t>
            </a:r>
            <a:r>
              <a:rPr lang="en-CA" sz="1400" dirty="0" err="1"/>
              <a:t>LinearLayout</a:t>
            </a:r>
            <a:r>
              <a:rPr lang="en-CA" sz="1400" dirty="0"/>
              <a:t>&gt;</a:t>
            </a:r>
          </a:p>
          <a:p>
            <a:r>
              <a:rPr lang="en-CA" sz="1400" dirty="0"/>
              <a:t>    </a:t>
            </a:r>
            <a:r>
              <a:rPr lang="en-CA" sz="1400" dirty="0">
                <a:solidFill>
                  <a:srgbClr val="00B050"/>
                </a:solidFill>
              </a:rPr>
              <a:t>&lt;!-- the second row --&gt;</a:t>
            </a:r>
          </a:p>
          <a:p>
            <a:r>
              <a:rPr lang="en-CA" sz="1400" dirty="0"/>
              <a:t>    &lt;</a:t>
            </a:r>
            <a:r>
              <a:rPr lang="en-CA" sz="1400" dirty="0" err="1"/>
              <a:t>LinearLayout</a:t>
            </a:r>
            <a:endParaRPr lang="en-CA" sz="1400" dirty="0"/>
          </a:p>
          <a:p>
            <a:r>
              <a:rPr lang="en-CA" sz="1400" dirty="0"/>
              <a:t>  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match_parent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android:orientation</a:t>
            </a:r>
            <a:r>
              <a:rPr lang="en-CA" sz="1400" dirty="0"/>
              <a:t>="horizontal" &gt;</a:t>
            </a:r>
          </a:p>
          <a:p>
            <a:endParaRPr lang="en-CA" sz="1400" dirty="0"/>
          </a:p>
          <a:p>
            <a:r>
              <a:rPr lang="en-CA" sz="1400" dirty="0"/>
              <a:t>        </a:t>
            </a:r>
            <a:r>
              <a:rPr lang="en-CA" sz="1400" dirty="0">
                <a:solidFill>
                  <a:srgbClr val="00B050"/>
                </a:solidFill>
              </a:rPr>
              <a:t>&lt;!--  widgets go here --&gt;</a:t>
            </a:r>
          </a:p>
          <a:p>
            <a:endParaRPr lang="en-CA" sz="1400" dirty="0"/>
          </a:p>
          <a:p>
            <a:r>
              <a:rPr lang="en-CA" sz="1400" dirty="0"/>
              <a:t>    &lt;/</a:t>
            </a:r>
            <a:r>
              <a:rPr lang="en-CA" sz="1400" dirty="0" err="1"/>
              <a:t>LinearLayout</a:t>
            </a:r>
            <a:r>
              <a:rPr lang="en-CA" sz="1400" dirty="0"/>
              <a:t>&gt;</a:t>
            </a:r>
          </a:p>
          <a:p>
            <a:endParaRPr lang="en-CA" sz="1400" dirty="0"/>
          </a:p>
          <a:p>
            <a:r>
              <a:rPr lang="en-CA" sz="1400" dirty="0"/>
              <a:t>&lt;/</a:t>
            </a:r>
            <a:r>
              <a:rPr lang="en-CA" sz="1400" dirty="0" err="1"/>
              <a:t>LinearLayout</a:t>
            </a:r>
            <a:r>
              <a:rPr lang="en-CA" sz="1400" dirty="0"/>
              <a:t>&gt;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703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Linear layout with landscape orientation &amp; 2 buttons 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10" y="1488233"/>
            <a:ext cx="6235700" cy="15360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The location of the XML files</a:t>
            </a:r>
          </a:p>
          <a:p>
            <a:endParaRPr lang="en-CA" sz="2400" b="1" dirty="0"/>
          </a:p>
          <a:p>
            <a:pPr algn="ctr"/>
            <a:r>
              <a:rPr lang="en-CA" sz="2400" b="1" dirty="0"/>
              <a:t>Portrait</a:t>
            </a:r>
          </a:p>
          <a:p>
            <a:endParaRPr lang="en-CA" sz="2400" b="1" dirty="0"/>
          </a:p>
          <a:p>
            <a:r>
              <a:rPr lang="en-CA" sz="2400" dirty="0"/>
              <a:t>res/</a:t>
            </a:r>
            <a:r>
              <a:rPr lang="en-CA" sz="2400" dirty="0">
                <a:highlight>
                  <a:srgbClr val="FFFF00"/>
                </a:highlight>
              </a:rPr>
              <a:t>layout</a:t>
            </a:r>
            <a:r>
              <a:rPr lang="en-CA" sz="2400" dirty="0"/>
              <a:t>/settings_activity.xml</a:t>
            </a:r>
          </a:p>
          <a:p>
            <a:endParaRPr lang="en-CA" sz="2400" b="1" dirty="0"/>
          </a:p>
          <a:p>
            <a:pPr algn="ctr"/>
            <a:r>
              <a:rPr lang="en-CA" sz="2400" b="1" dirty="0"/>
              <a:t>Landscape</a:t>
            </a:r>
          </a:p>
          <a:p>
            <a:endParaRPr lang="en-CA" sz="2400" b="1" dirty="0"/>
          </a:p>
          <a:p>
            <a:r>
              <a:rPr lang="en-CA" sz="2400" dirty="0"/>
              <a:t>res/</a:t>
            </a:r>
            <a:r>
              <a:rPr lang="en-CA" sz="2400" dirty="0">
                <a:highlight>
                  <a:srgbClr val="FFFF00"/>
                </a:highlight>
              </a:rPr>
              <a:t>layout-land</a:t>
            </a:r>
            <a:r>
              <a:rPr lang="en-CA" sz="2400" dirty="0"/>
              <a:t>/settings_activity.xml</a:t>
            </a:r>
          </a:p>
        </p:txBody>
      </p:sp>
    </p:spTree>
    <p:extLst>
      <p:ext uri="{BB962C8B-B14F-4D97-AF65-F5344CB8AC3E}">
        <p14:creationId xmlns:p14="http://schemas.microsoft.com/office/powerpoint/2010/main" val="41135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673454"/>
          </a:xfrm>
        </p:spPr>
        <p:txBody>
          <a:bodyPr/>
          <a:lstStyle/>
          <a:p>
            <a:r>
              <a:rPr lang="en-CA" dirty="0"/>
              <a:t>Space between a view’s sides and its parent.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321282" y="690465"/>
            <a:ext cx="1679510" cy="2724539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73682" y="842866"/>
            <a:ext cx="1396481" cy="243218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Layout</a:t>
            </a:r>
          </a:p>
        </p:txBody>
      </p:sp>
      <p:sp>
        <p:nvSpPr>
          <p:cNvPr id="8" name="Speech Bubble: Rectangle with Corners Rounded 7"/>
          <p:cNvSpPr/>
          <p:nvPr/>
        </p:nvSpPr>
        <p:spPr bwMode="auto">
          <a:xfrm>
            <a:off x="10009762" y="4310743"/>
            <a:ext cx="1541536" cy="694658"/>
          </a:xfrm>
          <a:prstGeom prst="wedgeRoundRectCallout">
            <a:avLst>
              <a:gd name="adj1" fmla="val -19354"/>
              <a:gd name="adj2" fmla="val -194239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padding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813" y="2205876"/>
            <a:ext cx="3897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LinearLayout</a:t>
            </a:r>
            <a:r>
              <a:rPr lang="en-CA" sz="2400" dirty="0"/>
              <a:t> ...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android:padding</a:t>
            </a:r>
            <a:r>
              <a:rPr lang="en-CA" sz="2400" dirty="0"/>
              <a:t>="16db"&gt;</a:t>
            </a:r>
          </a:p>
          <a:p>
            <a:r>
              <a:rPr lang="en-CA" sz="2400" dirty="0"/>
              <a:t>&lt;/</a:t>
            </a:r>
            <a:r>
              <a:rPr lang="en-CA" sz="2400" dirty="0" err="1"/>
              <a:t>LinearLayout</a:t>
            </a:r>
            <a:r>
              <a:rPr lang="en-CA" sz="2400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1199" y="1686355"/>
            <a:ext cx="4642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LinearLayout</a:t>
            </a:r>
            <a:r>
              <a:rPr lang="en-CA" sz="2400" dirty="0"/>
              <a:t> ...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android:paddingBottom</a:t>
            </a:r>
            <a:r>
              <a:rPr lang="en-CA" sz="2400" dirty="0"/>
              <a:t>="8db"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android:paddingLeft</a:t>
            </a:r>
            <a:r>
              <a:rPr lang="en-CA" sz="2400" dirty="0"/>
              <a:t>="16db"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android:paddingRight</a:t>
            </a:r>
            <a:r>
              <a:rPr lang="en-CA" sz="2400" dirty="0"/>
              <a:t>="24db"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android:paddingTop</a:t>
            </a:r>
            <a:r>
              <a:rPr lang="en-CA" sz="2400" dirty="0"/>
              <a:t>="32db"&gt;</a:t>
            </a:r>
          </a:p>
          <a:p>
            <a:r>
              <a:rPr lang="en-CA" sz="2400" dirty="0"/>
              <a:t>&lt;/</a:t>
            </a:r>
            <a:r>
              <a:rPr lang="en-CA" sz="2400" dirty="0" err="1"/>
              <a:t>LinearLayout</a:t>
            </a:r>
            <a:r>
              <a:rPr lang="en-CA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6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LinearLayout</a:t>
            </a:r>
            <a:r>
              <a:rPr lang="en-CA" dirty="0"/>
              <a:t>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3" y="1352550"/>
            <a:ext cx="3314700" cy="5505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0953" y="1430372"/>
            <a:ext cx="4734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="@+id/editText2"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="@string/to" /&gt;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 </a:t>
            </a:r>
            <a:r>
              <a:rPr lang="en-CA" dirty="0" err="1"/>
              <a:t>match_parent</a:t>
            </a:r>
            <a:r>
              <a:rPr lang="en-CA" dirty="0"/>
              <a:t> 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="@string/message" /&gt;</a:t>
            </a:r>
          </a:p>
          <a:p>
            <a:endParaRPr lang="en-CA" dirty="0"/>
          </a:p>
          <a:p>
            <a:r>
              <a:rPr lang="en-CA" dirty="0"/>
              <a:t>&lt;Button</a:t>
            </a:r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android:text</a:t>
            </a:r>
            <a:r>
              <a:rPr lang="en-CA" dirty="0"/>
              <a:t>="@string/send" /&gt;</a:t>
            </a:r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4169611" y="1799616"/>
            <a:ext cx="2684834" cy="2033082"/>
          </a:xfrm>
          <a:prstGeom prst="wedgeRoundRectCallout">
            <a:avLst>
              <a:gd name="adj1" fmla="val -146920"/>
              <a:gd name="adj2" fmla="val -11417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 need to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streeeeeeeetch</a:t>
            </a: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message and push button to the bottom</a:t>
            </a:r>
          </a:p>
        </p:txBody>
      </p:sp>
    </p:spTree>
    <p:extLst>
      <p:ext uri="{BB962C8B-B14F-4D97-AF65-F5344CB8AC3E}">
        <p14:creationId xmlns:p14="http://schemas.microsoft.com/office/powerpoint/2010/main" val="33985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layout_weight</a:t>
            </a:r>
            <a:r>
              <a:rPr lang="en-CA" dirty="0"/>
              <a:t> (example 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343025"/>
            <a:ext cx="3305175" cy="5514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85506" y="1534181"/>
            <a:ext cx="45395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="@+id/editText2"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="@string/to" /&gt;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>
                <a:highlight>
                  <a:srgbClr val="FFFF00"/>
                </a:highlight>
              </a:rPr>
              <a:t>  </a:t>
            </a:r>
            <a:r>
              <a:rPr lang="en-CA" dirty="0" err="1">
                <a:highlight>
                  <a:srgbClr val="FFFF00"/>
                </a:highlight>
              </a:rPr>
              <a:t>android:layout_height</a:t>
            </a:r>
            <a:r>
              <a:rPr lang="en-CA" dirty="0">
                <a:highlight>
                  <a:srgbClr val="FFFF00"/>
                </a:highlight>
              </a:rPr>
              <a:t>="0dp"</a:t>
            </a:r>
          </a:p>
          <a:p>
            <a:r>
              <a:rPr lang="en-CA" dirty="0">
                <a:highlight>
                  <a:srgbClr val="FFFF00"/>
                </a:highlight>
              </a:rPr>
              <a:t>  </a:t>
            </a:r>
            <a:r>
              <a:rPr lang="en-CA" dirty="0" err="1">
                <a:highlight>
                  <a:srgbClr val="FFFF00"/>
                </a:highlight>
              </a:rPr>
              <a:t>android:layout_weight</a:t>
            </a:r>
            <a:r>
              <a:rPr lang="en-CA" dirty="0">
                <a:highlight>
                  <a:srgbClr val="FFFF00"/>
                </a:highlight>
              </a:rPr>
              <a:t>="1"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="@string/message" /&gt;</a:t>
            </a:r>
          </a:p>
          <a:p>
            <a:endParaRPr lang="en-CA" dirty="0"/>
          </a:p>
          <a:p>
            <a:r>
              <a:rPr lang="en-CA" dirty="0"/>
              <a:t>&lt;Button</a:t>
            </a:r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android:text</a:t>
            </a:r>
            <a:r>
              <a:rPr lang="en-CA" dirty="0"/>
              <a:t>="@string/send" /&gt;</a:t>
            </a:r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3784059" y="1867711"/>
            <a:ext cx="2842689" cy="2875859"/>
          </a:xfrm>
          <a:prstGeom prst="wedgeRoundRectCallout">
            <a:avLst>
              <a:gd name="adj1" fmla="val 83538"/>
              <a:gd name="adj2" fmla="val 30235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This view is the only one with any weight so it will expand to fill space that’s not needed by any other views.</a:t>
            </a:r>
          </a:p>
        </p:txBody>
      </p:sp>
    </p:spTree>
    <p:extLst>
      <p:ext uri="{BB962C8B-B14F-4D97-AF65-F5344CB8AC3E}">
        <p14:creationId xmlns:p14="http://schemas.microsoft.com/office/powerpoint/2010/main" val="23702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layout_weight</a:t>
            </a:r>
            <a:r>
              <a:rPr lang="en-CA" dirty="0"/>
              <a:t> (example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343025"/>
            <a:ext cx="3305175" cy="5514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21693" y="1189176"/>
            <a:ext cx="44033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="@+id/editText2"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="0dp"</a:t>
            </a:r>
          </a:p>
          <a:p>
            <a:r>
              <a:rPr lang="en-CA" dirty="0"/>
              <a:t>  </a:t>
            </a:r>
            <a:r>
              <a:rPr lang="en-CA" dirty="0" err="1">
                <a:highlight>
                  <a:srgbClr val="FFFF00"/>
                </a:highlight>
              </a:rPr>
              <a:t>android:layout_weight</a:t>
            </a:r>
            <a:r>
              <a:rPr lang="en-CA" dirty="0">
                <a:highlight>
                  <a:srgbClr val="FFFF00"/>
                </a:highlight>
              </a:rPr>
              <a:t>="1"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="@string/to" /&gt;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="0dp"</a:t>
            </a:r>
          </a:p>
          <a:p>
            <a:r>
              <a:rPr lang="en-CA" dirty="0">
                <a:highlight>
                  <a:srgbClr val="FFFF00"/>
                </a:highlight>
              </a:rPr>
              <a:t>  </a:t>
            </a:r>
            <a:r>
              <a:rPr lang="en-CA" dirty="0" err="1">
                <a:highlight>
                  <a:srgbClr val="FFFF00"/>
                </a:highlight>
              </a:rPr>
              <a:t>android:layout_weight</a:t>
            </a:r>
            <a:r>
              <a:rPr lang="en-CA" dirty="0">
                <a:highlight>
                  <a:srgbClr val="FFFF00"/>
                </a:highlight>
              </a:rPr>
              <a:t>="2"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="@string/message" /&gt;</a:t>
            </a:r>
          </a:p>
          <a:p>
            <a:endParaRPr lang="en-CA" dirty="0"/>
          </a:p>
          <a:p>
            <a:r>
              <a:rPr lang="en-CA" dirty="0"/>
              <a:t>&lt;Button</a:t>
            </a:r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android:text</a:t>
            </a:r>
            <a:r>
              <a:rPr lang="en-CA" dirty="0"/>
              <a:t>="@string/send" /&gt;</a:t>
            </a:r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4951379" y="1468877"/>
            <a:ext cx="1984442" cy="2146768"/>
          </a:xfrm>
          <a:prstGeom prst="wedgeRoundRectCallout">
            <a:avLst>
              <a:gd name="adj1" fmla="val -139212"/>
              <a:gd name="adj2" fmla="val 8776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 of 1 so it takes 1/3 of extra space.</a:t>
            </a:r>
          </a:p>
        </p:txBody>
      </p:sp>
      <p:sp>
        <p:nvSpPr>
          <p:cNvPr id="6" name="Speech Bubble: Rectangle with Corners Rounded 5"/>
          <p:cNvSpPr/>
          <p:nvPr/>
        </p:nvSpPr>
        <p:spPr bwMode="auto">
          <a:xfrm>
            <a:off x="4880043" y="3895346"/>
            <a:ext cx="1984442" cy="2146768"/>
          </a:xfrm>
          <a:prstGeom prst="wedgeRoundRectCallout">
            <a:avLst>
              <a:gd name="adj1" fmla="val -139212"/>
              <a:gd name="adj2" fmla="val 8776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 of 2 so it takes 2/3 of extra space.</a:t>
            </a:r>
          </a:p>
        </p:txBody>
      </p:sp>
    </p:spTree>
    <p:extLst>
      <p:ext uri="{BB962C8B-B14F-4D97-AF65-F5344CB8AC3E}">
        <p14:creationId xmlns:p14="http://schemas.microsoft.com/office/powerpoint/2010/main" val="29417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i="1" dirty="0" err="1"/>
              <a:t>android:gravity</a:t>
            </a:r>
            <a:r>
              <a:rPr lang="en-CA" i="1" dirty="0"/>
              <a:t> </a:t>
            </a:r>
            <a:r>
              <a:rPr lang="en-CA" dirty="0"/>
              <a:t>attribute specifies how to position the contents of a view inside the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1" y="2349885"/>
            <a:ext cx="2627996" cy="4377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2408" y="2280420"/>
            <a:ext cx="42963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="@+id/editText2"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="0dp"</a:t>
            </a:r>
          </a:p>
          <a:p>
            <a:r>
              <a:rPr lang="en-CA" dirty="0"/>
              <a:t>  </a:t>
            </a:r>
            <a:r>
              <a:rPr lang="en-CA" dirty="0" err="1"/>
              <a:t>android:layout_weight</a:t>
            </a:r>
            <a:r>
              <a:rPr lang="en-CA" dirty="0"/>
              <a:t>="1"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="@string/to"</a:t>
            </a:r>
          </a:p>
          <a:p>
            <a:r>
              <a:rPr lang="en-CA" dirty="0"/>
              <a:t>  </a:t>
            </a:r>
            <a:r>
              <a:rPr lang="en-CA" dirty="0" err="1">
                <a:highlight>
                  <a:srgbClr val="FFFF00"/>
                </a:highlight>
              </a:rPr>
              <a:t>android:gravity</a:t>
            </a:r>
            <a:r>
              <a:rPr lang="en-CA" dirty="0">
                <a:highlight>
                  <a:srgbClr val="FFFF00"/>
                </a:highlight>
              </a:rPr>
              <a:t>="top"</a:t>
            </a:r>
            <a:r>
              <a:rPr lang="en-CA" dirty="0"/>
              <a:t>/&gt;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EditText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="0dp"</a:t>
            </a:r>
          </a:p>
          <a:p>
            <a:r>
              <a:rPr lang="en-CA" dirty="0"/>
              <a:t>  </a:t>
            </a:r>
            <a:r>
              <a:rPr lang="en-CA" dirty="0" err="1"/>
              <a:t>android:layout_weight</a:t>
            </a:r>
            <a:r>
              <a:rPr lang="en-CA" dirty="0"/>
              <a:t>="2"</a:t>
            </a:r>
          </a:p>
          <a:p>
            <a:r>
              <a:rPr lang="en-CA" dirty="0"/>
              <a:t>  </a:t>
            </a:r>
            <a:r>
              <a:rPr lang="en-CA" dirty="0" err="1"/>
              <a:t>android:hint</a:t>
            </a:r>
            <a:r>
              <a:rPr lang="en-CA" dirty="0"/>
              <a:t>="@string/message"</a:t>
            </a:r>
          </a:p>
          <a:p>
            <a:r>
              <a:rPr lang="en-CA" dirty="0"/>
              <a:t>  </a:t>
            </a:r>
            <a:r>
              <a:rPr lang="en-CA" dirty="0" err="1">
                <a:highlight>
                  <a:srgbClr val="FFFF00"/>
                </a:highlight>
              </a:rPr>
              <a:t>android:gravity</a:t>
            </a:r>
            <a:r>
              <a:rPr lang="en-CA" dirty="0">
                <a:highlight>
                  <a:srgbClr val="FFFF00"/>
                </a:highlight>
              </a:rPr>
              <a:t>="top"</a:t>
            </a:r>
            <a:r>
              <a:rPr lang="en-CA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844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Values used with </a:t>
            </a:r>
            <a:r>
              <a:rPr lang="en-CA" dirty="0" err="1"/>
              <a:t>android:gravity</a:t>
            </a:r>
            <a:r>
              <a:rPr lang="en-CA" dirty="0"/>
              <a:t> attribute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67194"/>
              </p:ext>
            </p:extLst>
          </p:nvPr>
        </p:nvGraphicFramePr>
        <p:xfrm>
          <a:off x="700852" y="1249348"/>
          <a:ext cx="10790296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5520">
                  <a:extLst>
                    <a:ext uri="{9D8B030D-6E8A-4147-A177-3AD203B41FA5}">
                      <a16:colId xmlns:a16="http://schemas.microsoft.com/office/drawing/2014/main" val="3974728648"/>
                    </a:ext>
                  </a:extLst>
                </a:gridCol>
                <a:gridCol w="6484776">
                  <a:extLst>
                    <a:ext uri="{9D8B030D-6E8A-4147-A177-3AD203B41FA5}">
                      <a16:colId xmlns:a16="http://schemas.microsoft.com/office/drawing/2014/main" val="231617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top, bottom, left,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Puts view</a:t>
                      </a:r>
                      <a:r>
                        <a:rPr lang="en-CA" sz="2000" baseline="0" dirty="0"/>
                        <a:t> contents at top, bottom, left, or right  of view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4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start,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Puts view</a:t>
                      </a:r>
                      <a:r>
                        <a:rPr lang="en-CA" sz="2000" baseline="0" dirty="0"/>
                        <a:t> contents at start or end of view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6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center_vertical</a:t>
                      </a:r>
                      <a:r>
                        <a:rPr lang="en-CA" sz="2000" dirty="0"/>
                        <a:t>, </a:t>
                      </a:r>
                      <a:r>
                        <a:rPr lang="en-CA" sz="2000" dirty="0" err="1"/>
                        <a:t>center_horizontal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Centers view contents vertically or horizontally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Centers view contents vertically</a:t>
                      </a:r>
                      <a:r>
                        <a:rPr lang="en-CA" sz="2000" baseline="0" dirty="0"/>
                        <a:t> &amp; horizontally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fill_vertical</a:t>
                      </a:r>
                      <a:r>
                        <a:rPr lang="en-CA" sz="2000" dirty="0"/>
                        <a:t>, </a:t>
                      </a:r>
                      <a:r>
                        <a:rPr lang="en-CA" sz="2000" dirty="0" err="1"/>
                        <a:t>fill_horizontal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Makes view contents fill view vertically or horizontally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Makes view contents fill view vertically &amp;</a:t>
                      </a:r>
                      <a:r>
                        <a:rPr lang="en-CA" sz="2000" baseline="0" dirty="0"/>
                        <a:t> horizontally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3399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8557" y="4294464"/>
            <a:ext cx="1018977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apply multiple gravities to a view by separating each value with “|”</a:t>
            </a:r>
          </a:p>
        </p:txBody>
      </p:sp>
    </p:spTree>
    <p:extLst>
      <p:ext uri="{BB962C8B-B14F-4D97-AF65-F5344CB8AC3E}">
        <p14:creationId xmlns:p14="http://schemas.microsoft.com/office/powerpoint/2010/main" val="3346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layout:gravity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android:gravity</a:t>
            </a:r>
            <a:r>
              <a:rPr lang="en-CA" dirty="0"/>
              <a:t> attribute specifies where you want a view in a linear layout to appear in its enclosing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6" y="2349885"/>
            <a:ext cx="2441643" cy="4099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4272" y="3248018"/>
            <a:ext cx="5006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&lt;Button</a:t>
            </a:r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>
                <a:highlight>
                  <a:srgbClr val="FFFF00"/>
                </a:highlight>
              </a:rPr>
              <a:t>android:layout_gravity</a:t>
            </a:r>
            <a:r>
              <a:rPr lang="en-CA" dirty="0">
                <a:highlight>
                  <a:srgbClr val="FFFF00"/>
                </a:highlight>
              </a:rPr>
              <a:t>="end"</a:t>
            </a:r>
          </a:p>
          <a:p>
            <a:r>
              <a:rPr lang="en-CA" dirty="0"/>
              <a:t>  </a:t>
            </a:r>
            <a:r>
              <a:rPr lang="en-CA" dirty="0" err="1"/>
              <a:t>android:text</a:t>
            </a:r>
            <a:r>
              <a:rPr lang="en-CA" dirty="0"/>
              <a:t>="@string/send"/&gt;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61489" y="4503906"/>
            <a:ext cx="2324911" cy="140078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Values used with </a:t>
            </a:r>
            <a:r>
              <a:rPr lang="en-CA" dirty="0" err="1"/>
              <a:t>android:gravity</a:t>
            </a:r>
            <a:r>
              <a:rPr lang="en-CA" dirty="0"/>
              <a:t> attribute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0328"/>
              </p:ext>
            </p:extLst>
          </p:nvPr>
        </p:nvGraphicFramePr>
        <p:xfrm>
          <a:off x="631216" y="1945351"/>
          <a:ext cx="1129386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8682">
                  <a:extLst>
                    <a:ext uri="{9D8B030D-6E8A-4147-A177-3AD203B41FA5}">
                      <a16:colId xmlns:a16="http://schemas.microsoft.com/office/drawing/2014/main" val="3882345178"/>
                    </a:ext>
                  </a:extLst>
                </a:gridCol>
                <a:gridCol w="7635181">
                  <a:extLst>
                    <a:ext uri="{9D8B030D-6E8A-4147-A177-3AD203B41FA5}">
                      <a16:colId xmlns:a16="http://schemas.microsoft.com/office/drawing/2014/main" val="137160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7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top, bottom,</a:t>
                      </a:r>
                      <a:r>
                        <a:rPr lang="en-CA" baseline="0" dirty="0"/>
                        <a:t> left, right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Puts view at top, bottom, left or right of its available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start,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Puts view at start or end of its available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center_vertical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center_horizontal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Centers view vertically</a:t>
                      </a:r>
                      <a:r>
                        <a:rPr lang="en-CA" baseline="0" dirty="0"/>
                        <a:t> or horizontally in its available space.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8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Center view vertically and horizontally in its available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9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fill_vertical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fill_horizontal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Grows view so that it fills its available space vertically</a:t>
                      </a:r>
                      <a:r>
                        <a:rPr lang="en-CA" baseline="0" dirty="0"/>
                        <a:t> or horizontally.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8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Grows view so that it fills its available space vertically</a:t>
                      </a:r>
                      <a:r>
                        <a:rPr lang="en-CA" baseline="0" dirty="0"/>
                        <a:t> and horizontally.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2057-A72B-4F2C-ABC3-7B270633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GridLayout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10E4-7651-4738-8210-98BDB5C58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A grid layout splits the screen up into a grid of rows and columns, and allocates views to cells.</a:t>
            </a:r>
          </a:p>
        </p:txBody>
      </p:sp>
    </p:spTree>
    <p:extLst>
      <p:ext uri="{BB962C8B-B14F-4D97-AF65-F5344CB8AC3E}">
        <p14:creationId xmlns:p14="http://schemas.microsoft.com/office/powerpoint/2010/main" val="2711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8ABB-EF19-4CB9-83B7-5CF8E837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GridLayout</a:t>
            </a:r>
            <a:r>
              <a:rPr lang="en-CA" dirty="0"/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D711C-F9E9-45F1-B48C-1BD7A37A94EF}"/>
              </a:ext>
            </a:extLst>
          </p:cNvPr>
          <p:cNvSpPr/>
          <p:nvPr/>
        </p:nvSpPr>
        <p:spPr>
          <a:xfrm>
            <a:off x="192832" y="1082613"/>
            <a:ext cx="648788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</a:t>
            </a:r>
            <a:r>
              <a:rPr lang="en-CA" sz="1400" dirty="0" err="1"/>
              <a:t>GridLayout</a:t>
            </a:r>
            <a:r>
              <a:rPr lang="en-CA" sz="1400" dirty="0"/>
              <a:t>  . . . . .</a:t>
            </a:r>
          </a:p>
          <a:p>
            <a:r>
              <a:rPr lang="en-CA" sz="1400" dirty="0"/>
              <a:t> </a:t>
            </a:r>
            <a:r>
              <a:rPr lang="en-CA" sz="1400" dirty="0" err="1"/>
              <a:t>android:columnCount</a:t>
            </a:r>
            <a:r>
              <a:rPr lang="en-CA" sz="1400" dirty="0"/>
              <a:t>="2" &gt;</a:t>
            </a:r>
          </a:p>
          <a:p>
            <a:endParaRPr lang="en-CA" sz="1400" dirty="0"/>
          </a:p>
          <a:p>
            <a:r>
              <a:rPr lang="en-CA" sz="1400" dirty="0"/>
              <a:t>   &lt;</a:t>
            </a:r>
            <a:r>
              <a:rPr lang="en-CA" sz="1400" dirty="0" err="1"/>
              <a:t>TextView</a:t>
            </a:r>
            <a:endParaRPr lang="en-CA" sz="1400" dirty="0"/>
          </a:p>
          <a:p>
            <a:r>
              <a:rPr lang="en-CA" sz="1400" dirty="0"/>
              <a:t>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android:layout_row</a:t>
            </a:r>
            <a:r>
              <a:rPr lang="en-CA" sz="1400" dirty="0">
                <a:highlight>
                  <a:srgbClr val="FFFF00"/>
                </a:highlight>
              </a:rPr>
              <a:t>="0" </a:t>
            </a:r>
            <a:r>
              <a:rPr lang="en-CA" sz="1400" dirty="0" err="1">
                <a:highlight>
                  <a:srgbClr val="FFFF00"/>
                </a:highlight>
              </a:rPr>
              <a:t>android:layout_column</a:t>
            </a:r>
            <a:r>
              <a:rPr lang="en-CA" sz="1400" dirty="0">
                <a:highlight>
                  <a:srgbClr val="FFFF00"/>
                </a:highlight>
              </a:rPr>
              <a:t>="0"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android:text</a:t>
            </a:r>
            <a:r>
              <a:rPr lang="en-CA" sz="1400" dirty="0"/>
              <a:t>="@string/to" /&gt;</a:t>
            </a:r>
          </a:p>
          <a:p>
            <a:r>
              <a:rPr lang="en-CA" sz="1400" dirty="0"/>
              <a:t>   &lt;</a:t>
            </a:r>
            <a:r>
              <a:rPr lang="en-CA" sz="1400" dirty="0" err="1"/>
              <a:t>EditText</a:t>
            </a:r>
            <a:endParaRPr lang="en-CA" sz="1400" dirty="0"/>
          </a:p>
          <a:p>
            <a:r>
              <a:rPr lang="en-CA" sz="1400" dirty="0"/>
              <a:t>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android:layout_gravity</a:t>
            </a:r>
            <a:r>
              <a:rPr lang="en-CA" sz="1400" dirty="0"/>
              <a:t>="</a:t>
            </a:r>
            <a:r>
              <a:rPr lang="en-CA" sz="1400" dirty="0" err="1"/>
              <a:t>fill_horizontal</a:t>
            </a:r>
            <a:r>
              <a:rPr lang="en-CA" sz="1400" dirty="0"/>
              <a:t>"</a:t>
            </a:r>
          </a:p>
          <a:p>
            <a:r>
              <a:rPr lang="en-CA" sz="1400" dirty="0">
                <a:highlight>
                  <a:srgbClr val="FFFF00"/>
                </a:highlight>
              </a:rPr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android:layout_row</a:t>
            </a:r>
            <a:r>
              <a:rPr lang="en-CA" sz="1400" dirty="0">
                <a:highlight>
                  <a:srgbClr val="FFFF00"/>
                </a:highlight>
              </a:rPr>
              <a:t>="0" </a:t>
            </a:r>
            <a:r>
              <a:rPr lang="en-CA" sz="1400" dirty="0" err="1">
                <a:highlight>
                  <a:srgbClr val="FFFF00"/>
                </a:highlight>
              </a:rPr>
              <a:t>android:layout_column</a:t>
            </a:r>
            <a:r>
              <a:rPr lang="en-CA" sz="1400" dirty="0">
                <a:highlight>
                  <a:srgbClr val="FFFF00"/>
                </a:highlight>
              </a:rPr>
              <a:t>="1"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android:hint</a:t>
            </a:r>
            <a:r>
              <a:rPr lang="en-CA" sz="1400" dirty="0"/>
              <a:t>="@string/</a:t>
            </a:r>
            <a:r>
              <a:rPr lang="en-CA" sz="1400" dirty="0" err="1"/>
              <a:t>to_hint</a:t>
            </a:r>
            <a:r>
              <a:rPr lang="en-CA" sz="1400" dirty="0"/>
              <a:t>" /&gt;</a:t>
            </a:r>
          </a:p>
          <a:p>
            <a:r>
              <a:rPr lang="en-CA" sz="1400" dirty="0"/>
              <a:t>   &lt;</a:t>
            </a:r>
            <a:r>
              <a:rPr lang="en-CA" sz="1400" dirty="0" err="1"/>
              <a:t>EditText</a:t>
            </a:r>
            <a:endParaRPr lang="en-CA" sz="1400" dirty="0"/>
          </a:p>
          <a:p>
            <a:r>
              <a:rPr lang="en-CA" sz="1400" dirty="0"/>
              <a:t>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android:layout_gravity</a:t>
            </a:r>
            <a:r>
              <a:rPr lang="en-CA" sz="1400" dirty="0"/>
              <a:t>="fill"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android:gravity</a:t>
            </a:r>
            <a:r>
              <a:rPr lang="en-CA" sz="1400" dirty="0"/>
              <a:t>="top"</a:t>
            </a:r>
          </a:p>
          <a:p>
            <a:r>
              <a:rPr lang="en-CA" sz="1400" dirty="0"/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android:layout_row</a:t>
            </a:r>
            <a:r>
              <a:rPr lang="en-CA" sz="1400" dirty="0">
                <a:highlight>
                  <a:srgbClr val="FFFF00"/>
                </a:highlight>
              </a:rPr>
              <a:t>="1" </a:t>
            </a:r>
            <a:r>
              <a:rPr lang="en-CA" sz="1400" dirty="0" err="1">
                <a:highlight>
                  <a:srgbClr val="FFFF00"/>
                </a:highlight>
              </a:rPr>
              <a:t>android:layout_column</a:t>
            </a:r>
            <a:r>
              <a:rPr lang="en-CA" sz="1400" dirty="0">
                <a:highlight>
                  <a:srgbClr val="FFFF00"/>
                </a:highlight>
              </a:rPr>
              <a:t>="0"</a:t>
            </a:r>
          </a:p>
          <a:p>
            <a:r>
              <a:rPr lang="en-CA" sz="1400" dirty="0">
                <a:highlight>
                  <a:srgbClr val="FFFF00"/>
                </a:highlight>
              </a:rPr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android:layout_columnSpan</a:t>
            </a:r>
            <a:r>
              <a:rPr lang="en-CA" sz="1400" dirty="0">
                <a:highlight>
                  <a:srgbClr val="FFFF00"/>
                </a:highlight>
              </a:rPr>
              <a:t>="2" </a:t>
            </a:r>
            <a:r>
              <a:rPr lang="en-CA" sz="1400" dirty="0" err="1"/>
              <a:t>android:text</a:t>
            </a:r>
            <a:r>
              <a:rPr lang="en-CA" sz="1400" dirty="0"/>
              <a:t>="@string/message" /&gt;</a:t>
            </a:r>
          </a:p>
          <a:p>
            <a:r>
              <a:rPr lang="en-CA" sz="1400" dirty="0"/>
              <a:t>   &lt;Button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android:layout_width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 </a:t>
            </a:r>
            <a:r>
              <a:rPr lang="en-CA" sz="1400" dirty="0" err="1"/>
              <a:t>android:layout_height</a:t>
            </a:r>
            <a:r>
              <a:rPr lang="en-CA" sz="1400" dirty="0"/>
              <a:t>="</a:t>
            </a:r>
            <a:r>
              <a:rPr lang="en-CA" sz="1400" dirty="0" err="1"/>
              <a:t>wrap_content</a:t>
            </a:r>
            <a:r>
              <a:rPr lang="en-CA" sz="1400" dirty="0"/>
              <a:t>"</a:t>
            </a:r>
          </a:p>
          <a:p>
            <a:r>
              <a:rPr lang="en-CA" sz="1400" dirty="0"/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android:layout_row</a:t>
            </a:r>
            <a:r>
              <a:rPr lang="en-CA" sz="1400" dirty="0">
                <a:highlight>
                  <a:srgbClr val="FFFF00"/>
                </a:highlight>
              </a:rPr>
              <a:t>="2" </a:t>
            </a:r>
            <a:r>
              <a:rPr lang="en-CA" sz="1400" dirty="0" err="1">
                <a:highlight>
                  <a:srgbClr val="FFFF00"/>
                </a:highlight>
              </a:rPr>
              <a:t>android:layout_column</a:t>
            </a:r>
            <a:r>
              <a:rPr lang="en-CA" sz="1400" dirty="0">
                <a:highlight>
                  <a:srgbClr val="FFFF00"/>
                </a:highlight>
              </a:rPr>
              <a:t>="0"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android:layout_gravity</a:t>
            </a:r>
            <a:r>
              <a:rPr lang="en-CA" sz="1400" dirty="0"/>
              <a:t>="</a:t>
            </a:r>
            <a:r>
              <a:rPr lang="en-CA" sz="1400" dirty="0" err="1"/>
              <a:t>center_horizontal</a:t>
            </a:r>
            <a:r>
              <a:rPr lang="en-CA" sz="1400" dirty="0"/>
              <a:t>"</a:t>
            </a:r>
          </a:p>
          <a:p>
            <a:r>
              <a:rPr lang="en-CA" sz="1400" dirty="0"/>
              <a:t>      </a:t>
            </a:r>
            <a:r>
              <a:rPr lang="en-CA" sz="1400" dirty="0" err="1">
                <a:highlight>
                  <a:srgbClr val="FFFF00"/>
                </a:highlight>
              </a:rPr>
              <a:t>android:layout_columnSpan</a:t>
            </a:r>
            <a:r>
              <a:rPr lang="en-CA" sz="1400" dirty="0">
                <a:highlight>
                  <a:srgbClr val="FFFF00"/>
                </a:highlight>
              </a:rPr>
              <a:t>="2"</a:t>
            </a:r>
          </a:p>
          <a:p>
            <a:r>
              <a:rPr lang="en-CA" sz="1400" dirty="0"/>
              <a:t>      </a:t>
            </a:r>
            <a:r>
              <a:rPr lang="en-CA" sz="1400" dirty="0" err="1"/>
              <a:t>android:text</a:t>
            </a:r>
            <a:r>
              <a:rPr lang="en-CA" sz="1400" dirty="0"/>
              <a:t>="@string/send" /&gt;</a:t>
            </a:r>
          </a:p>
          <a:p>
            <a:r>
              <a:rPr lang="en-CA" sz="1400" dirty="0"/>
              <a:t>&lt;/</a:t>
            </a:r>
            <a:r>
              <a:rPr lang="en-CA" sz="1400" dirty="0" err="1"/>
              <a:t>GridLayout</a:t>
            </a:r>
            <a:r>
              <a:rPr lang="en-CA" sz="14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567AC-97C8-4FB9-A5C1-F4791071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876" y="578498"/>
            <a:ext cx="2947104" cy="5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TableLayout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F965B-C903-4946-8E1E-17697CA50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 err="1"/>
              <a:t>TableLayout</a:t>
            </a:r>
            <a:r>
              <a:rPr lang="en-CA" dirty="0"/>
              <a:t> positions its children into rows and columns.</a:t>
            </a:r>
          </a:p>
          <a:p>
            <a:r>
              <a:rPr lang="en-CA" dirty="0"/>
              <a:t>Border lines are not displayed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569" y="3568960"/>
            <a:ext cx="372110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99518" y="5083925"/>
            <a:ext cx="3072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Common attributes</a:t>
            </a:r>
          </a:p>
          <a:p>
            <a:endParaRPr lang="en-CA" dirty="0"/>
          </a:p>
          <a:p>
            <a:r>
              <a:rPr lang="en-CA" sz="2400" dirty="0" err="1"/>
              <a:t>layout_span</a:t>
            </a:r>
            <a:endParaRPr lang="en-CA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FD0D9-750B-4D09-BAE2-3146C1886797}"/>
              </a:ext>
            </a:extLst>
          </p:cNvPr>
          <p:cNvSpPr txBox="1">
            <a:spLocks/>
          </p:cNvSpPr>
          <p:nvPr/>
        </p:nvSpPr>
        <p:spPr>
          <a:xfrm>
            <a:off x="268541" y="2488905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/>
              <a:t>A table layout with two rows and four columns</a:t>
            </a:r>
          </a:p>
        </p:txBody>
      </p:sp>
    </p:spTree>
    <p:extLst>
      <p:ext uri="{BB962C8B-B14F-4D97-AF65-F5344CB8AC3E}">
        <p14:creationId xmlns:p14="http://schemas.microsoft.com/office/powerpoint/2010/main" val="3513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673454"/>
          </a:xfrm>
        </p:spPr>
        <p:txBody>
          <a:bodyPr/>
          <a:lstStyle/>
          <a:p>
            <a:r>
              <a:rPr lang="en-CA" dirty="0"/>
              <a:t>Use margins to add distance between 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4264" y="23961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/>
              <a:t>&lt;Button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android:onClick</a:t>
            </a:r>
            <a:r>
              <a:rPr lang="en-CA" sz="2400" dirty="0"/>
              <a:t>="</a:t>
            </a:r>
            <a:r>
              <a:rPr lang="en-CA" sz="2400" dirty="0" err="1"/>
              <a:t>onBackClick</a:t>
            </a:r>
            <a:r>
              <a:rPr lang="en-CA" sz="2400" dirty="0"/>
              <a:t>"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android:layout_marginTop</a:t>
            </a:r>
            <a:r>
              <a:rPr lang="en-CA" sz="2400" dirty="0"/>
              <a:t>="48dp"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android:text</a:t>
            </a:r>
            <a:r>
              <a:rPr lang="en-CA" sz="2400" dirty="0"/>
              <a:t>="Delete"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79" y="2949706"/>
            <a:ext cx="1112616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9610-FC69-43BF-B281-F3E60C71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TableLayout</a:t>
            </a:r>
            <a:r>
              <a:rPr lang="en-CA" dirty="0"/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5CB43-E964-4564-953B-57F38AD6FEAA}"/>
              </a:ext>
            </a:extLst>
          </p:cNvPr>
          <p:cNvSpPr/>
          <p:nvPr/>
        </p:nvSpPr>
        <p:spPr>
          <a:xfrm>
            <a:off x="668693" y="1189176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/>
              <a:t>&lt;</a:t>
            </a:r>
            <a:r>
              <a:rPr lang="en-CA" sz="1600" dirty="0" err="1"/>
              <a:t>TableLayout</a:t>
            </a:r>
            <a:r>
              <a:rPr lang="en-CA" sz="1600" dirty="0"/>
              <a:t> .... </a:t>
            </a:r>
          </a:p>
          <a:p>
            <a:r>
              <a:rPr lang="en-CA" sz="1600" dirty="0"/>
              <a:t>   </a:t>
            </a:r>
            <a:r>
              <a:rPr lang="en-CA" sz="1600" dirty="0" err="1"/>
              <a:t>android:stretchColumns</a:t>
            </a:r>
            <a:r>
              <a:rPr lang="en-CA" sz="1600" dirty="0"/>
              <a:t>="1"&gt;</a:t>
            </a:r>
          </a:p>
          <a:p>
            <a:endParaRPr lang="en-CA" sz="1600" dirty="0"/>
          </a:p>
          <a:p>
            <a:r>
              <a:rPr lang="en-CA" sz="1600" dirty="0"/>
              <a:t>   &lt;</a:t>
            </a:r>
            <a:r>
              <a:rPr lang="en-CA" sz="1600" dirty="0" err="1"/>
              <a:t>TableRow</a:t>
            </a:r>
            <a:r>
              <a:rPr lang="en-CA" sz="1600" dirty="0"/>
              <a:t>&gt;</a:t>
            </a:r>
          </a:p>
          <a:p>
            <a:r>
              <a:rPr lang="en-CA" sz="1600" dirty="0"/>
              <a:t>      &lt;</a:t>
            </a:r>
            <a:r>
              <a:rPr lang="en-CA" sz="1600" dirty="0" err="1"/>
              <a:t>TextView</a:t>
            </a:r>
            <a:endParaRPr lang="en-CA" sz="1600" dirty="0"/>
          </a:p>
          <a:p>
            <a:r>
              <a:rPr lang="en-CA" sz="1600" dirty="0"/>
              <a:t>         </a:t>
            </a:r>
            <a:r>
              <a:rPr lang="en-CA" sz="1600" dirty="0" err="1"/>
              <a:t>android:text</a:t>
            </a:r>
            <a:r>
              <a:rPr lang="en-CA" sz="1600" dirty="0"/>
              <a:t>="@string/</a:t>
            </a:r>
            <a:r>
              <a:rPr lang="en-CA" sz="1600" dirty="0" err="1"/>
              <a:t>open_shortcut</a:t>
            </a:r>
            <a:r>
              <a:rPr lang="en-CA" sz="1600" dirty="0"/>
              <a:t>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android:padding</a:t>
            </a:r>
            <a:r>
              <a:rPr lang="en-CA" sz="1600" dirty="0"/>
              <a:t>="3dip"/&gt;</a:t>
            </a:r>
          </a:p>
          <a:p>
            <a:r>
              <a:rPr lang="en-CA" sz="1600" dirty="0"/>
              <a:t>      &lt;</a:t>
            </a:r>
            <a:r>
              <a:rPr lang="en-CA" sz="1600" dirty="0" err="1"/>
              <a:t>TextView</a:t>
            </a:r>
            <a:endParaRPr lang="en-CA" sz="1600" dirty="0"/>
          </a:p>
          <a:p>
            <a:r>
              <a:rPr lang="en-CA" sz="1600" dirty="0"/>
              <a:t>         </a:t>
            </a:r>
            <a:r>
              <a:rPr lang="en-CA" sz="1600" dirty="0" err="1"/>
              <a:t>android:text</a:t>
            </a:r>
            <a:r>
              <a:rPr lang="en-CA" sz="1600" dirty="0"/>
              <a:t>="@string/open"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android:gravity</a:t>
            </a:r>
            <a:r>
              <a:rPr lang="en-CA" sz="1600" dirty="0"/>
              <a:t>="right"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android:padding</a:t>
            </a:r>
            <a:r>
              <a:rPr lang="en-CA" sz="1600" dirty="0"/>
              <a:t>="3dip"/&gt;</a:t>
            </a:r>
          </a:p>
          <a:p>
            <a:r>
              <a:rPr lang="en-CA" sz="1600" dirty="0"/>
              <a:t>   &lt;/</a:t>
            </a:r>
            <a:r>
              <a:rPr lang="en-CA" sz="1600" dirty="0" err="1"/>
              <a:t>TableRow</a:t>
            </a:r>
            <a:r>
              <a:rPr lang="en-CA" sz="1600" dirty="0"/>
              <a:t>&gt;</a:t>
            </a:r>
          </a:p>
          <a:p>
            <a:r>
              <a:rPr lang="en-CA" sz="1600" dirty="0"/>
              <a:t>   &lt;</a:t>
            </a:r>
            <a:r>
              <a:rPr lang="en-CA" sz="1600" dirty="0" err="1"/>
              <a:t>TableRow</a:t>
            </a:r>
            <a:r>
              <a:rPr lang="en-CA" sz="1600" dirty="0"/>
              <a:t>&gt;</a:t>
            </a:r>
          </a:p>
          <a:p>
            <a:r>
              <a:rPr lang="en-CA" sz="1600" dirty="0"/>
              <a:t>      &lt;</a:t>
            </a:r>
            <a:r>
              <a:rPr lang="en-CA" sz="1600" dirty="0" err="1"/>
              <a:t>TextView</a:t>
            </a:r>
            <a:endParaRPr lang="en-CA" sz="1600" dirty="0"/>
          </a:p>
          <a:p>
            <a:r>
              <a:rPr lang="en-CA" sz="1600" dirty="0"/>
              <a:t>         </a:t>
            </a:r>
            <a:r>
              <a:rPr lang="en-CA" sz="1600" dirty="0" err="1"/>
              <a:t>android:text</a:t>
            </a:r>
            <a:r>
              <a:rPr lang="en-CA" sz="1600" dirty="0"/>
              <a:t>="@string/</a:t>
            </a:r>
            <a:r>
              <a:rPr lang="en-CA" sz="1600" dirty="0" err="1"/>
              <a:t>save_as</a:t>
            </a:r>
            <a:r>
              <a:rPr lang="en-CA" sz="1600" dirty="0"/>
              <a:t>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android:padding</a:t>
            </a:r>
            <a:r>
              <a:rPr lang="en-CA" sz="1600" dirty="0"/>
              <a:t>="3dip"/&gt;</a:t>
            </a:r>
          </a:p>
          <a:p>
            <a:r>
              <a:rPr lang="en-CA" sz="1600" dirty="0"/>
              <a:t>      &lt;</a:t>
            </a:r>
            <a:r>
              <a:rPr lang="en-CA" sz="1600" dirty="0" err="1"/>
              <a:t>TextView</a:t>
            </a:r>
            <a:endParaRPr lang="en-CA" sz="1600" dirty="0"/>
          </a:p>
          <a:p>
            <a:r>
              <a:rPr lang="en-CA" sz="1600" dirty="0"/>
              <a:t>         </a:t>
            </a:r>
            <a:r>
              <a:rPr lang="en-CA" sz="1600" dirty="0" err="1"/>
              <a:t>android:text</a:t>
            </a:r>
            <a:r>
              <a:rPr lang="en-CA" sz="1600" dirty="0"/>
              <a:t>="@string/</a:t>
            </a:r>
            <a:r>
              <a:rPr lang="en-CA" sz="1600" dirty="0" err="1"/>
              <a:t>save_as_shortcut</a:t>
            </a:r>
            <a:r>
              <a:rPr lang="en-CA" sz="1600" dirty="0"/>
              <a:t>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android:gravity</a:t>
            </a:r>
            <a:r>
              <a:rPr lang="en-CA" sz="1600" dirty="0"/>
              <a:t>="right"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android:padding</a:t>
            </a:r>
            <a:r>
              <a:rPr lang="en-CA" sz="1600" dirty="0"/>
              <a:t>="3dip"/&gt;</a:t>
            </a:r>
          </a:p>
          <a:p>
            <a:r>
              <a:rPr lang="en-CA" sz="1600" dirty="0"/>
              <a:t>   &lt;/</a:t>
            </a:r>
            <a:r>
              <a:rPr lang="en-CA" sz="1600" dirty="0" err="1"/>
              <a:t>TableRow</a:t>
            </a:r>
            <a:r>
              <a:rPr lang="en-CA" sz="1600" dirty="0"/>
              <a:t>&gt;</a:t>
            </a:r>
          </a:p>
          <a:p>
            <a:r>
              <a:rPr lang="en-CA" sz="1600" dirty="0"/>
              <a:t>&lt;/</a:t>
            </a:r>
            <a:r>
              <a:rPr lang="en-CA" sz="1600" dirty="0" err="1"/>
              <a:t>TableLayout</a:t>
            </a:r>
            <a:r>
              <a:rPr lang="en-CA" sz="16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FE940-280E-483D-8471-0910FEEE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986" y="739343"/>
            <a:ext cx="2957304" cy="54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EditText</a:t>
            </a:r>
            <a:r>
              <a:rPr lang="en-CA" dirty="0"/>
              <a:t>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6073" y="11891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EditText</a:t>
            </a:r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 err="1"/>
              <a:t>android:id</a:t>
            </a:r>
            <a:r>
              <a:rPr lang="en-CA" sz="2400" dirty="0"/>
              <a:t>="@+id/</a:t>
            </a:r>
            <a:r>
              <a:rPr lang="en-CA" sz="2400" dirty="0" err="1"/>
              <a:t>emailEditText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android:ems</a:t>
            </a:r>
            <a:r>
              <a:rPr lang="en-CA" sz="2400" dirty="0"/>
              <a:t>="10"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android:inputType</a:t>
            </a:r>
            <a:r>
              <a:rPr lang="en-CA" sz="2400" dirty="0"/>
              <a:t>="</a:t>
            </a:r>
            <a:r>
              <a:rPr lang="en-CA" sz="2400" dirty="0" err="1"/>
              <a:t>textEmailAddress</a:t>
            </a:r>
            <a:r>
              <a:rPr lang="en-CA" sz="2400" dirty="0"/>
              <a:t>"&gt;</a:t>
            </a:r>
          </a:p>
          <a:p>
            <a:r>
              <a:rPr lang="en-CA" sz="2400" dirty="0"/>
              <a:t>    &lt;</a:t>
            </a:r>
            <a:r>
              <a:rPr lang="en-CA" sz="2400" dirty="0" err="1"/>
              <a:t>requestFocus</a:t>
            </a:r>
            <a:r>
              <a:rPr lang="en-CA" sz="2400" dirty="0"/>
              <a:t> /&gt;</a:t>
            </a:r>
          </a:p>
          <a:p>
            <a:r>
              <a:rPr lang="en-CA" sz="2400" dirty="0"/>
              <a:t>&lt;/</a:t>
            </a:r>
            <a:r>
              <a:rPr lang="en-CA" sz="2400" dirty="0" err="1"/>
              <a:t>EditText</a:t>
            </a:r>
            <a:r>
              <a:rPr lang="en-CA" sz="2400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0726" y="4757353"/>
            <a:ext cx="5030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Two attributes of an </a:t>
            </a:r>
            <a:r>
              <a:rPr lang="en-CA" sz="2400" b="1" dirty="0" err="1"/>
              <a:t>EditText</a:t>
            </a:r>
            <a:r>
              <a:rPr lang="en-CA" sz="2400" b="1" dirty="0"/>
              <a:t> widget</a:t>
            </a:r>
          </a:p>
          <a:p>
            <a:endParaRPr lang="en-CA" dirty="0"/>
          </a:p>
          <a:p>
            <a:r>
              <a:rPr lang="en-CA" sz="2400" dirty="0" err="1"/>
              <a:t>inputType</a:t>
            </a:r>
            <a:r>
              <a:rPr lang="en-CA" sz="2400" dirty="0"/>
              <a:t>	</a:t>
            </a:r>
          </a:p>
          <a:p>
            <a:r>
              <a:rPr lang="en-CA" sz="2400" dirty="0"/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28262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values for </a:t>
            </a:r>
            <a:r>
              <a:rPr lang="en-CA" dirty="0" err="1"/>
              <a:t>inputType</a:t>
            </a:r>
            <a:r>
              <a:rPr lang="en-CA" dirty="0"/>
              <a:t>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836674"/>
          </a:xfrm>
        </p:spPr>
        <p:txBody>
          <a:bodyPr/>
          <a:lstStyle/>
          <a:p>
            <a:r>
              <a:rPr lang="en-CA" dirty="0"/>
              <a:t>text</a:t>
            </a:r>
          </a:p>
          <a:p>
            <a:r>
              <a:rPr lang="en-CA" dirty="0" err="1"/>
              <a:t>textPersonName</a:t>
            </a:r>
            <a:endParaRPr lang="en-CA" dirty="0"/>
          </a:p>
          <a:p>
            <a:r>
              <a:rPr lang="en-CA" dirty="0" err="1"/>
              <a:t>textEmailAddress</a:t>
            </a:r>
            <a:endParaRPr lang="en-CA" dirty="0"/>
          </a:p>
          <a:p>
            <a:r>
              <a:rPr lang="en-CA" dirty="0" err="1"/>
              <a:t>textPassword</a:t>
            </a:r>
            <a:endParaRPr lang="en-CA" dirty="0"/>
          </a:p>
          <a:p>
            <a:r>
              <a:rPr lang="en-CA" dirty="0" err="1"/>
              <a:t>textMultiline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836674"/>
          </a:xfrm>
        </p:spPr>
        <p:txBody>
          <a:bodyPr/>
          <a:lstStyle/>
          <a:p>
            <a:r>
              <a:rPr lang="en-CA" dirty="0"/>
              <a:t>number</a:t>
            </a:r>
          </a:p>
          <a:p>
            <a:r>
              <a:rPr lang="en-CA" dirty="0" err="1"/>
              <a:t>numberDecimal</a:t>
            </a:r>
            <a:endParaRPr lang="en-CA" dirty="0"/>
          </a:p>
          <a:p>
            <a:r>
              <a:rPr lang="en-CA" dirty="0"/>
              <a:t>phone</a:t>
            </a:r>
          </a:p>
          <a:p>
            <a:r>
              <a:rPr lang="en-CA" dirty="0"/>
              <a:t>date</a:t>
            </a:r>
          </a:p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224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check box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67" y="478993"/>
            <a:ext cx="2724785" cy="520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127" y="2136339"/>
            <a:ext cx="69637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A common XML attribute for check boxes</a:t>
            </a:r>
          </a:p>
          <a:p>
            <a:r>
              <a:rPr lang="en-CA" dirty="0"/>
              <a:t>checked</a:t>
            </a:r>
          </a:p>
          <a:p>
            <a:endParaRPr lang="en-CA" dirty="0"/>
          </a:p>
          <a:p>
            <a:r>
              <a:rPr lang="en-CA" sz="2400" b="1" dirty="0"/>
              <a:t>The XML code</a:t>
            </a:r>
          </a:p>
          <a:p>
            <a:r>
              <a:rPr lang="en-CA" sz="2400" dirty="0"/>
              <a:t>&lt;</a:t>
            </a:r>
            <a:r>
              <a:rPr lang="en-CA" sz="2400" dirty="0" err="1"/>
              <a:t>CheckBox</a:t>
            </a:r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 err="1"/>
              <a:t>android:id</a:t>
            </a:r>
            <a:r>
              <a:rPr lang="en-CA" sz="2400" dirty="0"/>
              <a:t>="@+id/</a:t>
            </a:r>
            <a:r>
              <a:rPr lang="en-CA" sz="2400" dirty="0" err="1"/>
              <a:t>rememberPercentCheckBox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android:checked</a:t>
            </a:r>
            <a:r>
              <a:rPr lang="en-CA" sz="2400" dirty="0"/>
              <a:t>="true"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android:text</a:t>
            </a:r>
            <a:r>
              <a:rPr lang="en-CA" sz="2400" dirty="0"/>
              <a:t>="@string/</a:t>
            </a:r>
            <a:r>
              <a:rPr lang="en-CA" sz="2400" dirty="0" err="1"/>
              <a:t>remember_percent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680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common Java methods for check boxes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 err="1"/>
              <a:t>setChecked</a:t>
            </a:r>
            <a:r>
              <a:rPr lang="en-CA" dirty="0"/>
              <a:t>(</a:t>
            </a:r>
            <a:r>
              <a:rPr lang="en-CA" dirty="0" err="1"/>
              <a:t>boolean</a:t>
            </a:r>
            <a:r>
              <a:rPr lang="en-CA" dirty="0"/>
              <a:t>)</a:t>
            </a:r>
          </a:p>
          <a:p>
            <a:r>
              <a:rPr lang="en-CA" dirty="0" err="1"/>
              <a:t>isChecked</a:t>
            </a:r>
            <a:r>
              <a:rPr lang="en-CA" dirty="0"/>
              <a:t>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541" y="2344868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Two Java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3775" y="3103126"/>
            <a:ext cx="753245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Check or uncheck the box</a:t>
            </a:r>
          </a:p>
          <a:p>
            <a:r>
              <a:rPr lang="en-CA" sz="2400" dirty="0" err="1"/>
              <a:t>rememberPercentCheckBox.setChecked</a:t>
            </a:r>
            <a:r>
              <a:rPr lang="en-CA" sz="2400" dirty="0"/>
              <a:t>(true);</a:t>
            </a:r>
          </a:p>
          <a:p>
            <a:endParaRPr lang="en-CA" dirty="0"/>
          </a:p>
          <a:p>
            <a:r>
              <a:rPr lang="en-CA" sz="2400" b="1" dirty="0"/>
              <a:t>Execute code if the box is checked</a:t>
            </a:r>
          </a:p>
          <a:p>
            <a:r>
              <a:rPr lang="en-CA" sz="2400" dirty="0"/>
              <a:t>if (</a:t>
            </a:r>
            <a:r>
              <a:rPr lang="en-CA" sz="2400" dirty="0" err="1"/>
              <a:t>rememberPercentCheckBox.isChecked</a:t>
            </a:r>
            <a:r>
              <a:rPr lang="en-CA" sz="2400" dirty="0"/>
              <a:t>()) {</a:t>
            </a:r>
          </a:p>
          <a:p>
            <a:r>
              <a:rPr lang="en-CA" sz="2400" dirty="0"/>
              <a:t>    // code to execute when the box is checked</a:t>
            </a:r>
          </a:p>
          <a:p>
            <a:r>
              <a:rPr lang="en-CA" sz="2400" dirty="0"/>
              <a:t>}</a:t>
            </a:r>
          </a:p>
          <a:p>
            <a:r>
              <a:rPr lang="en-CA" sz="2400" dirty="0"/>
              <a:t>else {</a:t>
            </a:r>
          </a:p>
          <a:p>
            <a:r>
              <a:rPr lang="en-CA" sz="2400" dirty="0"/>
              <a:t>    // code to execute when the box is NOT checked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1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Three radio buttons in a radio group with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1" y="2587690"/>
            <a:ext cx="1718945" cy="1224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1191" y="1816751"/>
            <a:ext cx="20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vertical orientation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6995" y="1816751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horizontal orientation</a:t>
            </a:r>
            <a:endParaRPr lang="en-CA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95" y="2956871"/>
            <a:ext cx="44348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XML code for three radio buttons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41" y="1189176"/>
            <a:ext cx="576009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RadioGroup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roundingRadioGroup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>
                <a:highlight>
                  <a:srgbClr val="FFFF00"/>
                </a:highlight>
              </a:rPr>
              <a:t>android:orientation</a:t>
            </a:r>
            <a:r>
              <a:rPr lang="en-CA" dirty="0">
                <a:highlight>
                  <a:srgbClr val="FFFF00"/>
                </a:highlight>
              </a:rPr>
              <a:t>="vertical"</a:t>
            </a:r>
            <a:r>
              <a:rPr lang="en-CA" dirty="0"/>
              <a:t> &gt;</a:t>
            </a:r>
          </a:p>
          <a:p>
            <a:endParaRPr lang="en-CA" dirty="0"/>
          </a:p>
          <a:p>
            <a:r>
              <a:rPr lang="en-CA" dirty="0"/>
              <a:t>    &lt;</a:t>
            </a:r>
            <a:r>
              <a:rPr lang="en-CA" dirty="0" err="1"/>
              <a:t>RadioButton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noRoundingRadioButton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>
                <a:highlight>
                  <a:srgbClr val="FFFF00"/>
                </a:highlight>
              </a:rPr>
              <a:t>android:checked</a:t>
            </a:r>
            <a:r>
              <a:rPr lang="en-CA" dirty="0">
                <a:highlight>
                  <a:srgbClr val="FFFF00"/>
                </a:highlight>
              </a:rPr>
              <a:t>="true"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round_no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 &lt;</a:t>
            </a:r>
            <a:r>
              <a:rPr lang="en-CA" dirty="0" err="1"/>
              <a:t>RadioButton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roundTipRadioButton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round_tip</a:t>
            </a:r>
            <a:r>
              <a:rPr lang="en-CA" dirty="0"/>
              <a:t>" /&gt;</a:t>
            </a:r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05804" y="1396301"/>
            <a:ext cx="5582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&lt;</a:t>
            </a:r>
            <a:r>
              <a:rPr lang="en-CA" dirty="0" err="1"/>
              <a:t>RadioButton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roundTotalRadioButton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round_total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RadioGroup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24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Java examples for radio buttons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0090" y="1684090"/>
            <a:ext cx="6711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Check or uncheck the radio button</a:t>
            </a:r>
          </a:p>
          <a:p>
            <a:endParaRPr lang="en-CA" dirty="0"/>
          </a:p>
          <a:p>
            <a:r>
              <a:rPr lang="en-CA" sz="2400" dirty="0" err="1"/>
              <a:t>RoundTipRadioButton.setChecked</a:t>
            </a:r>
            <a:r>
              <a:rPr lang="en-CA" sz="2400" dirty="0"/>
              <a:t>(true);</a:t>
            </a:r>
          </a:p>
          <a:p>
            <a:endParaRPr lang="en-CA" dirty="0"/>
          </a:p>
          <a:p>
            <a:r>
              <a:rPr lang="en-CA" sz="2400" b="1" dirty="0"/>
              <a:t>Execute code if a radio button is checked</a:t>
            </a:r>
          </a:p>
          <a:p>
            <a:endParaRPr lang="en-CA" dirty="0"/>
          </a:p>
          <a:p>
            <a:r>
              <a:rPr lang="en-CA" sz="2400" dirty="0"/>
              <a:t>if (</a:t>
            </a:r>
            <a:r>
              <a:rPr lang="en-CA" sz="2400" dirty="0" err="1"/>
              <a:t>roundTipRadioButton.isChecked</a:t>
            </a:r>
            <a:r>
              <a:rPr lang="en-CA" sz="2400" dirty="0"/>
              <a:t>()) {</a:t>
            </a:r>
          </a:p>
          <a:p>
            <a:r>
              <a:rPr lang="en-CA" sz="2400" dirty="0"/>
              <a:t>    // code to execute when the button is checked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spinner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1" y="1802363"/>
            <a:ext cx="2413635" cy="26790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00938" y="619828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The XML code</a:t>
            </a:r>
          </a:p>
          <a:p>
            <a:endParaRPr lang="en-CA" sz="2400" b="1" dirty="0"/>
          </a:p>
          <a:p>
            <a:r>
              <a:rPr lang="en-CA" sz="2400" dirty="0"/>
              <a:t>&lt;Spinner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android:id</a:t>
            </a:r>
            <a:r>
              <a:rPr lang="en-CA" sz="2400" dirty="0"/>
              <a:t>="@+id/</a:t>
            </a:r>
            <a:r>
              <a:rPr lang="en-CA" sz="2400" dirty="0" err="1"/>
              <a:t>splitSpinner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 /&gt;</a:t>
            </a:r>
          </a:p>
          <a:p>
            <a:endParaRPr lang="en-CA" dirty="0"/>
          </a:p>
          <a:p>
            <a:r>
              <a:rPr lang="en-CA" sz="2400" b="1" dirty="0"/>
              <a:t>The array in the strings.xml file</a:t>
            </a:r>
          </a:p>
          <a:p>
            <a:endParaRPr lang="en-CA" dirty="0"/>
          </a:p>
          <a:p>
            <a:r>
              <a:rPr lang="en-CA" sz="2400" dirty="0"/>
              <a:t>&lt;string-array name="</a:t>
            </a:r>
            <a:r>
              <a:rPr lang="en-CA" sz="2400" dirty="0" err="1"/>
              <a:t>split_array</a:t>
            </a:r>
            <a:r>
              <a:rPr lang="en-CA" sz="2400" dirty="0"/>
              <a:t>"&gt;</a:t>
            </a:r>
          </a:p>
          <a:p>
            <a:r>
              <a:rPr lang="en-CA" sz="2400" dirty="0"/>
              <a:t>    &lt;item&gt;Split the bill? - No&lt;/item&gt;</a:t>
            </a:r>
          </a:p>
          <a:p>
            <a:r>
              <a:rPr lang="en-CA" sz="2400" dirty="0"/>
              <a:t>    &lt;item&gt;Split the bill? - 2 ways&lt;/item&gt;</a:t>
            </a:r>
          </a:p>
          <a:p>
            <a:r>
              <a:rPr lang="en-CA" sz="2400" dirty="0"/>
              <a:t>    &lt;item&gt;Split the bill? - 3 ways&lt;/item&gt;</a:t>
            </a:r>
          </a:p>
          <a:p>
            <a:r>
              <a:rPr lang="en-CA" sz="2400" dirty="0"/>
              <a:t>    &lt;item&gt;Split the bill? - 4 ways&lt;/item&gt;</a:t>
            </a:r>
          </a:p>
          <a:p>
            <a:r>
              <a:rPr lang="en-CA" sz="2400" dirty="0"/>
              <a:t>&lt;/string-array&gt;</a:t>
            </a:r>
          </a:p>
        </p:txBody>
      </p:sp>
    </p:spTree>
    <p:extLst>
      <p:ext uri="{BB962C8B-B14F-4D97-AF65-F5344CB8AC3E}">
        <p14:creationId xmlns:p14="http://schemas.microsoft.com/office/powerpoint/2010/main" val="5844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methods of the </a:t>
            </a:r>
            <a:r>
              <a:rPr lang="en-CA" dirty="0" err="1"/>
              <a:t>ArrayAdapter</a:t>
            </a:r>
            <a:r>
              <a:rPr lang="en-CA" dirty="0"/>
              <a:t> class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40" y="196815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Common methods for spinners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40" y="439809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Two Android resources for spinner layouts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4694" y="1163167"/>
            <a:ext cx="7588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createFromResource</a:t>
            </a:r>
            <a:r>
              <a:rPr lang="en-CA" sz="2400" dirty="0"/>
              <a:t>(context, </a:t>
            </a:r>
            <a:r>
              <a:rPr lang="en-CA" sz="2400" dirty="0" err="1"/>
              <a:t>arrayID</a:t>
            </a:r>
            <a:r>
              <a:rPr lang="en-CA" sz="2400" dirty="0"/>
              <a:t>, </a:t>
            </a:r>
            <a:r>
              <a:rPr lang="en-CA" sz="2400" dirty="0" err="1"/>
              <a:t>layoutID</a:t>
            </a:r>
            <a:r>
              <a:rPr lang="en-CA" sz="2400" dirty="0"/>
              <a:t>)</a:t>
            </a:r>
          </a:p>
          <a:p>
            <a:r>
              <a:rPr lang="en-CA" sz="2400" dirty="0" err="1"/>
              <a:t>setDropDownViewResource</a:t>
            </a:r>
            <a:r>
              <a:rPr lang="en-CA" sz="2400" dirty="0"/>
              <a:t>(</a:t>
            </a:r>
            <a:r>
              <a:rPr lang="en-CA" sz="2400" dirty="0" err="1"/>
              <a:t>resourceID</a:t>
            </a:r>
            <a:r>
              <a:rPr lang="en-CA" sz="2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773142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setAdapter</a:t>
            </a:r>
            <a:r>
              <a:rPr lang="en-CA" sz="2400" dirty="0"/>
              <a:t>(</a:t>
            </a:r>
            <a:r>
              <a:rPr lang="en-CA" sz="2400" dirty="0" err="1"/>
              <a:t>arrayAdapter</a:t>
            </a:r>
            <a:r>
              <a:rPr lang="en-CA" sz="2400" dirty="0"/>
              <a:t>)</a:t>
            </a:r>
          </a:p>
          <a:p>
            <a:r>
              <a:rPr lang="en-CA" sz="2400" dirty="0" err="1"/>
              <a:t>setSelection</a:t>
            </a:r>
            <a:r>
              <a:rPr lang="en-CA" sz="2400" dirty="0"/>
              <a:t>(index)</a:t>
            </a:r>
          </a:p>
          <a:p>
            <a:r>
              <a:rPr lang="en-CA" sz="2400" dirty="0" err="1"/>
              <a:t>getSelectedItemPosition</a:t>
            </a:r>
            <a:r>
              <a:rPr lang="en-CA" sz="2400" dirty="0"/>
              <a:t>()</a:t>
            </a:r>
          </a:p>
          <a:p>
            <a:r>
              <a:rPr lang="en-CA" sz="2400" dirty="0" err="1"/>
              <a:t>getSelectedItem</a:t>
            </a:r>
            <a:r>
              <a:rPr lang="en-CA" sz="24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5307510"/>
            <a:ext cx="7169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android.R.layout.simple_spinner_item</a:t>
            </a:r>
            <a:endParaRPr lang="en-CA" sz="2400" dirty="0"/>
          </a:p>
          <a:p>
            <a:r>
              <a:rPr lang="en-CA" sz="2400" dirty="0" err="1"/>
              <a:t>android.R.layout.simple_spinner_dropdown_item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997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8B8-2041-46C9-B4DF-C311893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 Attributes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EB70A-4508-4A75-A20A-F05BD31C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44326"/>
              </p:ext>
            </p:extLst>
          </p:nvPr>
        </p:nvGraphicFramePr>
        <p:xfrm>
          <a:off x="1886857" y="1876662"/>
          <a:ext cx="8418287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9034">
                  <a:extLst>
                    <a:ext uri="{9D8B030D-6E8A-4147-A177-3AD203B41FA5}">
                      <a16:colId xmlns:a16="http://schemas.microsoft.com/office/drawing/2014/main" val="1266923824"/>
                    </a:ext>
                  </a:extLst>
                </a:gridCol>
                <a:gridCol w="5739253">
                  <a:extLst>
                    <a:ext uri="{9D8B030D-6E8A-4147-A177-3AD203B41FA5}">
                      <a16:colId xmlns:a16="http://schemas.microsoft.com/office/drawing/2014/main" val="47566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android:marginTop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Adds extra space to the top of the 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android:marginBottom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Adds extra space to the bottom of the 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android:marginLeft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Adds extra space to the left of the 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android:marginRight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Adds extra space to the right of the 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2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examples for spinners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123" y="1739682"/>
            <a:ext cx="11507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// get a reference to the spinner</a:t>
            </a:r>
          </a:p>
          <a:p>
            <a:r>
              <a:rPr lang="en-CA" sz="2000" dirty="0" err="1"/>
              <a:t>splitSpinner</a:t>
            </a:r>
            <a:r>
              <a:rPr lang="en-CA" sz="2000" dirty="0"/>
              <a:t> = (Spinner) </a:t>
            </a:r>
            <a:r>
              <a:rPr lang="en-CA" sz="2000" dirty="0" err="1"/>
              <a:t>findViewById</a:t>
            </a:r>
            <a:r>
              <a:rPr lang="en-CA" sz="2000" dirty="0"/>
              <a:t>(</a:t>
            </a:r>
            <a:r>
              <a:rPr lang="en-CA" sz="2000" dirty="0" err="1"/>
              <a:t>R.id.splitSpinner</a:t>
            </a:r>
            <a:r>
              <a:rPr lang="en-CA" sz="2000" dirty="0"/>
              <a:t>);</a:t>
            </a:r>
          </a:p>
          <a:p>
            <a:endParaRPr lang="en-CA" sz="2000" dirty="0"/>
          </a:p>
          <a:p>
            <a:r>
              <a:rPr lang="en-CA" sz="2000" dirty="0">
                <a:solidFill>
                  <a:srgbClr val="00B050"/>
                </a:solidFill>
              </a:rPr>
              <a:t>// create array adapter for specified array and layout</a:t>
            </a:r>
          </a:p>
          <a:p>
            <a:r>
              <a:rPr lang="en-CA" sz="2000" dirty="0" err="1"/>
              <a:t>ArrayAdapter</a:t>
            </a:r>
            <a:r>
              <a:rPr lang="en-CA" sz="2000" dirty="0"/>
              <a:t>&lt;</a:t>
            </a:r>
            <a:r>
              <a:rPr lang="en-CA" sz="2000" dirty="0" err="1"/>
              <a:t>CharSequence</a:t>
            </a:r>
            <a:r>
              <a:rPr lang="en-CA" sz="2000" dirty="0"/>
              <a:t>&gt; adapter = </a:t>
            </a:r>
          </a:p>
          <a:p>
            <a:r>
              <a:rPr lang="en-CA" sz="2000" dirty="0"/>
              <a:t>        </a:t>
            </a:r>
            <a:r>
              <a:rPr lang="en-CA" sz="2000" dirty="0" err="1"/>
              <a:t>ArrayAdapter.createFromResource</a:t>
            </a:r>
            <a:r>
              <a:rPr lang="en-CA" sz="2000" dirty="0"/>
              <a:t>(this, </a:t>
            </a:r>
            <a:r>
              <a:rPr lang="en-CA" sz="2000" dirty="0" err="1"/>
              <a:t>R.array.split_array</a:t>
            </a:r>
            <a:r>
              <a:rPr lang="en-CA" sz="2000" dirty="0"/>
              <a:t>, </a:t>
            </a:r>
            <a:r>
              <a:rPr lang="en-CA" sz="2000" dirty="0" err="1"/>
              <a:t>android.R.layout.simple_spinner_item</a:t>
            </a:r>
            <a:r>
              <a:rPr lang="en-CA" sz="2000" dirty="0"/>
              <a:t>);</a:t>
            </a:r>
          </a:p>
          <a:p>
            <a:endParaRPr lang="en-CA" sz="2000" dirty="0"/>
          </a:p>
          <a:p>
            <a:r>
              <a:rPr lang="en-CA" sz="2000" dirty="0">
                <a:solidFill>
                  <a:srgbClr val="00B050"/>
                </a:solidFill>
              </a:rPr>
              <a:t>// set the layout for the drop-down list</a:t>
            </a:r>
          </a:p>
          <a:p>
            <a:r>
              <a:rPr lang="en-CA" sz="2000" dirty="0" err="1"/>
              <a:t>adapter.setDropDownViewResource</a:t>
            </a:r>
            <a:r>
              <a:rPr lang="en-CA" sz="2000" dirty="0"/>
              <a:t>(</a:t>
            </a:r>
            <a:r>
              <a:rPr lang="en-CA" sz="2000" dirty="0" err="1"/>
              <a:t>android.R.layout.simple_spinner_dropdown_item</a:t>
            </a:r>
            <a:r>
              <a:rPr lang="en-CA" sz="2000" dirty="0"/>
              <a:t>);</a:t>
            </a:r>
          </a:p>
          <a:p>
            <a:endParaRPr lang="en-CA" sz="2000" dirty="0"/>
          </a:p>
          <a:p>
            <a:r>
              <a:rPr lang="en-CA" sz="2000" dirty="0">
                <a:solidFill>
                  <a:srgbClr val="00B050"/>
                </a:solidFill>
              </a:rPr>
              <a:t>// set the adapter for the spinner</a:t>
            </a:r>
          </a:p>
          <a:p>
            <a:r>
              <a:rPr lang="en-CA" sz="2000" dirty="0" err="1"/>
              <a:t>splitSpinner.setAdapter</a:t>
            </a:r>
            <a:r>
              <a:rPr lang="en-CA" sz="2000" dirty="0"/>
              <a:t>(adapter);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4335" y="1189176"/>
            <a:ext cx="4083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Code that sets up the spinner</a:t>
            </a:r>
          </a:p>
        </p:txBody>
      </p:sp>
    </p:spTree>
    <p:extLst>
      <p:ext uri="{BB962C8B-B14F-4D97-AF65-F5344CB8AC3E}">
        <p14:creationId xmlns:p14="http://schemas.microsoft.com/office/powerpoint/2010/main" val="16589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examples for spinners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7340" y="4849464"/>
            <a:ext cx="8029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String </a:t>
            </a:r>
            <a:r>
              <a:rPr lang="en-CA" sz="2400" dirty="0" err="1"/>
              <a:t>selectedText</a:t>
            </a:r>
            <a:r>
              <a:rPr lang="en-CA" sz="2400" dirty="0"/>
              <a:t> = (String) </a:t>
            </a:r>
            <a:r>
              <a:rPr lang="en-CA" sz="2400" dirty="0" err="1"/>
              <a:t>splitSpinner.getSelectedItem</a:t>
            </a:r>
            <a:r>
              <a:rPr lang="en-CA" sz="2400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4335" y="1189176"/>
            <a:ext cx="352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Code that selects an 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4984" y="2563664"/>
            <a:ext cx="6482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Code that gets the position of the selected 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6312" y="3126360"/>
            <a:ext cx="705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err="1"/>
              <a:t>int</a:t>
            </a:r>
            <a:r>
              <a:rPr lang="en-CA" sz="2400" dirty="0"/>
              <a:t> position = </a:t>
            </a:r>
            <a:r>
              <a:rPr lang="en-CA" sz="2400" dirty="0" err="1"/>
              <a:t>splitSpinner.getSelectedItemPosition</a:t>
            </a:r>
            <a:r>
              <a:rPr lang="en-CA" sz="2400" dirty="0"/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4984" y="4135263"/>
            <a:ext cx="7442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Code that gets the selected text from the selected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3970" y="1716400"/>
            <a:ext cx="659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err="1"/>
              <a:t>splitSpinner.setSelection</a:t>
            </a:r>
            <a:r>
              <a:rPr lang="en-CA" sz="2400" dirty="0"/>
              <a:t>(0) </a:t>
            </a:r>
            <a:r>
              <a:rPr lang="en-CA" sz="2400" dirty="0">
                <a:solidFill>
                  <a:srgbClr val="00B050"/>
                </a:solidFill>
              </a:rPr>
              <a:t>// select the first item</a:t>
            </a:r>
          </a:p>
        </p:txBody>
      </p:sp>
    </p:spTree>
    <p:extLst>
      <p:ext uri="{BB962C8B-B14F-4D97-AF65-F5344CB8AC3E}">
        <p14:creationId xmlns:p14="http://schemas.microsoft.com/office/powerpoint/2010/main" val="20706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seek bar and a text view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25" y="533603"/>
            <a:ext cx="2687955" cy="411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910" y="1379305"/>
            <a:ext cx="5758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Two common XML attributes for seek bars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2204" y="1783038"/>
            <a:ext cx="1673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max</a:t>
            </a:r>
          </a:p>
          <a:p>
            <a:r>
              <a:rPr lang="en-CA" dirty="0"/>
              <a:t>progress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1779" y="2992742"/>
            <a:ext cx="4752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SeekBar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percentSeekBar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="200dp"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android:max</a:t>
            </a:r>
            <a:r>
              <a:rPr lang="en-CA" dirty="0"/>
              <a:t>="30"</a:t>
            </a:r>
          </a:p>
          <a:p>
            <a:r>
              <a:rPr lang="en-CA" dirty="0"/>
              <a:t>    </a:t>
            </a:r>
            <a:r>
              <a:rPr lang="en-CA" dirty="0" err="1"/>
              <a:t>android:progress</a:t>
            </a:r>
            <a:r>
              <a:rPr lang="en-CA" dirty="0"/>
              <a:t>="15" /&gt;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TextView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percentTextView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="0dp"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android:text</a:t>
            </a:r>
            <a:r>
              <a:rPr lang="en-CA" dirty="0"/>
              <a:t>="@string/percent"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7910" y="2404343"/>
            <a:ext cx="6030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The XML code for a seek bar and a text view</a:t>
            </a:r>
          </a:p>
        </p:txBody>
      </p:sp>
    </p:spTree>
    <p:extLst>
      <p:ext uri="{BB962C8B-B14F-4D97-AF65-F5344CB8AC3E}">
        <p14:creationId xmlns:p14="http://schemas.microsoft.com/office/powerpoint/2010/main" val="4990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common Java methods for seek bars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6780" y="1487756"/>
            <a:ext cx="229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setProgress</a:t>
            </a:r>
            <a:r>
              <a:rPr lang="en-CA" sz="2400" dirty="0"/>
              <a:t>(</a:t>
            </a:r>
            <a:r>
              <a:rPr lang="en-CA" sz="2400" dirty="0" err="1"/>
              <a:t>int</a:t>
            </a:r>
            <a:r>
              <a:rPr lang="en-CA" sz="2400" dirty="0"/>
              <a:t>)</a:t>
            </a:r>
          </a:p>
          <a:p>
            <a:r>
              <a:rPr lang="en-CA" sz="2400" dirty="0" err="1"/>
              <a:t>getProgress</a:t>
            </a:r>
            <a:r>
              <a:rPr lang="en-CA" sz="2400" dirty="0"/>
              <a:t>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40" y="228004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Java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51930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How to set progress</a:t>
            </a:r>
          </a:p>
          <a:p>
            <a:endParaRPr lang="en-CA" dirty="0"/>
          </a:p>
          <a:p>
            <a:r>
              <a:rPr lang="en-CA" sz="2400" dirty="0" err="1"/>
              <a:t>percentSeekBar.setProgress</a:t>
            </a:r>
            <a:r>
              <a:rPr lang="en-CA" sz="2400" dirty="0"/>
              <a:t>(20);</a:t>
            </a:r>
          </a:p>
          <a:p>
            <a:endParaRPr lang="en-CA" dirty="0"/>
          </a:p>
          <a:p>
            <a:r>
              <a:rPr lang="en-CA" sz="2400" b="1" dirty="0"/>
              <a:t>How to get progress</a:t>
            </a:r>
          </a:p>
          <a:p>
            <a:endParaRPr lang="en-CA" sz="2400" b="1" dirty="0"/>
          </a:p>
          <a:p>
            <a:r>
              <a:rPr lang="en-CA" sz="2400" dirty="0" err="1"/>
              <a:t>int</a:t>
            </a:r>
            <a:r>
              <a:rPr lang="en-CA" sz="2400" dirty="0"/>
              <a:t> percent = </a:t>
            </a:r>
            <a:r>
              <a:rPr lang="en-CA" sz="2400" dirty="0" err="1"/>
              <a:t>percentSeekBar.getProgress</a:t>
            </a:r>
            <a:r>
              <a:rPr lang="en-CA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992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46567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Types of images supported by Android</a:t>
            </a:r>
          </a:p>
          <a:p>
            <a:r>
              <a:rPr lang="en-CA" dirty="0"/>
              <a:t>PNG (recommended)</a:t>
            </a:r>
          </a:p>
          <a:p>
            <a:r>
              <a:rPr lang="en-CA" dirty="0"/>
              <a:t>JPG (acceptable)</a:t>
            </a:r>
          </a:p>
          <a:p>
            <a:r>
              <a:rPr lang="en-CA" dirty="0"/>
              <a:t>GIF (discouraged)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65" y="289511"/>
            <a:ext cx="3757930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drawable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location of the image file</a:t>
            </a:r>
          </a:p>
          <a:p>
            <a:pPr marL="0" indent="0">
              <a:buNone/>
            </a:pPr>
            <a:r>
              <a:rPr lang="en-CA" dirty="0"/>
              <a:t>	res/drawable-</a:t>
            </a:r>
            <a:r>
              <a:rPr lang="en-CA" dirty="0" err="1"/>
              <a:t>mdpi</a:t>
            </a:r>
            <a:r>
              <a:rPr lang="en-CA" dirty="0"/>
              <a:t>/restaurant.jpg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40" y="2458505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Four qualifiers for the drawable folder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23995"/>
              </p:ext>
            </p:extLst>
          </p:nvPr>
        </p:nvGraphicFramePr>
        <p:xfrm>
          <a:off x="1523096" y="3197280"/>
          <a:ext cx="9147492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5093">
                  <a:extLst>
                    <a:ext uri="{9D8B030D-6E8A-4147-A177-3AD203B41FA5}">
                      <a16:colId xmlns:a16="http://schemas.microsoft.com/office/drawing/2014/main" val="256272695"/>
                    </a:ext>
                  </a:extLst>
                </a:gridCol>
                <a:gridCol w="7772399">
                  <a:extLst>
                    <a:ext uri="{9D8B030D-6E8A-4147-A177-3AD203B41FA5}">
                      <a16:colId xmlns:a16="http://schemas.microsoft.com/office/drawing/2014/main" val="334707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0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xhdpi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Extra high-density screen (approximately 320dpi).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hdpi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High-density screen (approximately 240dpi).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mdpi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Medium-density screen (approximately 160dpi).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ldpi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Low-density screen (approximately 120dpi).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828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00131" y="4005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	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B8770-C122-4ED7-AB6F-8121C2AF0019}"/>
              </a:ext>
            </a:extLst>
          </p:cNvPr>
          <p:cNvSpPr/>
          <p:nvPr/>
        </p:nvSpPr>
        <p:spPr>
          <a:xfrm>
            <a:off x="2026008" y="5946396"/>
            <a:ext cx="8224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Android Asset Studio Online: </a:t>
            </a:r>
            <a:r>
              <a:rPr lang="en-CA" sz="2400" dirty="0">
                <a:hlinkClick r:id="rId2"/>
              </a:rPr>
              <a:t>https://androidassetstudio.net/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7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attributes of an </a:t>
            </a:r>
            <a:r>
              <a:rPr lang="en-CA" dirty="0" err="1"/>
              <a:t>ImageView</a:t>
            </a:r>
            <a:r>
              <a:rPr lang="en-CA" dirty="0"/>
              <a:t> widget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 err="1"/>
              <a:t>contentDescription</a:t>
            </a:r>
            <a:endParaRPr lang="en-CA" dirty="0"/>
          </a:p>
          <a:p>
            <a:r>
              <a:rPr lang="en-CA" dirty="0" err="1"/>
              <a:t>src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541" y="2458505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The XML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6718" y="3586075"/>
            <a:ext cx="7859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ImageView</a:t>
            </a:r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match_parent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android:contentDescription</a:t>
            </a:r>
            <a:r>
              <a:rPr lang="en-CA" sz="2400" dirty="0"/>
              <a:t>="@string/photo"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android:src</a:t>
            </a:r>
            <a:r>
              <a:rPr lang="en-CA" sz="2400" dirty="0"/>
              <a:t>="@drawable/restaurant" /&gt;</a:t>
            </a:r>
          </a:p>
        </p:txBody>
      </p:sp>
    </p:spTree>
    <p:extLst>
      <p:ext uri="{BB962C8B-B14F-4D97-AF65-F5344CB8AC3E}">
        <p14:creationId xmlns:p14="http://schemas.microsoft.com/office/powerpoint/2010/main" val="299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scrollable layout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55" y="1545713"/>
            <a:ext cx="6226810" cy="37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XML for vertical scroll bars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442" y="1189176"/>
            <a:ext cx="115456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</a:t>
            </a:r>
            <a:r>
              <a:rPr lang="en-CA" sz="2400" dirty="0" err="1"/>
              <a:t>ScrollView</a:t>
            </a:r>
            <a:r>
              <a:rPr lang="en-CA" sz="2400" dirty="0"/>
              <a:t> </a:t>
            </a:r>
            <a:r>
              <a:rPr lang="en-CA" sz="2400" dirty="0" err="1"/>
              <a:t>xmlns:android</a:t>
            </a:r>
            <a:r>
              <a:rPr lang="en-CA" sz="2400" dirty="0"/>
              <a:t>="http://schemas.android.com/</a:t>
            </a:r>
            <a:r>
              <a:rPr lang="en-CA" sz="2400" dirty="0" err="1"/>
              <a:t>apk</a:t>
            </a:r>
            <a:r>
              <a:rPr lang="en-CA" sz="2400" dirty="0"/>
              <a:t>/res/android"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"&gt;</a:t>
            </a:r>
          </a:p>
          <a:p>
            <a:r>
              <a:rPr lang="en-CA" sz="2400" dirty="0"/>
              <a:t>    </a:t>
            </a:r>
          </a:p>
          <a:p>
            <a:r>
              <a:rPr lang="en-CA" sz="2400" dirty="0"/>
              <a:t>  &lt;</a:t>
            </a:r>
            <a:r>
              <a:rPr lang="en-CA" sz="2400" dirty="0" err="1"/>
              <a:t>TableLayout</a:t>
            </a:r>
            <a:r>
              <a:rPr lang="en-CA" sz="2400" dirty="0"/>
              <a:t> 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match_parent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wrap_content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android:padding</a:t>
            </a:r>
            <a:r>
              <a:rPr lang="en-CA" sz="2400" dirty="0"/>
              <a:t>="10dp" &gt;</a:t>
            </a:r>
          </a:p>
          <a:p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>
                <a:solidFill>
                  <a:srgbClr val="00B050"/>
                </a:solidFill>
              </a:rPr>
              <a:t>&lt;!-- All table rows and widgets go here --&gt;    </a:t>
            </a:r>
          </a:p>
          <a:p>
            <a:r>
              <a:rPr lang="en-CA" sz="2400" dirty="0"/>
              <a:t>    </a:t>
            </a:r>
          </a:p>
          <a:p>
            <a:r>
              <a:rPr lang="en-CA" sz="2400" dirty="0"/>
              <a:t>  &lt;/</a:t>
            </a:r>
            <a:r>
              <a:rPr lang="en-CA" sz="2400" dirty="0" err="1"/>
              <a:t>TableLayout</a:t>
            </a:r>
            <a:r>
              <a:rPr lang="en-CA" sz="2400" dirty="0"/>
              <a:t>&gt;</a:t>
            </a:r>
          </a:p>
          <a:p>
            <a:r>
              <a:rPr lang="en-CA" sz="2400" dirty="0"/>
              <a:t>&lt;/</a:t>
            </a:r>
            <a:r>
              <a:rPr lang="en-CA" sz="2400" dirty="0" err="1"/>
              <a:t>ScrollView</a:t>
            </a:r>
            <a:r>
              <a:rPr lang="en-CA" sz="2400" dirty="0"/>
              <a:t>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43210"/>
              </p:ext>
            </p:extLst>
          </p:nvPr>
        </p:nvGraphicFramePr>
        <p:xfrm>
          <a:off x="7128586" y="2987005"/>
          <a:ext cx="443204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021">
                  <a:extLst>
                    <a:ext uri="{9D8B030D-6E8A-4147-A177-3AD203B41FA5}">
                      <a16:colId xmlns:a16="http://schemas.microsoft.com/office/drawing/2014/main" val="2463441683"/>
                    </a:ext>
                  </a:extLst>
                </a:gridCol>
                <a:gridCol w="2216021">
                  <a:extLst>
                    <a:ext uri="{9D8B030D-6E8A-4147-A177-3AD203B41FA5}">
                      <a16:colId xmlns:a16="http://schemas.microsoft.com/office/drawing/2014/main" val="45489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Widget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Scroll bar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9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ScrollView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9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HorizontalScrollView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Horizontal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683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01457" y="2255289"/>
            <a:ext cx="268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Types of scroll bars</a:t>
            </a:r>
          </a:p>
        </p:txBody>
      </p:sp>
    </p:spTree>
    <p:extLst>
      <p:ext uri="{BB962C8B-B14F-4D97-AF65-F5344CB8AC3E}">
        <p14:creationId xmlns:p14="http://schemas.microsoft.com/office/powerpoint/2010/main" val="16979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web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7848330" cy="344325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Android manifest</a:t>
            </a:r>
          </a:p>
          <a:p>
            <a:r>
              <a:rPr lang="en-CA" dirty="0"/>
              <a:t>An element that must be added just before the application element</a:t>
            </a:r>
          </a:p>
          <a:p>
            <a:endParaRPr lang="en-CA" dirty="0"/>
          </a:p>
          <a:p>
            <a:r>
              <a:rPr lang="en-CA" dirty="0"/>
              <a:t>An attribute that you often want to add to the activity element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12" y="289511"/>
            <a:ext cx="3237444" cy="3354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996" y="2909269"/>
            <a:ext cx="7652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&lt;uses-permission </a:t>
            </a:r>
            <a:r>
              <a:rPr lang="en-CA" sz="2000" dirty="0" err="1"/>
              <a:t>android:name</a:t>
            </a:r>
            <a:r>
              <a:rPr lang="en-CA" sz="2000" dirty="0"/>
              <a:t>="</a:t>
            </a:r>
            <a:r>
              <a:rPr lang="en-CA" sz="2000" dirty="0" err="1"/>
              <a:t>android.permission.INTERNET</a:t>
            </a:r>
            <a:r>
              <a:rPr lang="en-CA" sz="2000" dirty="0"/>
              <a:t>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668" y="4696418"/>
            <a:ext cx="7364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&lt;activity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android:name</a:t>
            </a:r>
            <a:r>
              <a:rPr lang="en-CA" sz="2400" dirty="0"/>
              <a:t>="</a:t>
            </a:r>
            <a:r>
              <a:rPr lang="en-CA" sz="2400" dirty="0" err="1"/>
              <a:t>com.murach.books.MainActivity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android:label</a:t>
            </a:r>
            <a:r>
              <a:rPr lang="en-CA" sz="2400" dirty="0"/>
              <a:t>="@string/</a:t>
            </a:r>
            <a:r>
              <a:rPr lang="en-CA" sz="2400" dirty="0" err="1"/>
              <a:t>title_activity_main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>
                <a:highlight>
                  <a:srgbClr val="FFFF00"/>
                </a:highlight>
              </a:rPr>
              <a:t>android:configChanges</a:t>
            </a:r>
            <a:r>
              <a:rPr lang="en-CA" sz="2400" dirty="0">
                <a:highlight>
                  <a:srgbClr val="FFFF00"/>
                </a:highlight>
              </a:rPr>
              <a:t>="</a:t>
            </a:r>
            <a:r>
              <a:rPr lang="en-CA" sz="2400" dirty="0" err="1">
                <a:highlight>
                  <a:srgbClr val="FFFF00"/>
                </a:highlight>
              </a:rPr>
              <a:t>keyboardHidden</a:t>
            </a:r>
            <a:r>
              <a:rPr lang="en-CA" sz="2400" dirty="0">
                <a:highlight>
                  <a:srgbClr val="FFFF00"/>
                </a:highlight>
              </a:rPr>
              <a:t>|</a:t>
            </a:r>
          </a:p>
          <a:p>
            <a:r>
              <a:rPr lang="en-CA" sz="2400" dirty="0">
                <a:highlight>
                  <a:srgbClr val="FFFF00"/>
                </a:highlight>
              </a:rPr>
              <a:t>        </a:t>
            </a:r>
            <a:r>
              <a:rPr lang="en-CA" sz="2400" dirty="0" err="1">
                <a:highlight>
                  <a:srgbClr val="FFFF00"/>
                </a:highlight>
              </a:rPr>
              <a:t>orientation|screenSize</a:t>
            </a:r>
            <a:r>
              <a:rPr lang="en-CA" sz="2400" dirty="0">
                <a:highlight>
                  <a:srgbClr val="FFFF00"/>
                </a:highlight>
              </a:rPr>
              <a:t>"</a:t>
            </a:r>
            <a:r>
              <a:rPr lang="en-CA" sz="2400" dirty="0"/>
              <a:t>&gt;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985F587-7340-4190-AA5F-112CB3F6A21B}"/>
              </a:ext>
            </a:extLst>
          </p:cNvPr>
          <p:cNvSpPr/>
          <p:nvPr/>
        </p:nvSpPr>
        <p:spPr bwMode="auto">
          <a:xfrm>
            <a:off x="8019940" y="4301412"/>
            <a:ext cx="3830216" cy="2049575"/>
          </a:xfrm>
          <a:prstGeom prst="wedgeRoundRectCallout">
            <a:avLst>
              <a:gd name="adj1" fmla="val -77208"/>
              <a:gd name="adj2" fmla="val 2060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"orientation" to prevent restarts when screen orientation changes and "</a:t>
            </a:r>
            <a:r>
              <a:rPr lang="en-CA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keyboardHidden</a:t>
            </a: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" to prevent restarts when keyboard availability changes and "</a:t>
            </a:r>
            <a:r>
              <a:rPr lang="en-CA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screenSize</a:t>
            </a: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" to prevent restarts when screen size changes.</a:t>
            </a:r>
          </a:p>
        </p:txBody>
      </p:sp>
    </p:spTree>
    <p:extLst>
      <p:ext uri="{BB962C8B-B14F-4D97-AF65-F5344CB8AC3E}">
        <p14:creationId xmlns:p14="http://schemas.microsoft.com/office/powerpoint/2010/main" val="37503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Dimension resource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/>
              <a:t>Can specify dimensions in a dimension resource file</a:t>
            </a:r>
          </a:p>
          <a:p>
            <a:r>
              <a:rPr lang="en-CA" dirty="0"/>
              <a:t>app/</a:t>
            </a:r>
            <a:r>
              <a:rPr lang="en-CA" dirty="0" err="1"/>
              <a:t>src</a:t>
            </a:r>
            <a:r>
              <a:rPr lang="en-CA" dirty="0"/>
              <a:t>/main/res/values/dimens.xml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702" y="2653655"/>
            <a:ext cx="583335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&lt;resources&gt;</a:t>
            </a:r>
          </a:p>
          <a:p>
            <a:r>
              <a:rPr lang="en-CA" dirty="0"/>
              <a:t>    &lt;</a:t>
            </a:r>
            <a:r>
              <a:rPr lang="en-CA" dirty="0" err="1"/>
              <a:t>dimen</a:t>
            </a:r>
            <a:r>
              <a:rPr lang="en-CA" dirty="0"/>
              <a:t> name="</a:t>
            </a:r>
            <a:r>
              <a:rPr lang="en-CA" dirty="0" err="1"/>
              <a:t>horizontal_padding</a:t>
            </a:r>
            <a:r>
              <a:rPr lang="en-CA" dirty="0"/>
              <a:t>"&gt;16dp&lt;/</a:t>
            </a:r>
            <a:r>
              <a:rPr lang="en-CA" dirty="0" err="1"/>
              <a:t>dimen</a:t>
            </a:r>
            <a:r>
              <a:rPr lang="en-CA" dirty="0"/>
              <a:t>&gt;</a:t>
            </a:r>
          </a:p>
          <a:p>
            <a:r>
              <a:rPr lang="en-CA" dirty="0"/>
              <a:t>    &lt;</a:t>
            </a:r>
            <a:r>
              <a:rPr lang="en-CA" dirty="0" err="1"/>
              <a:t>dimen</a:t>
            </a:r>
            <a:r>
              <a:rPr lang="en-CA" dirty="0"/>
              <a:t> name="</a:t>
            </a:r>
            <a:r>
              <a:rPr lang="en-CA" dirty="0" err="1"/>
              <a:t>vertical_padding</a:t>
            </a:r>
            <a:r>
              <a:rPr lang="en-CA" dirty="0"/>
              <a:t>"&gt;16dp&lt;/</a:t>
            </a:r>
            <a:r>
              <a:rPr lang="en-CA" dirty="0" err="1"/>
              <a:t>dimen</a:t>
            </a:r>
            <a:r>
              <a:rPr lang="en-CA" dirty="0"/>
              <a:t>&gt;</a:t>
            </a:r>
          </a:p>
          <a:p>
            <a:r>
              <a:rPr lang="en-CA" dirty="0"/>
              <a:t>&lt;/resources&gt;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3055" y="242282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&lt;Button</a:t>
            </a:r>
          </a:p>
          <a:p>
            <a:r>
              <a:rPr lang="en-CA" dirty="0"/>
              <a:t>  </a:t>
            </a:r>
            <a:r>
              <a:rPr lang="en-CA" dirty="0" err="1"/>
              <a:t>android:id</a:t>
            </a:r>
            <a:r>
              <a:rPr lang="en-CA" dirty="0"/>
              <a:t>="@+id/send"</a:t>
            </a:r>
          </a:p>
          <a:p>
            <a:r>
              <a:rPr lang="en-CA" dirty="0"/>
              <a:t>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android:layout_alignParentLeft</a:t>
            </a:r>
            <a:r>
              <a:rPr lang="en-CA" dirty="0"/>
              <a:t>="true"</a:t>
            </a:r>
          </a:p>
          <a:p>
            <a:r>
              <a:rPr lang="en-CA" dirty="0"/>
              <a:t>  </a:t>
            </a:r>
            <a:r>
              <a:rPr lang="en-CA" dirty="0" err="1"/>
              <a:t>android:layout_alignParentTop</a:t>
            </a:r>
            <a:r>
              <a:rPr lang="en-CA" dirty="0"/>
              <a:t>="true"</a:t>
            </a:r>
          </a:p>
          <a:p>
            <a:r>
              <a:rPr lang="en-CA" dirty="0"/>
              <a:t>  </a:t>
            </a:r>
            <a:r>
              <a:rPr lang="en-CA" dirty="0" err="1"/>
              <a:t>android:layout_marginTop</a:t>
            </a:r>
            <a:r>
              <a:rPr lang="en-CA" dirty="0"/>
              <a:t>="21dp"</a:t>
            </a:r>
          </a:p>
          <a:p>
            <a:r>
              <a:rPr lang="en-CA" dirty="0"/>
              <a:t>  </a:t>
            </a:r>
            <a:r>
              <a:rPr lang="en-CA" dirty="0" err="1"/>
              <a:t>android:layout_marginLeft</a:t>
            </a:r>
            <a:r>
              <a:rPr lang="en-CA" dirty="0"/>
              <a:t>="36dp"</a:t>
            </a:r>
          </a:p>
          <a:p>
            <a:r>
              <a:rPr lang="en-CA" dirty="0"/>
              <a:t>  </a:t>
            </a:r>
            <a:r>
              <a:rPr lang="en-CA" dirty="0" err="1"/>
              <a:t>android:onClick</a:t>
            </a:r>
            <a:r>
              <a:rPr lang="en-CA" dirty="0"/>
              <a:t>="</a:t>
            </a:r>
            <a:r>
              <a:rPr lang="en-CA" dirty="0" err="1"/>
              <a:t>onSendMessage</a:t>
            </a:r>
            <a:r>
              <a:rPr lang="en-CA" dirty="0"/>
              <a:t>"</a:t>
            </a:r>
          </a:p>
          <a:p>
            <a:r>
              <a:rPr lang="en-CA" dirty="0"/>
              <a:t>  </a:t>
            </a:r>
            <a:r>
              <a:rPr lang="en-CA" dirty="0" err="1"/>
              <a:t>android:text</a:t>
            </a:r>
            <a:r>
              <a:rPr lang="en-CA" dirty="0"/>
              <a:t>="@string/send"</a:t>
            </a:r>
          </a:p>
          <a:p>
            <a:r>
              <a:rPr lang="en-CA" dirty="0">
                <a:highlight>
                  <a:srgbClr val="FFFF00"/>
                </a:highlight>
              </a:rPr>
              <a:t>  </a:t>
            </a:r>
            <a:r>
              <a:rPr lang="en-CA" dirty="0" err="1">
                <a:highlight>
                  <a:srgbClr val="FFFF00"/>
                </a:highlight>
              </a:rPr>
              <a:t>android:paddingLeft</a:t>
            </a:r>
            <a:r>
              <a:rPr lang="en-CA" dirty="0">
                <a:highlight>
                  <a:srgbClr val="FFFF00"/>
                </a:highlight>
              </a:rPr>
              <a:t>="@</a:t>
            </a:r>
            <a:r>
              <a:rPr lang="en-CA" dirty="0" err="1">
                <a:highlight>
                  <a:srgbClr val="FFFF00"/>
                </a:highlight>
              </a:rPr>
              <a:t>dimen</a:t>
            </a:r>
            <a:r>
              <a:rPr lang="en-CA" dirty="0">
                <a:highlight>
                  <a:srgbClr val="FFFF00"/>
                </a:highlight>
              </a:rPr>
              <a:t>/</a:t>
            </a:r>
            <a:r>
              <a:rPr lang="en-CA" dirty="0" err="1">
                <a:highlight>
                  <a:srgbClr val="FFFF00"/>
                </a:highlight>
              </a:rPr>
              <a:t>horizontal_padding</a:t>
            </a:r>
            <a:r>
              <a:rPr lang="en-CA" dirty="0">
                <a:highlight>
                  <a:srgbClr val="FFFF00"/>
                </a:highlight>
              </a:rPr>
              <a:t>"</a:t>
            </a:r>
          </a:p>
          <a:p>
            <a:r>
              <a:rPr lang="en-CA" dirty="0">
                <a:highlight>
                  <a:srgbClr val="FFFF00"/>
                </a:highlight>
              </a:rPr>
              <a:t>  </a:t>
            </a:r>
            <a:r>
              <a:rPr lang="en-CA" dirty="0" err="1">
                <a:highlight>
                  <a:srgbClr val="FFFF00"/>
                </a:highlight>
              </a:rPr>
              <a:t>android:paddingTop</a:t>
            </a:r>
            <a:r>
              <a:rPr lang="en-CA" dirty="0">
                <a:highlight>
                  <a:srgbClr val="FFFF00"/>
                </a:highlight>
              </a:rPr>
              <a:t>="@</a:t>
            </a:r>
            <a:r>
              <a:rPr lang="en-CA" dirty="0" err="1">
                <a:highlight>
                  <a:srgbClr val="FFFF00"/>
                </a:highlight>
              </a:rPr>
              <a:t>dimen</a:t>
            </a:r>
            <a:r>
              <a:rPr lang="en-CA" dirty="0">
                <a:highlight>
                  <a:srgbClr val="FFFF00"/>
                </a:highlight>
              </a:rPr>
              <a:t>/</a:t>
            </a:r>
            <a:r>
              <a:rPr lang="en-CA" dirty="0" err="1">
                <a:highlight>
                  <a:srgbClr val="FFFF00"/>
                </a:highlight>
              </a:rPr>
              <a:t>vertical_padding</a:t>
            </a:r>
            <a:r>
              <a:rPr lang="en-CA" dirty="0">
                <a:highlight>
                  <a:srgbClr val="FFFF00"/>
                </a:highlight>
              </a:rPr>
              <a:t>"</a:t>
            </a:r>
            <a:r>
              <a:rPr lang="en-CA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839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layout of the activity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54089" y="1189176"/>
            <a:ext cx="6833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FrameLayout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 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</a:t>
            </a:r>
            <a:r>
              <a:rPr lang="en-CA" dirty="0" err="1"/>
              <a:t>com.murach.books.MainActivity</a:t>
            </a:r>
            <a:r>
              <a:rPr lang="en-CA" dirty="0"/>
              <a:t>"&gt;</a:t>
            </a:r>
          </a:p>
          <a:p>
            <a:endParaRPr lang="en-CA" dirty="0"/>
          </a:p>
          <a:p>
            <a:r>
              <a:rPr lang="en-CA" dirty="0"/>
              <a:t>    &lt;WebView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webView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 &lt;</a:t>
            </a:r>
            <a:r>
              <a:rPr lang="en-CA" dirty="0" err="1"/>
              <a:t>ProgressBar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progressBar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android:layout_gravity</a:t>
            </a:r>
            <a:r>
              <a:rPr lang="en-CA" dirty="0"/>
              <a:t>="center"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FrameLayout</a:t>
            </a:r>
            <a:r>
              <a:rPr lang="en-CA" dirty="0"/>
              <a:t>&gt;</a:t>
            </a: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448C0-2E65-4F2E-91D8-39CA1086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21" y="409040"/>
            <a:ext cx="3073647" cy="57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4" y="242858"/>
            <a:ext cx="11655840" cy="899665"/>
          </a:xfrm>
        </p:spPr>
        <p:txBody>
          <a:bodyPr/>
          <a:lstStyle/>
          <a:p>
            <a:r>
              <a:rPr lang="en-CA" dirty="0"/>
              <a:t>Code from the </a:t>
            </a:r>
            <a:r>
              <a:rPr lang="en-CA" dirty="0" err="1"/>
              <a:t>onCreate</a:t>
            </a:r>
            <a:r>
              <a:rPr lang="en-CA" dirty="0"/>
              <a:t> method of the 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06015" y="1043813"/>
            <a:ext cx="1068666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Get references to the web view and progress bar</a:t>
            </a:r>
          </a:p>
          <a:p>
            <a:endParaRPr lang="en-CA" dirty="0"/>
          </a:p>
          <a:p>
            <a:r>
              <a:rPr lang="en-CA" sz="2400" dirty="0"/>
              <a:t>WebView </a:t>
            </a:r>
            <a:r>
              <a:rPr lang="en-CA" sz="2400" dirty="0" err="1"/>
              <a:t>webView</a:t>
            </a:r>
            <a:r>
              <a:rPr lang="en-CA" sz="2400" dirty="0"/>
              <a:t> = (WebView) </a:t>
            </a:r>
            <a:r>
              <a:rPr lang="en-CA" sz="2400" dirty="0" err="1"/>
              <a:t>findViewById</a:t>
            </a:r>
            <a:r>
              <a:rPr lang="en-CA" sz="2400" dirty="0"/>
              <a:t>(</a:t>
            </a:r>
            <a:r>
              <a:rPr lang="en-CA" sz="2400" dirty="0" err="1"/>
              <a:t>R.id.webView</a:t>
            </a:r>
            <a:r>
              <a:rPr lang="en-CA" sz="2400" dirty="0"/>
              <a:t>);</a:t>
            </a:r>
          </a:p>
          <a:p>
            <a:r>
              <a:rPr lang="en-CA" sz="2400" dirty="0"/>
              <a:t>final </a:t>
            </a:r>
            <a:r>
              <a:rPr lang="en-CA" sz="2400" dirty="0" err="1"/>
              <a:t>ProgressBar</a:t>
            </a:r>
            <a:r>
              <a:rPr lang="en-CA" sz="2400" dirty="0"/>
              <a:t> </a:t>
            </a:r>
            <a:r>
              <a:rPr lang="en-CA" sz="2400" dirty="0" err="1"/>
              <a:t>progressBar</a:t>
            </a:r>
            <a:r>
              <a:rPr lang="en-CA" sz="2400" dirty="0"/>
              <a:t> = (</a:t>
            </a:r>
            <a:r>
              <a:rPr lang="en-CA" sz="2400" dirty="0" err="1"/>
              <a:t>ProgressBar</a:t>
            </a:r>
            <a:r>
              <a:rPr lang="en-CA" sz="2400" dirty="0"/>
              <a:t>) </a:t>
            </a:r>
            <a:r>
              <a:rPr lang="en-CA" sz="2400" dirty="0" err="1"/>
              <a:t>findViewById</a:t>
            </a:r>
            <a:r>
              <a:rPr lang="en-CA" sz="2400" dirty="0"/>
              <a:t>(</a:t>
            </a:r>
            <a:r>
              <a:rPr lang="en-CA" sz="2400" dirty="0" err="1"/>
              <a:t>R.id.progressBar</a:t>
            </a:r>
            <a:r>
              <a:rPr lang="en-CA" sz="2400" dirty="0"/>
              <a:t>);</a:t>
            </a:r>
          </a:p>
          <a:p>
            <a:endParaRPr lang="en-CA" dirty="0"/>
          </a:p>
          <a:p>
            <a:r>
              <a:rPr lang="en-CA" sz="2400" b="1" dirty="0"/>
              <a:t>Enable JavaScript for the web view</a:t>
            </a:r>
          </a:p>
          <a:p>
            <a:r>
              <a:rPr lang="en-CA" sz="2400" dirty="0" err="1"/>
              <a:t>webView.getSettings</a:t>
            </a:r>
            <a:r>
              <a:rPr lang="en-CA" sz="2400" dirty="0"/>
              <a:t>().</a:t>
            </a:r>
            <a:r>
              <a:rPr lang="en-CA" sz="2400" dirty="0" err="1"/>
              <a:t>setJavaScriptEnabled</a:t>
            </a:r>
            <a:r>
              <a:rPr lang="en-CA" sz="2400" dirty="0"/>
              <a:t>(true);</a:t>
            </a:r>
          </a:p>
          <a:p>
            <a:endParaRPr lang="en-CA" dirty="0"/>
          </a:p>
          <a:p>
            <a:r>
              <a:rPr lang="en-CA" sz="2400" b="1" dirty="0"/>
              <a:t>Load URLs in the web view, not in browser app</a:t>
            </a:r>
          </a:p>
          <a:p>
            <a:r>
              <a:rPr lang="en-CA" sz="2400" dirty="0" err="1"/>
              <a:t>webView.setWebViewClient</a:t>
            </a:r>
            <a:r>
              <a:rPr lang="en-CA" sz="2400" dirty="0"/>
              <a:t>(new </a:t>
            </a:r>
            <a:r>
              <a:rPr lang="en-CA" sz="2400" dirty="0" err="1"/>
              <a:t>WebViewClient</a:t>
            </a:r>
            <a:r>
              <a:rPr lang="en-CA" sz="2400" dirty="0"/>
              <a:t>() {</a:t>
            </a:r>
          </a:p>
          <a:p>
            <a:r>
              <a:rPr lang="en-CA" sz="2400" dirty="0"/>
              <a:t>    @Override</a:t>
            </a:r>
          </a:p>
          <a:p>
            <a:r>
              <a:rPr lang="en-CA" sz="2400" dirty="0"/>
              <a:t>    public </a:t>
            </a:r>
            <a:r>
              <a:rPr lang="en-CA" sz="2400" dirty="0" err="1"/>
              <a:t>boolean</a:t>
            </a:r>
            <a:r>
              <a:rPr lang="en-CA" sz="2400" dirty="0"/>
              <a:t> </a:t>
            </a:r>
            <a:r>
              <a:rPr lang="en-CA" sz="2400" dirty="0" err="1"/>
              <a:t>shouldOverrideUrlLoading</a:t>
            </a:r>
            <a:r>
              <a:rPr lang="en-CA" sz="2400" dirty="0"/>
              <a:t>(WebView view, </a:t>
            </a:r>
          </a:p>
          <a:p>
            <a:r>
              <a:rPr lang="en-CA" sz="2400" dirty="0"/>
              <a:t>        String </a:t>
            </a:r>
            <a:r>
              <a:rPr lang="en-CA" sz="2400" dirty="0" err="1"/>
              <a:t>url</a:t>
            </a:r>
            <a:r>
              <a:rPr lang="en-CA" sz="2400" dirty="0"/>
              <a:t>) {</a:t>
            </a:r>
          </a:p>
          <a:p>
            <a:r>
              <a:rPr lang="en-CA" sz="2400" dirty="0"/>
              <a:t>        return false;</a:t>
            </a:r>
          </a:p>
          <a:p>
            <a:r>
              <a:rPr lang="en-CA" sz="2400" dirty="0"/>
              <a:t>    }</a:t>
            </a:r>
          </a:p>
          <a:p>
            <a:r>
              <a:rPr lang="en-CA" sz="2400" dirty="0"/>
              <a:t>});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9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from the </a:t>
            </a:r>
            <a:r>
              <a:rPr lang="en-CA" dirty="0" err="1"/>
              <a:t>onCreate</a:t>
            </a:r>
            <a:r>
              <a:rPr lang="en-CA" dirty="0"/>
              <a:t> method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4677" y="1499825"/>
            <a:ext cx="109665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Display the progress bar until the page is 100% loaded</a:t>
            </a:r>
          </a:p>
          <a:p>
            <a:endParaRPr lang="en-CA" dirty="0"/>
          </a:p>
          <a:p>
            <a:r>
              <a:rPr lang="en-CA" sz="2000" dirty="0" err="1"/>
              <a:t>webView.setWebChromeClient</a:t>
            </a:r>
            <a:r>
              <a:rPr lang="en-CA" sz="2000" dirty="0"/>
              <a:t>(new </a:t>
            </a:r>
            <a:r>
              <a:rPr lang="en-CA" sz="2000" dirty="0" err="1"/>
              <a:t>WebChromeClient</a:t>
            </a:r>
            <a:r>
              <a:rPr lang="en-CA" sz="2000" dirty="0"/>
              <a:t>() {</a:t>
            </a:r>
          </a:p>
          <a:p>
            <a:r>
              <a:rPr lang="en-CA" sz="2000" dirty="0"/>
              <a:t>    public void </a:t>
            </a:r>
            <a:r>
              <a:rPr lang="en-CA" sz="2000" dirty="0" err="1"/>
              <a:t>onProgressChanged</a:t>
            </a:r>
            <a:r>
              <a:rPr lang="en-CA" sz="2000" dirty="0"/>
              <a:t>(WebView view, </a:t>
            </a:r>
            <a:r>
              <a:rPr lang="en-CA" sz="2000" dirty="0" err="1"/>
              <a:t>int</a:t>
            </a:r>
            <a:r>
              <a:rPr lang="en-CA" sz="2000" dirty="0"/>
              <a:t> progress) {</a:t>
            </a:r>
          </a:p>
          <a:p>
            <a:r>
              <a:rPr lang="en-CA" sz="2000" dirty="0"/>
              <a:t>        if (progress == 100) {</a:t>
            </a:r>
          </a:p>
          <a:p>
            <a:r>
              <a:rPr lang="en-CA" sz="2000" dirty="0"/>
              <a:t>            </a:t>
            </a:r>
            <a:r>
              <a:rPr lang="en-CA" sz="2000" dirty="0" err="1"/>
              <a:t>progressBar.setVisibility</a:t>
            </a:r>
            <a:r>
              <a:rPr lang="en-CA" sz="2000" dirty="0"/>
              <a:t>(</a:t>
            </a:r>
            <a:r>
              <a:rPr lang="en-CA" sz="2000" dirty="0" err="1"/>
              <a:t>View.GONE</a:t>
            </a:r>
            <a:r>
              <a:rPr lang="en-CA" sz="2000" dirty="0"/>
              <a:t>);</a:t>
            </a:r>
          </a:p>
          <a:p>
            <a:r>
              <a:rPr lang="en-CA" sz="2000" dirty="0"/>
              <a:t>        }</a:t>
            </a:r>
          </a:p>
          <a:p>
            <a:r>
              <a:rPr lang="en-CA" sz="2000" dirty="0"/>
              <a:t>        else {</a:t>
            </a:r>
          </a:p>
          <a:p>
            <a:r>
              <a:rPr lang="en-CA" sz="2000" dirty="0"/>
              <a:t>            </a:t>
            </a:r>
            <a:r>
              <a:rPr lang="en-CA" sz="2000" dirty="0" err="1"/>
              <a:t>progressBar.setVisibility</a:t>
            </a:r>
            <a:r>
              <a:rPr lang="en-CA" sz="2000" dirty="0"/>
              <a:t>(</a:t>
            </a:r>
            <a:r>
              <a:rPr lang="en-CA" sz="2000" dirty="0" err="1"/>
              <a:t>View.VISIBLE</a:t>
            </a:r>
            <a:r>
              <a:rPr lang="en-CA" sz="2000" dirty="0"/>
              <a:t>);</a:t>
            </a:r>
          </a:p>
          <a:p>
            <a:r>
              <a:rPr lang="en-CA" sz="2000" dirty="0"/>
              <a:t>        }</a:t>
            </a:r>
          </a:p>
          <a:p>
            <a:r>
              <a:rPr lang="en-CA" sz="2000" dirty="0"/>
              <a:t>    }</a:t>
            </a:r>
          </a:p>
          <a:p>
            <a:r>
              <a:rPr lang="en-CA" sz="2000" dirty="0"/>
              <a:t>});</a:t>
            </a:r>
            <a:endParaRPr lang="en-CA" dirty="0"/>
          </a:p>
          <a:p>
            <a:endParaRPr lang="en-CA" dirty="0"/>
          </a:p>
          <a:p>
            <a:r>
              <a:rPr lang="en-CA" sz="2400" b="1" dirty="0"/>
              <a:t>Load the content from the specified URL into the web view</a:t>
            </a:r>
          </a:p>
          <a:p>
            <a:endParaRPr lang="en-CA" dirty="0"/>
          </a:p>
          <a:p>
            <a:r>
              <a:rPr lang="en-CA" sz="2000" dirty="0" err="1"/>
              <a:t>webView.loadUrl</a:t>
            </a:r>
            <a:r>
              <a:rPr lang="en-CA" sz="2000" dirty="0"/>
              <a:t>("http://www.bcit.ca/");</a:t>
            </a:r>
          </a:p>
        </p:txBody>
      </p:sp>
    </p:spTree>
    <p:extLst>
      <p:ext uri="{BB962C8B-B14F-4D97-AF65-F5344CB8AC3E}">
        <p14:creationId xmlns:p14="http://schemas.microsoft.com/office/powerpoint/2010/main" val="6658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Layouts covered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8421"/>
              </p:ext>
            </p:extLst>
          </p:nvPr>
        </p:nvGraphicFramePr>
        <p:xfrm>
          <a:off x="1151200" y="1476201"/>
          <a:ext cx="9891920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8482">
                  <a:extLst>
                    <a:ext uri="{9D8B030D-6E8A-4147-A177-3AD203B41FA5}">
                      <a16:colId xmlns:a16="http://schemas.microsoft.com/office/drawing/2014/main" val="4217534578"/>
                    </a:ext>
                  </a:extLst>
                </a:gridCol>
                <a:gridCol w="7483438">
                  <a:extLst>
                    <a:ext uri="{9D8B030D-6E8A-4147-A177-3AD203B41FA5}">
                      <a16:colId xmlns:a16="http://schemas.microsoft.com/office/drawing/2014/main" val="892889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Lays out widgets…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RelativeLayout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Relative to one another.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LinearLayout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 a vertical or horizontal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GridLayout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Divides the screen into a grid of rows and columns.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TableLayout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 a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3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FrameLayout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 a stack where one widget is on top of the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9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ConstraintLayout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Add constraints to define the view's position by dragging an anchor line to other elements in the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7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E9C8-3DAE-4A43-B1C7-5C7570F3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RelativeLayout</a:t>
            </a:r>
            <a:r>
              <a:rPr lang="en-CA" dirty="0"/>
              <a:t> attributes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631EB5-70F0-45D4-9D49-CE0ABC37C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30634"/>
              </p:ext>
            </p:extLst>
          </p:nvPr>
        </p:nvGraphicFramePr>
        <p:xfrm>
          <a:off x="269240" y="1568752"/>
          <a:ext cx="1165584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8197">
                  <a:extLst>
                    <a:ext uri="{9D8B030D-6E8A-4147-A177-3AD203B41FA5}">
                      <a16:colId xmlns:a16="http://schemas.microsoft.com/office/drawing/2014/main" val="1233436996"/>
                    </a:ext>
                  </a:extLst>
                </a:gridCol>
                <a:gridCol w="7707643">
                  <a:extLst>
                    <a:ext uri="{9D8B030D-6E8A-4147-A177-3AD203B41FA5}">
                      <a16:colId xmlns:a16="http://schemas.microsoft.com/office/drawing/2014/main" val="235203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7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android:layout_alignParentBottom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Aligns the bottom edge of the view to the bottom edge of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8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android:layout_alignParentLeft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Aligns the left edge of the view to the left edge of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7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android:layout_alignParentRight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Aligns the right edge of the view to the right edge of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android:layout_alignParentTop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Aligns the top edge of the view to the top edge of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7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android:layout_centerInParent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Centers the view horizontally and vertically in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android:layout_centerHorizontal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Centers the view horizontally in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android:layout_centerVertical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Centers the view vertically in the parent.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23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D0BB-959E-4ACF-963E-D38FF6E8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Positioning views relative to other 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5B957-20CB-4629-806E-0EBEDB939A4E}"/>
              </a:ext>
            </a:extLst>
          </p:cNvPr>
          <p:cNvSpPr/>
          <p:nvPr/>
        </p:nvSpPr>
        <p:spPr>
          <a:xfrm>
            <a:off x="482082" y="140010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RelativeLayout</a:t>
            </a:r>
            <a:r>
              <a:rPr lang="en-CA" dirty="0"/>
              <a:t>  ....&gt;</a:t>
            </a:r>
          </a:p>
          <a:p>
            <a:r>
              <a:rPr lang="en-CA" dirty="0"/>
              <a:t>   &lt;Button</a:t>
            </a:r>
          </a:p>
          <a:p>
            <a:r>
              <a:rPr lang="en-CA" dirty="0"/>
              <a:t>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btnSave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android:layout_centerInParent</a:t>
            </a:r>
            <a:r>
              <a:rPr lang="en-CA" dirty="0"/>
              <a:t>="true"</a:t>
            </a:r>
          </a:p>
          <a:p>
            <a:r>
              <a:rPr lang="en-CA" dirty="0"/>
              <a:t>     </a:t>
            </a:r>
            <a:r>
              <a:rPr lang="en-CA" dirty="0" err="1"/>
              <a:t>android:text</a:t>
            </a:r>
            <a:r>
              <a:rPr lang="en-CA" dirty="0"/>
              <a:t>="@string/save" /&gt;</a:t>
            </a:r>
          </a:p>
          <a:p>
            <a:endParaRPr lang="en-CA" dirty="0"/>
          </a:p>
          <a:p>
            <a:r>
              <a:rPr lang="en-CA" dirty="0"/>
              <a:t>   &lt;Button</a:t>
            </a:r>
          </a:p>
          <a:p>
            <a:r>
              <a:rPr lang="en-CA" dirty="0"/>
              <a:t>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btnDelete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android:layout_alignLeft</a:t>
            </a:r>
            <a:r>
              <a:rPr lang="en-CA" dirty="0"/>
              <a:t>="@id/</a:t>
            </a:r>
            <a:r>
              <a:rPr lang="en-CA" dirty="0" err="1"/>
              <a:t>btnSave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android:layout_below</a:t>
            </a:r>
            <a:r>
              <a:rPr lang="en-CA" dirty="0"/>
              <a:t>="@id/</a:t>
            </a:r>
            <a:r>
              <a:rPr lang="en-CA" dirty="0" err="1"/>
              <a:t>btnSave</a:t>
            </a:r>
            <a:r>
              <a:rPr lang="en-CA" dirty="0"/>
              <a:t>"</a:t>
            </a:r>
          </a:p>
          <a:p>
            <a:r>
              <a:rPr lang="en-CA" dirty="0"/>
              <a:t>     </a:t>
            </a:r>
            <a:r>
              <a:rPr lang="en-CA" dirty="0" err="1"/>
              <a:t>android:text</a:t>
            </a:r>
            <a:r>
              <a:rPr lang="en-CA" dirty="0"/>
              <a:t>="@string/delete" /&gt;</a:t>
            </a:r>
          </a:p>
          <a:p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8E9C8-C6DA-4771-A5C6-3B5D890B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47" y="1400108"/>
            <a:ext cx="2766054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E9C8-3DAE-4A43-B1C7-5C7570F3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Attributes for positioning views relative to other 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631EB5-70F0-45D4-9D49-CE0ABC37C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50454"/>
              </p:ext>
            </p:extLst>
          </p:nvPr>
        </p:nvGraphicFramePr>
        <p:xfrm>
          <a:off x="269240" y="1307495"/>
          <a:ext cx="1165584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1748">
                  <a:extLst>
                    <a:ext uri="{9D8B030D-6E8A-4147-A177-3AD203B41FA5}">
                      <a16:colId xmlns:a16="http://schemas.microsoft.com/office/drawing/2014/main" val="1233436996"/>
                    </a:ext>
                  </a:extLst>
                </a:gridCol>
                <a:gridCol w="8454092">
                  <a:extLst>
                    <a:ext uri="{9D8B030D-6E8A-4147-A177-3AD203B41FA5}">
                      <a16:colId xmlns:a16="http://schemas.microsoft.com/office/drawing/2014/main" val="235203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7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android:layout_above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Puts the view above the view you are anchoring it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8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android:layout_below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Puts the view below the view you are anchoring it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7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android:layout_alignTop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Aligns the top edge of the view to the top edge of the view you are anchoring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android:layout_alignBottom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Aligns the bottom edge of the view to the bottom edge of the view you are anchoring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7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android:layout_alignLeft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Aligns the left edge of the view to the left edge of the view you are anchoring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android:layout_alignRight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Aligns the right edge of the view to the right edge of the view you are anchoring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android:layout_toLeftOf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Puts the right edge of the view to the left of the view you are anchoring it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/>
                        <a:t>android:layout_toRightOf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Puts the left edge of the view to the right of the view you are anchoring it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9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7F5C00"/>
      </a:hlink>
      <a:folHlink>
        <a:srgbClr val="7F5C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606</TotalTime>
  <Words>4331</Words>
  <Application>Microsoft Office PowerPoint</Application>
  <PresentationFormat>Widescreen</PresentationFormat>
  <Paragraphs>675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Layouts &amp; Widgets</vt:lpstr>
      <vt:lpstr>Padding</vt:lpstr>
      <vt:lpstr>Margins</vt:lpstr>
      <vt:lpstr>Margin Attributes</vt:lpstr>
      <vt:lpstr>Dimension resource file</vt:lpstr>
      <vt:lpstr>Layouts covered</vt:lpstr>
      <vt:lpstr>RelativeLayout attributes</vt:lpstr>
      <vt:lpstr>Positioning views relative to other views</vt:lpstr>
      <vt:lpstr>Attributes for positioning views relative to other views</vt:lpstr>
      <vt:lpstr>A list of widgets</vt:lpstr>
      <vt:lpstr>The View Hierarchy</vt:lpstr>
      <vt:lpstr>Linear layout with vertical orientation &amp; 2 buttons</vt:lpstr>
      <vt:lpstr>The XML for the linear layout</vt:lpstr>
      <vt:lpstr>Common attributes with linear layouts</vt:lpstr>
      <vt:lpstr>Horizontal layout where buttons have no weight</vt:lpstr>
      <vt:lpstr>Horizontal layout where buttons have equal weight</vt:lpstr>
      <vt:lpstr>Vertical layout where buttons are centered horizontally</vt:lpstr>
      <vt:lpstr>Nested linear layouts</vt:lpstr>
      <vt:lpstr>Linear layout with landscape orientation &amp; 2 buttons </vt:lpstr>
      <vt:lpstr>LinearLayout example</vt:lpstr>
      <vt:lpstr>layout_weight (example 1)</vt:lpstr>
      <vt:lpstr>layout_weight (example 2)</vt:lpstr>
      <vt:lpstr>gravity</vt:lpstr>
      <vt:lpstr>Values used with android:gravity attribute</vt:lpstr>
      <vt:lpstr>layout:gravity</vt:lpstr>
      <vt:lpstr>Values used with android:gravity attribute</vt:lpstr>
      <vt:lpstr>GridLayout</vt:lpstr>
      <vt:lpstr>GridLayout example</vt:lpstr>
      <vt:lpstr>TableLayout</vt:lpstr>
      <vt:lpstr>TableLayout example</vt:lpstr>
      <vt:lpstr>EditText view</vt:lpstr>
      <vt:lpstr>Common values for inputType attribute</vt:lpstr>
      <vt:lpstr>A check box</vt:lpstr>
      <vt:lpstr>Two common Java methods for check boxes</vt:lpstr>
      <vt:lpstr>Three radio buttons in a radio group with</vt:lpstr>
      <vt:lpstr>The XML code for three radio buttons</vt:lpstr>
      <vt:lpstr>Two Java examples for radio buttons</vt:lpstr>
      <vt:lpstr>spinner</vt:lpstr>
      <vt:lpstr>Common methods of the ArrayAdapter class</vt:lpstr>
      <vt:lpstr>Java examples for spinners</vt:lpstr>
      <vt:lpstr>Java examples for spinners (continued)</vt:lpstr>
      <vt:lpstr>A seek bar and a text view</vt:lpstr>
      <vt:lpstr>Two common Java methods for seek bars</vt:lpstr>
      <vt:lpstr>Images</vt:lpstr>
      <vt:lpstr>drawable folder</vt:lpstr>
      <vt:lpstr>Two attributes of an ImageView widget</vt:lpstr>
      <vt:lpstr>A scrollable layout </vt:lpstr>
      <vt:lpstr>The XML for vertical scroll bars</vt:lpstr>
      <vt:lpstr>A web view</vt:lpstr>
      <vt:lpstr>The layout of the activity</vt:lpstr>
      <vt:lpstr>Code from the onCreate method of the activity</vt:lpstr>
      <vt:lpstr>Code from the onCreate method (continued)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73</cp:revision>
  <dcterms:created xsi:type="dcterms:W3CDTF">2017-08-19T15:28:22Z</dcterms:created>
  <dcterms:modified xsi:type="dcterms:W3CDTF">2017-09-22T18:45:09Z</dcterms:modified>
</cp:coreProperties>
</file>