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5" r:id="rId4"/>
    <p:sldId id="267" r:id="rId5"/>
    <p:sldId id="276" r:id="rId6"/>
    <p:sldId id="269" r:id="rId7"/>
    <p:sldId id="277" r:id="rId8"/>
    <p:sldId id="278" r:id="rId9"/>
    <p:sldId id="268" r:id="rId10"/>
    <p:sldId id="270" r:id="rId11"/>
    <p:sldId id="274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training/basics/activity-lifecycle/index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Activity Lifecycle</a:t>
            </a:r>
            <a:br>
              <a:rPr lang="en-CA" dirty="0"/>
            </a:br>
            <a:r>
              <a:rPr lang="en-CA" dirty="0"/>
              <a:t>(The circle of life)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Three common states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47624"/>
              </p:ext>
            </p:extLst>
          </p:nvPr>
        </p:nvGraphicFramePr>
        <p:xfrm>
          <a:off x="1957355" y="1895983"/>
          <a:ext cx="8128000" cy="22590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6392">
                  <a:extLst>
                    <a:ext uri="{9D8B030D-6E8A-4147-A177-3AD203B41FA5}">
                      <a16:colId xmlns:a16="http://schemas.microsoft.com/office/drawing/2014/main" val="3351359246"/>
                    </a:ext>
                  </a:extLst>
                </a:gridCol>
                <a:gridCol w="6931608">
                  <a:extLst>
                    <a:ext uri="{9D8B030D-6E8A-4147-A177-3AD203B41FA5}">
                      <a16:colId xmlns:a16="http://schemas.microsoft.com/office/drawing/2014/main" val="1429498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4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This state is also known as the active state or the running state. A running activity is visible and has the focus.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paused activity has lost the focus and may be partially hidden by other activities, or the device has gone to sleep.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3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activity has lost the focus and is completely hidden by another activity.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2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87E8-2648-4277-89BD-1FEF37BC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Lifecycle methods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9087CD-ED8A-43D5-A57F-DDE698A3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57144"/>
              </p:ext>
            </p:extLst>
          </p:nvPr>
        </p:nvGraphicFramePr>
        <p:xfrm>
          <a:off x="269240" y="1733001"/>
          <a:ext cx="11580636" cy="228282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49013">
                  <a:extLst>
                    <a:ext uri="{9D8B030D-6E8A-4147-A177-3AD203B41FA5}">
                      <a16:colId xmlns:a16="http://schemas.microsoft.com/office/drawing/2014/main" val="1406250877"/>
                    </a:ext>
                  </a:extLst>
                </a:gridCol>
                <a:gridCol w="8080310">
                  <a:extLst>
                    <a:ext uri="{9D8B030D-6E8A-4147-A177-3AD203B41FA5}">
                      <a16:colId xmlns:a16="http://schemas.microsoft.com/office/drawing/2014/main" val="1555821679"/>
                    </a:ext>
                  </a:extLst>
                </a:gridCol>
                <a:gridCol w="2351313">
                  <a:extLst>
                    <a:ext uri="{9D8B030D-6E8A-4147-A177-3AD203B41FA5}">
                      <a16:colId xmlns:a16="http://schemas.microsoft.com/office/drawing/2014/main" val="3993744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When it’s called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Next method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0587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when activity is first created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onStart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083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onRestart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effectLst/>
                        </a:rPr>
                        <a:t>after activity has been made invisible and before it gets made visible again.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onStart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43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onStart</a:t>
                      </a:r>
                      <a:r>
                        <a:rPr lang="en-CA" sz="1400" dirty="0">
                          <a:effectLst/>
                        </a:rPr>
                        <a:t>()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when an activity becomes visible to the user.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onResume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onStop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96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onResume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when activity is in the foreground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onPause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906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onPause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when activity is no longer in the foreground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onResume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or </a:t>
                      </a: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onStop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449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onStop()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when an activity has stopped being visible to the user. Possible causes are: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400" dirty="0">
                          <a:effectLst/>
                        </a:rPr>
                        <a:t>Activity is hidden by another activity that has appeared on top of it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400" dirty="0">
                          <a:effectLst/>
                        </a:rPr>
                        <a:t>Activity is about to be destroyed. In this case, </a:t>
                      </a:r>
                      <a:r>
                        <a:rPr lang="en-CA" sz="1400" dirty="0" err="1">
                          <a:effectLst/>
                        </a:rPr>
                        <a:t>onSaveInstanceState</a:t>
                      </a:r>
                      <a:r>
                        <a:rPr lang="en-CA" sz="1400" dirty="0">
                          <a:effectLst/>
                        </a:rPr>
                        <a:t>() gets called before </a:t>
                      </a:r>
                      <a:r>
                        <a:rPr lang="en-CA" sz="1400" dirty="0" err="1">
                          <a:effectLst/>
                        </a:rPr>
                        <a:t>onStop</a:t>
                      </a:r>
                      <a:r>
                        <a:rPr lang="en-CA" sz="1400" dirty="0">
                          <a:effectLst/>
                        </a:rPr>
                        <a:t>()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onRestart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or </a:t>
                      </a: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onDestroy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7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onDestroy</a:t>
                      </a: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8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</a:t>
            </a:r>
            <a:r>
              <a:rPr lang="en-CA" dirty="0" err="1"/>
              <a:t>onPause</a:t>
            </a:r>
            <a:r>
              <a:rPr lang="en-CA" dirty="0"/>
              <a:t> to save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6278" y="1997839"/>
            <a:ext cx="79994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@Override</a:t>
            </a:r>
          </a:p>
          <a:p>
            <a:r>
              <a:rPr lang="en-CA" sz="2400" dirty="0"/>
              <a:t>public void </a:t>
            </a:r>
            <a:r>
              <a:rPr lang="en-CA" sz="2400" dirty="0" err="1"/>
              <a:t>onPause</a:t>
            </a:r>
            <a:r>
              <a:rPr lang="en-CA" sz="2400" dirty="0"/>
              <a:t>() {</a:t>
            </a:r>
          </a:p>
          <a:p>
            <a:r>
              <a:rPr lang="en-CA" sz="2400" dirty="0"/>
              <a:t>    // save the instance variables       </a:t>
            </a:r>
          </a:p>
          <a:p>
            <a:r>
              <a:rPr lang="en-CA" sz="2400" dirty="0"/>
              <a:t>    Editor </a:t>
            </a:r>
            <a:r>
              <a:rPr lang="en-CA" sz="2400" dirty="0" err="1"/>
              <a:t>editor</a:t>
            </a:r>
            <a:r>
              <a:rPr lang="en-CA" sz="2400" dirty="0"/>
              <a:t> = </a:t>
            </a:r>
            <a:r>
              <a:rPr lang="en-CA" sz="2400" dirty="0" err="1"/>
              <a:t>savedValues.edit</a:t>
            </a:r>
            <a:r>
              <a:rPr lang="en-CA" sz="2400" dirty="0"/>
              <a:t>();        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editor.putString</a:t>
            </a:r>
            <a:r>
              <a:rPr lang="en-CA" sz="2400" dirty="0"/>
              <a:t>("</a:t>
            </a:r>
            <a:r>
              <a:rPr lang="en-CA" sz="2400" dirty="0" err="1"/>
              <a:t>billAmountString</a:t>
            </a:r>
            <a:r>
              <a:rPr lang="en-CA" sz="2400" dirty="0"/>
              <a:t>", </a:t>
            </a:r>
            <a:r>
              <a:rPr lang="en-CA" sz="2400" dirty="0" err="1"/>
              <a:t>billAmountString</a:t>
            </a:r>
            <a:r>
              <a:rPr lang="en-CA" sz="2400" dirty="0"/>
              <a:t>);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editor.putFloat</a:t>
            </a:r>
            <a:r>
              <a:rPr lang="en-CA" sz="2400" dirty="0"/>
              <a:t>("</a:t>
            </a:r>
            <a:r>
              <a:rPr lang="en-CA" sz="2400" dirty="0" err="1"/>
              <a:t>tipPercent</a:t>
            </a:r>
            <a:r>
              <a:rPr lang="en-CA" sz="2400" dirty="0"/>
              <a:t>", </a:t>
            </a:r>
            <a:r>
              <a:rPr lang="en-CA" sz="2400" dirty="0" err="1"/>
              <a:t>tipPercent</a:t>
            </a:r>
            <a:r>
              <a:rPr lang="en-CA" sz="2400" dirty="0"/>
              <a:t>);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editor.commit</a:t>
            </a:r>
            <a:r>
              <a:rPr lang="en-CA" sz="2400" dirty="0"/>
              <a:t>();        </a:t>
            </a:r>
          </a:p>
          <a:p>
            <a:endParaRPr lang="en-CA" sz="2400" dirty="0"/>
          </a:p>
          <a:p>
            <a:r>
              <a:rPr lang="en-CA" sz="2400" dirty="0"/>
              <a:t>    </a:t>
            </a:r>
            <a:r>
              <a:rPr lang="en-CA" sz="2400" dirty="0" err="1"/>
              <a:t>super.onPause</a:t>
            </a:r>
            <a:r>
              <a:rPr lang="en-CA" sz="2400" dirty="0"/>
              <a:t>();      </a:t>
            </a:r>
          </a:p>
          <a:p>
            <a:r>
              <a:rPr lang="en-C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14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</a:t>
            </a:r>
            <a:r>
              <a:rPr lang="en-CA" dirty="0" err="1"/>
              <a:t>onResume</a:t>
            </a:r>
            <a:r>
              <a:rPr lang="en-CA" dirty="0"/>
              <a:t> to restore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2992" y="1720840"/>
            <a:ext cx="83260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@Override</a:t>
            </a:r>
          </a:p>
          <a:p>
            <a:r>
              <a:rPr lang="en-CA" sz="2400" dirty="0"/>
              <a:t>public void </a:t>
            </a:r>
            <a:r>
              <a:rPr lang="en-CA" sz="2400" dirty="0" err="1"/>
              <a:t>onResume</a:t>
            </a:r>
            <a:r>
              <a:rPr lang="en-CA" sz="2400" dirty="0"/>
              <a:t>() {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super.onResume</a:t>
            </a:r>
            <a:r>
              <a:rPr lang="en-CA" sz="2400" dirty="0"/>
              <a:t>();</a:t>
            </a:r>
          </a:p>
          <a:p>
            <a:r>
              <a:rPr lang="en-CA" sz="2400" dirty="0"/>
              <a:t>    </a:t>
            </a:r>
          </a:p>
          <a:p>
            <a:r>
              <a:rPr lang="en-CA" sz="2400" dirty="0"/>
              <a:t>    // get the instance variables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billAmountString</a:t>
            </a:r>
            <a:r>
              <a:rPr lang="en-CA" sz="2400" dirty="0"/>
              <a:t> = </a:t>
            </a:r>
            <a:r>
              <a:rPr lang="en-CA" sz="2400" dirty="0" err="1"/>
              <a:t>savedValues.getString</a:t>
            </a:r>
            <a:r>
              <a:rPr lang="en-CA" sz="2400" dirty="0"/>
              <a:t>(</a:t>
            </a:r>
          </a:p>
          <a:p>
            <a:r>
              <a:rPr lang="en-CA" sz="2400" dirty="0"/>
              <a:t>        "</a:t>
            </a:r>
            <a:r>
              <a:rPr lang="en-CA" sz="2400" dirty="0" err="1"/>
              <a:t>billAmountString</a:t>
            </a:r>
            <a:r>
              <a:rPr lang="en-CA" sz="2400" dirty="0"/>
              <a:t>", "");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tipPercent</a:t>
            </a:r>
            <a:r>
              <a:rPr lang="en-CA" sz="2400" dirty="0"/>
              <a:t> = </a:t>
            </a:r>
            <a:r>
              <a:rPr lang="en-CA" sz="2400" dirty="0" err="1"/>
              <a:t>savedValues.getFloat</a:t>
            </a:r>
            <a:r>
              <a:rPr lang="en-CA" sz="2400" dirty="0"/>
              <a:t>("</a:t>
            </a:r>
            <a:r>
              <a:rPr lang="en-CA" sz="2400" dirty="0" err="1"/>
              <a:t>tipPercent</a:t>
            </a:r>
            <a:r>
              <a:rPr lang="en-CA" sz="2400" dirty="0"/>
              <a:t>", 0.15f);</a:t>
            </a:r>
          </a:p>
          <a:p>
            <a:r>
              <a:rPr lang="en-C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7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activity element that only allows portrait orientation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8288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/>
              <a:t>&lt;activity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android:name</a:t>
            </a:r>
            <a:r>
              <a:rPr lang="en-CA" sz="2400" dirty="0"/>
              <a:t>=".</a:t>
            </a:r>
            <a:r>
              <a:rPr lang="en-CA" sz="2400" dirty="0" err="1"/>
              <a:t>TipCalculatorActivity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android:label</a:t>
            </a:r>
            <a:r>
              <a:rPr lang="en-CA" sz="2400" dirty="0"/>
              <a:t>="@string/</a:t>
            </a:r>
            <a:r>
              <a:rPr lang="en-CA" sz="2400" dirty="0" err="1"/>
              <a:t>app_name</a:t>
            </a:r>
            <a:r>
              <a:rPr lang="en-CA" sz="2400" dirty="0"/>
              <a:t>"</a:t>
            </a:r>
          </a:p>
          <a:p>
            <a:r>
              <a:rPr lang="en-CA" sz="2400" dirty="0"/>
              <a:t>    </a:t>
            </a:r>
            <a:r>
              <a:rPr lang="en-CA" sz="2400" dirty="0" err="1">
                <a:highlight>
                  <a:srgbClr val="FFFF00"/>
                </a:highlight>
              </a:rPr>
              <a:t>android:screenOrientation</a:t>
            </a:r>
            <a:r>
              <a:rPr lang="en-CA" sz="2400" dirty="0">
                <a:highlight>
                  <a:srgbClr val="FFFF00"/>
                </a:highlight>
              </a:rPr>
              <a:t>="portrait"</a:t>
            </a:r>
            <a:r>
              <a:rPr lang="en-CA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73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122A90C-5B36-40EA-A8AC-BD478F74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Life Cycle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9DE3EB47-8000-49E2-B271-2861458E9CB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9875" y="1187450"/>
            <a:ext cx="11653838" cy="2266950"/>
          </a:xfrm>
        </p:spPr>
        <p:txBody>
          <a:bodyPr/>
          <a:lstStyle/>
          <a:p>
            <a:r>
              <a:rPr lang="en-US" altLang="en-US"/>
              <a:t>The steps that an application goes through from starting to finishing</a:t>
            </a:r>
          </a:p>
          <a:p>
            <a:r>
              <a:rPr lang="en-US" altLang="en-US"/>
              <a:t>Slightly different than normal Java life cycle due to :</a:t>
            </a:r>
          </a:p>
          <a:p>
            <a:pPr lvl="1"/>
            <a:r>
              <a:rPr lang="en-US" altLang="en-US"/>
              <a:t>the difference in the way Android application are defined</a:t>
            </a:r>
          </a:p>
          <a:p>
            <a:pPr lvl="1"/>
            <a:r>
              <a:rPr lang="en-US" altLang="en-US"/>
              <a:t>the limited resources of the Android hardware platform </a:t>
            </a:r>
          </a:p>
        </p:txBody>
      </p:sp>
    </p:spTree>
    <p:extLst>
      <p:ext uri="{BB962C8B-B14F-4D97-AF65-F5344CB8AC3E}">
        <p14:creationId xmlns:p14="http://schemas.microsoft.com/office/powerpoint/2010/main" val="30313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6FD8C89-F3EF-4711-A971-04B31A64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Life Cycle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2E8A593-FC0B-4D43-8049-BE3AF4B32CE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9875" y="1187450"/>
            <a:ext cx="11653838" cy="2266950"/>
          </a:xfrm>
        </p:spPr>
        <p:txBody>
          <a:bodyPr/>
          <a:lstStyle/>
          <a:p>
            <a:r>
              <a:rPr lang="en-US" altLang="en-US"/>
              <a:t>Each application runs in its own process.</a:t>
            </a:r>
          </a:p>
          <a:p>
            <a:r>
              <a:rPr lang="en-US" altLang="en-US"/>
              <a:t>Each activity of an app is run in the apps process</a:t>
            </a:r>
          </a:p>
          <a:p>
            <a:r>
              <a:rPr lang="en-US" altLang="en-US"/>
              <a:t>Processes are started and stopped as needed to run an apps components.</a:t>
            </a:r>
          </a:p>
          <a:p>
            <a:r>
              <a:rPr lang="en-US" altLang="en-US"/>
              <a:t>Processes may be killed to reclaim needed resources.</a:t>
            </a:r>
          </a:p>
          <a:p>
            <a:r>
              <a:rPr lang="en-US" altLang="en-US"/>
              <a:t>Killed apps may be restored to their last state when requested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5978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357056"/>
          </a:xfrm>
        </p:spPr>
        <p:txBody>
          <a:bodyPr/>
          <a:lstStyle/>
          <a:p>
            <a:r>
              <a:rPr lang="en-CA" dirty="0"/>
              <a:t>Each app runs in a sandbox, all be itself</a:t>
            </a:r>
          </a:p>
          <a:p>
            <a:r>
              <a:rPr lang="en-CA" dirty="0"/>
              <a:t>You can use an Intent to start a different Activity. That Activity can be in another app.</a:t>
            </a:r>
          </a:p>
          <a:p>
            <a:r>
              <a:rPr lang="en-CA" dirty="0"/>
              <a:t>When an Activity is started, </a:t>
            </a:r>
            <a:r>
              <a:rPr lang="en-CA" dirty="0" err="1"/>
              <a:t>onCreate</a:t>
            </a:r>
            <a:r>
              <a:rPr lang="en-CA" dirty="0"/>
              <a:t>() is called</a:t>
            </a:r>
          </a:p>
        </p:txBody>
      </p:sp>
    </p:spTree>
    <p:extLst>
      <p:ext uri="{BB962C8B-B14F-4D97-AF65-F5344CB8AC3E}">
        <p14:creationId xmlns:p14="http://schemas.microsoft.com/office/powerpoint/2010/main" val="24736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C44C3C2-1F7D-4F03-95A1-171D1112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64F9-5EE6-478E-B8D2-744BD5D04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management of the life cycle is done automatically by the system via the activity stack. </a:t>
            </a:r>
          </a:p>
          <a:p>
            <a:r>
              <a:rPr lang="en-US" dirty="0"/>
              <a:t>The activity class has the following method callbacks to help you manage the app:</a:t>
            </a:r>
          </a:p>
          <a:p>
            <a:pPr lvl="1"/>
            <a:r>
              <a:rPr lang="en-US" dirty="0" err="1"/>
              <a:t>onCreate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onStart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onResume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onPause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onStop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onRestart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52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lifecycle of an activity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8222"/>
            <a:ext cx="7315200" cy="29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6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lifeCycle.jpg">
            <a:extLst>
              <a:ext uri="{FF2B5EF4-FFF2-40B4-BE49-F238E27FC236}">
                <a16:creationId xmlns:a16="http://schemas.microsoft.com/office/drawing/2014/main" id="{F1D446F6-D2B2-4DA4-AA20-FCB7CAD0F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0"/>
            <a:ext cx="5067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1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1AD4A30-ACDE-4BF7-9BBC-2C270D47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callbacks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E3B71D4-B793-4C15-88C0-0764138C24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9875" y="1187450"/>
            <a:ext cx="11653838" cy="2266950"/>
          </a:xfrm>
        </p:spPr>
        <p:txBody>
          <a:bodyPr/>
          <a:lstStyle/>
          <a:p>
            <a:r>
              <a:rPr lang="en-US" altLang="en-US"/>
              <a:t>To use a callback just overload it in your activity java file.</a:t>
            </a:r>
          </a:p>
          <a:p>
            <a:r>
              <a:rPr lang="en-US" altLang="en-US"/>
              <a:t>The lifecycle is explained very well here: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>
                <a:hlinkClick r:id="rId2"/>
              </a:rPr>
              <a:t>http://developer.android.com/training/basics/activity-lifecycle/index.html</a:t>
            </a:r>
            <a:endParaRPr lang="en-US" altLang="en-US"/>
          </a:p>
          <a:p>
            <a:r>
              <a:rPr lang="en-US" altLang="en-US"/>
              <a:t>The use of the callbacks is explained in the api documentation for the activity class: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>
                <a:hlinkClick r:id="rId3"/>
              </a:rPr>
              <a:t>http://developer.android.com/reference/android/app/Activity.html </a:t>
            </a:r>
            <a:br>
              <a:rPr lang="en-US" altLang="en-US">
                <a:hlinkClick r:id="rId3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12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Lifecycle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797625"/>
          </a:xfrm>
        </p:spPr>
        <p:txBody>
          <a:bodyPr/>
          <a:lstStyle/>
          <a:p>
            <a:r>
              <a:rPr lang="en-CA" dirty="0"/>
              <a:t>Activity launched</a:t>
            </a:r>
          </a:p>
          <a:p>
            <a:pPr lvl="1"/>
            <a:r>
              <a:rPr lang="en-CA" dirty="0" err="1"/>
              <a:t>onCreate</a:t>
            </a:r>
            <a:endParaRPr lang="en-CA" dirty="0"/>
          </a:p>
          <a:p>
            <a:r>
              <a:rPr lang="en-CA" dirty="0"/>
              <a:t>Activity running</a:t>
            </a:r>
          </a:p>
          <a:p>
            <a:pPr lvl="1"/>
            <a:r>
              <a:rPr lang="en-CA" dirty="0" err="1"/>
              <a:t>onDestroy</a:t>
            </a:r>
            <a:endParaRPr lang="en-CA" dirty="0"/>
          </a:p>
          <a:p>
            <a:r>
              <a:rPr lang="en-CA"/>
              <a:t>Activity destroyed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24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109</TotalTime>
  <Words>570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Semilight</vt:lpstr>
      <vt:lpstr>Symbol</vt:lpstr>
      <vt:lpstr>Times New Roman</vt:lpstr>
      <vt:lpstr>Wingdings</vt:lpstr>
      <vt:lpstr>5-50111_Build 2017_LIGHT GRAY TEMPLATE</vt:lpstr>
      <vt:lpstr>Activity Lifecycle (The circle of life)</vt:lpstr>
      <vt:lpstr>Life Cycle</vt:lpstr>
      <vt:lpstr>Life Cycle</vt:lpstr>
      <vt:lpstr>Separation</vt:lpstr>
      <vt:lpstr>Management</vt:lpstr>
      <vt:lpstr>The lifecycle of an activity</vt:lpstr>
      <vt:lpstr>PowerPoint Presentation</vt:lpstr>
      <vt:lpstr>using the callbacks</vt:lpstr>
      <vt:lpstr>Basic Lifecycle</vt:lpstr>
      <vt:lpstr>Three common states</vt:lpstr>
      <vt:lpstr>Lifecycle methods</vt:lpstr>
      <vt:lpstr>How to use onPause to save values</vt:lpstr>
      <vt:lpstr>How to use onResume to restore values</vt:lpstr>
      <vt:lpstr>An activity element that only allows portrait orientation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19</cp:revision>
  <dcterms:created xsi:type="dcterms:W3CDTF">2017-08-19T15:28:22Z</dcterms:created>
  <dcterms:modified xsi:type="dcterms:W3CDTF">2017-09-20T00:23:19Z</dcterms:modified>
</cp:coreProperties>
</file>