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809" y="78495"/>
            <a:ext cx="12022406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807" y="978160"/>
            <a:ext cx="12022407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locations &amp; 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34EC-41F7-4E6C-B104-19183F32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Maps Android API - Version 2 (v2)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84D86-7862-4DC8-A6EB-47E070D2F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07" y="978160"/>
            <a:ext cx="12022407" cy="5109091"/>
          </a:xfrm>
        </p:spPr>
        <p:txBody>
          <a:bodyPr/>
          <a:lstStyle/>
          <a:p>
            <a:r>
              <a:rPr lang="en-CA" sz="3200" dirty="0"/>
              <a:t>Is encouraged for all new app development.</a:t>
            </a:r>
          </a:p>
          <a:p>
            <a:r>
              <a:rPr lang="en-CA" sz="3200" dirty="0"/>
              <a:t>Is distributed as part of the Google Play services SDK.</a:t>
            </a:r>
          </a:p>
          <a:p>
            <a:r>
              <a:rPr lang="en-CA" sz="3200" dirty="0"/>
              <a:t>Uses the </a:t>
            </a:r>
            <a:r>
              <a:rPr lang="en-CA" sz="3200" i="1" dirty="0" err="1"/>
              <a:t>MapFragment</a:t>
            </a:r>
            <a:r>
              <a:rPr lang="en-CA" sz="3200" dirty="0"/>
              <a:t> class to encapsulate maps. This allows you more flexibility for displaying maps on both small and large screens.</a:t>
            </a:r>
          </a:p>
          <a:p>
            <a:r>
              <a:rPr lang="en-CA" sz="3200" dirty="0"/>
              <a:t>Uses vector tiles. This allows maps to display faster and use less bandwidth.</a:t>
            </a:r>
          </a:p>
          <a:p>
            <a:r>
              <a:rPr lang="en-CA" sz="3200" dirty="0"/>
              <a:t>Uses improved caching. This typically allows the map to display without showing empty areas.</a:t>
            </a:r>
          </a:p>
          <a:p>
            <a:r>
              <a:rPr lang="en-CA" sz="3200" dirty="0"/>
              <a:t>Supports 3D. This allows you to show the map with perspective by moving the user’s viewpoint.</a:t>
            </a:r>
          </a:p>
        </p:txBody>
      </p:sp>
    </p:spTree>
    <p:extLst>
      <p:ext uri="{BB962C8B-B14F-4D97-AF65-F5344CB8AC3E}">
        <p14:creationId xmlns:p14="http://schemas.microsoft.com/office/powerpoint/2010/main" val="24164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EF07B-E04F-4075-84AC-A31D7AB8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create a new Google Maps project?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D68-92E7-4B71-82BB-04572C29C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60" y="1189176"/>
            <a:ext cx="7010400" cy="49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9A7F-08FB-43E6-B349-D0EFFD9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How to add Google Play services to an existing project?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99B9-64A3-465A-8C75-F04D5BE989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60" y="1471090"/>
            <a:ext cx="7086600" cy="39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651-2078-45F8-9566-668D2278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page for creating an API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8D0D2-4C0A-4D36-8D88-38DCB225E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60" y="1422049"/>
            <a:ext cx="7008000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5009-D30D-4864-81D6-98A928C5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Part of AndroidManifest.xml file for Run Tracker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325643-A9CA-4243-B258-E3127BA84679}"/>
              </a:ext>
            </a:extLst>
          </p:cNvPr>
          <p:cNvSpPr/>
          <p:nvPr/>
        </p:nvSpPr>
        <p:spPr>
          <a:xfrm>
            <a:off x="832861" y="1582341"/>
            <a:ext cx="105262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...</a:t>
            </a:r>
          </a:p>
          <a:p>
            <a:r>
              <a:rPr lang="en-CA" dirty="0">
                <a:solidFill>
                  <a:srgbClr val="00B050"/>
                </a:solidFill>
              </a:rPr>
              <a:t>&lt;!-- set up MAPS_RECEIVE permission --&gt;</a:t>
            </a:r>
          </a:p>
          <a:p>
            <a:r>
              <a:rPr lang="en-CA" dirty="0"/>
              <a:t>&lt;permission</a:t>
            </a:r>
          </a:p>
          <a:p>
            <a:r>
              <a:rPr lang="en-CA" dirty="0"/>
              <a:t> 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com.murach.runtracker.permission.MAPS_RECEIVE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android:protectionLevel</a:t>
            </a:r>
            <a:r>
              <a:rPr lang="en-CA" dirty="0"/>
              <a:t>="signature" /&gt;</a:t>
            </a:r>
          </a:p>
          <a:p>
            <a:r>
              <a:rPr lang="en-CA" dirty="0"/>
              <a:t>&lt;uses-permission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com.murach.runtracker.permission.MAPS_RECEIVE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&lt;!-- set other permissions --&gt;</a:t>
            </a:r>
          </a:p>
          <a:p>
            <a:r>
              <a:rPr lang="en-CA" dirty="0"/>
              <a:t>&lt;uses-permission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android.permission.INTERNET</a:t>
            </a:r>
            <a:r>
              <a:rPr lang="en-CA" dirty="0"/>
              <a:t>" /&gt;</a:t>
            </a:r>
          </a:p>
          <a:p>
            <a:r>
              <a:rPr lang="en-CA" dirty="0"/>
              <a:t>&lt;uses-permission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android.permission.ACCESS_NETWORK_STATE</a:t>
            </a:r>
            <a:r>
              <a:rPr lang="en-CA" dirty="0"/>
              <a:t>" /&gt;</a:t>
            </a:r>
          </a:p>
          <a:p>
            <a:r>
              <a:rPr lang="en-CA" dirty="0"/>
              <a:t>&lt;uses-permission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android.permission.WRITE_EXTERNAL_STORAGE</a:t>
            </a:r>
            <a:r>
              <a:rPr lang="en-CA" dirty="0"/>
              <a:t>" /&gt;</a:t>
            </a:r>
          </a:p>
          <a:p>
            <a:r>
              <a:rPr lang="en-CA" dirty="0"/>
              <a:t>&lt;uses-permission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com.google.android.providers.gsf.permission.READ_GSERVICES</a:t>
            </a:r>
            <a:r>
              <a:rPr lang="en-CA" dirty="0"/>
              <a:t>" /&gt;</a:t>
            </a:r>
          </a:p>
          <a:p>
            <a:r>
              <a:rPr lang="en-CA" dirty="0"/>
              <a:t>&lt;uses-permission </a:t>
            </a:r>
            <a:r>
              <a:rPr lang="en-CA" dirty="0" err="1"/>
              <a:t>android:name</a:t>
            </a:r>
            <a:r>
              <a:rPr lang="en-CA" dirty="0"/>
              <a:t>="android.permission.AC</a:t>
            </a:r>
          </a:p>
        </p:txBody>
      </p:sp>
    </p:spTree>
    <p:extLst>
      <p:ext uri="{BB962C8B-B14F-4D97-AF65-F5344CB8AC3E}">
        <p14:creationId xmlns:p14="http://schemas.microsoft.com/office/powerpoint/2010/main" val="96471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5009-D30D-4864-81D6-98A928C5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Part of AndroidManifest.xml file for Run Tracker app</a:t>
            </a:r>
            <a:br>
              <a:rPr lang="en-CA" sz="4400" dirty="0"/>
            </a:br>
            <a:r>
              <a:rPr lang="en-CA" sz="4400" dirty="0"/>
              <a:t>(Continued …)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325643-A9CA-4243-B258-E3127BA84679}"/>
              </a:ext>
            </a:extLst>
          </p:cNvPr>
          <p:cNvSpPr/>
          <p:nvPr/>
        </p:nvSpPr>
        <p:spPr>
          <a:xfrm>
            <a:off x="1887220" y="1896405"/>
            <a:ext cx="84175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&lt;!-- Maps API version 2 requires OpenGL ES version 2 --&gt;</a:t>
            </a:r>
          </a:p>
          <a:p>
            <a:r>
              <a:rPr lang="en-CA" dirty="0"/>
              <a:t>&lt;uses-feature </a:t>
            </a:r>
            <a:r>
              <a:rPr lang="en-CA" dirty="0" err="1"/>
              <a:t>android:glEsVersion</a:t>
            </a:r>
            <a:r>
              <a:rPr lang="en-CA" dirty="0"/>
              <a:t>="0x00020000" </a:t>
            </a:r>
            <a:r>
              <a:rPr lang="en-CA" dirty="0" err="1"/>
              <a:t>android:required</a:t>
            </a:r>
            <a:r>
              <a:rPr lang="en-CA" dirty="0"/>
              <a:t>="true" /&gt;</a:t>
            </a:r>
          </a:p>
          <a:p>
            <a:endParaRPr lang="en-CA" dirty="0"/>
          </a:p>
          <a:p>
            <a:r>
              <a:rPr lang="en-CA" dirty="0"/>
              <a:t>&lt;application</a:t>
            </a:r>
          </a:p>
          <a:p>
            <a:r>
              <a:rPr lang="en-CA" dirty="0"/>
              <a:t>    </a:t>
            </a:r>
            <a:r>
              <a:rPr lang="en-CA" dirty="0" err="1"/>
              <a:t>android:allowBackup</a:t>
            </a:r>
            <a:r>
              <a:rPr lang="en-CA" dirty="0"/>
              <a:t>="true"</a:t>
            </a:r>
          </a:p>
          <a:p>
            <a:r>
              <a:rPr lang="en-CA" dirty="0"/>
              <a:t>    </a:t>
            </a:r>
            <a:r>
              <a:rPr lang="en-CA" dirty="0" err="1"/>
              <a:t>android:icon</a:t>
            </a:r>
            <a:r>
              <a:rPr lang="en-CA" dirty="0"/>
              <a:t>="@drawable/</a:t>
            </a:r>
            <a:r>
              <a:rPr lang="en-CA" dirty="0" err="1"/>
              <a:t>ic_launcher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app_name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AppTheme</a:t>
            </a:r>
            <a:r>
              <a:rPr lang="en-CA" dirty="0"/>
              <a:t>" &gt;</a:t>
            </a:r>
          </a:p>
          <a:p>
            <a:endParaRPr lang="en-CA" dirty="0"/>
          </a:p>
          <a:p>
            <a:r>
              <a:rPr lang="en-CA" dirty="0"/>
              <a:t>    &lt;meta-data</a:t>
            </a:r>
          </a:p>
          <a:p>
            <a:r>
              <a:rPr lang="en-CA" dirty="0"/>
              <a:t>        </a:t>
            </a:r>
            <a:r>
              <a:rPr lang="en-CA" dirty="0" err="1"/>
              <a:t>android:name</a:t>
            </a:r>
            <a:r>
              <a:rPr lang="en-CA" dirty="0"/>
              <a:t>="com.google.android.maps.v2.API_KEY"</a:t>
            </a:r>
          </a:p>
          <a:p>
            <a:r>
              <a:rPr lang="en-CA" dirty="0"/>
              <a:t>        </a:t>
            </a:r>
            <a:r>
              <a:rPr lang="en-CA" dirty="0" err="1"/>
              <a:t>android:value</a:t>
            </a:r>
            <a:r>
              <a:rPr lang="en-CA" dirty="0"/>
              <a:t>="@string/</a:t>
            </a:r>
            <a:r>
              <a:rPr lang="en-CA" dirty="0" err="1"/>
              <a:t>google_maps_key</a:t>
            </a:r>
            <a:r>
              <a:rPr lang="en-CA" dirty="0"/>
              <a:t>" /&gt;</a:t>
            </a:r>
          </a:p>
          <a:p>
            <a:r>
              <a:rPr lang="en-CA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6183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3A330-4A17-4862-8C13-3B6D4141B57D}"/>
              </a:ext>
            </a:extLst>
          </p:cNvPr>
          <p:cNvSpPr/>
          <p:nvPr/>
        </p:nvSpPr>
        <p:spPr>
          <a:xfrm>
            <a:off x="3271935" y="342829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800" b="1" dirty="0"/>
              <a:t>Attributes of the meta-data element</a:t>
            </a:r>
          </a:p>
          <a:p>
            <a:pPr lvl="1"/>
            <a:r>
              <a:rPr lang="en-CA" sz="2000" dirty="0"/>
              <a:t>name</a:t>
            </a:r>
          </a:p>
          <a:p>
            <a:pPr lvl="1"/>
            <a:r>
              <a:rPr lang="en-CA" sz="2000" dirty="0"/>
              <a:t>value</a:t>
            </a:r>
          </a:p>
          <a:p>
            <a:r>
              <a:rPr lang="en-CA" sz="2800" b="1" dirty="0"/>
              <a:t>Attributes of the permission element</a:t>
            </a:r>
          </a:p>
          <a:p>
            <a:pPr lvl="1"/>
            <a:r>
              <a:rPr lang="en-CA" sz="2000" dirty="0"/>
              <a:t>name</a:t>
            </a:r>
          </a:p>
          <a:p>
            <a:pPr lvl="1"/>
            <a:r>
              <a:rPr lang="en-CA" sz="2000" dirty="0" err="1"/>
              <a:t>protectionLevel</a:t>
            </a:r>
            <a:endParaRPr lang="en-CA" sz="2000" dirty="0"/>
          </a:p>
          <a:p>
            <a:r>
              <a:rPr lang="en-CA" sz="2800" b="1" dirty="0"/>
              <a:t>A summary of permissions</a:t>
            </a:r>
          </a:p>
          <a:p>
            <a:pPr lvl="1"/>
            <a:r>
              <a:rPr lang="en-CA" sz="2000" dirty="0"/>
              <a:t>MAPS_RECEIVE</a:t>
            </a:r>
          </a:p>
          <a:p>
            <a:pPr lvl="1"/>
            <a:r>
              <a:rPr lang="en-CA" sz="2000" dirty="0"/>
              <a:t>INTERNET</a:t>
            </a:r>
          </a:p>
          <a:p>
            <a:pPr lvl="1"/>
            <a:r>
              <a:rPr lang="en-CA" sz="2000" dirty="0"/>
              <a:t>ACCESS_NETWORK_STATE</a:t>
            </a:r>
          </a:p>
          <a:p>
            <a:pPr lvl="1"/>
            <a:r>
              <a:rPr lang="en-CA" sz="2000" dirty="0"/>
              <a:t>WRITE_EXTERNAL_STORAGE</a:t>
            </a:r>
          </a:p>
          <a:p>
            <a:pPr lvl="1"/>
            <a:r>
              <a:rPr lang="en-CA" sz="2000" dirty="0"/>
              <a:t>READ_GSERVICES</a:t>
            </a:r>
          </a:p>
          <a:p>
            <a:pPr lvl="1"/>
            <a:r>
              <a:rPr lang="en-CA" sz="2000" dirty="0"/>
              <a:t>ACCESS_FINE_LOCATION</a:t>
            </a:r>
          </a:p>
          <a:p>
            <a:pPr lvl="1"/>
            <a:r>
              <a:rPr lang="en-CA" sz="2000" dirty="0"/>
              <a:t>ACCESS_COARSE_LOCATION</a:t>
            </a:r>
          </a:p>
          <a:p>
            <a:r>
              <a:rPr lang="en-CA" sz="2800" b="1" dirty="0"/>
              <a:t>Attributes of the uses-feature element</a:t>
            </a:r>
          </a:p>
          <a:p>
            <a:pPr lvl="1"/>
            <a:r>
              <a:rPr lang="en-CA" sz="2000" dirty="0" err="1"/>
              <a:t>glEsVersion</a:t>
            </a:r>
            <a:endParaRPr lang="en-CA" sz="2000" dirty="0"/>
          </a:p>
          <a:p>
            <a:pPr lvl="1"/>
            <a:r>
              <a:rPr lang="en-CA" sz="2000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283548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8D5-8586-4CAB-A377-9DE5EC3B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LocationViewerActivity</a:t>
            </a:r>
            <a:r>
              <a:rPr lang="en-CA" dirty="0"/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0451D-7892-422F-BDF8-EE36B3AA9DD3}"/>
              </a:ext>
            </a:extLst>
          </p:cNvPr>
          <p:cNvSpPr/>
          <p:nvPr/>
        </p:nvSpPr>
        <p:spPr>
          <a:xfrm>
            <a:off x="1379376" y="1582341"/>
            <a:ext cx="94332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package </a:t>
            </a:r>
            <a:r>
              <a:rPr lang="en-CA" dirty="0" err="1"/>
              <a:t>com.murach.locationviewer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import </a:t>
            </a:r>
            <a:r>
              <a:rPr lang="en-CA" dirty="0" err="1"/>
              <a:t>android.location.Location</a:t>
            </a:r>
            <a:r>
              <a:rPr lang="en-CA" dirty="0"/>
              <a:t>;</a:t>
            </a:r>
          </a:p>
          <a:p>
            <a:r>
              <a:rPr lang="en-CA" dirty="0"/>
              <a:t>import </a:t>
            </a:r>
            <a:r>
              <a:rPr lang="en-CA" dirty="0" err="1"/>
              <a:t>android.app.Activity</a:t>
            </a:r>
            <a:r>
              <a:rPr lang="en-CA" dirty="0"/>
              <a:t>;</a:t>
            </a:r>
          </a:p>
          <a:p>
            <a:r>
              <a:rPr lang="en-CA" dirty="0"/>
              <a:t>import </a:t>
            </a:r>
            <a:r>
              <a:rPr lang="en-CA" dirty="0" err="1"/>
              <a:t>android.os.Bundle</a:t>
            </a:r>
            <a:r>
              <a:rPr lang="en-CA" dirty="0"/>
              <a:t>;</a:t>
            </a:r>
          </a:p>
          <a:p>
            <a:r>
              <a:rPr lang="en-CA" dirty="0"/>
              <a:t>import </a:t>
            </a:r>
            <a:r>
              <a:rPr lang="en-CA" dirty="0" err="1"/>
              <a:t>android.widget.TextView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import </a:t>
            </a:r>
            <a:r>
              <a:rPr lang="en-CA" dirty="0" err="1"/>
              <a:t>com.google.android.gms.common.ConnectionResult</a:t>
            </a:r>
            <a:r>
              <a:rPr lang="en-CA" dirty="0"/>
              <a:t>;</a:t>
            </a:r>
          </a:p>
          <a:p>
            <a:r>
              <a:rPr lang="en-CA" dirty="0"/>
              <a:t>import </a:t>
            </a:r>
            <a:r>
              <a:rPr lang="en-CA" dirty="0" err="1"/>
              <a:t>com.google.android.gms.common.api.GoogleApiClient</a:t>
            </a:r>
            <a:r>
              <a:rPr lang="en-CA" dirty="0"/>
              <a:t>;</a:t>
            </a:r>
          </a:p>
          <a:p>
            <a:r>
              <a:rPr lang="en-CA" dirty="0"/>
              <a:t>import com.google.android.gms.common.api.GoogleApiClient.ConnectionCallbacks;</a:t>
            </a:r>
          </a:p>
          <a:p>
            <a:r>
              <a:rPr lang="en-CA" dirty="0"/>
              <a:t>import com.google.android.gms.common.api.GoogleApiClient.OnConnectionFailedListener;</a:t>
            </a:r>
          </a:p>
        </p:txBody>
      </p:sp>
    </p:spTree>
    <p:extLst>
      <p:ext uri="{BB962C8B-B14F-4D97-AF65-F5344CB8AC3E}">
        <p14:creationId xmlns:p14="http://schemas.microsoft.com/office/powerpoint/2010/main" val="116032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3EF5-4188-4D19-9119-A4B22F43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LocationViewerActivity</a:t>
            </a:r>
            <a:r>
              <a:rPr lang="en-CA" dirty="0"/>
              <a:t> class (continued)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B53EFF-9440-4434-B751-B789A46AED82}"/>
              </a:ext>
            </a:extLst>
          </p:cNvPr>
          <p:cNvSpPr/>
          <p:nvPr/>
        </p:nvSpPr>
        <p:spPr>
          <a:xfrm>
            <a:off x="269240" y="1443270"/>
            <a:ext cx="117579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public class </a:t>
            </a:r>
            <a:r>
              <a:rPr lang="en-CA" dirty="0" err="1"/>
              <a:t>LocationViewerActivity</a:t>
            </a:r>
            <a:r>
              <a:rPr lang="en-CA" dirty="0"/>
              <a:t> extends Activity implements </a:t>
            </a:r>
            <a:r>
              <a:rPr lang="en-CA" dirty="0" err="1"/>
              <a:t>ConnectionCallbacks</a:t>
            </a:r>
            <a:r>
              <a:rPr lang="en-CA" dirty="0"/>
              <a:t>, </a:t>
            </a:r>
            <a:r>
              <a:rPr lang="en-CA" dirty="0" err="1"/>
              <a:t>OnConnectionFailedListener</a:t>
            </a:r>
            <a:r>
              <a:rPr lang="en-CA" dirty="0"/>
              <a:t> {</a:t>
            </a:r>
          </a:p>
          <a:p>
            <a:endParaRPr lang="en-CA" dirty="0"/>
          </a:p>
          <a:p>
            <a:r>
              <a:rPr lang="en-CA" dirty="0"/>
              <a:t>    private </a:t>
            </a:r>
            <a:r>
              <a:rPr lang="en-CA" dirty="0" err="1"/>
              <a:t>GoogleApiClient</a:t>
            </a:r>
            <a:r>
              <a:rPr lang="en-CA" dirty="0"/>
              <a:t> </a:t>
            </a:r>
            <a:r>
              <a:rPr lang="en-CA" dirty="0" err="1"/>
              <a:t>googleApiClient</a:t>
            </a:r>
            <a:r>
              <a:rPr lang="en-CA" dirty="0"/>
              <a:t>;</a:t>
            </a:r>
          </a:p>
          <a:p>
            <a:r>
              <a:rPr lang="en-CA" dirty="0"/>
              <a:t>    private </a:t>
            </a:r>
            <a:r>
              <a:rPr lang="en-CA" dirty="0" err="1"/>
              <a:t>TextView</a:t>
            </a:r>
            <a:r>
              <a:rPr lang="en-CA" dirty="0"/>
              <a:t> </a:t>
            </a:r>
            <a:r>
              <a:rPr lang="en-CA" dirty="0" err="1"/>
              <a:t>coordinatesTextView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    @Override</a:t>
            </a:r>
          </a:p>
          <a:p>
            <a:r>
              <a:rPr lang="en-CA" dirty="0"/>
              <a:t>    protected void </a:t>
            </a:r>
            <a:r>
              <a:rPr lang="en-CA" dirty="0" err="1"/>
              <a:t>onCreate</a:t>
            </a:r>
            <a:r>
              <a:rPr lang="en-CA" dirty="0"/>
              <a:t>(Bundle </a:t>
            </a:r>
            <a:r>
              <a:rPr lang="en-CA" dirty="0" err="1"/>
              <a:t>savedInstanceState</a:t>
            </a:r>
            <a:r>
              <a:rPr lang="en-CA" dirty="0"/>
              <a:t>) {</a:t>
            </a:r>
          </a:p>
          <a:p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);</a:t>
            </a:r>
          </a:p>
          <a:p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R.layout.activity_location_viewer</a:t>
            </a:r>
            <a:r>
              <a:rPr lang="en-CA" dirty="0"/>
              <a:t>);</a:t>
            </a:r>
          </a:p>
          <a:p>
            <a:r>
              <a:rPr lang="en-CA" dirty="0"/>
              <a:t>        </a:t>
            </a:r>
            <a:r>
              <a:rPr lang="en-CA" dirty="0" err="1"/>
              <a:t>coordinatesTextView</a:t>
            </a:r>
            <a:r>
              <a:rPr lang="en-CA" dirty="0"/>
              <a:t> = (</a:t>
            </a:r>
            <a:r>
              <a:rPr lang="en-CA" dirty="0" err="1"/>
              <a:t>TextView</a:t>
            </a:r>
            <a:r>
              <a:rPr lang="en-CA" dirty="0"/>
              <a:t>)</a:t>
            </a:r>
            <a:r>
              <a:rPr lang="en-CA" dirty="0" err="1"/>
              <a:t>findViewById</a:t>
            </a:r>
            <a:r>
              <a:rPr lang="en-CA" dirty="0"/>
              <a:t>(</a:t>
            </a:r>
            <a:r>
              <a:rPr lang="en-CA" dirty="0" err="1"/>
              <a:t>R.id.cooridinatesTextView</a:t>
            </a:r>
            <a:r>
              <a:rPr lang="en-CA" dirty="0"/>
              <a:t>);</a:t>
            </a:r>
          </a:p>
          <a:p>
            <a:r>
              <a:rPr lang="en-CA" dirty="0"/>
              <a:t>        </a:t>
            </a:r>
            <a:r>
              <a:rPr lang="en-CA" dirty="0" err="1"/>
              <a:t>googleApiClient</a:t>
            </a:r>
            <a:r>
              <a:rPr lang="en-CA" dirty="0"/>
              <a:t> = new </a:t>
            </a:r>
            <a:r>
              <a:rPr lang="en-CA" dirty="0" err="1"/>
              <a:t>GoogleApiClient.Builder</a:t>
            </a:r>
            <a:r>
              <a:rPr lang="en-CA" dirty="0"/>
              <a:t>(this)</a:t>
            </a:r>
          </a:p>
          <a:p>
            <a:r>
              <a:rPr lang="en-CA" dirty="0"/>
              <a:t>                .</a:t>
            </a:r>
            <a:r>
              <a:rPr lang="en-CA" dirty="0" err="1"/>
              <a:t>addApi</a:t>
            </a:r>
            <a:r>
              <a:rPr lang="en-CA" dirty="0"/>
              <a:t>(</a:t>
            </a:r>
            <a:r>
              <a:rPr lang="en-CA" dirty="0" err="1"/>
              <a:t>LocationServices.API</a:t>
            </a:r>
            <a:r>
              <a:rPr lang="en-CA" dirty="0"/>
              <a:t>)</a:t>
            </a:r>
          </a:p>
          <a:p>
            <a:r>
              <a:rPr lang="en-CA" dirty="0"/>
              <a:t>                .</a:t>
            </a:r>
            <a:r>
              <a:rPr lang="en-CA" dirty="0" err="1"/>
              <a:t>addConnectionCallbacks</a:t>
            </a:r>
            <a:r>
              <a:rPr lang="en-CA" dirty="0"/>
              <a:t>(this)</a:t>
            </a:r>
          </a:p>
          <a:p>
            <a:r>
              <a:rPr lang="en-CA" dirty="0"/>
              <a:t>                .</a:t>
            </a:r>
            <a:r>
              <a:rPr lang="en-CA" dirty="0" err="1"/>
              <a:t>addOnConnectionFailedListener</a:t>
            </a:r>
            <a:r>
              <a:rPr lang="en-CA" dirty="0"/>
              <a:t>(this)</a:t>
            </a:r>
          </a:p>
          <a:p>
            <a:r>
              <a:rPr lang="en-CA" dirty="0"/>
              <a:t>                .build();</a:t>
            </a:r>
          </a:p>
          <a:p>
            <a:r>
              <a:rPr lang="en-CA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356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52A860-0669-424C-AF5A-DE9855E2439D}"/>
              </a:ext>
            </a:extLst>
          </p:cNvPr>
          <p:cNvSpPr/>
          <p:nvPr/>
        </p:nvSpPr>
        <p:spPr>
          <a:xfrm>
            <a:off x="1099458" y="2244060"/>
            <a:ext cx="99930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Constructors and methods of the </a:t>
            </a:r>
            <a:r>
              <a:rPr lang="en-CA" sz="2800" b="1" dirty="0" err="1"/>
              <a:t>GoogleApiClient.Builder</a:t>
            </a:r>
            <a:r>
              <a:rPr lang="en-CA" sz="2800" b="1" dirty="0"/>
              <a:t> class </a:t>
            </a:r>
          </a:p>
          <a:p>
            <a:pPr lvl="1"/>
            <a:r>
              <a:rPr lang="en-CA" sz="2400" dirty="0"/>
              <a:t>Builder(</a:t>
            </a:r>
            <a:r>
              <a:rPr lang="en-CA" sz="2400" dirty="0" err="1"/>
              <a:t>ctx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addApi</a:t>
            </a:r>
            <a:r>
              <a:rPr lang="en-CA" sz="2400" dirty="0"/>
              <a:t>(</a:t>
            </a:r>
            <a:r>
              <a:rPr lang="en-CA" sz="2400" dirty="0" err="1"/>
              <a:t>api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addConnectionCallbacks</a:t>
            </a:r>
            <a:r>
              <a:rPr lang="en-CA" sz="2400" dirty="0"/>
              <a:t>(</a:t>
            </a:r>
            <a:r>
              <a:rPr lang="en-CA" sz="2400" dirty="0" err="1"/>
              <a:t>ctx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addOnConnectionFailedListener</a:t>
            </a:r>
            <a:r>
              <a:rPr lang="en-CA" sz="2400" dirty="0"/>
              <a:t>(</a:t>
            </a:r>
            <a:r>
              <a:rPr lang="en-CA" sz="2400" dirty="0" err="1"/>
              <a:t>ctx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build()</a:t>
            </a:r>
          </a:p>
        </p:txBody>
      </p:sp>
    </p:spTree>
    <p:extLst>
      <p:ext uri="{BB962C8B-B14F-4D97-AF65-F5344CB8AC3E}">
        <p14:creationId xmlns:p14="http://schemas.microsoft.com/office/powerpoint/2010/main" val="17409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8E556-9F99-43C4-812D-9F90581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1B21D-B979-4438-B7E6-F2C1138B2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292906"/>
          </a:xfrm>
        </p:spPr>
        <p:txBody>
          <a:bodyPr/>
          <a:lstStyle/>
          <a:p>
            <a:r>
              <a:rPr lang="en-CA" dirty="0"/>
              <a:t>Applied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Configure the Google Maps Android API v2 so it works on your system.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Define the permissions and features necessary for an Android app that uses version 2 of the Google Maps Android API.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Use Google Play services to get and track the current location.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Use Location services to make sure GPS is enabled.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Display a Google Map, control its appearance, and zoom in on a location.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Add markers and lines to a Google Map.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0226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BEF4-1211-492C-98B4-12F10BB4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LocationViewerActivity class (continued)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F92E3-768F-46A3-B94B-522ADFC74F2A}"/>
              </a:ext>
            </a:extLst>
          </p:cNvPr>
          <p:cNvSpPr/>
          <p:nvPr/>
        </p:nvSpPr>
        <p:spPr>
          <a:xfrm>
            <a:off x="3049160" y="11891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onStart</a:t>
            </a:r>
            <a:r>
              <a:rPr lang="en-CA" dirty="0"/>
              <a:t>() {</a:t>
            </a:r>
          </a:p>
          <a:p>
            <a:r>
              <a:rPr lang="en-CA" dirty="0"/>
              <a:t>  </a:t>
            </a:r>
            <a:r>
              <a:rPr lang="en-CA" dirty="0" err="1"/>
              <a:t>super.onStart</a:t>
            </a:r>
            <a:r>
              <a:rPr lang="en-CA" dirty="0"/>
              <a:t>();</a:t>
            </a:r>
          </a:p>
          <a:p>
            <a:r>
              <a:rPr lang="en-CA" dirty="0"/>
              <a:t>  </a:t>
            </a:r>
            <a:r>
              <a:rPr lang="en-CA" dirty="0" err="1"/>
              <a:t>googleApiClient.connect</a:t>
            </a:r>
            <a:r>
              <a:rPr lang="en-CA" dirty="0"/>
              <a:t>();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onStop</a:t>
            </a:r>
            <a:r>
              <a:rPr lang="en-CA" dirty="0"/>
              <a:t>() {</a:t>
            </a:r>
          </a:p>
          <a:p>
            <a:r>
              <a:rPr lang="en-CA" dirty="0"/>
              <a:t>  </a:t>
            </a:r>
            <a:r>
              <a:rPr lang="en-CA" dirty="0" err="1"/>
              <a:t>googleApiClient.disconnect</a:t>
            </a:r>
            <a:r>
              <a:rPr lang="en-CA" dirty="0"/>
              <a:t>();</a:t>
            </a:r>
          </a:p>
          <a:p>
            <a:r>
              <a:rPr lang="en-CA" dirty="0"/>
              <a:t>  </a:t>
            </a:r>
            <a:r>
              <a:rPr lang="en-CA" dirty="0" err="1"/>
              <a:t>super.onStop</a:t>
            </a:r>
            <a:r>
              <a:rPr lang="en-CA" dirty="0"/>
              <a:t>();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A7E3C-5AF2-4129-ABE9-78C548C56E4D}"/>
              </a:ext>
            </a:extLst>
          </p:cNvPr>
          <p:cNvSpPr/>
          <p:nvPr/>
        </p:nvSpPr>
        <p:spPr>
          <a:xfrm>
            <a:off x="458755" y="4888115"/>
            <a:ext cx="772885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More methods of the </a:t>
            </a:r>
            <a:r>
              <a:rPr lang="en-CA" sz="2800" b="1" i="1" dirty="0" err="1"/>
              <a:t>GoogleApiClient</a:t>
            </a:r>
            <a:r>
              <a:rPr lang="en-CA" sz="2800" b="1" dirty="0"/>
              <a:t> class</a:t>
            </a:r>
          </a:p>
          <a:p>
            <a:pPr lvl="1"/>
            <a:r>
              <a:rPr lang="en-CA" sz="2400" dirty="0"/>
              <a:t>connect()</a:t>
            </a:r>
          </a:p>
          <a:p>
            <a:pPr lvl="1"/>
            <a:r>
              <a:rPr lang="en-CA" sz="2400" dirty="0"/>
              <a:t>disconnect()</a:t>
            </a:r>
          </a:p>
        </p:txBody>
      </p:sp>
    </p:spTree>
    <p:extLst>
      <p:ext uri="{BB962C8B-B14F-4D97-AF65-F5344CB8AC3E}">
        <p14:creationId xmlns:p14="http://schemas.microsoft.com/office/powerpoint/2010/main" val="235719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BEF4-1211-492C-98B4-12F10BB4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LocationViewerActivity class (continued)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F92E3-768F-46A3-B94B-522ADFC74F2A}"/>
              </a:ext>
            </a:extLst>
          </p:cNvPr>
          <p:cNvSpPr/>
          <p:nvPr/>
        </p:nvSpPr>
        <p:spPr>
          <a:xfrm>
            <a:off x="449029" y="1271511"/>
            <a:ext cx="61893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//**********************************************************</a:t>
            </a:r>
          </a:p>
          <a:p>
            <a:r>
              <a:rPr lang="en-CA" dirty="0">
                <a:solidFill>
                  <a:srgbClr val="00B050"/>
                </a:solidFill>
              </a:rPr>
              <a:t>// Implement </a:t>
            </a:r>
            <a:r>
              <a:rPr lang="en-CA" dirty="0" err="1">
                <a:solidFill>
                  <a:srgbClr val="00B050"/>
                </a:solidFill>
              </a:rPr>
              <a:t>ConnectionCallbacks</a:t>
            </a:r>
            <a:r>
              <a:rPr lang="en-CA" dirty="0">
                <a:solidFill>
                  <a:srgbClr val="00B050"/>
                </a:solidFill>
              </a:rPr>
              <a:t> interface</a:t>
            </a:r>
          </a:p>
          <a:p>
            <a:r>
              <a:rPr lang="en-CA" dirty="0">
                <a:solidFill>
                  <a:srgbClr val="00B050"/>
                </a:solidFill>
              </a:rPr>
              <a:t>//**********************************************************</a:t>
            </a:r>
          </a:p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onConnected</a:t>
            </a:r>
            <a:r>
              <a:rPr lang="en-CA" dirty="0"/>
              <a:t>(Bundle </a:t>
            </a:r>
            <a:r>
              <a:rPr lang="en-CA" dirty="0" err="1"/>
              <a:t>dataBundle</a:t>
            </a:r>
            <a:r>
              <a:rPr lang="en-CA" dirty="0"/>
              <a:t>) {</a:t>
            </a:r>
          </a:p>
          <a:p>
            <a:r>
              <a:rPr lang="en-CA" dirty="0"/>
              <a:t>  // Put code to run after connecting here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onConnectionSuspended</a:t>
            </a:r>
            <a:r>
              <a:rPr lang="en-CA" dirty="0"/>
              <a:t>() {</a:t>
            </a:r>
          </a:p>
          <a:p>
            <a:r>
              <a:rPr lang="en-CA" dirty="0"/>
              <a:t>  // Put code to run before disconnecting here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F1F183-C549-49E3-9171-6A0D356D6AFC}"/>
              </a:ext>
            </a:extLst>
          </p:cNvPr>
          <p:cNvSpPr/>
          <p:nvPr/>
        </p:nvSpPr>
        <p:spPr>
          <a:xfrm>
            <a:off x="449029" y="4906777"/>
            <a:ext cx="772885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Methods of the </a:t>
            </a:r>
            <a:r>
              <a:rPr lang="en-CA" sz="2800" b="1" i="1" dirty="0" err="1"/>
              <a:t>ConnectionCallbacks</a:t>
            </a:r>
            <a:r>
              <a:rPr lang="en-CA" sz="2800" b="1" dirty="0"/>
              <a:t> interface</a:t>
            </a:r>
          </a:p>
          <a:p>
            <a:pPr lvl="1"/>
            <a:r>
              <a:rPr lang="en-CA" sz="2400" dirty="0" err="1"/>
              <a:t>onConnected</a:t>
            </a:r>
            <a:r>
              <a:rPr lang="en-CA" sz="2400" dirty="0"/>
              <a:t>(</a:t>
            </a:r>
            <a:r>
              <a:rPr lang="en-CA" sz="2400" dirty="0" err="1"/>
              <a:t>dataBundle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onConnectionSuspended</a:t>
            </a:r>
            <a:r>
              <a:rPr lang="en-CA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116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BEF4-1211-492C-98B4-12F10BB4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LocationViewerActivity class (continued)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F92E3-768F-46A3-B94B-522ADFC74F2A}"/>
              </a:ext>
            </a:extLst>
          </p:cNvPr>
          <p:cNvSpPr/>
          <p:nvPr/>
        </p:nvSpPr>
        <p:spPr>
          <a:xfrm>
            <a:off x="269240" y="1728711"/>
            <a:ext cx="6189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    </a:t>
            </a:r>
            <a:r>
              <a:rPr lang="en-CA" dirty="0">
                <a:solidFill>
                  <a:srgbClr val="00B050"/>
                </a:solidFill>
              </a:rPr>
              <a:t>//*********************************************************</a:t>
            </a:r>
          </a:p>
          <a:p>
            <a:r>
              <a:rPr lang="en-CA" dirty="0">
                <a:solidFill>
                  <a:srgbClr val="00B050"/>
                </a:solidFill>
              </a:rPr>
              <a:t>    // Implement </a:t>
            </a:r>
            <a:r>
              <a:rPr lang="en-CA" dirty="0" err="1">
                <a:solidFill>
                  <a:srgbClr val="00B050"/>
                </a:solidFill>
              </a:rPr>
              <a:t>OnConnectionFailedListener</a:t>
            </a:r>
            <a:endParaRPr lang="en-CA" dirty="0">
              <a:solidFill>
                <a:srgbClr val="00B050"/>
              </a:solidFill>
            </a:endParaRPr>
          </a:p>
          <a:p>
            <a:r>
              <a:rPr lang="en-CA" dirty="0">
                <a:solidFill>
                  <a:srgbClr val="00B050"/>
                </a:solidFill>
              </a:rPr>
              <a:t>    //*********************************************************</a:t>
            </a:r>
          </a:p>
          <a:p>
            <a:r>
              <a:rPr lang="en-CA" dirty="0"/>
              <a:t>    @Override</a:t>
            </a:r>
          </a:p>
          <a:p>
            <a:r>
              <a:rPr lang="en-CA" dirty="0"/>
              <a:t>    public void </a:t>
            </a:r>
            <a:r>
              <a:rPr lang="en-CA" dirty="0" err="1"/>
              <a:t>onConnectionFailed</a:t>
            </a:r>
            <a:r>
              <a:rPr lang="en-CA" dirty="0"/>
              <a:t>(</a:t>
            </a:r>
            <a:r>
              <a:rPr lang="en-CA" dirty="0" err="1"/>
              <a:t>ConnectionResult</a:t>
            </a:r>
            <a:r>
              <a:rPr lang="en-CA" dirty="0"/>
              <a:t> result) {</a:t>
            </a:r>
          </a:p>
          <a:p>
            <a:r>
              <a:rPr lang="en-CA" dirty="0"/>
              <a:t>        // Put code to run if connection fails here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CF2CE-AFE4-42F9-AB9B-C97B994C9D34}"/>
              </a:ext>
            </a:extLst>
          </p:cNvPr>
          <p:cNvSpPr/>
          <p:nvPr/>
        </p:nvSpPr>
        <p:spPr>
          <a:xfrm>
            <a:off x="269240" y="4841462"/>
            <a:ext cx="88174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A method of the </a:t>
            </a:r>
            <a:r>
              <a:rPr lang="en-CA" sz="2800" b="1" dirty="0" err="1"/>
              <a:t>OnConnectionFailedListener</a:t>
            </a:r>
            <a:r>
              <a:rPr lang="en-CA" sz="2800" b="1" dirty="0"/>
              <a:t> interface</a:t>
            </a:r>
          </a:p>
          <a:p>
            <a:pPr lvl="1"/>
            <a:r>
              <a:rPr lang="en-CA" sz="2400" dirty="0" err="1"/>
              <a:t>onConnectionFailed</a:t>
            </a:r>
            <a:r>
              <a:rPr lang="en-CA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73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BEF4-1211-492C-98B4-12F10BB4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that gets the current 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F92E3-768F-46A3-B94B-522ADFC74F2A}"/>
              </a:ext>
            </a:extLst>
          </p:cNvPr>
          <p:cNvSpPr/>
          <p:nvPr/>
        </p:nvSpPr>
        <p:spPr>
          <a:xfrm>
            <a:off x="1257403" y="1189176"/>
            <a:ext cx="96771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onConnected</a:t>
            </a:r>
            <a:r>
              <a:rPr lang="en-CA" dirty="0"/>
              <a:t>(Bundle bundle) {</a:t>
            </a:r>
          </a:p>
          <a:p>
            <a:r>
              <a:rPr lang="en-CA" dirty="0"/>
              <a:t>    Location </a:t>
            </a:r>
            <a:r>
              <a:rPr lang="en-CA" dirty="0" err="1"/>
              <a:t>location</a:t>
            </a:r>
            <a:r>
              <a:rPr lang="en-CA" dirty="0"/>
              <a:t> = </a:t>
            </a:r>
            <a:r>
              <a:rPr lang="en-CA" dirty="0" err="1"/>
              <a:t>LocationServices.FusedLocationApi.getLastLocation</a:t>
            </a:r>
            <a:r>
              <a:rPr lang="en-CA" dirty="0"/>
              <a:t>(</a:t>
            </a:r>
            <a:r>
              <a:rPr lang="en-CA" dirty="0" err="1"/>
              <a:t>googleApiClient</a:t>
            </a:r>
            <a:r>
              <a:rPr lang="en-CA" dirty="0"/>
              <a:t>);</a:t>
            </a:r>
          </a:p>
          <a:p>
            <a:r>
              <a:rPr lang="en-CA" dirty="0"/>
              <a:t>    if (location != null) {</a:t>
            </a:r>
          </a:p>
          <a:p>
            <a:r>
              <a:rPr lang="en-CA" dirty="0"/>
              <a:t>        </a:t>
            </a:r>
            <a:r>
              <a:rPr lang="en-CA" dirty="0" err="1"/>
              <a:t>coordinatesTextView.setText</a:t>
            </a:r>
            <a:r>
              <a:rPr lang="en-CA" dirty="0"/>
              <a:t>(</a:t>
            </a:r>
            <a:r>
              <a:rPr lang="en-CA" dirty="0" err="1"/>
              <a:t>location.getLatitude</a:t>
            </a:r>
            <a:r>
              <a:rPr lang="en-CA" dirty="0"/>
              <a:t>() + "|" + </a:t>
            </a:r>
            <a:r>
              <a:rPr lang="en-CA" dirty="0" err="1"/>
              <a:t>location.getLongitude</a:t>
            </a:r>
            <a:r>
              <a:rPr lang="en-CA" dirty="0"/>
              <a:t>());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CF2CE-AFE4-42F9-AB9B-C97B994C9D34}"/>
              </a:ext>
            </a:extLst>
          </p:cNvPr>
          <p:cNvSpPr/>
          <p:nvPr/>
        </p:nvSpPr>
        <p:spPr>
          <a:xfrm>
            <a:off x="269239" y="4841462"/>
            <a:ext cx="11207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A method of the </a:t>
            </a:r>
            <a:r>
              <a:rPr lang="en-CA" sz="2800" b="1" i="1" dirty="0" err="1"/>
              <a:t>LocationServices.FusedLocationApi</a:t>
            </a:r>
            <a:r>
              <a:rPr lang="en-CA" sz="2800" b="1" i="1" dirty="0"/>
              <a:t> </a:t>
            </a:r>
            <a:r>
              <a:rPr lang="en-CA" sz="2800" b="1" dirty="0"/>
              <a:t>field</a:t>
            </a:r>
          </a:p>
          <a:p>
            <a:r>
              <a:rPr lang="en-CA" sz="2800" b="1" dirty="0"/>
              <a:t>	</a:t>
            </a:r>
            <a:r>
              <a:rPr lang="en-CA" sz="2400" dirty="0" err="1"/>
              <a:t>onConnectionFailed</a:t>
            </a:r>
            <a:r>
              <a:rPr lang="en-CA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0433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0AF138-7700-4693-A0C9-FEDC6DDC8C39}"/>
              </a:ext>
            </a:extLst>
          </p:cNvPr>
          <p:cNvSpPr/>
          <p:nvPr/>
        </p:nvSpPr>
        <p:spPr>
          <a:xfrm>
            <a:off x="2399523" y="2397949"/>
            <a:ext cx="73929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/>
              <a:t>Four methods of the Location class</a:t>
            </a:r>
          </a:p>
          <a:p>
            <a:pPr lvl="1"/>
            <a:r>
              <a:rPr lang="en-CA" sz="2400" dirty="0" err="1"/>
              <a:t>getLatitude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getLongitude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getTime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getAccuracy</a:t>
            </a:r>
            <a:r>
              <a:rPr lang="en-CA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926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7B4F-2D67-405A-B074-EE423913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that handles a failed connection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94A51-B5D5-4509-B36A-673A60C96D60}"/>
              </a:ext>
            </a:extLst>
          </p:cNvPr>
          <p:cNvSpPr/>
          <p:nvPr/>
        </p:nvSpPr>
        <p:spPr>
          <a:xfrm>
            <a:off x="269240" y="1225689"/>
            <a:ext cx="116558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/>
              <a:t>The constant for the request code</a:t>
            </a:r>
          </a:p>
          <a:p>
            <a:r>
              <a:rPr lang="en-CA" dirty="0"/>
              <a:t>private final static </a:t>
            </a:r>
            <a:r>
              <a:rPr lang="en-CA" dirty="0" err="1"/>
              <a:t>int</a:t>
            </a:r>
            <a:r>
              <a:rPr lang="en-CA" dirty="0"/>
              <a:t> CONNECTION_FAILURE_RESOLUTION_REQUEST = 9000;</a:t>
            </a:r>
          </a:p>
          <a:p>
            <a:endParaRPr lang="en-CA" dirty="0"/>
          </a:p>
          <a:p>
            <a:r>
              <a:rPr lang="en-CA" sz="2000" b="1" dirty="0"/>
              <a:t>The </a:t>
            </a:r>
            <a:r>
              <a:rPr lang="en-CA" sz="2000" b="1" dirty="0" err="1"/>
              <a:t>onConnectionFailed</a:t>
            </a:r>
            <a:r>
              <a:rPr lang="en-CA" sz="2000" b="1" dirty="0"/>
              <a:t> method</a:t>
            </a:r>
          </a:p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onConnectionFailed</a:t>
            </a:r>
            <a:r>
              <a:rPr lang="en-CA" dirty="0"/>
              <a:t>(</a:t>
            </a:r>
            <a:r>
              <a:rPr lang="en-CA" dirty="0" err="1"/>
              <a:t>ConnectionResult</a:t>
            </a:r>
            <a:r>
              <a:rPr lang="en-CA" dirty="0"/>
              <a:t> </a:t>
            </a:r>
            <a:r>
              <a:rPr lang="en-CA" dirty="0" err="1"/>
              <a:t>connectionResult</a:t>
            </a:r>
            <a:r>
              <a:rPr lang="en-CA" dirty="0"/>
              <a:t>) {</a:t>
            </a:r>
          </a:p>
          <a:p>
            <a:r>
              <a:rPr lang="en-CA" dirty="0"/>
              <a:t>    if (</a:t>
            </a:r>
            <a:r>
              <a:rPr lang="en-CA" dirty="0" err="1"/>
              <a:t>connectionResult.hasResolution</a:t>
            </a:r>
            <a:r>
              <a:rPr lang="en-CA" dirty="0"/>
              <a:t>()) {</a:t>
            </a:r>
          </a:p>
          <a:p>
            <a:r>
              <a:rPr lang="en-CA" dirty="0"/>
              <a:t>        try {</a:t>
            </a:r>
          </a:p>
          <a:p>
            <a:r>
              <a:rPr lang="en-CA" dirty="0"/>
              <a:t>            </a:t>
            </a:r>
            <a:r>
              <a:rPr lang="en-CA" dirty="0" err="1"/>
              <a:t>connectionResult.startResolutionForResult</a:t>
            </a:r>
            <a:r>
              <a:rPr lang="en-CA" dirty="0"/>
              <a:t>(this, CONNECTION_FAILURE_RESOLUTION_REQUEST);</a:t>
            </a:r>
          </a:p>
          <a:p>
            <a:r>
              <a:rPr lang="en-CA" dirty="0"/>
              <a:t>        } catch (</a:t>
            </a:r>
            <a:r>
              <a:rPr lang="en-CA" dirty="0" err="1"/>
              <a:t>IntentSender.SendIntentException</a:t>
            </a:r>
            <a:r>
              <a:rPr lang="en-CA" dirty="0"/>
              <a:t> e) {</a:t>
            </a:r>
          </a:p>
          <a:p>
            <a:r>
              <a:rPr lang="en-CA" dirty="0"/>
              <a:t>            </a:t>
            </a:r>
            <a:r>
              <a:rPr lang="en-CA" dirty="0" err="1"/>
              <a:t>e.printStackTrace</a:t>
            </a:r>
            <a:r>
              <a:rPr lang="en-CA" dirty="0"/>
              <a:t>();</a:t>
            </a:r>
          </a:p>
          <a:p>
            <a:r>
              <a:rPr lang="en-CA" dirty="0"/>
              <a:t>        }</a:t>
            </a:r>
          </a:p>
          <a:p>
            <a:r>
              <a:rPr lang="en-CA" dirty="0"/>
              <a:t>    } else {</a:t>
            </a:r>
          </a:p>
          <a:p>
            <a:r>
              <a:rPr lang="en-CA" dirty="0"/>
              <a:t>        new </a:t>
            </a:r>
            <a:r>
              <a:rPr lang="en-CA" dirty="0" err="1"/>
              <a:t>AlertDialog.Builder</a:t>
            </a:r>
            <a:r>
              <a:rPr lang="en-CA" dirty="0"/>
              <a:t>(this)</a:t>
            </a:r>
          </a:p>
          <a:p>
            <a:r>
              <a:rPr lang="en-CA" dirty="0"/>
              <a:t>                .</a:t>
            </a:r>
            <a:r>
              <a:rPr lang="en-CA" dirty="0" err="1"/>
              <a:t>setMessage</a:t>
            </a:r>
            <a:r>
              <a:rPr lang="en-CA" dirty="0"/>
              <a:t>("Connection failed. Error code: " + </a:t>
            </a:r>
            <a:r>
              <a:rPr lang="en-CA" dirty="0" err="1"/>
              <a:t>connectionResult.getErrorCode</a:t>
            </a:r>
            <a:r>
              <a:rPr lang="en-CA" dirty="0"/>
              <a:t>())</a:t>
            </a:r>
          </a:p>
          <a:p>
            <a:r>
              <a:rPr lang="en-CA" dirty="0"/>
              <a:t>                .show();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0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BEF4-1211-492C-98B4-12F10BB4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Code that handles a failed connection (continued)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F92E3-768F-46A3-B94B-522ADFC74F2A}"/>
              </a:ext>
            </a:extLst>
          </p:cNvPr>
          <p:cNvSpPr/>
          <p:nvPr/>
        </p:nvSpPr>
        <p:spPr>
          <a:xfrm>
            <a:off x="269239" y="1189176"/>
            <a:ext cx="95092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The </a:t>
            </a:r>
            <a:r>
              <a:rPr lang="en-CA" sz="2400" b="1" dirty="0" err="1"/>
              <a:t>onActivityResult</a:t>
            </a:r>
            <a:r>
              <a:rPr lang="en-CA" sz="2400" b="1" dirty="0"/>
              <a:t> method</a:t>
            </a:r>
          </a:p>
          <a:p>
            <a:r>
              <a:rPr lang="en-CA" dirty="0"/>
              <a:t>@Override</a:t>
            </a:r>
          </a:p>
          <a:p>
            <a:r>
              <a:rPr lang="en-CA" dirty="0"/>
              <a:t>protected void </a:t>
            </a:r>
            <a:r>
              <a:rPr lang="en-CA" dirty="0" err="1"/>
              <a:t>onActivityResult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requestCode</a:t>
            </a:r>
            <a:r>
              <a:rPr lang="en-CA" dirty="0"/>
              <a:t>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resultCode</a:t>
            </a:r>
            <a:r>
              <a:rPr lang="en-CA" dirty="0"/>
              <a:t>, Intent data) {</a:t>
            </a:r>
          </a:p>
          <a:p>
            <a:r>
              <a:rPr lang="en-CA" dirty="0"/>
              <a:t>    </a:t>
            </a:r>
            <a:r>
              <a:rPr lang="en-CA" dirty="0" err="1"/>
              <a:t>super.onActivityResult</a:t>
            </a:r>
            <a:r>
              <a:rPr lang="en-CA" dirty="0"/>
              <a:t>(</a:t>
            </a:r>
            <a:r>
              <a:rPr lang="en-CA" dirty="0" err="1"/>
              <a:t>requestCode</a:t>
            </a:r>
            <a:r>
              <a:rPr lang="en-CA" dirty="0"/>
              <a:t>, </a:t>
            </a:r>
            <a:r>
              <a:rPr lang="en-CA" dirty="0" err="1"/>
              <a:t>resultCode</a:t>
            </a:r>
            <a:r>
              <a:rPr lang="en-CA" dirty="0"/>
              <a:t>, data);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  if (</a:t>
            </a:r>
            <a:r>
              <a:rPr lang="en-CA" dirty="0" err="1"/>
              <a:t>requestCode</a:t>
            </a:r>
            <a:r>
              <a:rPr lang="en-CA" dirty="0"/>
              <a:t> == CONNECTION_FAILURE_RESOLUTION_REQUEST) {</a:t>
            </a:r>
          </a:p>
          <a:p>
            <a:r>
              <a:rPr lang="en-CA" dirty="0"/>
              <a:t>        </a:t>
            </a:r>
            <a:r>
              <a:rPr lang="en-CA" dirty="0">
                <a:solidFill>
                  <a:srgbClr val="00B050"/>
                </a:solidFill>
              </a:rPr>
              <a:t>// perform additional processing here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CF2CE-AFE4-42F9-AB9B-C97B994C9D34}"/>
              </a:ext>
            </a:extLst>
          </p:cNvPr>
          <p:cNvSpPr/>
          <p:nvPr/>
        </p:nvSpPr>
        <p:spPr>
          <a:xfrm>
            <a:off x="269239" y="4841462"/>
            <a:ext cx="112074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Methods of the </a:t>
            </a:r>
            <a:r>
              <a:rPr lang="en-CA" sz="2800" b="1" i="1" dirty="0" err="1"/>
              <a:t>ConnectionResult</a:t>
            </a:r>
            <a:r>
              <a:rPr lang="en-CA" sz="2800" b="1" dirty="0"/>
              <a:t> class</a:t>
            </a:r>
          </a:p>
          <a:p>
            <a:pPr lvl="1"/>
            <a:r>
              <a:rPr lang="en-CA" sz="2400" dirty="0" err="1"/>
              <a:t>hasResolution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startResolutionForResult</a:t>
            </a:r>
            <a:r>
              <a:rPr lang="en-CA" sz="2400" dirty="0"/>
              <a:t>(activity, code)</a:t>
            </a:r>
          </a:p>
          <a:p>
            <a:pPr lvl="1"/>
            <a:r>
              <a:rPr lang="en-CA" sz="2400" dirty="0" err="1"/>
              <a:t>getErrorCode</a:t>
            </a:r>
            <a:r>
              <a:rPr lang="en-CA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75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B04E-24A4-432B-88A0-AAE51B05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get location updates?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A4CFC2-F76E-4AC2-A822-B43A177763BD}"/>
              </a:ext>
            </a:extLst>
          </p:cNvPr>
          <p:cNvSpPr/>
          <p:nvPr/>
        </p:nvSpPr>
        <p:spPr>
          <a:xfrm>
            <a:off x="1416024" y="1075483"/>
            <a:ext cx="935995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/>
              <a:t>Step 1: Import the classes for working with locations</a:t>
            </a:r>
          </a:p>
          <a:p>
            <a:r>
              <a:rPr lang="en-CA" dirty="0"/>
              <a:t>import </a:t>
            </a:r>
            <a:r>
              <a:rPr lang="en-CA" dirty="0" err="1"/>
              <a:t>com.google.android.gms.location.LocationListener</a:t>
            </a:r>
            <a:r>
              <a:rPr lang="en-CA" dirty="0"/>
              <a:t>;</a:t>
            </a:r>
          </a:p>
          <a:p>
            <a:r>
              <a:rPr lang="en-CA" dirty="0"/>
              <a:t>import </a:t>
            </a:r>
            <a:r>
              <a:rPr lang="en-CA" dirty="0" err="1"/>
              <a:t>com.google.android.gms.location.LocationRequest</a:t>
            </a:r>
            <a:r>
              <a:rPr lang="en-CA" dirty="0"/>
              <a:t>;</a:t>
            </a:r>
          </a:p>
          <a:p>
            <a:r>
              <a:rPr lang="en-CA" dirty="0"/>
              <a:t>import </a:t>
            </a:r>
            <a:r>
              <a:rPr lang="en-CA" dirty="0" err="1"/>
              <a:t>com.google.android.gms.location.LocationServices</a:t>
            </a:r>
            <a:r>
              <a:rPr lang="en-CA" dirty="0"/>
              <a:t>;</a:t>
            </a:r>
          </a:p>
          <a:p>
            <a:endParaRPr lang="en-CA" sz="2400" b="1" dirty="0"/>
          </a:p>
          <a:p>
            <a:r>
              <a:rPr lang="en-CA" sz="2000" b="1" dirty="0"/>
              <a:t>Step 2: Declare the </a:t>
            </a:r>
            <a:r>
              <a:rPr lang="en-CA" sz="2000" b="1" dirty="0" err="1"/>
              <a:t>LocationListener</a:t>
            </a:r>
            <a:r>
              <a:rPr lang="en-CA" sz="2000" b="1" dirty="0"/>
              <a:t> interface</a:t>
            </a:r>
          </a:p>
          <a:p>
            <a:r>
              <a:rPr lang="en-CA" dirty="0"/>
              <a:t>public class </a:t>
            </a:r>
            <a:r>
              <a:rPr lang="en-CA" dirty="0" err="1"/>
              <a:t>LocationViewerActivity</a:t>
            </a:r>
            <a:r>
              <a:rPr lang="en-CA" dirty="0"/>
              <a:t> extends Activity </a:t>
            </a:r>
          </a:p>
          <a:p>
            <a:r>
              <a:rPr lang="en-CA" dirty="0"/>
              <a:t>    implements </a:t>
            </a:r>
            <a:r>
              <a:rPr lang="en-CA" dirty="0" err="1"/>
              <a:t>ConnectionCallbacks</a:t>
            </a:r>
            <a:r>
              <a:rPr lang="en-CA" dirty="0"/>
              <a:t>, </a:t>
            </a:r>
            <a:r>
              <a:rPr lang="en-CA" dirty="0" err="1"/>
              <a:t>OnConnectionFailedListener</a:t>
            </a:r>
            <a:r>
              <a:rPr lang="en-CA" dirty="0"/>
              <a:t>, </a:t>
            </a:r>
            <a:r>
              <a:rPr lang="en-CA" dirty="0" err="1"/>
              <a:t>LocationListener</a:t>
            </a:r>
            <a:r>
              <a:rPr lang="en-CA" dirty="0"/>
              <a:t> {</a:t>
            </a:r>
          </a:p>
          <a:p>
            <a:endParaRPr lang="en-CA" sz="2400" b="1" dirty="0"/>
          </a:p>
          <a:p>
            <a:r>
              <a:rPr lang="en-CA" sz="2000" b="1" dirty="0"/>
              <a:t>Step 3: Declare the constants and instance variables</a:t>
            </a:r>
          </a:p>
          <a:p>
            <a:r>
              <a:rPr lang="en-CA" dirty="0"/>
              <a:t>    public static final </a:t>
            </a:r>
            <a:r>
              <a:rPr lang="en-CA" dirty="0" err="1"/>
              <a:t>int</a:t>
            </a:r>
            <a:r>
              <a:rPr lang="en-CA" dirty="0"/>
              <a:t> UPDATE_INTERVAL = 5000;        </a:t>
            </a:r>
            <a:r>
              <a:rPr lang="en-CA" dirty="0">
                <a:solidFill>
                  <a:srgbClr val="00B050"/>
                </a:solidFill>
              </a:rPr>
              <a:t>// 5 secs</a:t>
            </a:r>
          </a:p>
          <a:p>
            <a:r>
              <a:rPr lang="en-CA" dirty="0"/>
              <a:t>    public static final </a:t>
            </a:r>
            <a:r>
              <a:rPr lang="en-CA" dirty="0" err="1"/>
              <a:t>int</a:t>
            </a:r>
            <a:r>
              <a:rPr lang="en-CA" dirty="0"/>
              <a:t> FASTEST_UPDATE_INTERVAL = 2000; </a:t>
            </a:r>
            <a:r>
              <a:rPr lang="en-CA" dirty="0">
                <a:solidFill>
                  <a:srgbClr val="00B050"/>
                </a:solidFill>
              </a:rPr>
              <a:t>// 2 secs</a:t>
            </a:r>
          </a:p>
          <a:p>
            <a:r>
              <a:rPr lang="en-CA" dirty="0"/>
              <a:t>    private </a:t>
            </a:r>
            <a:r>
              <a:rPr lang="en-CA" dirty="0" err="1"/>
              <a:t>LocationRequest</a:t>
            </a:r>
            <a:r>
              <a:rPr lang="en-CA" dirty="0"/>
              <a:t> </a:t>
            </a:r>
            <a:r>
              <a:rPr lang="en-CA" dirty="0" err="1"/>
              <a:t>locationRequest</a:t>
            </a:r>
            <a:r>
              <a:rPr lang="en-CA" dirty="0"/>
              <a:t>;</a:t>
            </a:r>
          </a:p>
          <a:p>
            <a:endParaRPr lang="en-CA" sz="2400" b="1" dirty="0"/>
          </a:p>
          <a:p>
            <a:r>
              <a:rPr lang="en-CA" sz="2000" b="1" dirty="0"/>
              <a:t>Step 4: Create the request in </a:t>
            </a:r>
            <a:r>
              <a:rPr lang="en-CA" sz="2000" b="1" dirty="0" err="1"/>
              <a:t>onCreate</a:t>
            </a:r>
            <a:endParaRPr lang="en-CA" sz="2000" b="1" dirty="0"/>
          </a:p>
          <a:p>
            <a:r>
              <a:rPr lang="en-CA" dirty="0"/>
              <a:t>        </a:t>
            </a:r>
            <a:r>
              <a:rPr lang="en-CA" dirty="0" err="1"/>
              <a:t>locationRequest</a:t>
            </a:r>
            <a:r>
              <a:rPr lang="en-CA" dirty="0"/>
              <a:t> = </a:t>
            </a:r>
            <a:r>
              <a:rPr lang="en-CA" dirty="0" err="1"/>
              <a:t>LocationRequest.create</a:t>
            </a:r>
            <a:r>
              <a:rPr lang="en-CA" dirty="0"/>
              <a:t>()</a:t>
            </a:r>
          </a:p>
          <a:p>
            <a:r>
              <a:rPr lang="en-CA" dirty="0"/>
              <a:t>            .</a:t>
            </a:r>
            <a:r>
              <a:rPr lang="en-CA" dirty="0" err="1"/>
              <a:t>setPriority</a:t>
            </a:r>
            <a:r>
              <a:rPr lang="en-CA" dirty="0"/>
              <a:t>(</a:t>
            </a:r>
            <a:r>
              <a:rPr lang="en-CA" dirty="0" err="1"/>
              <a:t>LocationRequest.PRIORITY_HIGH_ACCURACY</a:t>
            </a:r>
            <a:r>
              <a:rPr lang="en-CA" dirty="0"/>
              <a:t>)</a:t>
            </a:r>
          </a:p>
          <a:p>
            <a:r>
              <a:rPr lang="en-CA" dirty="0"/>
              <a:t>            .</a:t>
            </a:r>
            <a:r>
              <a:rPr lang="en-CA" dirty="0" err="1"/>
              <a:t>setInterval</a:t>
            </a:r>
            <a:r>
              <a:rPr lang="en-CA" dirty="0"/>
              <a:t>(UPDATE_INTERVAL)</a:t>
            </a:r>
          </a:p>
          <a:p>
            <a:r>
              <a:rPr lang="en-CA" dirty="0"/>
              <a:t>            .</a:t>
            </a:r>
            <a:r>
              <a:rPr lang="en-CA" dirty="0" err="1"/>
              <a:t>setFastestInterval</a:t>
            </a:r>
            <a:r>
              <a:rPr lang="en-CA" dirty="0"/>
              <a:t>(FASTEST_UPDATE_INTERVAL);</a:t>
            </a:r>
          </a:p>
        </p:txBody>
      </p:sp>
    </p:spTree>
    <p:extLst>
      <p:ext uri="{BB962C8B-B14F-4D97-AF65-F5344CB8AC3E}">
        <p14:creationId xmlns:p14="http://schemas.microsoft.com/office/powerpoint/2010/main" val="190405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B04E-24A4-432B-88A0-AAE51B05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get location updates? (continued)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A4CFC2-F76E-4AC2-A822-B43A177763BD}"/>
              </a:ext>
            </a:extLst>
          </p:cNvPr>
          <p:cNvSpPr/>
          <p:nvPr/>
        </p:nvSpPr>
        <p:spPr>
          <a:xfrm>
            <a:off x="772212" y="1411385"/>
            <a:ext cx="1064757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Step 5: Request updates in </a:t>
            </a:r>
            <a:r>
              <a:rPr lang="en-CA" sz="2400" b="1" dirty="0" err="1"/>
              <a:t>onConnected</a:t>
            </a:r>
            <a:endParaRPr lang="en-CA" sz="2400" b="1" dirty="0"/>
          </a:p>
          <a:p>
            <a:r>
              <a:rPr lang="en-CA" dirty="0"/>
              <a:t>        </a:t>
            </a:r>
            <a:r>
              <a:rPr lang="en-CA" dirty="0" err="1"/>
              <a:t>LocationServices.FusedLocationApi.requestLocationUpdates</a:t>
            </a:r>
            <a:r>
              <a:rPr lang="en-CA" dirty="0"/>
              <a:t>(</a:t>
            </a:r>
            <a:r>
              <a:rPr lang="en-CA" dirty="0" err="1"/>
              <a:t>googleApiClient</a:t>
            </a:r>
            <a:r>
              <a:rPr lang="en-CA" dirty="0"/>
              <a:t>, </a:t>
            </a:r>
            <a:r>
              <a:rPr lang="en-CA" dirty="0" err="1"/>
              <a:t>locationRequest</a:t>
            </a:r>
            <a:r>
              <a:rPr lang="en-CA" dirty="0"/>
              <a:t>, this);</a:t>
            </a:r>
          </a:p>
          <a:p>
            <a:endParaRPr lang="en-CA" sz="2400" b="1" dirty="0"/>
          </a:p>
          <a:p>
            <a:r>
              <a:rPr lang="en-CA" sz="2400" b="1" dirty="0"/>
              <a:t>Step 6: Remove updates in </a:t>
            </a:r>
            <a:r>
              <a:rPr lang="en-CA" sz="2400" b="1" dirty="0" err="1"/>
              <a:t>onConnectionSuspended</a:t>
            </a:r>
            <a:endParaRPr lang="en-CA" sz="2400" b="1" dirty="0"/>
          </a:p>
          <a:p>
            <a:r>
              <a:rPr lang="en-CA" dirty="0"/>
              <a:t>        if (</a:t>
            </a:r>
            <a:r>
              <a:rPr lang="en-CA" dirty="0" err="1"/>
              <a:t>googleApiClient.isConnected</a:t>
            </a:r>
            <a:r>
              <a:rPr lang="en-CA" dirty="0"/>
              <a:t>()) {</a:t>
            </a:r>
          </a:p>
          <a:p>
            <a:r>
              <a:rPr lang="en-CA" dirty="0"/>
              <a:t>            </a:t>
            </a:r>
            <a:r>
              <a:rPr lang="en-CA" dirty="0" err="1"/>
              <a:t>LocationServices.FusedLocationApi.removeLocationUpdates</a:t>
            </a:r>
            <a:r>
              <a:rPr lang="en-CA" dirty="0"/>
              <a:t>(</a:t>
            </a:r>
            <a:r>
              <a:rPr lang="en-CA" dirty="0" err="1"/>
              <a:t>googleApiClient</a:t>
            </a:r>
            <a:r>
              <a:rPr lang="en-CA" dirty="0"/>
              <a:t>, this);</a:t>
            </a:r>
          </a:p>
          <a:p>
            <a:r>
              <a:rPr lang="en-CA" dirty="0"/>
              <a:t>        }</a:t>
            </a:r>
          </a:p>
          <a:p>
            <a:endParaRPr lang="en-CA" sz="2400" b="1" dirty="0"/>
          </a:p>
          <a:p>
            <a:r>
              <a:rPr lang="en-CA" sz="2400" b="1" dirty="0"/>
              <a:t>Step 7: Implement the </a:t>
            </a:r>
            <a:r>
              <a:rPr lang="en-CA" sz="2400" b="1" dirty="0" err="1"/>
              <a:t>LocationListener</a:t>
            </a:r>
            <a:r>
              <a:rPr lang="en-CA" sz="2400" b="1" dirty="0"/>
              <a:t> interface</a:t>
            </a:r>
          </a:p>
          <a:p>
            <a:r>
              <a:rPr lang="en-CA" dirty="0"/>
              <a:t>    @Override</a:t>
            </a:r>
          </a:p>
          <a:p>
            <a:r>
              <a:rPr lang="en-CA" dirty="0"/>
              <a:t>    public void </a:t>
            </a:r>
            <a:r>
              <a:rPr lang="en-CA" dirty="0" err="1"/>
              <a:t>onLocationChanged</a:t>
            </a:r>
            <a:r>
              <a:rPr lang="en-CA" dirty="0"/>
              <a:t>(Location location) {</a:t>
            </a:r>
          </a:p>
          <a:p>
            <a:r>
              <a:rPr lang="en-CA" dirty="0"/>
              <a:t>        </a:t>
            </a:r>
            <a:r>
              <a:rPr lang="en-CA" dirty="0" err="1"/>
              <a:t>coordinatesTextView.setText</a:t>
            </a:r>
            <a:r>
              <a:rPr lang="en-CA" dirty="0"/>
              <a:t>(</a:t>
            </a:r>
            <a:r>
              <a:rPr lang="en-CA" dirty="0" err="1"/>
              <a:t>location.getLatitude</a:t>
            </a:r>
            <a:r>
              <a:rPr lang="en-CA" dirty="0"/>
              <a:t>() + "|" + </a:t>
            </a:r>
            <a:r>
              <a:rPr lang="en-CA" dirty="0" err="1"/>
              <a:t>location.getLongitude</a:t>
            </a:r>
            <a:r>
              <a:rPr lang="en-CA" dirty="0"/>
              <a:t>());</a:t>
            </a:r>
          </a:p>
          <a:p>
            <a:r>
              <a:rPr lang="en-CA" dirty="0"/>
              <a:t>    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14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8E18FF-34F4-4E94-BBC4-DE3863846540}"/>
              </a:ext>
            </a:extLst>
          </p:cNvPr>
          <p:cNvSpPr/>
          <p:nvPr/>
        </p:nvSpPr>
        <p:spPr>
          <a:xfrm>
            <a:off x="1416699" y="643622"/>
            <a:ext cx="935860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Methods of the </a:t>
            </a:r>
            <a:r>
              <a:rPr lang="en-CA" sz="2800" b="1" dirty="0" err="1"/>
              <a:t>LocationRequest</a:t>
            </a:r>
            <a:r>
              <a:rPr lang="en-CA" sz="2800" b="1" dirty="0"/>
              <a:t> class</a:t>
            </a:r>
          </a:p>
          <a:p>
            <a:pPr lvl="1"/>
            <a:r>
              <a:rPr lang="en-CA" sz="2400" dirty="0"/>
              <a:t>create()</a:t>
            </a:r>
          </a:p>
          <a:p>
            <a:pPr lvl="1"/>
            <a:r>
              <a:rPr lang="en-CA" sz="2400" dirty="0" err="1"/>
              <a:t>setPriority</a:t>
            </a:r>
            <a:r>
              <a:rPr lang="en-CA" sz="2400" dirty="0"/>
              <a:t>(accuracy)</a:t>
            </a:r>
          </a:p>
          <a:p>
            <a:pPr lvl="1"/>
            <a:r>
              <a:rPr lang="en-CA" sz="2400" dirty="0" err="1"/>
              <a:t>setInterval</a:t>
            </a:r>
            <a:r>
              <a:rPr lang="en-CA" sz="2400" dirty="0"/>
              <a:t>(</a:t>
            </a:r>
            <a:r>
              <a:rPr lang="en-CA" sz="2400" dirty="0" err="1"/>
              <a:t>millis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setFastestInterval</a:t>
            </a:r>
            <a:r>
              <a:rPr lang="en-CA" sz="2400" dirty="0"/>
              <a:t>(</a:t>
            </a:r>
            <a:r>
              <a:rPr lang="en-CA" sz="2400" dirty="0" err="1"/>
              <a:t>millis</a:t>
            </a:r>
            <a:r>
              <a:rPr lang="en-CA" sz="2400" dirty="0"/>
              <a:t>)</a:t>
            </a:r>
          </a:p>
          <a:p>
            <a:endParaRPr lang="en-CA" sz="2800" b="1" dirty="0"/>
          </a:p>
          <a:p>
            <a:r>
              <a:rPr lang="en-CA" sz="2800" b="1" dirty="0"/>
              <a:t>Constants from the </a:t>
            </a:r>
            <a:r>
              <a:rPr lang="en-CA" sz="2800" b="1" dirty="0" err="1"/>
              <a:t>LocationRequest</a:t>
            </a:r>
            <a:r>
              <a:rPr lang="en-CA" sz="2800" b="1" dirty="0"/>
              <a:t> class</a:t>
            </a:r>
          </a:p>
          <a:p>
            <a:pPr lvl="1"/>
            <a:r>
              <a:rPr lang="en-CA" sz="2400" dirty="0"/>
              <a:t>PRIORITY_HIGH_ACCURACY</a:t>
            </a:r>
          </a:p>
          <a:p>
            <a:pPr lvl="1"/>
            <a:r>
              <a:rPr lang="en-CA" sz="2400" dirty="0"/>
              <a:t>PRIORITY_BALANCED_POWER_ACCURACY</a:t>
            </a:r>
          </a:p>
          <a:p>
            <a:pPr lvl="1"/>
            <a:r>
              <a:rPr lang="en-CA" sz="2400" dirty="0"/>
              <a:t>PRIORITY_NO_POWER</a:t>
            </a:r>
          </a:p>
          <a:p>
            <a:endParaRPr lang="en-CA" sz="2800" b="1" dirty="0"/>
          </a:p>
          <a:p>
            <a:r>
              <a:rPr lang="en-CA" sz="2800" b="1" dirty="0"/>
              <a:t>Methods of the </a:t>
            </a:r>
            <a:r>
              <a:rPr lang="en-CA" sz="2800" b="1" dirty="0" err="1"/>
              <a:t>LocationServices.FusedLocationApi</a:t>
            </a:r>
            <a:r>
              <a:rPr lang="en-CA" sz="2800" b="1" dirty="0"/>
              <a:t> field</a:t>
            </a:r>
          </a:p>
          <a:p>
            <a:pPr lvl="1"/>
            <a:r>
              <a:rPr lang="en-CA" sz="2400" dirty="0" err="1"/>
              <a:t>requestLocationUpdates</a:t>
            </a:r>
            <a:r>
              <a:rPr lang="en-CA" sz="2400" dirty="0"/>
              <a:t>(client, request, listener)</a:t>
            </a:r>
          </a:p>
          <a:p>
            <a:pPr lvl="1"/>
            <a:r>
              <a:rPr lang="en-CA" sz="2400" dirty="0" err="1"/>
              <a:t>removeLocationUpdates</a:t>
            </a:r>
            <a:r>
              <a:rPr lang="en-CA" sz="2400" dirty="0"/>
              <a:t>(client, listener)</a:t>
            </a:r>
          </a:p>
        </p:txBody>
      </p:sp>
    </p:spTree>
    <p:extLst>
      <p:ext uri="{BB962C8B-B14F-4D97-AF65-F5344CB8AC3E}">
        <p14:creationId xmlns:p14="http://schemas.microsoft.com/office/powerpoint/2010/main" val="42448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8E556-9F99-43C4-812D-9F90581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1B21D-B979-4438-B7E6-F2C1138B2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068503"/>
          </a:xfrm>
        </p:spPr>
        <p:txBody>
          <a:bodyPr/>
          <a:lstStyle/>
          <a:p>
            <a:r>
              <a:rPr lang="en-CA" dirty="0"/>
              <a:t>Knowledge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List three ways that an Android app can get location updates and describe some of the pros and cons of each.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List the three components of Google Maps for Android.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List at least two mapping systems that include an Android I and describe the pros and cons of each.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List and describe some of the features of the Google Maps Android API starting with geocoding and routing.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Describe some of the differences between versions 1 and 2 of the Google Maps Android API.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List and describe the four types of Google Maps.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84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8E18FF-34F4-4E94-BBC4-DE3863846540}"/>
              </a:ext>
            </a:extLst>
          </p:cNvPr>
          <p:cNvSpPr/>
          <p:nvPr/>
        </p:nvSpPr>
        <p:spPr>
          <a:xfrm>
            <a:off x="1892559" y="151180"/>
            <a:ext cx="856705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Code that makes sure GPS is enabled</a:t>
            </a:r>
          </a:p>
          <a:p>
            <a:pPr lvl="1"/>
            <a:r>
              <a:rPr lang="en-CA" sz="2000" dirty="0" err="1"/>
              <a:t>LocationManager</a:t>
            </a:r>
            <a:r>
              <a:rPr lang="en-CA" sz="2000" dirty="0"/>
              <a:t> </a:t>
            </a:r>
            <a:r>
              <a:rPr lang="en-CA" sz="2000" dirty="0" err="1"/>
              <a:t>locationManager</a:t>
            </a:r>
            <a:r>
              <a:rPr lang="en-CA" sz="2000" dirty="0"/>
              <a:t> = </a:t>
            </a:r>
          </a:p>
          <a:p>
            <a:pPr lvl="1"/>
            <a:r>
              <a:rPr lang="en-CA" sz="2000" dirty="0"/>
              <a:t>        (</a:t>
            </a:r>
            <a:r>
              <a:rPr lang="en-CA" sz="2000" dirty="0" err="1"/>
              <a:t>LocationManager</a:t>
            </a:r>
            <a:r>
              <a:rPr lang="en-CA" sz="2000" dirty="0"/>
              <a:t>) </a:t>
            </a:r>
            <a:r>
              <a:rPr lang="en-CA" sz="2000" dirty="0" err="1"/>
              <a:t>getSystemService</a:t>
            </a:r>
            <a:r>
              <a:rPr lang="en-CA" sz="2000" dirty="0"/>
              <a:t>(LOCATION_SERVICE);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if (!</a:t>
            </a:r>
            <a:r>
              <a:rPr lang="en-CA" sz="2000" dirty="0" err="1"/>
              <a:t>locationManager.isProviderEnabled</a:t>
            </a:r>
            <a:r>
              <a:rPr lang="en-CA" sz="2000" dirty="0"/>
              <a:t>(</a:t>
            </a:r>
          </a:p>
          <a:p>
            <a:pPr lvl="1"/>
            <a:r>
              <a:rPr lang="en-CA" sz="2000" dirty="0"/>
              <a:t>        </a:t>
            </a:r>
            <a:r>
              <a:rPr lang="en-CA" sz="2000" dirty="0" err="1"/>
              <a:t>LocationManager.GPS_PROVIDER</a:t>
            </a:r>
            <a:r>
              <a:rPr lang="en-CA" sz="2000" dirty="0"/>
              <a:t>)){</a:t>
            </a:r>
          </a:p>
          <a:p>
            <a:pPr lvl="1"/>
            <a:r>
              <a:rPr lang="en-CA" sz="2000" dirty="0"/>
              <a:t>    </a:t>
            </a:r>
            <a:r>
              <a:rPr lang="en-CA" sz="2000" dirty="0" err="1"/>
              <a:t>Toast.makeText</a:t>
            </a:r>
            <a:r>
              <a:rPr lang="en-CA" sz="2000" dirty="0"/>
              <a:t>(this, "Please enable GPS!",</a:t>
            </a:r>
          </a:p>
          <a:p>
            <a:pPr lvl="1"/>
            <a:r>
              <a:rPr lang="en-CA" sz="2000" dirty="0"/>
              <a:t>        </a:t>
            </a:r>
            <a:r>
              <a:rPr lang="en-CA" sz="2000" dirty="0" err="1"/>
              <a:t>Toast.LENGTH_LONG</a:t>
            </a:r>
            <a:r>
              <a:rPr lang="en-CA" sz="2000" dirty="0"/>
              <a:t>).show();</a:t>
            </a:r>
          </a:p>
          <a:p>
            <a:pPr lvl="1"/>
            <a:r>
              <a:rPr lang="en-CA" sz="2000" dirty="0"/>
              <a:t>    Intent </a:t>
            </a:r>
            <a:r>
              <a:rPr lang="en-CA" sz="2000" dirty="0" err="1"/>
              <a:t>intent</a:t>
            </a:r>
            <a:r>
              <a:rPr lang="en-CA" sz="2000" dirty="0"/>
              <a:t> = new Intent(</a:t>
            </a:r>
          </a:p>
          <a:p>
            <a:pPr lvl="1"/>
            <a:r>
              <a:rPr lang="en-CA" sz="2000" dirty="0"/>
              <a:t>        </a:t>
            </a:r>
            <a:r>
              <a:rPr lang="en-CA" sz="2000" dirty="0" err="1"/>
              <a:t>Settings.ACTION_LOCATION_SOURCE_SETTINGS</a:t>
            </a:r>
            <a:r>
              <a:rPr lang="en-CA" sz="2000" dirty="0"/>
              <a:t>);</a:t>
            </a:r>
          </a:p>
          <a:p>
            <a:pPr lvl="1"/>
            <a:r>
              <a:rPr lang="en-CA" sz="2000" dirty="0"/>
              <a:t>    </a:t>
            </a:r>
            <a:r>
              <a:rPr lang="en-CA" sz="2000" dirty="0" err="1"/>
              <a:t>startActivity</a:t>
            </a:r>
            <a:r>
              <a:rPr lang="en-CA" sz="2000" dirty="0"/>
              <a:t>(intent);</a:t>
            </a:r>
          </a:p>
          <a:p>
            <a:pPr lvl="1"/>
            <a:r>
              <a:rPr lang="en-CA" sz="2000" dirty="0"/>
              <a:t>}</a:t>
            </a:r>
          </a:p>
          <a:p>
            <a:endParaRPr lang="en-CA" sz="2400" b="1" dirty="0"/>
          </a:p>
          <a:p>
            <a:r>
              <a:rPr lang="en-CA" sz="2400" b="1" dirty="0"/>
              <a:t>Method of the Activity class</a:t>
            </a:r>
          </a:p>
          <a:p>
            <a:pPr lvl="1"/>
            <a:r>
              <a:rPr lang="en-CA" sz="2000" dirty="0" err="1"/>
              <a:t>getSystemService</a:t>
            </a:r>
            <a:r>
              <a:rPr lang="en-CA" sz="2000" dirty="0"/>
              <a:t>(</a:t>
            </a:r>
            <a:r>
              <a:rPr lang="en-CA" sz="2000" dirty="0" err="1"/>
              <a:t>serviceType</a:t>
            </a:r>
            <a:r>
              <a:rPr lang="en-CA" sz="2000" dirty="0"/>
              <a:t>)</a:t>
            </a:r>
          </a:p>
          <a:p>
            <a:endParaRPr lang="en-CA" sz="2400" b="1" dirty="0"/>
          </a:p>
          <a:p>
            <a:r>
              <a:rPr lang="en-CA" sz="2400" b="1" dirty="0"/>
              <a:t>Constants/method of the </a:t>
            </a:r>
            <a:r>
              <a:rPr lang="en-CA" sz="2400" b="1" dirty="0" err="1"/>
              <a:t>LocationManager</a:t>
            </a:r>
            <a:r>
              <a:rPr lang="en-CA" sz="2400" b="1" dirty="0"/>
              <a:t> class</a:t>
            </a:r>
          </a:p>
          <a:p>
            <a:pPr lvl="1"/>
            <a:r>
              <a:rPr lang="en-CA" sz="2000" dirty="0"/>
              <a:t>GPS_PROVIDER</a:t>
            </a:r>
          </a:p>
          <a:p>
            <a:pPr lvl="1"/>
            <a:r>
              <a:rPr lang="en-CA" sz="2000" dirty="0"/>
              <a:t>NETWORK_PROVIDER</a:t>
            </a:r>
          </a:p>
          <a:p>
            <a:pPr lvl="1"/>
            <a:r>
              <a:rPr lang="en-CA" sz="2000" dirty="0" err="1"/>
              <a:t>isProviderEnabled</a:t>
            </a:r>
            <a:r>
              <a:rPr lang="en-CA" sz="2000" dirty="0"/>
              <a:t>(</a:t>
            </a:r>
            <a:r>
              <a:rPr lang="en-CA" sz="2000" dirty="0" err="1"/>
              <a:t>providerType</a:t>
            </a:r>
            <a:r>
              <a:rPr lang="en-CA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83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8BAB-7CD9-47EB-B15C-9C75DCEE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layout that includes a map fragment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3363B-DC85-48B7-A296-C4FA209CE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0" y="1395518"/>
            <a:ext cx="6858000" cy="49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4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3388-EA5A-49A8-8FE5-F8FEE6DF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XML for a map fragment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544C9-33A5-4C06-9B7F-7E6A07790815}"/>
              </a:ext>
            </a:extLst>
          </p:cNvPr>
          <p:cNvSpPr/>
          <p:nvPr/>
        </p:nvSpPr>
        <p:spPr>
          <a:xfrm>
            <a:off x="1551992" y="2459504"/>
            <a:ext cx="90880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&lt;fragment</a:t>
            </a:r>
          </a:p>
          <a:p>
            <a:r>
              <a:rPr lang="en-CA" sz="2400" dirty="0"/>
              <a:t>   </a:t>
            </a:r>
            <a:r>
              <a:rPr lang="en-CA" sz="2400" dirty="0" err="1"/>
              <a:t>android:id</a:t>
            </a:r>
            <a:r>
              <a:rPr lang="en-CA" sz="2400" dirty="0"/>
              <a:t>="@+id/map"</a:t>
            </a:r>
          </a:p>
          <a:p>
            <a:r>
              <a:rPr lang="en-CA" sz="2400" dirty="0"/>
              <a:t>   </a:t>
            </a:r>
            <a:r>
              <a:rPr lang="en-CA" sz="2400" dirty="0" err="1"/>
              <a:t>android:layout_width</a:t>
            </a:r>
            <a:r>
              <a:rPr lang="en-CA" sz="2400" dirty="0"/>
              <a:t>="</a:t>
            </a:r>
            <a:r>
              <a:rPr lang="en-CA" sz="2400" dirty="0" err="1"/>
              <a:t>match_parent</a:t>
            </a:r>
            <a:r>
              <a:rPr lang="en-CA" sz="2400" dirty="0"/>
              <a:t>"</a:t>
            </a:r>
          </a:p>
          <a:p>
            <a:r>
              <a:rPr lang="en-CA" sz="2400" dirty="0"/>
              <a:t>   </a:t>
            </a:r>
            <a:r>
              <a:rPr lang="en-CA" sz="2400" dirty="0" err="1"/>
              <a:t>android:layout_height</a:t>
            </a:r>
            <a:r>
              <a:rPr lang="en-CA" sz="2400" dirty="0"/>
              <a:t>="</a:t>
            </a:r>
            <a:r>
              <a:rPr lang="en-CA" sz="2400" dirty="0" err="1"/>
              <a:t>match_parent</a:t>
            </a:r>
            <a:r>
              <a:rPr lang="en-CA" sz="2400" dirty="0"/>
              <a:t>"</a:t>
            </a:r>
          </a:p>
          <a:p>
            <a:r>
              <a:rPr lang="en-CA" sz="2400" dirty="0"/>
              <a:t>   class="</a:t>
            </a:r>
            <a:r>
              <a:rPr lang="en-CA" sz="2400" dirty="0" err="1"/>
              <a:t>com.google.android.gms.maps.SupportMapFragment</a:t>
            </a:r>
            <a:r>
              <a:rPr lang="en-CA" sz="2400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7765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7E6B-5AA8-4348-8380-A706F989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display a 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8BCDC-916F-4117-9AED-2412BDCD2667}"/>
              </a:ext>
            </a:extLst>
          </p:cNvPr>
          <p:cNvSpPr/>
          <p:nvPr/>
        </p:nvSpPr>
        <p:spPr>
          <a:xfrm>
            <a:off x="269240" y="1189176"/>
            <a:ext cx="11655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Step 1: Extend the </a:t>
            </a:r>
            <a:r>
              <a:rPr lang="en-CA" sz="2400" b="1" dirty="0" err="1"/>
              <a:t>FragmentActivity</a:t>
            </a:r>
            <a:r>
              <a:rPr lang="en-CA" sz="2400" b="1" dirty="0"/>
              <a:t> class</a:t>
            </a:r>
          </a:p>
          <a:p>
            <a:r>
              <a:rPr lang="en-CA" dirty="0"/>
              <a:t>public class </a:t>
            </a:r>
            <a:r>
              <a:rPr lang="en-CA" dirty="0" err="1"/>
              <a:t>LocationViewerActivity</a:t>
            </a:r>
            <a:r>
              <a:rPr lang="en-CA" dirty="0"/>
              <a:t> extends </a:t>
            </a:r>
            <a:r>
              <a:rPr lang="en-CA" dirty="0" err="1"/>
              <a:t>FragmentActivity</a:t>
            </a:r>
            <a:r>
              <a:rPr lang="en-CA" dirty="0"/>
              <a:t> </a:t>
            </a:r>
          </a:p>
          <a:p>
            <a:r>
              <a:rPr lang="en-CA" dirty="0"/>
              <a:t>        implements </a:t>
            </a:r>
            <a:r>
              <a:rPr lang="en-CA" dirty="0" err="1"/>
              <a:t>ConnectionCallbacks</a:t>
            </a:r>
            <a:r>
              <a:rPr lang="en-CA" dirty="0"/>
              <a:t>, </a:t>
            </a:r>
            <a:r>
              <a:rPr lang="en-CA" dirty="0" err="1"/>
              <a:t>OnConnectionFailedListener</a:t>
            </a:r>
            <a:r>
              <a:rPr lang="en-CA" dirty="0"/>
              <a:t>, </a:t>
            </a:r>
            <a:r>
              <a:rPr lang="en-CA" dirty="0" err="1"/>
              <a:t>LocationListener</a:t>
            </a:r>
            <a:r>
              <a:rPr lang="en-CA" dirty="0"/>
              <a:t> {</a:t>
            </a:r>
          </a:p>
          <a:p>
            <a:endParaRPr lang="en-CA" dirty="0"/>
          </a:p>
          <a:p>
            <a:r>
              <a:rPr lang="en-CA" sz="2400" b="1" dirty="0"/>
              <a:t>Step 2: Declare the </a:t>
            </a:r>
            <a:r>
              <a:rPr lang="en-CA" sz="2400" b="1" dirty="0" err="1"/>
              <a:t>GoogleMap</a:t>
            </a:r>
            <a:r>
              <a:rPr lang="en-CA" sz="2400" b="1" dirty="0"/>
              <a:t> instance variable</a:t>
            </a:r>
          </a:p>
          <a:p>
            <a:r>
              <a:rPr lang="en-CA" dirty="0"/>
              <a:t>    private </a:t>
            </a:r>
            <a:r>
              <a:rPr lang="en-CA" dirty="0" err="1"/>
              <a:t>GoogleMap</a:t>
            </a:r>
            <a:r>
              <a:rPr lang="en-CA" dirty="0"/>
              <a:t> map;</a:t>
            </a:r>
          </a:p>
          <a:p>
            <a:endParaRPr lang="en-CA" dirty="0"/>
          </a:p>
          <a:p>
            <a:r>
              <a:rPr lang="en-CA" sz="2400" b="1" dirty="0"/>
              <a:t>Step 3: Get the </a:t>
            </a:r>
            <a:r>
              <a:rPr lang="en-CA" sz="2400" b="1" dirty="0" err="1"/>
              <a:t>GoogleMap</a:t>
            </a:r>
            <a:r>
              <a:rPr lang="en-CA" sz="2400" b="1" dirty="0"/>
              <a:t> object in the </a:t>
            </a:r>
            <a:r>
              <a:rPr lang="en-CA" sz="2400" b="1" dirty="0" err="1"/>
              <a:t>onStart</a:t>
            </a:r>
            <a:r>
              <a:rPr lang="en-CA" sz="2400" b="1" dirty="0"/>
              <a:t> method</a:t>
            </a:r>
          </a:p>
          <a:p>
            <a:r>
              <a:rPr lang="en-CA" dirty="0"/>
              <a:t>        </a:t>
            </a:r>
            <a:r>
              <a:rPr lang="en-CA" dirty="0">
                <a:solidFill>
                  <a:srgbClr val="00B050"/>
                </a:solidFill>
              </a:rPr>
              <a:t>// if </a:t>
            </a:r>
            <a:r>
              <a:rPr lang="en-CA" dirty="0" err="1">
                <a:solidFill>
                  <a:srgbClr val="00B050"/>
                </a:solidFill>
              </a:rPr>
              <a:t>GoogleMap</a:t>
            </a:r>
            <a:r>
              <a:rPr lang="en-CA" dirty="0">
                <a:solidFill>
                  <a:srgbClr val="00B050"/>
                </a:solidFill>
              </a:rPr>
              <a:t> object is not already available, get it</a:t>
            </a:r>
          </a:p>
          <a:p>
            <a:r>
              <a:rPr lang="en-CA" dirty="0"/>
              <a:t>        if (map == null) {</a:t>
            </a:r>
          </a:p>
          <a:p>
            <a:r>
              <a:rPr lang="en-CA" dirty="0"/>
              <a:t>            </a:t>
            </a:r>
            <a:r>
              <a:rPr lang="en-CA" dirty="0" err="1"/>
              <a:t>FragmentManager</a:t>
            </a:r>
            <a:r>
              <a:rPr lang="en-CA" dirty="0"/>
              <a:t> manager = </a:t>
            </a:r>
            <a:r>
              <a:rPr lang="en-CA" dirty="0" err="1"/>
              <a:t>getSupportFragmentManager</a:t>
            </a:r>
            <a:r>
              <a:rPr lang="en-CA" dirty="0"/>
              <a:t>();</a:t>
            </a:r>
          </a:p>
          <a:p>
            <a:r>
              <a:rPr lang="en-CA" dirty="0"/>
              <a:t>            </a:t>
            </a:r>
            <a:r>
              <a:rPr lang="en-CA" dirty="0" err="1"/>
              <a:t>SupportMapFragment</a:t>
            </a:r>
            <a:r>
              <a:rPr lang="en-CA" dirty="0"/>
              <a:t> fragment = (</a:t>
            </a:r>
            <a:r>
              <a:rPr lang="en-CA" dirty="0" err="1"/>
              <a:t>SupportMapFragment</a:t>
            </a:r>
            <a:r>
              <a:rPr lang="en-CA" dirty="0"/>
              <a:t>) </a:t>
            </a:r>
            <a:r>
              <a:rPr lang="en-CA" dirty="0" err="1"/>
              <a:t>manager.findFragmentById</a:t>
            </a:r>
            <a:r>
              <a:rPr lang="en-CA" dirty="0"/>
              <a:t>(</a:t>
            </a:r>
            <a:r>
              <a:rPr lang="en-CA" dirty="0" err="1"/>
              <a:t>R.id.map</a:t>
            </a:r>
            <a:r>
              <a:rPr lang="en-CA" dirty="0"/>
              <a:t>);</a:t>
            </a:r>
          </a:p>
          <a:p>
            <a:r>
              <a:rPr lang="en-CA" dirty="0"/>
              <a:t>            map = </a:t>
            </a:r>
            <a:r>
              <a:rPr lang="en-CA" dirty="0" err="1"/>
              <a:t>fragment.getMap</a:t>
            </a:r>
            <a:r>
              <a:rPr lang="en-CA" dirty="0"/>
              <a:t>();</a:t>
            </a:r>
          </a:p>
          <a:p>
            <a:r>
              <a:rPr lang="en-CA" dirty="0"/>
              <a:t>        }</a:t>
            </a:r>
          </a:p>
          <a:p>
            <a:endParaRPr lang="en-CA" dirty="0"/>
          </a:p>
          <a:p>
            <a:r>
              <a:rPr lang="en-CA" dirty="0"/>
              <a:t>        </a:t>
            </a:r>
            <a:r>
              <a:rPr lang="en-CA" dirty="0">
                <a:solidFill>
                  <a:srgbClr val="00B050"/>
                </a:solidFill>
              </a:rPr>
              <a:t>// if </a:t>
            </a:r>
            <a:r>
              <a:rPr lang="en-CA" dirty="0" err="1">
                <a:solidFill>
                  <a:srgbClr val="00B050"/>
                </a:solidFill>
              </a:rPr>
              <a:t>GoogleMap</a:t>
            </a:r>
            <a:r>
              <a:rPr lang="en-CA" dirty="0">
                <a:solidFill>
                  <a:srgbClr val="00B050"/>
                </a:solidFill>
              </a:rPr>
              <a:t> object is available, configure it</a:t>
            </a:r>
          </a:p>
          <a:p>
            <a:r>
              <a:rPr lang="en-CA" dirty="0"/>
              <a:t>        if (map != null) { </a:t>
            </a:r>
          </a:p>
          <a:p>
            <a:r>
              <a:rPr lang="en-CA" dirty="0"/>
              <a:t>            </a:t>
            </a:r>
            <a:r>
              <a:rPr lang="en-CA" dirty="0" err="1"/>
              <a:t>map.getUiSettings</a:t>
            </a:r>
            <a:r>
              <a:rPr lang="en-CA" dirty="0"/>
              <a:t>().</a:t>
            </a:r>
            <a:r>
              <a:rPr lang="en-CA" dirty="0" err="1"/>
              <a:t>setZoomControlsEnabled</a:t>
            </a:r>
            <a:r>
              <a:rPr lang="en-CA" dirty="0"/>
              <a:t>(true);</a:t>
            </a:r>
          </a:p>
          <a:p>
            <a:r>
              <a:rPr lang="en-CA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406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160CA4-E771-48C8-8425-1110C8FC2C93}"/>
              </a:ext>
            </a:extLst>
          </p:cNvPr>
          <p:cNvSpPr/>
          <p:nvPr/>
        </p:nvSpPr>
        <p:spPr>
          <a:xfrm>
            <a:off x="1455575" y="366623"/>
            <a:ext cx="918132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A method of the </a:t>
            </a:r>
            <a:r>
              <a:rPr lang="en-CA" sz="2400" b="1" dirty="0" err="1"/>
              <a:t>SupportMapFragment</a:t>
            </a:r>
            <a:r>
              <a:rPr lang="en-CA" sz="2400" b="1" dirty="0"/>
              <a:t> class</a:t>
            </a:r>
          </a:p>
          <a:p>
            <a:r>
              <a:rPr lang="en-CA" sz="2000" dirty="0"/>
              <a:t>	</a:t>
            </a:r>
            <a:r>
              <a:rPr lang="en-CA" sz="2000" dirty="0" err="1"/>
              <a:t>getMap</a:t>
            </a:r>
            <a:r>
              <a:rPr lang="en-CA" sz="2000" dirty="0"/>
              <a:t>()</a:t>
            </a:r>
          </a:p>
          <a:p>
            <a:endParaRPr lang="en-CA" sz="3200" b="1" dirty="0"/>
          </a:p>
          <a:p>
            <a:r>
              <a:rPr lang="en-CA" sz="2400" b="1" dirty="0"/>
              <a:t>Some constants of the </a:t>
            </a:r>
            <a:r>
              <a:rPr lang="en-CA" sz="2400" b="1" dirty="0" err="1"/>
              <a:t>GoogleMap</a:t>
            </a:r>
            <a:r>
              <a:rPr lang="en-CA" sz="2400" b="1" dirty="0"/>
              <a:t> class</a:t>
            </a:r>
          </a:p>
          <a:p>
            <a:pPr lvl="1"/>
            <a:r>
              <a:rPr lang="en-CA" sz="2000" dirty="0"/>
              <a:t>MAP_TYPE_NORMAL</a:t>
            </a:r>
          </a:p>
          <a:p>
            <a:pPr lvl="1"/>
            <a:r>
              <a:rPr lang="en-CA" sz="2000" dirty="0"/>
              <a:t>MAP_TYPE_HYBRID</a:t>
            </a:r>
          </a:p>
          <a:p>
            <a:pPr lvl="1"/>
            <a:r>
              <a:rPr lang="en-CA" sz="2000" dirty="0"/>
              <a:t>MAP_TYPE_SATELLITE</a:t>
            </a:r>
          </a:p>
          <a:p>
            <a:pPr lvl="1"/>
            <a:r>
              <a:rPr lang="en-CA" sz="2000" dirty="0"/>
              <a:t>MAP_TYPE_TERRAIN</a:t>
            </a:r>
          </a:p>
          <a:p>
            <a:endParaRPr lang="en-CA" sz="3200" b="1" dirty="0"/>
          </a:p>
          <a:p>
            <a:r>
              <a:rPr lang="en-CA" sz="2400" b="1" dirty="0"/>
              <a:t>Some methods of the </a:t>
            </a:r>
            <a:r>
              <a:rPr lang="en-CA" sz="2400" b="1" dirty="0" err="1"/>
              <a:t>GoogleMap</a:t>
            </a:r>
            <a:r>
              <a:rPr lang="en-CA" sz="2400" b="1" dirty="0"/>
              <a:t> class</a:t>
            </a:r>
          </a:p>
          <a:p>
            <a:pPr lvl="1"/>
            <a:r>
              <a:rPr lang="en-CA" sz="2000" dirty="0" err="1"/>
              <a:t>setMapType</a:t>
            </a:r>
            <a:r>
              <a:rPr lang="en-CA" sz="2000" dirty="0"/>
              <a:t>(</a:t>
            </a:r>
            <a:r>
              <a:rPr lang="en-CA" sz="2000" dirty="0" err="1"/>
              <a:t>mapType</a:t>
            </a:r>
            <a:r>
              <a:rPr lang="en-CA" sz="2000" dirty="0"/>
              <a:t>)</a:t>
            </a:r>
          </a:p>
          <a:p>
            <a:pPr lvl="1"/>
            <a:r>
              <a:rPr lang="en-CA" sz="2000" dirty="0" err="1"/>
              <a:t>getUiSettings</a:t>
            </a:r>
            <a:r>
              <a:rPr lang="en-CA" sz="2000" dirty="0"/>
              <a:t>()</a:t>
            </a:r>
          </a:p>
          <a:p>
            <a:endParaRPr lang="en-CA" sz="3200" b="1" dirty="0"/>
          </a:p>
          <a:p>
            <a:r>
              <a:rPr lang="en-CA" sz="2400" b="1" dirty="0"/>
              <a:t>Some methods of the </a:t>
            </a:r>
            <a:r>
              <a:rPr lang="en-CA" sz="2400" b="1" dirty="0" err="1"/>
              <a:t>UiSettings</a:t>
            </a:r>
            <a:r>
              <a:rPr lang="en-CA" sz="2400" b="1" dirty="0"/>
              <a:t> class</a:t>
            </a:r>
          </a:p>
          <a:p>
            <a:pPr lvl="1"/>
            <a:r>
              <a:rPr lang="en-CA" sz="2000" dirty="0" err="1"/>
              <a:t>setCompassEnabled</a:t>
            </a:r>
            <a:r>
              <a:rPr lang="en-CA" sz="2000" dirty="0"/>
              <a:t>(bool)</a:t>
            </a:r>
          </a:p>
          <a:p>
            <a:pPr lvl="1"/>
            <a:r>
              <a:rPr lang="en-CA" sz="2000" dirty="0" err="1"/>
              <a:t>setZoomControlsEnabled</a:t>
            </a:r>
            <a:r>
              <a:rPr lang="en-CA" sz="2000" dirty="0"/>
              <a:t>(bool)</a:t>
            </a:r>
          </a:p>
          <a:p>
            <a:pPr lvl="1"/>
            <a:r>
              <a:rPr lang="en-CA" sz="2000" dirty="0" err="1"/>
              <a:t>setZoomGesturesEnabled</a:t>
            </a:r>
            <a:r>
              <a:rPr lang="en-CA" sz="2000" dirty="0"/>
              <a:t>(bool)</a:t>
            </a:r>
          </a:p>
        </p:txBody>
      </p:sp>
    </p:spTree>
    <p:extLst>
      <p:ext uri="{BB962C8B-B14F-4D97-AF65-F5344CB8AC3E}">
        <p14:creationId xmlns:p14="http://schemas.microsoft.com/office/powerpoint/2010/main" val="107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2608-D8B4-4DC7-9CF3-8D03137C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zoom in on a 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2EE93-299D-4394-9DD9-CA39091E7996}"/>
              </a:ext>
            </a:extLst>
          </p:cNvPr>
          <p:cNvSpPr/>
          <p:nvPr/>
        </p:nvSpPr>
        <p:spPr>
          <a:xfrm>
            <a:off x="2049625" y="2111267"/>
            <a:ext cx="8092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if (map != null) { </a:t>
            </a:r>
          </a:p>
          <a:p>
            <a:r>
              <a:rPr lang="en-CA" dirty="0"/>
              <a:t>   </a:t>
            </a:r>
            <a:r>
              <a:rPr lang="en-CA" dirty="0" err="1"/>
              <a:t>map.animateCamera</a:t>
            </a:r>
            <a:r>
              <a:rPr lang="en-CA" dirty="0"/>
              <a:t>(</a:t>
            </a:r>
          </a:p>
          <a:p>
            <a:r>
              <a:rPr lang="en-CA" dirty="0"/>
              <a:t>      </a:t>
            </a:r>
            <a:r>
              <a:rPr lang="en-CA" dirty="0" err="1"/>
              <a:t>CameraUpdateFactory.newCameraPosition</a:t>
            </a:r>
            <a:r>
              <a:rPr lang="en-CA" dirty="0"/>
              <a:t>(</a:t>
            </a:r>
          </a:p>
          <a:p>
            <a:r>
              <a:rPr lang="en-CA" dirty="0"/>
              <a:t>         new </a:t>
            </a:r>
            <a:r>
              <a:rPr lang="en-CA" dirty="0" err="1"/>
              <a:t>CameraPosition.Builder</a:t>
            </a:r>
            <a:r>
              <a:rPr lang="en-CA" dirty="0"/>
              <a:t>()</a:t>
            </a:r>
          </a:p>
          <a:p>
            <a:r>
              <a:rPr lang="en-CA" dirty="0"/>
              <a:t>            .target(new </a:t>
            </a:r>
            <a:r>
              <a:rPr lang="en-CA" dirty="0" err="1"/>
              <a:t>LatLng</a:t>
            </a:r>
            <a:r>
              <a:rPr lang="en-CA" dirty="0"/>
              <a:t>(</a:t>
            </a:r>
            <a:r>
              <a:rPr lang="en-CA" dirty="0" err="1"/>
              <a:t>location.getLatitude</a:t>
            </a:r>
            <a:r>
              <a:rPr lang="en-CA" dirty="0"/>
              <a:t>(), </a:t>
            </a:r>
            <a:r>
              <a:rPr lang="en-CA" dirty="0" err="1"/>
              <a:t>location.getLongitude</a:t>
            </a:r>
            <a:r>
              <a:rPr lang="en-CA" dirty="0"/>
              <a:t>()))</a:t>
            </a:r>
          </a:p>
          <a:p>
            <a:r>
              <a:rPr lang="en-CA" dirty="0"/>
              <a:t>            .zoom(16.5f)</a:t>
            </a:r>
          </a:p>
          <a:p>
            <a:r>
              <a:rPr lang="en-CA" dirty="0"/>
              <a:t>            .bearing(0)</a:t>
            </a:r>
          </a:p>
          <a:p>
            <a:r>
              <a:rPr lang="en-CA" dirty="0"/>
              <a:t>            .tilt(25)</a:t>
            </a:r>
          </a:p>
          <a:p>
            <a:r>
              <a:rPr lang="en-CA" dirty="0"/>
              <a:t>            .build()));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9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1390C9-1961-4B41-99DB-8B57FACEBD9E}"/>
              </a:ext>
            </a:extLst>
          </p:cNvPr>
          <p:cNvSpPr/>
          <p:nvPr/>
        </p:nvSpPr>
        <p:spPr>
          <a:xfrm>
            <a:off x="1155441" y="465587"/>
            <a:ext cx="96385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/>
              <a:t>More methods of the </a:t>
            </a:r>
            <a:r>
              <a:rPr lang="en-CA" sz="3200" b="1" dirty="0" err="1"/>
              <a:t>GoogleMap</a:t>
            </a:r>
            <a:r>
              <a:rPr lang="en-CA" sz="3200" b="1" dirty="0"/>
              <a:t> class</a:t>
            </a:r>
          </a:p>
          <a:p>
            <a:pPr lvl="1"/>
            <a:r>
              <a:rPr lang="en-CA" sz="2400" dirty="0" err="1"/>
              <a:t>animateCamera</a:t>
            </a:r>
            <a:r>
              <a:rPr lang="en-CA" sz="2400" dirty="0"/>
              <a:t>(</a:t>
            </a:r>
            <a:r>
              <a:rPr lang="en-CA" sz="2400" dirty="0" err="1"/>
              <a:t>cameraPosition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moveCamera</a:t>
            </a:r>
            <a:r>
              <a:rPr lang="en-CA" sz="2400" dirty="0"/>
              <a:t>(</a:t>
            </a:r>
            <a:r>
              <a:rPr lang="en-CA" sz="2400" dirty="0" err="1"/>
              <a:t>cameraPosition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getMaxZoomLevel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r>
              <a:rPr lang="en-CA" sz="3200" b="1" dirty="0"/>
              <a:t>Some methods of the </a:t>
            </a:r>
            <a:r>
              <a:rPr lang="en-CA" sz="3200" b="1" dirty="0" err="1"/>
              <a:t>CameraPosition.Builder</a:t>
            </a:r>
            <a:r>
              <a:rPr lang="en-CA" sz="3200" b="1" dirty="0"/>
              <a:t> class</a:t>
            </a:r>
          </a:p>
          <a:p>
            <a:pPr lvl="1"/>
            <a:r>
              <a:rPr lang="en-CA" sz="2400" dirty="0"/>
              <a:t>target(</a:t>
            </a:r>
            <a:r>
              <a:rPr lang="en-CA" sz="2400" dirty="0" err="1"/>
              <a:t>latLng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zoom(level)</a:t>
            </a:r>
          </a:p>
          <a:p>
            <a:pPr lvl="1"/>
            <a:r>
              <a:rPr lang="en-CA" sz="2400" dirty="0"/>
              <a:t>bearing(degrees)</a:t>
            </a:r>
          </a:p>
          <a:p>
            <a:pPr lvl="1"/>
            <a:r>
              <a:rPr lang="en-CA" sz="2400" dirty="0"/>
              <a:t>tilt(degrees)</a:t>
            </a:r>
          </a:p>
          <a:p>
            <a:pPr lvl="1"/>
            <a:r>
              <a:rPr lang="en-CA" sz="2400" dirty="0"/>
              <a:t>build()</a:t>
            </a:r>
          </a:p>
          <a:p>
            <a:pPr lvl="1"/>
            <a:endParaRPr lang="en-CA" sz="2400" dirty="0"/>
          </a:p>
          <a:p>
            <a:r>
              <a:rPr lang="en-CA" sz="3200" b="1" dirty="0"/>
              <a:t>Constructor of the </a:t>
            </a:r>
            <a:r>
              <a:rPr lang="en-CA" sz="3200" b="1" dirty="0" err="1"/>
              <a:t>LatLng</a:t>
            </a:r>
            <a:r>
              <a:rPr lang="en-CA" sz="3200" b="1" dirty="0"/>
              <a:t> class</a:t>
            </a:r>
          </a:p>
          <a:p>
            <a:pPr lvl="1"/>
            <a:r>
              <a:rPr lang="en-CA" sz="2400" dirty="0" err="1"/>
              <a:t>LatLng</a:t>
            </a:r>
            <a:r>
              <a:rPr lang="en-CA" sz="2400" dirty="0"/>
              <a:t>(latitude, longitude)</a:t>
            </a:r>
          </a:p>
        </p:txBody>
      </p:sp>
    </p:spTree>
    <p:extLst>
      <p:ext uri="{BB962C8B-B14F-4D97-AF65-F5344CB8AC3E}">
        <p14:creationId xmlns:p14="http://schemas.microsoft.com/office/powerpoint/2010/main" val="29105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C02E8-641F-4567-B08B-E6D20AF01A21}"/>
              </a:ext>
            </a:extLst>
          </p:cNvPr>
          <p:cNvSpPr/>
          <p:nvPr/>
        </p:nvSpPr>
        <p:spPr>
          <a:xfrm>
            <a:off x="1956319" y="1188995"/>
            <a:ext cx="827936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/>
              <a:t>How to add a marker for the current location</a:t>
            </a:r>
          </a:p>
          <a:p>
            <a:r>
              <a:rPr lang="en-CA" sz="2000" dirty="0"/>
              <a:t>if (map != null) { </a:t>
            </a:r>
          </a:p>
          <a:p>
            <a:r>
              <a:rPr lang="en-CA" sz="2000" dirty="0"/>
              <a:t>    </a:t>
            </a:r>
            <a:r>
              <a:rPr lang="en-CA" sz="2000" dirty="0" err="1"/>
              <a:t>map.clear</a:t>
            </a:r>
            <a:r>
              <a:rPr lang="en-CA" sz="2000" dirty="0"/>
              <a:t>();   </a:t>
            </a:r>
            <a:r>
              <a:rPr lang="en-CA" sz="2000" dirty="0">
                <a:solidFill>
                  <a:srgbClr val="00B050"/>
                </a:solidFill>
              </a:rPr>
              <a:t>// clear any old markers</a:t>
            </a:r>
          </a:p>
          <a:p>
            <a:r>
              <a:rPr lang="en-CA" sz="2000" dirty="0"/>
              <a:t>    </a:t>
            </a:r>
            <a:r>
              <a:rPr lang="en-CA" sz="2000" dirty="0" err="1"/>
              <a:t>map.addMarker</a:t>
            </a:r>
            <a:r>
              <a:rPr lang="en-CA" sz="2000" dirty="0"/>
              <a:t>(</a:t>
            </a:r>
          </a:p>
          <a:p>
            <a:r>
              <a:rPr lang="en-CA" sz="2000" dirty="0"/>
              <a:t>        new </a:t>
            </a:r>
            <a:r>
              <a:rPr lang="en-CA" sz="2000" dirty="0" err="1"/>
              <a:t>MarkerOptions</a:t>
            </a:r>
            <a:r>
              <a:rPr lang="en-CA" sz="2000" dirty="0"/>
              <a:t>()</a:t>
            </a:r>
          </a:p>
          <a:p>
            <a:r>
              <a:rPr lang="en-CA" sz="2000" dirty="0"/>
              <a:t>            .position(new </a:t>
            </a:r>
            <a:r>
              <a:rPr lang="en-CA" sz="2000" dirty="0" err="1"/>
              <a:t>LatLng</a:t>
            </a:r>
            <a:r>
              <a:rPr lang="en-CA" sz="2000" dirty="0"/>
              <a:t>(</a:t>
            </a:r>
            <a:r>
              <a:rPr lang="en-CA" sz="2000" dirty="0" err="1"/>
              <a:t>location.getLatitude</a:t>
            </a:r>
            <a:r>
              <a:rPr lang="en-CA" sz="2000" dirty="0"/>
              <a:t>(), </a:t>
            </a:r>
          </a:p>
          <a:p>
            <a:r>
              <a:rPr lang="en-CA" sz="2000" dirty="0"/>
              <a:t>                                 </a:t>
            </a:r>
            <a:r>
              <a:rPr lang="en-CA" sz="2000" dirty="0" err="1"/>
              <a:t>location.getLongitude</a:t>
            </a:r>
            <a:r>
              <a:rPr lang="en-CA" sz="2000" dirty="0"/>
              <a:t>()))</a:t>
            </a:r>
          </a:p>
          <a:p>
            <a:r>
              <a:rPr lang="en-CA" sz="2000" dirty="0"/>
              <a:t>            .title("You are here")); </a:t>
            </a:r>
          </a:p>
          <a:p>
            <a:r>
              <a:rPr lang="en-CA" sz="2000" dirty="0"/>
              <a:t>}</a:t>
            </a:r>
          </a:p>
          <a:p>
            <a:endParaRPr lang="en-CA" dirty="0"/>
          </a:p>
          <a:p>
            <a:r>
              <a:rPr lang="en-CA" sz="3200" b="1" dirty="0"/>
              <a:t>How to set a new icon for a marker</a:t>
            </a:r>
          </a:p>
          <a:p>
            <a:r>
              <a:rPr lang="en-CA" sz="2000" dirty="0"/>
              <a:t>.icon(</a:t>
            </a:r>
            <a:r>
              <a:rPr lang="en-CA" sz="2000" dirty="0" err="1"/>
              <a:t>BitmapDescriptorFactory.fromResource</a:t>
            </a:r>
            <a:r>
              <a:rPr lang="en-CA" sz="2000" dirty="0"/>
              <a:t>(</a:t>
            </a:r>
            <a:r>
              <a:rPr lang="en-CA" sz="2000" dirty="0" err="1"/>
              <a:t>R.drawable.ic_runner</a:t>
            </a:r>
            <a:r>
              <a:rPr lang="en-CA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066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DB1C04-9BA9-405A-B65C-E9D895564232}"/>
              </a:ext>
            </a:extLst>
          </p:cNvPr>
          <p:cNvSpPr/>
          <p:nvPr/>
        </p:nvSpPr>
        <p:spPr>
          <a:xfrm>
            <a:off x="1965649" y="1967062"/>
            <a:ext cx="826070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/>
              <a:t>More methods of the </a:t>
            </a:r>
            <a:r>
              <a:rPr lang="en-CA" sz="3200" b="1" dirty="0" err="1"/>
              <a:t>GoogleMap</a:t>
            </a:r>
            <a:r>
              <a:rPr lang="en-CA" sz="3200" b="1" dirty="0"/>
              <a:t> class</a:t>
            </a:r>
          </a:p>
          <a:p>
            <a:pPr lvl="1"/>
            <a:r>
              <a:rPr lang="en-CA" sz="2400" dirty="0"/>
              <a:t>clear()</a:t>
            </a:r>
          </a:p>
          <a:p>
            <a:pPr lvl="1"/>
            <a:r>
              <a:rPr lang="en-CA" sz="2400" dirty="0" err="1"/>
              <a:t>addMarker</a:t>
            </a:r>
            <a:r>
              <a:rPr lang="en-CA" sz="2400" dirty="0"/>
              <a:t>(marker)</a:t>
            </a:r>
          </a:p>
          <a:p>
            <a:pPr lvl="1"/>
            <a:endParaRPr lang="en-CA" sz="2400" dirty="0"/>
          </a:p>
          <a:p>
            <a:r>
              <a:rPr lang="en-CA" sz="3200" b="1" dirty="0"/>
              <a:t>Some methods of the </a:t>
            </a:r>
            <a:r>
              <a:rPr lang="en-CA" sz="3200" b="1" dirty="0" err="1"/>
              <a:t>MarkerOptions</a:t>
            </a:r>
            <a:r>
              <a:rPr lang="en-CA" sz="3200" b="1" dirty="0"/>
              <a:t> class</a:t>
            </a:r>
          </a:p>
          <a:p>
            <a:pPr lvl="1"/>
            <a:r>
              <a:rPr lang="en-CA" sz="2400" dirty="0"/>
              <a:t>position(</a:t>
            </a:r>
            <a:r>
              <a:rPr lang="en-CA" sz="2400" dirty="0" err="1"/>
              <a:t>latLng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title(title)</a:t>
            </a:r>
          </a:p>
          <a:p>
            <a:pPr lvl="1"/>
            <a:r>
              <a:rPr lang="en-CA" sz="2400" dirty="0"/>
              <a:t>icon(</a:t>
            </a:r>
            <a:r>
              <a:rPr lang="en-CA" sz="2400" dirty="0" err="1"/>
              <a:t>bitmapDescriptor</a:t>
            </a:r>
            <a:r>
              <a:rPr lang="en-C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55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755EE-3110-4A7C-B87B-02416677ED82}"/>
              </a:ext>
            </a:extLst>
          </p:cNvPr>
          <p:cNvSpPr/>
          <p:nvPr/>
        </p:nvSpPr>
        <p:spPr>
          <a:xfrm>
            <a:off x="2513045" y="597675"/>
            <a:ext cx="716591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/>
              <a:t>How to add lines to a map</a:t>
            </a:r>
          </a:p>
          <a:p>
            <a:pPr lvl="1"/>
            <a:r>
              <a:rPr lang="en-CA" sz="2000" dirty="0"/>
              <a:t>if (map != null) {</a:t>
            </a:r>
          </a:p>
          <a:p>
            <a:pPr lvl="1"/>
            <a:r>
              <a:rPr lang="en-CA" sz="2000" dirty="0"/>
              <a:t>    </a:t>
            </a:r>
            <a:r>
              <a:rPr lang="en-CA" sz="2000" dirty="0" err="1"/>
              <a:t>PolylineOptions</a:t>
            </a:r>
            <a:r>
              <a:rPr lang="en-CA" sz="2000" dirty="0"/>
              <a:t> polyline = new </a:t>
            </a:r>
            <a:r>
              <a:rPr lang="en-CA" sz="2000" dirty="0" err="1"/>
              <a:t>PolylineOptions</a:t>
            </a:r>
            <a:r>
              <a:rPr lang="en-CA" sz="2000" dirty="0"/>
              <a:t>();</a:t>
            </a:r>
          </a:p>
          <a:p>
            <a:pPr lvl="1"/>
            <a:r>
              <a:rPr lang="en-CA" sz="2000" dirty="0"/>
              <a:t>    if (</a:t>
            </a:r>
            <a:r>
              <a:rPr lang="en-CA" sz="2000" dirty="0" err="1"/>
              <a:t>locationList.size</a:t>
            </a:r>
            <a:r>
              <a:rPr lang="en-CA" sz="2000" dirty="0"/>
              <a:t>() &gt; 0) {</a:t>
            </a:r>
          </a:p>
          <a:p>
            <a:pPr lvl="1"/>
            <a:r>
              <a:rPr lang="en-CA" sz="2000" dirty="0"/>
              <a:t>        for (Location l : </a:t>
            </a:r>
            <a:r>
              <a:rPr lang="en-CA" sz="2000" dirty="0" err="1"/>
              <a:t>locationList</a:t>
            </a:r>
            <a:r>
              <a:rPr lang="en-CA" sz="2000" dirty="0"/>
              <a:t>) {</a:t>
            </a:r>
          </a:p>
          <a:p>
            <a:pPr lvl="1"/>
            <a:r>
              <a:rPr lang="en-CA" sz="2000" dirty="0"/>
              <a:t>            </a:t>
            </a:r>
            <a:r>
              <a:rPr lang="en-CA" sz="2000" dirty="0" err="1"/>
              <a:t>LatLng</a:t>
            </a:r>
            <a:r>
              <a:rPr lang="en-CA" sz="2000" dirty="0"/>
              <a:t> point = new </a:t>
            </a:r>
            <a:r>
              <a:rPr lang="en-CA" sz="2000" dirty="0" err="1"/>
              <a:t>LatLng</a:t>
            </a:r>
            <a:r>
              <a:rPr lang="en-CA" sz="2000" dirty="0"/>
              <a:t>(</a:t>
            </a:r>
          </a:p>
          <a:p>
            <a:pPr lvl="1"/>
            <a:r>
              <a:rPr lang="en-CA" sz="2000" dirty="0"/>
              <a:t>                </a:t>
            </a:r>
            <a:r>
              <a:rPr lang="en-CA" sz="2000" dirty="0" err="1"/>
              <a:t>l.getLatitude</a:t>
            </a:r>
            <a:r>
              <a:rPr lang="en-CA" sz="2000" dirty="0"/>
              <a:t>(), </a:t>
            </a:r>
            <a:r>
              <a:rPr lang="en-CA" sz="2000" dirty="0" err="1"/>
              <a:t>l.getLongitude</a:t>
            </a:r>
            <a:r>
              <a:rPr lang="en-CA" sz="2000" dirty="0"/>
              <a:t>()); </a:t>
            </a:r>
          </a:p>
          <a:p>
            <a:pPr lvl="1"/>
            <a:r>
              <a:rPr lang="en-CA" sz="2000" dirty="0"/>
              <a:t>            </a:t>
            </a:r>
            <a:r>
              <a:rPr lang="en-CA" sz="2000" dirty="0" err="1"/>
              <a:t>polyline.add</a:t>
            </a:r>
            <a:r>
              <a:rPr lang="en-CA" sz="2000" dirty="0"/>
              <a:t>(point);</a:t>
            </a:r>
          </a:p>
          <a:p>
            <a:pPr lvl="1"/>
            <a:r>
              <a:rPr lang="en-CA" sz="2000" dirty="0"/>
              <a:t>        }</a:t>
            </a:r>
          </a:p>
          <a:p>
            <a:pPr lvl="1"/>
            <a:r>
              <a:rPr lang="en-CA" sz="2000" dirty="0"/>
              <a:t>    }</a:t>
            </a:r>
          </a:p>
          <a:p>
            <a:pPr lvl="1"/>
            <a:r>
              <a:rPr lang="en-CA" sz="2000" dirty="0"/>
              <a:t>    </a:t>
            </a:r>
            <a:r>
              <a:rPr lang="en-CA" sz="2000" dirty="0" err="1"/>
              <a:t>map.addPolyline</a:t>
            </a:r>
            <a:r>
              <a:rPr lang="en-CA" sz="2000" dirty="0"/>
              <a:t>(polyline);</a:t>
            </a:r>
          </a:p>
          <a:p>
            <a:pPr lvl="1"/>
            <a:r>
              <a:rPr lang="en-CA" sz="2000" dirty="0"/>
              <a:t>}</a:t>
            </a:r>
          </a:p>
          <a:p>
            <a:endParaRPr lang="en-CA" dirty="0"/>
          </a:p>
          <a:p>
            <a:r>
              <a:rPr lang="en-CA" sz="3200" b="1" dirty="0"/>
              <a:t>An example that sets the width of a line</a:t>
            </a:r>
          </a:p>
          <a:p>
            <a:pPr lvl="1"/>
            <a:r>
              <a:rPr lang="en-CA" sz="2000" dirty="0" err="1"/>
              <a:t>polyline.width</a:t>
            </a:r>
            <a:r>
              <a:rPr lang="en-CA" sz="2000" dirty="0"/>
              <a:t>(10);</a:t>
            </a:r>
          </a:p>
          <a:p>
            <a:pPr lvl="1"/>
            <a:r>
              <a:rPr lang="en-CA" sz="2000" dirty="0"/>
              <a:t>An example that sets the color of a line</a:t>
            </a:r>
          </a:p>
          <a:p>
            <a:pPr lvl="1"/>
            <a:r>
              <a:rPr lang="en-CA" sz="2000" dirty="0" err="1"/>
              <a:t>polyline.color</a:t>
            </a:r>
            <a:r>
              <a:rPr lang="en-CA" sz="2000" dirty="0"/>
              <a:t>(</a:t>
            </a:r>
            <a:r>
              <a:rPr lang="en-CA" sz="2000" dirty="0" err="1"/>
              <a:t>Color.RED</a:t>
            </a:r>
            <a:r>
              <a:rPr lang="en-CA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76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89994-7087-4C20-A772-FD5A0AA05429}"/>
              </a:ext>
            </a:extLst>
          </p:cNvPr>
          <p:cNvSpPr txBox="1"/>
          <p:nvPr/>
        </p:nvSpPr>
        <p:spPr>
          <a:xfrm>
            <a:off x="895738" y="699796"/>
            <a:ext cx="425443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stopwatch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F6AEC-D44D-468D-B52F-4CC28A1006E1}"/>
              </a:ext>
            </a:extLst>
          </p:cNvPr>
          <p:cNvSpPr txBox="1"/>
          <p:nvPr/>
        </p:nvSpPr>
        <p:spPr>
          <a:xfrm>
            <a:off x="6291942" y="699796"/>
            <a:ext cx="405944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Run Map 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F0066-9425-4733-A26D-B144BE3E6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7" y="1438460"/>
            <a:ext cx="2788920" cy="4928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0BF498-FBEA-4B95-A81D-891CC4734F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56" y="1438459"/>
            <a:ext cx="2788920" cy="49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DFD2C1-0CE2-460F-9410-5B2E393EFF44}"/>
              </a:ext>
            </a:extLst>
          </p:cNvPr>
          <p:cNvSpPr/>
          <p:nvPr/>
        </p:nvSpPr>
        <p:spPr>
          <a:xfrm>
            <a:off x="2254898" y="1228398"/>
            <a:ext cx="76822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/>
              <a:t>More methods of the </a:t>
            </a:r>
            <a:r>
              <a:rPr lang="en-CA" sz="3200" b="1" dirty="0" err="1"/>
              <a:t>GoogleMap</a:t>
            </a:r>
            <a:r>
              <a:rPr lang="en-CA" sz="3200" b="1" dirty="0"/>
              <a:t> class</a:t>
            </a:r>
          </a:p>
          <a:p>
            <a:pPr lvl="1"/>
            <a:r>
              <a:rPr lang="en-CA" sz="2400" dirty="0" err="1"/>
              <a:t>addPolyline</a:t>
            </a:r>
            <a:r>
              <a:rPr lang="en-CA" sz="2400" dirty="0"/>
              <a:t>(polyline)</a:t>
            </a:r>
          </a:p>
          <a:p>
            <a:endParaRPr lang="en-CA" sz="3200" b="1" dirty="0"/>
          </a:p>
          <a:p>
            <a:r>
              <a:rPr lang="en-CA" sz="3200" b="1" dirty="0"/>
              <a:t>Constructor of the </a:t>
            </a:r>
            <a:r>
              <a:rPr lang="en-CA" sz="3200" b="1" dirty="0" err="1"/>
              <a:t>PolylineOptions</a:t>
            </a:r>
            <a:r>
              <a:rPr lang="en-CA" sz="3200" b="1" dirty="0"/>
              <a:t> class</a:t>
            </a:r>
          </a:p>
          <a:p>
            <a:pPr lvl="1"/>
            <a:r>
              <a:rPr lang="en-CA" sz="2400" dirty="0" err="1"/>
              <a:t>PolylineOptions</a:t>
            </a:r>
            <a:r>
              <a:rPr lang="en-CA" sz="2400" dirty="0"/>
              <a:t>()</a:t>
            </a:r>
          </a:p>
          <a:p>
            <a:endParaRPr lang="en-CA" sz="3200" b="1" dirty="0"/>
          </a:p>
          <a:p>
            <a:r>
              <a:rPr lang="en-CA" sz="3200" b="1" dirty="0"/>
              <a:t>Methods of the </a:t>
            </a:r>
            <a:r>
              <a:rPr lang="en-CA" sz="3200" b="1" dirty="0" err="1"/>
              <a:t>PolylineOptions</a:t>
            </a:r>
            <a:r>
              <a:rPr lang="en-CA" sz="3200" b="1" dirty="0"/>
              <a:t> class</a:t>
            </a:r>
          </a:p>
          <a:p>
            <a:pPr lvl="1"/>
            <a:r>
              <a:rPr lang="en-CA" sz="2400" dirty="0"/>
              <a:t>add(</a:t>
            </a:r>
            <a:r>
              <a:rPr lang="en-CA" sz="2400" dirty="0" err="1"/>
              <a:t>latLng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width(pixels)</a:t>
            </a:r>
          </a:p>
          <a:p>
            <a:pPr lvl="1"/>
            <a:r>
              <a:rPr lang="en-CA" sz="2400" dirty="0"/>
              <a:t>color(</a:t>
            </a:r>
            <a:r>
              <a:rPr lang="en-CA" sz="2400" dirty="0" err="1"/>
              <a:t>argbColor</a:t>
            </a:r>
            <a:r>
              <a:rPr lang="en-C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11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AC9A-E894-4839-9DF6-FEE612A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activity_run_map</a:t>
            </a:r>
            <a:r>
              <a:rPr lang="en-CA" dirty="0"/>
              <a:t>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5FEA7-D5E0-4EC2-9F04-680121F3ED1F}"/>
              </a:ext>
            </a:extLst>
          </p:cNvPr>
          <p:cNvSpPr/>
          <p:nvPr/>
        </p:nvSpPr>
        <p:spPr>
          <a:xfrm>
            <a:off x="1584650" y="1189176"/>
            <a:ext cx="9022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&lt;?xml version="1.0" encoding="utf-8"?&gt;</a:t>
            </a:r>
          </a:p>
          <a:p>
            <a:r>
              <a:rPr lang="en-CA" dirty="0"/>
              <a:t>&lt;</a:t>
            </a:r>
            <a:r>
              <a:rPr lang="en-CA" dirty="0" err="1"/>
              <a:t>FrameLayout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 &gt;</a:t>
            </a:r>
          </a:p>
          <a:p>
            <a:endParaRPr lang="en-CA" dirty="0"/>
          </a:p>
          <a:p>
            <a:r>
              <a:rPr lang="en-CA" dirty="0"/>
              <a:t>    &lt;fragment</a:t>
            </a:r>
          </a:p>
          <a:p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="@+id/map"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    class="</a:t>
            </a:r>
            <a:r>
              <a:rPr lang="en-CA" dirty="0" err="1"/>
              <a:t>com.google.android.gms.maps.SupportMapFragment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    &lt;Button</a:t>
            </a:r>
          </a:p>
          <a:p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viewStopwatchButton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android:layout_marginTop</a:t>
            </a:r>
            <a:r>
              <a:rPr lang="en-CA" dirty="0"/>
              <a:t>="10dp"</a:t>
            </a:r>
          </a:p>
          <a:p>
            <a:r>
              <a:rPr lang="en-CA" dirty="0"/>
              <a:t>        </a:t>
            </a:r>
            <a:r>
              <a:rPr lang="en-CA" dirty="0" err="1"/>
              <a:t>android:gravity</a:t>
            </a:r>
            <a:r>
              <a:rPr lang="en-CA" dirty="0"/>
              <a:t>="center"</a:t>
            </a:r>
          </a:p>
          <a:p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="@string/stopwatch"</a:t>
            </a:r>
          </a:p>
          <a:p>
            <a:r>
              <a:rPr lang="en-CA" dirty="0"/>
              <a:t>        </a:t>
            </a:r>
            <a:r>
              <a:rPr lang="en-CA" dirty="0" err="1"/>
              <a:t>android:textSize</a:t>
            </a:r>
            <a:r>
              <a:rPr lang="en-CA" dirty="0"/>
              <a:t>="20sp" /&gt;</a:t>
            </a:r>
          </a:p>
          <a:p>
            <a:endParaRPr lang="en-CA" dirty="0"/>
          </a:p>
          <a:p>
            <a:r>
              <a:rPr lang="en-CA" dirty="0"/>
              <a:t>&lt;/</a:t>
            </a:r>
            <a:r>
              <a:rPr lang="en-CA" dirty="0" err="1"/>
              <a:t>FrameLayout</a:t>
            </a:r>
            <a:r>
              <a:rPr lang="en-C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722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261A-DC82-4EA7-9476-B0DC8A10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GPS (Global Positioning System satellites)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E2C7E7-42DF-4F33-8BC9-B74FDA529293}"/>
              </a:ext>
            </a:extLst>
          </p:cNvPr>
          <p:cNvSpPr/>
          <p:nvPr/>
        </p:nvSpPr>
        <p:spPr>
          <a:xfrm>
            <a:off x="491413" y="13210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000" b="1" dirty="0"/>
              <a:t>Pros</a:t>
            </a:r>
          </a:p>
          <a:p>
            <a:r>
              <a:rPr lang="en-CA" sz="2000" dirty="0"/>
              <a:t>	Most accurate</a:t>
            </a:r>
          </a:p>
          <a:p>
            <a:r>
              <a:rPr lang="en-CA" sz="2000" b="1" dirty="0"/>
              <a:t>Cons</a:t>
            </a:r>
          </a:p>
          <a:p>
            <a:pPr lvl="1"/>
            <a:r>
              <a:rPr lang="en-CA" sz="2000" dirty="0"/>
              <a:t>Only works outdoors, not indoors</a:t>
            </a:r>
          </a:p>
          <a:p>
            <a:pPr lvl="1"/>
            <a:r>
              <a:rPr lang="en-CA" sz="2000" dirty="0"/>
              <a:t>Consumes more battery power </a:t>
            </a:r>
          </a:p>
          <a:p>
            <a:pPr lvl="1"/>
            <a:r>
              <a:rPr lang="en-CA" sz="2000" dirty="0"/>
              <a:t>Returns the location slowly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69A974-356B-4F93-9528-869F66D173A9}"/>
              </a:ext>
            </a:extLst>
          </p:cNvPr>
          <p:cNvSpPr txBox="1">
            <a:spLocks/>
          </p:cNvSpPr>
          <p:nvPr/>
        </p:nvSpPr>
        <p:spPr>
          <a:xfrm>
            <a:off x="269240" y="3207318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74F74-6C10-4595-B446-BEFE775F969E}"/>
              </a:ext>
            </a:extLst>
          </p:cNvPr>
          <p:cNvSpPr/>
          <p:nvPr/>
        </p:nvSpPr>
        <p:spPr>
          <a:xfrm>
            <a:off x="491413" y="410698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000" b="1" dirty="0"/>
              <a:t>Pros</a:t>
            </a:r>
          </a:p>
          <a:p>
            <a:pPr lvl="1"/>
            <a:r>
              <a:rPr lang="en-CA" sz="2000" dirty="0"/>
              <a:t>Works outdoors and indoors</a:t>
            </a:r>
          </a:p>
          <a:p>
            <a:pPr lvl="1"/>
            <a:r>
              <a:rPr lang="en-CA" sz="2000" dirty="0"/>
              <a:t>Consumes less battery power</a:t>
            </a:r>
          </a:p>
          <a:p>
            <a:pPr lvl="1"/>
            <a:r>
              <a:rPr lang="en-CA" sz="2000" dirty="0"/>
              <a:t>Returns the location more quickly </a:t>
            </a:r>
          </a:p>
          <a:p>
            <a:r>
              <a:rPr lang="en-CA" sz="2000" b="1" dirty="0"/>
              <a:t>Cons</a:t>
            </a:r>
          </a:p>
          <a:p>
            <a:r>
              <a:rPr lang="en-CA" sz="2000" dirty="0"/>
              <a:t>	Less accurate</a:t>
            </a:r>
          </a:p>
        </p:txBody>
      </p:sp>
    </p:spTree>
    <p:extLst>
      <p:ext uri="{BB962C8B-B14F-4D97-AF65-F5344CB8AC3E}">
        <p14:creationId xmlns:p14="http://schemas.microsoft.com/office/powerpoint/2010/main" val="6492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5673-CAAB-4746-8CB3-93C8FBF3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Passive (listens to updates for other apps)</a:t>
            </a:r>
            <a:br>
              <a:rPr lang="en-CA" dirty="0"/>
            </a:b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727671-799B-45E2-9494-D70765A8F604}"/>
              </a:ext>
            </a:extLst>
          </p:cNvPr>
          <p:cNvSpPr/>
          <p:nvPr/>
        </p:nvSpPr>
        <p:spPr>
          <a:xfrm>
            <a:off x="472751" y="1468026"/>
            <a:ext cx="8465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/>
              <a:t>Pros</a:t>
            </a:r>
          </a:p>
          <a:p>
            <a:r>
              <a:rPr lang="en-CA" sz="2000" dirty="0"/>
              <a:t>	Doesn’t use any extra battery power</a:t>
            </a:r>
          </a:p>
          <a:p>
            <a:r>
              <a:rPr lang="en-CA" sz="2000" b="1" dirty="0"/>
              <a:t>Cons</a:t>
            </a:r>
          </a:p>
          <a:p>
            <a:r>
              <a:rPr lang="en-CA" sz="2000" dirty="0"/>
              <a:t>	Doesn’t let you control when your app gets updates</a:t>
            </a:r>
          </a:p>
        </p:txBody>
      </p:sp>
    </p:spTree>
    <p:extLst>
      <p:ext uri="{BB962C8B-B14F-4D97-AF65-F5344CB8AC3E}">
        <p14:creationId xmlns:p14="http://schemas.microsoft.com/office/powerpoint/2010/main" val="338266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96A479-89C9-4FC9-9BA6-9803465B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Maps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86696-F116-4944-8BA7-E8D043789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002" y="1189176"/>
            <a:ext cx="11655078" cy="4985980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/>
              <a:t>Website</a:t>
            </a:r>
          </a:p>
          <a:p>
            <a:r>
              <a:rPr lang="en-CA" sz="2400" dirty="0"/>
              <a:t>https://developers.google.com/maps/</a:t>
            </a:r>
          </a:p>
          <a:p>
            <a:pPr marL="0" indent="0">
              <a:buNone/>
            </a:pPr>
            <a:r>
              <a:rPr lang="en-CA" sz="2400" b="1" dirty="0"/>
              <a:t>Description</a:t>
            </a:r>
          </a:p>
          <a:p>
            <a:r>
              <a:rPr lang="en-CA" sz="2400" dirty="0"/>
              <a:t>Includes (1) the Android API, (2) the base maps, and (3) the servers to serve map tiles</a:t>
            </a:r>
          </a:p>
          <a:p>
            <a:pPr marL="0" indent="0">
              <a:buNone/>
            </a:pPr>
            <a:r>
              <a:rPr lang="en-CA" sz="2400" b="1" dirty="0"/>
              <a:t>Pros</a:t>
            </a:r>
          </a:p>
          <a:p>
            <a:r>
              <a:rPr lang="en-CA" sz="2400" dirty="0"/>
              <a:t>Popular and familiar</a:t>
            </a:r>
          </a:p>
          <a:p>
            <a:r>
              <a:rPr lang="en-CA" sz="2400" dirty="0"/>
              <a:t>Free for most users</a:t>
            </a:r>
          </a:p>
          <a:p>
            <a:r>
              <a:rPr lang="en-CA" sz="2400" dirty="0"/>
              <a:t>Many features:</a:t>
            </a:r>
          </a:p>
          <a:p>
            <a:pPr marL="0" indent="0">
              <a:buNone/>
            </a:pPr>
            <a:r>
              <a:rPr lang="en-CA" sz="2400" dirty="0"/>
              <a:t>		</a:t>
            </a:r>
          </a:p>
          <a:p>
            <a:pPr marL="0" indent="0">
              <a:buNone/>
            </a:pPr>
            <a:r>
              <a:rPr lang="en-CA" sz="2400" b="1" dirty="0"/>
              <a:t>Cons</a:t>
            </a:r>
          </a:p>
          <a:p>
            <a:r>
              <a:rPr lang="en-CA" sz="2400" dirty="0"/>
              <a:t>Not free for the heaviest users</a:t>
            </a:r>
          </a:p>
          <a:p>
            <a:r>
              <a:rPr lang="en-CA" sz="2400" dirty="0"/>
              <a:t>Lack of control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75C834-BF88-4305-BF33-A5B230E28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24372"/>
              </p:ext>
            </p:extLst>
          </p:nvPr>
        </p:nvGraphicFramePr>
        <p:xfrm>
          <a:off x="2647822" y="4125340"/>
          <a:ext cx="4622519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22705">
                  <a:extLst>
                    <a:ext uri="{9D8B030D-6E8A-4147-A177-3AD203B41FA5}">
                      <a16:colId xmlns:a16="http://schemas.microsoft.com/office/drawing/2014/main" val="617990449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811607219"/>
                    </a:ext>
                  </a:extLst>
                </a:gridCol>
                <a:gridCol w="1827884">
                  <a:extLst>
                    <a:ext uri="{9D8B030D-6E8A-4147-A177-3AD203B41FA5}">
                      <a16:colId xmlns:a16="http://schemas.microsoft.com/office/drawing/2014/main" val="323008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Geocoding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Routing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Street view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Traffic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3D Buildings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2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6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4EC2-E7D4-4665-9C55-FB3CDC62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7F17B-D746-431C-B638-9DFBDBAE1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4409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Web site</a:t>
            </a:r>
          </a:p>
          <a:p>
            <a:r>
              <a:rPr lang="en-CA" dirty="0"/>
              <a:t>http://developer.mapquest.com/</a:t>
            </a:r>
          </a:p>
          <a:p>
            <a:pPr marL="0" indent="0">
              <a:buNone/>
            </a:pPr>
            <a:r>
              <a:rPr lang="en-CA" b="1" dirty="0"/>
              <a:t>Description</a:t>
            </a:r>
          </a:p>
          <a:p>
            <a:r>
              <a:rPr lang="en-CA" dirty="0"/>
              <a:t>MapQuest works much like Google Maps, but it has recently embraced open-source mapping.</a:t>
            </a:r>
          </a:p>
          <a:p>
            <a:pPr marL="0" indent="0">
              <a:buNone/>
            </a:pPr>
            <a:r>
              <a:rPr lang="en-CA" b="1" dirty="0"/>
              <a:t>Pros</a:t>
            </a:r>
          </a:p>
          <a:p>
            <a:r>
              <a:rPr lang="en-CA" dirty="0"/>
              <a:t>Open version is free for all users</a:t>
            </a:r>
          </a:p>
          <a:p>
            <a:pPr marL="0" indent="0">
              <a:buNone/>
            </a:pPr>
            <a:r>
              <a:rPr lang="en-CA" b="1" dirty="0"/>
              <a:t>Cons</a:t>
            </a:r>
          </a:p>
          <a:p>
            <a:r>
              <a:rPr lang="en-CA" dirty="0"/>
              <a:t>Not as many features</a:t>
            </a:r>
          </a:p>
        </p:txBody>
      </p:sp>
    </p:spTree>
    <p:extLst>
      <p:ext uri="{BB962C8B-B14F-4D97-AF65-F5344CB8AC3E}">
        <p14:creationId xmlns:p14="http://schemas.microsoft.com/office/powerpoint/2010/main" val="15254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BD6D-56D5-4708-819A-84337CF9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Google Maps Android API - Version 1 (v1)</a:t>
            </a:r>
            <a:br>
              <a:rPr lang="en-CA" sz="4400" dirty="0"/>
            </a:br>
            <a:endParaRPr lang="en-CA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D776-947A-4126-AEDE-32C03E3FE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973040"/>
            <a:ext cx="11655078" cy="5749266"/>
          </a:xfrm>
        </p:spPr>
        <p:txBody>
          <a:bodyPr/>
          <a:lstStyle/>
          <a:p>
            <a:r>
              <a:rPr lang="en-CA" sz="3200" dirty="0"/>
              <a:t>Has been officially deprecated as of December 3rd, 2012.</a:t>
            </a:r>
          </a:p>
          <a:p>
            <a:r>
              <a:rPr lang="en-CA" sz="3200" dirty="0"/>
              <a:t>Requests for API keys are no longer accepted as of March 18th, 2013.</a:t>
            </a:r>
          </a:p>
          <a:p>
            <a:r>
              <a:rPr lang="en-CA" sz="3200" dirty="0"/>
              <a:t>New features are no longer being added.</a:t>
            </a:r>
          </a:p>
          <a:p>
            <a:r>
              <a:rPr lang="en-CA" sz="3200" dirty="0"/>
              <a:t>Continues to work for existing apps.</a:t>
            </a:r>
          </a:p>
          <a:p>
            <a:r>
              <a:rPr lang="en-CA" sz="3200" dirty="0"/>
              <a:t>Uses the </a:t>
            </a:r>
            <a:r>
              <a:rPr lang="en-CA" sz="3200" i="1" dirty="0" err="1"/>
              <a:t>MapActivity</a:t>
            </a:r>
            <a:r>
              <a:rPr lang="en-CA" sz="3200" dirty="0"/>
              <a:t> class to encapsulate maps. This doesn’t provide much flexibility for displaying maps on both small and large screens.</a:t>
            </a:r>
          </a:p>
          <a:p>
            <a:r>
              <a:rPr lang="en-CA" sz="3200" dirty="0"/>
              <a:t>Allows several types of overlays on the map.</a:t>
            </a:r>
          </a:p>
          <a:p>
            <a:r>
              <a:rPr lang="en-CA" sz="3200" dirty="0"/>
              <a:t>Is not part of the standard Android library.</a:t>
            </a:r>
          </a:p>
          <a:p>
            <a:r>
              <a:rPr lang="en-CA" sz="3200" dirty="0"/>
              <a:t>Is a part of the Google APIs add-on.</a:t>
            </a:r>
          </a:p>
        </p:txBody>
      </p:sp>
    </p:spTree>
    <p:extLst>
      <p:ext uri="{BB962C8B-B14F-4D97-AF65-F5344CB8AC3E}">
        <p14:creationId xmlns:p14="http://schemas.microsoft.com/office/powerpoint/2010/main" val="10023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2123</TotalTime>
  <Words>2719</Words>
  <Application>Microsoft Office PowerPoint</Application>
  <PresentationFormat>Widescreen</PresentationFormat>
  <Paragraphs>460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Working with locations &amp; maps</vt:lpstr>
      <vt:lpstr>Objectives</vt:lpstr>
      <vt:lpstr>Objectives</vt:lpstr>
      <vt:lpstr>PowerPoint Presentation</vt:lpstr>
      <vt:lpstr>GPS (Global Positioning System satellites)</vt:lpstr>
      <vt:lpstr>Passive (listens to updates for other apps) </vt:lpstr>
      <vt:lpstr>Google Maps</vt:lpstr>
      <vt:lpstr>MapQuest</vt:lpstr>
      <vt:lpstr>Google Maps Android API - Version 1 (v1) </vt:lpstr>
      <vt:lpstr>Google Maps Android API - Version 2 (v2)</vt:lpstr>
      <vt:lpstr>How to create a new Google Maps project?</vt:lpstr>
      <vt:lpstr>How to add Google Play services to an existing project?</vt:lpstr>
      <vt:lpstr>Web page for creating an API key</vt:lpstr>
      <vt:lpstr>Part of AndroidManifest.xml file for Run Tracker app</vt:lpstr>
      <vt:lpstr>Part of AndroidManifest.xml file for Run Tracker app (Continued …)</vt:lpstr>
      <vt:lpstr>PowerPoint Presentation</vt:lpstr>
      <vt:lpstr>The LocationViewerActivity class</vt:lpstr>
      <vt:lpstr>The LocationViewerActivity class (continued)</vt:lpstr>
      <vt:lpstr>PowerPoint Presentation</vt:lpstr>
      <vt:lpstr>The LocationViewerActivity class (continued)</vt:lpstr>
      <vt:lpstr>The LocationViewerActivity class (continued)</vt:lpstr>
      <vt:lpstr>The LocationViewerActivity class (continued)</vt:lpstr>
      <vt:lpstr>Code that gets the current location</vt:lpstr>
      <vt:lpstr>PowerPoint Presentation</vt:lpstr>
      <vt:lpstr>Code that handles a failed connection</vt:lpstr>
      <vt:lpstr>Code that handles a failed connection (continued)</vt:lpstr>
      <vt:lpstr>How to get location updates?</vt:lpstr>
      <vt:lpstr>How to get location updates? (continued)</vt:lpstr>
      <vt:lpstr>PowerPoint Presentation</vt:lpstr>
      <vt:lpstr>PowerPoint Presentation</vt:lpstr>
      <vt:lpstr>A layout that includes a map fragment</vt:lpstr>
      <vt:lpstr>The XML for a map fragment</vt:lpstr>
      <vt:lpstr>How to display a map</vt:lpstr>
      <vt:lpstr>PowerPoint Presentation</vt:lpstr>
      <vt:lpstr>How to zoom in on a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activity_run_map layout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26</cp:revision>
  <dcterms:created xsi:type="dcterms:W3CDTF">2017-08-19T15:28:22Z</dcterms:created>
  <dcterms:modified xsi:type="dcterms:W3CDTF">2017-11-12T18:35:28Z</dcterms:modified>
</cp:coreProperties>
</file>