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4" r:id="rId6"/>
    <p:sldId id="275" r:id="rId7"/>
    <p:sldId id="261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2" r:id="rId16"/>
    <p:sldId id="263" r:id="rId17"/>
    <p:sldId id="264" r:id="rId18"/>
    <p:sldId id="265" r:id="rId19"/>
    <p:sldId id="284" r:id="rId20"/>
    <p:sldId id="273" r:id="rId21"/>
    <p:sldId id="272" r:id="rId22"/>
    <p:sldId id="271" r:id="rId23"/>
    <p:sldId id="285" r:id="rId24"/>
    <p:sldId id="286" r:id="rId25"/>
    <p:sldId id="266" r:id="rId26"/>
    <p:sldId id="267" r:id="rId27"/>
    <p:sldId id="270" r:id="rId28"/>
    <p:sldId id="268" r:id="rId29"/>
    <p:sldId id="269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work with </a:t>
            </a:r>
            <a:br>
              <a:rPr lang="en-CA" dirty="0"/>
            </a:br>
            <a:r>
              <a:rPr lang="en-CA" dirty="0"/>
              <a:t>SQLite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26F37-E331-4704-B7D9-8ABB3568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changes to the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03B6D-075F-424B-9206-188760E5D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226011"/>
          </a:xfrm>
        </p:spPr>
        <p:txBody>
          <a:bodyPr/>
          <a:lstStyle/>
          <a:p>
            <a:r>
              <a:rPr lang="en-CA" dirty="0"/>
              <a:t>If the version number in the SQLite helper code is higher than that of the database, it calls the SQLite helper </a:t>
            </a:r>
            <a:r>
              <a:rPr lang="en-CA" i="1" dirty="0" err="1"/>
              <a:t>onUpgrade</a:t>
            </a:r>
            <a:r>
              <a:rPr lang="en-CA" i="1" dirty="0"/>
              <a:t>() </a:t>
            </a:r>
            <a:r>
              <a:rPr lang="en-CA" dirty="0"/>
              <a:t>method.</a:t>
            </a:r>
          </a:p>
          <a:p>
            <a:r>
              <a:rPr lang="en-CA" dirty="0"/>
              <a:t>If the version number in the SQLite helper code is lower than that of the database, it calls the </a:t>
            </a:r>
            <a:r>
              <a:rPr lang="en-CA" i="1" dirty="0" err="1"/>
              <a:t>onDowngrade</a:t>
            </a:r>
            <a:r>
              <a:rPr lang="en-CA" i="1" dirty="0"/>
              <a:t>() </a:t>
            </a:r>
            <a:r>
              <a:rPr lang="en-CA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2121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9265-63C1-4103-AC2A-FC0507D4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upgrade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0ECB-E3F8-4760-AAC4-DFFEF9978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4843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A" dirty="0"/>
              <a:t>Change DB records: add, update or delete records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Change DB structure: add columns to existing table, change column names in a table, rename tables, or remove tables</a:t>
            </a:r>
          </a:p>
        </p:txBody>
      </p:sp>
    </p:spTree>
    <p:extLst>
      <p:ext uri="{BB962C8B-B14F-4D97-AF65-F5344CB8AC3E}">
        <p14:creationId xmlns:p14="http://schemas.microsoft.com/office/powerpoint/2010/main" val="23424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33FD-0642-441F-8EA1-4E5C8A7F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records with update()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3F84-8756-4ACA-AAED-CE4E070DC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The update() method lets you update records in the database, and returns the number of affected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C620C-6A60-4E96-9373-A53DCD8DD1EB}"/>
              </a:ext>
            </a:extLst>
          </p:cNvPr>
          <p:cNvSpPr/>
          <p:nvPr/>
        </p:nvSpPr>
        <p:spPr>
          <a:xfrm>
            <a:off x="1564432" y="3463318"/>
            <a:ext cx="8270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/>
              <a:t>ContentValues</a:t>
            </a:r>
            <a:r>
              <a:rPr lang="en-CA" dirty="0"/>
              <a:t> values = new </a:t>
            </a:r>
            <a:r>
              <a:rPr lang="en-CA" dirty="0" err="1"/>
              <a:t>ContentValues</a:t>
            </a:r>
            <a:r>
              <a:rPr lang="en-CA" dirty="0"/>
              <a:t>();</a:t>
            </a:r>
          </a:p>
          <a:p>
            <a:r>
              <a:rPr lang="en-CA" dirty="0" err="1"/>
              <a:t>values.put</a:t>
            </a:r>
            <a:r>
              <a:rPr lang="en-CA" dirty="0"/>
              <a:t>("DESCRIPTION", "Shovel");</a:t>
            </a:r>
          </a:p>
          <a:p>
            <a:r>
              <a:rPr lang="en-CA" dirty="0" err="1"/>
              <a:t>db.update</a:t>
            </a:r>
            <a:r>
              <a:rPr lang="en-CA" dirty="0"/>
              <a:t>("</a:t>
            </a:r>
            <a:r>
              <a:rPr lang="en-CA" dirty="0" err="1"/>
              <a:t>PRODUCT",values</a:t>
            </a:r>
            <a:r>
              <a:rPr lang="en-CA" dirty="0"/>
              <a:t>, "SKU = ?", new String[] {"ABC123"});</a:t>
            </a:r>
          </a:p>
        </p:txBody>
      </p:sp>
    </p:spTree>
    <p:extLst>
      <p:ext uri="{BB962C8B-B14F-4D97-AF65-F5344CB8AC3E}">
        <p14:creationId xmlns:p14="http://schemas.microsoft.com/office/powerpoint/2010/main" val="35725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3DE1-CDDF-4C9E-887B-41C996E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records with the delete()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C3A74-4715-41F3-80E1-1C9FD1513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You delete records using the </a:t>
            </a:r>
            <a:r>
              <a:rPr lang="en-CA" dirty="0" err="1"/>
              <a:t>SQLiteDatabase</a:t>
            </a:r>
            <a:r>
              <a:rPr lang="en-CA" dirty="0"/>
              <a:t> delete()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38E55-76E4-4FE2-8977-E4385BECD356}"/>
              </a:ext>
            </a:extLst>
          </p:cNvPr>
          <p:cNvSpPr/>
          <p:nvPr/>
        </p:nvSpPr>
        <p:spPr>
          <a:xfrm>
            <a:off x="3125603" y="3244334"/>
            <a:ext cx="594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db.delete</a:t>
            </a:r>
            <a:r>
              <a:rPr lang="en-CA" dirty="0"/>
              <a:t>("PRODUCT", "SKU = ?", new String[] {"ABC123"});</a:t>
            </a:r>
          </a:p>
        </p:txBody>
      </p:sp>
    </p:spTree>
    <p:extLst>
      <p:ext uri="{BB962C8B-B14F-4D97-AF65-F5344CB8AC3E}">
        <p14:creationId xmlns:p14="http://schemas.microsoft.com/office/powerpoint/2010/main" val="38297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788F-A20B-4814-91A7-C31FFB1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73A60-9A5B-4B3F-BB6F-0C2A3A672F4E}"/>
              </a:ext>
            </a:extLst>
          </p:cNvPr>
          <p:cNvSpPr/>
          <p:nvPr/>
        </p:nvSpPr>
        <p:spPr>
          <a:xfrm>
            <a:off x="625151" y="2690336"/>
            <a:ext cx="851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/>
              <a:t>db.execSQL</a:t>
            </a:r>
            <a:r>
              <a:rPr lang="en-CA" dirty="0"/>
              <a:t>("ALTER TABLE PRODUCT ADD COLUMN UNIT_PRICE NUMERIC;");</a:t>
            </a:r>
          </a:p>
          <a:p>
            <a:r>
              <a:rPr lang="en-CA" dirty="0" err="1"/>
              <a:t>db.execSQL</a:t>
            </a:r>
            <a:r>
              <a:rPr lang="en-CA" dirty="0"/>
              <a:t>("ALTER TABLE PRODUCT RENAME TO PRODUCT_LIST;");</a:t>
            </a:r>
          </a:p>
          <a:p>
            <a:r>
              <a:rPr lang="en-CA" dirty="0" err="1"/>
              <a:t>db.execSQL</a:t>
            </a:r>
            <a:r>
              <a:rPr lang="en-CA" dirty="0"/>
              <a:t>("DROP TABLE PRODUCT_LIST;");</a:t>
            </a:r>
          </a:p>
        </p:txBody>
      </p:sp>
    </p:spTree>
    <p:extLst>
      <p:ext uri="{BB962C8B-B14F-4D97-AF65-F5344CB8AC3E}">
        <p14:creationId xmlns:p14="http://schemas.microsoft.com/office/powerpoint/2010/main" val="7778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09AACC-CA05-4669-B05A-2916EC8FF5D0}"/>
              </a:ext>
            </a:extLst>
          </p:cNvPr>
          <p:cNvSpPr/>
          <p:nvPr/>
        </p:nvSpPr>
        <p:spPr>
          <a:xfrm>
            <a:off x="307910" y="171387"/>
            <a:ext cx="883609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The SQL statement that creates the List table</a:t>
            </a:r>
          </a:p>
          <a:p>
            <a:r>
              <a:rPr lang="en-CA" dirty="0"/>
              <a:t>CREATE TABLE list (</a:t>
            </a:r>
          </a:p>
          <a:p>
            <a:r>
              <a:rPr lang="en-CA" dirty="0"/>
              <a:t>    _id        INTEGER PRIMARY KEY AUTOINCREMENT, </a:t>
            </a:r>
          </a:p>
          <a:p>
            <a:r>
              <a:rPr lang="en-CA" dirty="0"/>
              <a:t>    </a:t>
            </a:r>
            <a:r>
              <a:rPr lang="en-CA" dirty="0" err="1"/>
              <a:t>list_name</a:t>
            </a:r>
            <a:r>
              <a:rPr lang="en-CA" dirty="0"/>
              <a:t>  TEXT    NOT NULL UNIQUE</a:t>
            </a:r>
          </a:p>
          <a:p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sz="2400" b="1" dirty="0"/>
              <a:t>The SQL statement that creates the Task table</a:t>
            </a:r>
          </a:p>
          <a:p>
            <a:r>
              <a:rPr lang="en-CA" dirty="0"/>
              <a:t>CREATE TABLE task (</a:t>
            </a:r>
          </a:p>
          <a:p>
            <a:r>
              <a:rPr lang="en-CA" dirty="0"/>
              <a:t>    _id             INTEGER PRIMARY KEY AUTOINCREMENT, </a:t>
            </a:r>
          </a:p>
          <a:p>
            <a:r>
              <a:rPr lang="en-CA" dirty="0"/>
              <a:t>    </a:t>
            </a:r>
            <a:r>
              <a:rPr lang="en-CA" dirty="0" err="1"/>
              <a:t>list_id</a:t>
            </a:r>
            <a:r>
              <a:rPr lang="en-CA" dirty="0"/>
              <a:t>         INTEGER NOT NULL, </a:t>
            </a:r>
          </a:p>
          <a:p>
            <a:r>
              <a:rPr lang="en-CA" dirty="0"/>
              <a:t>    </a:t>
            </a:r>
            <a:r>
              <a:rPr lang="en-CA" dirty="0" err="1"/>
              <a:t>task_name</a:t>
            </a:r>
            <a:r>
              <a:rPr lang="en-CA" dirty="0"/>
              <a:t>       TEXT    NOT NULL, </a:t>
            </a:r>
          </a:p>
          <a:p>
            <a:r>
              <a:rPr lang="en-CA" dirty="0"/>
              <a:t>    notes           TEXT,  </a:t>
            </a:r>
          </a:p>
          <a:p>
            <a:r>
              <a:rPr lang="en-CA" dirty="0"/>
              <a:t>    </a:t>
            </a:r>
            <a:r>
              <a:rPr lang="en-CA" dirty="0" err="1"/>
              <a:t>date_completed</a:t>
            </a:r>
            <a:r>
              <a:rPr lang="en-CA" dirty="0"/>
              <a:t>  TEXT,  </a:t>
            </a:r>
          </a:p>
          <a:p>
            <a:r>
              <a:rPr lang="en-CA" dirty="0"/>
              <a:t>    hidden          TEXT</a:t>
            </a:r>
          </a:p>
          <a:p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sz="2400" b="1" dirty="0"/>
              <a:t>The SQL statement that drops the List table</a:t>
            </a:r>
          </a:p>
          <a:p>
            <a:r>
              <a:rPr lang="en-CA" dirty="0"/>
              <a:t>DROP TABLE IF EXISTS list</a:t>
            </a:r>
          </a:p>
          <a:p>
            <a:endParaRPr lang="en-CA" dirty="0"/>
          </a:p>
          <a:p>
            <a:r>
              <a:rPr lang="en-CA" sz="2400" b="1" dirty="0"/>
              <a:t>The SQL statement that drops the Task table</a:t>
            </a:r>
          </a:p>
          <a:p>
            <a:r>
              <a:rPr lang="en-CA" dirty="0"/>
              <a:t>DROP TABLE IF EXISTS task</a:t>
            </a:r>
          </a:p>
        </p:txBody>
      </p:sp>
    </p:spTree>
    <p:extLst>
      <p:ext uri="{BB962C8B-B14F-4D97-AF65-F5344CB8AC3E}">
        <p14:creationId xmlns:p14="http://schemas.microsoft.com/office/powerpoint/2010/main" val="17078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4ED4FC-4C98-4CA9-A005-307D8361D24B}"/>
              </a:ext>
            </a:extLst>
          </p:cNvPr>
          <p:cNvSpPr/>
          <p:nvPr/>
        </p:nvSpPr>
        <p:spPr>
          <a:xfrm>
            <a:off x="3048000" y="223313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/>
              <a:t>Common column attributes</a:t>
            </a:r>
          </a:p>
          <a:p>
            <a:endParaRPr lang="en-CA" dirty="0"/>
          </a:p>
          <a:p>
            <a:r>
              <a:rPr lang="en-CA" dirty="0"/>
              <a:t>PRIMARY KEY</a:t>
            </a:r>
          </a:p>
          <a:p>
            <a:r>
              <a:rPr lang="en-CA" dirty="0"/>
              <a:t>AUTO_INCREMENT</a:t>
            </a:r>
          </a:p>
          <a:p>
            <a:r>
              <a:rPr lang="en-CA" dirty="0"/>
              <a:t>NOT NULL</a:t>
            </a:r>
          </a:p>
          <a:p>
            <a:r>
              <a:rPr lang="en-CA" dirty="0"/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41272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FE94-BB1B-4180-A44A-821BB7545848}"/>
              </a:ext>
            </a:extLst>
          </p:cNvPr>
          <p:cNvSpPr/>
          <p:nvPr/>
        </p:nvSpPr>
        <p:spPr>
          <a:xfrm>
            <a:off x="2035629" y="120039"/>
            <a:ext cx="8139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Methods of the </a:t>
            </a:r>
            <a:r>
              <a:rPr lang="en-CA" sz="2400" b="1" dirty="0" err="1"/>
              <a:t>SQLiteDatabase</a:t>
            </a:r>
            <a:r>
              <a:rPr lang="en-CA" sz="2400" b="1" dirty="0"/>
              <a:t> class</a:t>
            </a:r>
          </a:p>
          <a:p>
            <a:endParaRPr lang="en-CA" sz="2400" b="1" dirty="0"/>
          </a:p>
          <a:p>
            <a:r>
              <a:rPr lang="en-CA" dirty="0" err="1"/>
              <a:t>execSQL</a:t>
            </a:r>
            <a:r>
              <a:rPr lang="en-CA" dirty="0"/>
              <a:t>(</a:t>
            </a:r>
            <a:r>
              <a:rPr lang="en-CA" dirty="0" err="1"/>
              <a:t>sqlString</a:t>
            </a:r>
            <a:r>
              <a:rPr lang="en-CA" dirty="0"/>
              <a:t>)</a:t>
            </a:r>
          </a:p>
          <a:p>
            <a:r>
              <a:rPr lang="en-CA" dirty="0"/>
              <a:t>update(table, values, where, </a:t>
            </a:r>
            <a:r>
              <a:rPr lang="en-CA" dirty="0" err="1"/>
              <a:t>whereArgs</a:t>
            </a:r>
            <a:r>
              <a:rPr lang="en-CA" dirty="0"/>
              <a:t>)</a:t>
            </a:r>
          </a:p>
          <a:p>
            <a:r>
              <a:rPr lang="en-CA" dirty="0"/>
              <a:t>delete(table, where, </a:t>
            </a:r>
            <a:r>
              <a:rPr lang="en-CA" dirty="0" err="1"/>
              <a:t>whereArgs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sz="2400" b="1" dirty="0"/>
              <a:t>Two methods of the </a:t>
            </a:r>
            <a:r>
              <a:rPr lang="en-CA" sz="2400" b="1" dirty="0" err="1"/>
              <a:t>SQLiteOpenHelper</a:t>
            </a:r>
            <a:r>
              <a:rPr lang="en-CA" sz="2400" b="1" dirty="0"/>
              <a:t> class</a:t>
            </a:r>
          </a:p>
          <a:p>
            <a:endParaRPr lang="en-CA" dirty="0"/>
          </a:p>
          <a:p>
            <a:r>
              <a:rPr lang="en-CA" dirty="0" err="1"/>
              <a:t>getReadableDatabase</a:t>
            </a:r>
            <a:r>
              <a:rPr lang="en-CA" dirty="0"/>
              <a:t>()</a:t>
            </a:r>
          </a:p>
          <a:p>
            <a:r>
              <a:rPr lang="en-CA" dirty="0" err="1"/>
              <a:t>getWriteableDatabase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sz="2400" b="1" dirty="0"/>
              <a:t>A method of the </a:t>
            </a:r>
            <a:r>
              <a:rPr lang="en-CA" sz="2400" b="1" dirty="0" err="1"/>
              <a:t>SQLiteDatabase</a:t>
            </a:r>
            <a:r>
              <a:rPr lang="en-CA" sz="2400" b="1" dirty="0"/>
              <a:t> class</a:t>
            </a:r>
          </a:p>
          <a:p>
            <a:endParaRPr lang="en-CA" dirty="0"/>
          </a:p>
          <a:p>
            <a:r>
              <a:rPr lang="en-CA" dirty="0"/>
              <a:t>close()</a:t>
            </a:r>
          </a:p>
          <a:p>
            <a:endParaRPr lang="en-CA" dirty="0"/>
          </a:p>
          <a:p>
            <a:r>
              <a:rPr lang="en-CA" sz="2400" b="1" dirty="0"/>
              <a:t>A method of the </a:t>
            </a:r>
            <a:r>
              <a:rPr lang="en-CA" sz="2400" b="1" dirty="0" err="1"/>
              <a:t>SQLiteDatabase</a:t>
            </a:r>
            <a:r>
              <a:rPr lang="en-CA" sz="2400" b="1" dirty="0"/>
              <a:t> class</a:t>
            </a:r>
          </a:p>
          <a:p>
            <a:endParaRPr lang="en-CA" dirty="0"/>
          </a:p>
          <a:p>
            <a:r>
              <a:rPr lang="en-CA" dirty="0"/>
              <a:t>query(table, columns, where, </a:t>
            </a:r>
            <a:r>
              <a:rPr lang="en-CA" dirty="0" err="1"/>
              <a:t>whereArgs</a:t>
            </a:r>
            <a:r>
              <a:rPr lang="en-CA" dirty="0"/>
              <a:t>, </a:t>
            </a:r>
            <a:r>
              <a:rPr lang="en-CA" dirty="0" err="1"/>
              <a:t>groupBy</a:t>
            </a:r>
            <a:r>
              <a:rPr lang="en-CA" dirty="0"/>
              <a:t>, having, </a:t>
            </a:r>
            <a:r>
              <a:rPr lang="en-CA" dirty="0" err="1"/>
              <a:t>orderBy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29E48-61E5-4967-870E-302D29D39BA0}"/>
              </a:ext>
            </a:extLst>
          </p:cNvPr>
          <p:cNvSpPr/>
          <p:nvPr/>
        </p:nvSpPr>
        <p:spPr bwMode="auto">
          <a:xfrm>
            <a:off x="2509935" y="1101012"/>
            <a:ext cx="6074228" cy="321906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STOPPED HERE</a:t>
            </a:r>
          </a:p>
        </p:txBody>
      </p:sp>
    </p:spTree>
    <p:extLst>
      <p:ext uri="{BB962C8B-B14F-4D97-AF65-F5344CB8AC3E}">
        <p14:creationId xmlns:p14="http://schemas.microsoft.com/office/powerpoint/2010/main" val="31785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915D8-E314-4505-B615-443097D840DA}"/>
              </a:ext>
            </a:extLst>
          </p:cNvPr>
          <p:cNvSpPr/>
          <p:nvPr/>
        </p:nvSpPr>
        <p:spPr>
          <a:xfrm>
            <a:off x="3827106" y="1628507"/>
            <a:ext cx="45377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Methods of the Cursor class</a:t>
            </a:r>
          </a:p>
          <a:p>
            <a:endParaRPr lang="en-CA" sz="2400" b="1" dirty="0"/>
          </a:p>
          <a:p>
            <a:r>
              <a:rPr lang="en-CA" dirty="0" err="1"/>
              <a:t>moveToNext</a:t>
            </a:r>
            <a:r>
              <a:rPr lang="en-CA" dirty="0"/>
              <a:t>()</a:t>
            </a:r>
          </a:p>
          <a:p>
            <a:r>
              <a:rPr lang="en-CA" dirty="0" err="1"/>
              <a:t>moveToPrevious</a:t>
            </a:r>
            <a:r>
              <a:rPr lang="en-CA" dirty="0"/>
              <a:t>()</a:t>
            </a:r>
          </a:p>
          <a:p>
            <a:r>
              <a:rPr lang="en-CA" dirty="0" err="1"/>
              <a:t>moveToFirst</a:t>
            </a:r>
            <a:r>
              <a:rPr lang="en-CA" dirty="0"/>
              <a:t>()</a:t>
            </a:r>
          </a:p>
          <a:p>
            <a:r>
              <a:rPr lang="en-CA" dirty="0" err="1"/>
              <a:t>moveToLast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 err="1"/>
              <a:t>getInt</a:t>
            </a:r>
            <a:r>
              <a:rPr lang="en-CA" dirty="0"/>
              <a:t>(</a:t>
            </a:r>
            <a:r>
              <a:rPr lang="en-CA" dirty="0" err="1"/>
              <a:t>columnIndex</a:t>
            </a:r>
            <a:r>
              <a:rPr lang="en-CA" dirty="0"/>
              <a:t>)</a:t>
            </a:r>
          </a:p>
          <a:p>
            <a:r>
              <a:rPr lang="en-CA" dirty="0" err="1"/>
              <a:t>getDouble</a:t>
            </a:r>
            <a:r>
              <a:rPr lang="en-CA" dirty="0"/>
              <a:t>(</a:t>
            </a:r>
            <a:r>
              <a:rPr lang="en-CA" dirty="0" err="1"/>
              <a:t>columnIndex</a:t>
            </a:r>
            <a:r>
              <a:rPr lang="en-CA" dirty="0"/>
              <a:t>)</a:t>
            </a:r>
          </a:p>
          <a:p>
            <a:r>
              <a:rPr lang="en-CA" dirty="0" err="1"/>
              <a:t>getString</a:t>
            </a:r>
            <a:r>
              <a:rPr lang="en-CA" dirty="0"/>
              <a:t>(</a:t>
            </a:r>
            <a:r>
              <a:rPr lang="en-CA" dirty="0" err="1"/>
              <a:t>columnIndex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9187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4692DD-BCC2-40B3-91BA-025E403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SimpleCursorAdapter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5941-38F1-4DAC-BD0C-EEBA0CBDE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334631"/>
          </a:xfrm>
        </p:spPr>
        <p:txBody>
          <a:bodyPr/>
          <a:lstStyle/>
          <a:p>
            <a:r>
              <a:rPr lang="en-CA" dirty="0"/>
              <a:t>An easy adapter to map columns from a cursor to </a:t>
            </a:r>
            <a:r>
              <a:rPr lang="en-CA" i="1" dirty="0" err="1"/>
              <a:t>TextViews</a:t>
            </a:r>
            <a:r>
              <a:rPr lang="en-CA" dirty="0"/>
              <a:t> or </a:t>
            </a:r>
            <a:r>
              <a:rPr lang="en-CA" i="1" dirty="0" err="1"/>
              <a:t>ImageViews</a:t>
            </a:r>
            <a:r>
              <a:rPr lang="en-CA" dirty="0"/>
              <a:t> defined in an XML file</a:t>
            </a:r>
          </a:p>
          <a:p>
            <a:r>
              <a:rPr lang="en-CA" dirty="0"/>
              <a:t>You can specify which columns you want, which views you want to display the columns, and the XML file that defines the appearance of these views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5B207-9882-426C-A46B-7172F2B40526}"/>
              </a:ext>
            </a:extLst>
          </p:cNvPr>
          <p:cNvSpPr/>
          <p:nvPr/>
        </p:nvSpPr>
        <p:spPr>
          <a:xfrm>
            <a:off x="3355910" y="417390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err="1"/>
              <a:t>SimpleCursorAdapter</a:t>
            </a:r>
            <a:r>
              <a:rPr lang="en-CA" sz="2400" dirty="0"/>
              <a:t> (Context </a:t>
            </a:r>
            <a:r>
              <a:rPr lang="en-CA" sz="2400" dirty="0" err="1"/>
              <a:t>context</a:t>
            </a:r>
            <a:r>
              <a:rPr lang="en-CA" sz="2400" dirty="0"/>
              <a:t>, </a:t>
            </a:r>
          </a:p>
          <a:p>
            <a:r>
              <a:rPr lang="en-CA" sz="2400" dirty="0"/>
              <a:t>                </a:t>
            </a:r>
            <a:r>
              <a:rPr lang="en-CA" sz="2400" dirty="0" err="1"/>
              <a:t>int</a:t>
            </a:r>
            <a:r>
              <a:rPr lang="en-CA" sz="2400" dirty="0"/>
              <a:t> layout, </a:t>
            </a:r>
          </a:p>
          <a:p>
            <a:r>
              <a:rPr lang="en-CA" sz="2400" dirty="0"/>
              <a:t>                Cursor c, </a:t>
            </a:r>
          </a:p>
          <a:p>
            <a:r>
              <a:rPr lang="en-CA" sz="2400" dirty="0"/>
              <a:t>                String[] from, </a:t>
            </a:r>
          </a:p>
          <a:p>
            <a:r>
              <a:rPr lang="en-CA" sz="2400" dirty="0"/>
              <a:t>                </a:t>
            </a:r>
            <a:r>
              <a:rPr lang="en-CA" sz="2400" dirty="0" err="1"/>
              <a:t>int</a:t>
            </a:r>
            <a:r>
              <a:rPr lang="en-CA" sz="2400" dirty="0"/>
              <a:t>[] to)</a:t>
            </a:r>
          </a:p>
        </p:txBody>
      </p:sp>
    </p:spTree>
    <p:extLst>
      <p:ext uri="{BB962C8B-B14F-4D97-AF65-F5344CB8AC3E}">
        <p14:creationId xmlns:p14="http://schemas.microsoft.com/office/powerpoint/2010/main" val="36318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8E556-9F99-43C4-812D-9F90581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1B21D-B979-4438-B7E6-F2C1138B2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809971"/>
          </a:xfrm>
        </p:spPr>
        <p:txBody>
          <a:bodyPr/>
          <a:lstStyle/>
          <a:p>
            <a:r>
              <a:rPr lang="en-CA" dirty="0"/>
              <a:t>Applied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Create a database class that works with a SQLite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Write code that creates or upgrades the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Write code that opens or closes a connection to the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Write code that retrieves one or more rows from a table in the database and works with that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Write code that inserts, updates, or deletes rows from a table in the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/>
              <a:t>Test the database class to make sure it’s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0226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1A25-7985-400C-8936-238E9AD6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rows being bound to </a:t>
            </a:r>
            <a:r>
              <a:rPr lang="en-CA" dirty="0" err="1"/>
              <a:t>ListView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73D9-1D58-402A-8F12-91AB2EBACAF5}"/>
              </a:ext>
            </a:extLst>
          </p:cNvPr>
          <p:cNvSpPr/>
          <p:nvPr/>
        </p:nvSpPr>
        <p:spPr>
          <a:xfrm>
            <a:off x="438539" y="1119617"/>
            <a:ext cx="104222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String continent = </a:t>
            </a:r>
            <a:r>
              <a:rPr lang="en-CA" dirty="0" err="1"/>
              <a:t>getIntent</a:t>
            </a:r>
            <a:r>
              <a:rPr lang="en-CA" dirty="0"/>
              <a:t>().</a:t>
            </a:r>
            <a:r>
              <a:rPr lang="en-CA" dirty="0" err="1"/>
              <a:t>getExtras</a:t>
            </a:r>
            <a:r>
              <a:rPr lang="en-CA" dirty="0"/>
              <a:t>().get("continent").</a:t>
            </a:r>
            <a:r>
              <a:rPr lang="en-CA" dirty="0" err="1"/>
              <a:t>toString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 err="1"/>
              <a:t>SQLiteOpenHelper</a:t>
            </a:r>
            <a:r>
              <a:rPr lang="en-CA" dirty="0"/>
              <a:t> helper = new </a:t>
            </a:r>
            <a:r>
              <a:rPr lang="en-CA" dirty="0" err="1"/>
              <a:t>MyPlanetDbHelper</a:t>
            </a:r>
            <a:r>
              <a:rPr lang="en-CA" dirty="0"/>
              <a:t>(this);</a:t>
            </a:r>
          </a:p>
          <a:p>
            <a:r>
              <a:rPr lang="en-CA" dirty="0" err="1"/>
              <a:t>SQLiteDatabase</a:t>
            </a:r>
            <a:r>
              <a:rPr lang="en-CA" dirty="0"/>
              <a:t>  </a:t>
            </a:r>
            <a:r>
              <a:rPr lang="en-CA" dirty="0" err="1"/>
              <a:t>db</a:t>
            </a:r>
            <a:r>
              <a:rPr lang="en-CA" dirty="0"/>
              <a:t> = </a:t>
            </a:r>
            <a:r>
              <a:rPr lang="en-CA" dirty="0" err="1"/>
              <a:t>helper.getReadableDatabase</a:t>
            </a:r>
            <a:r>
              <a:rPr lang="en-CA" dirty="0"/>
              <a:t>();</a:t>
            </a:r>
          </a:p>
          <a:p>
            <a:r>
              <a:rPr lang="en-CA" dirty="0" err="1"/>
              <a:t>Cursir</a:t>
            </a:r>
            <a:r>
              <a:rPr lang="en-CA" dirty="0"/>
              <a:t> cursor = </a:t>
            </a:r>
            <a:r>
              <a:rPr lang="en-CA" dirty="0" err="1"/>
              <a:t>db.query</a:t>
            </a:r>
            <a:r>
              <a:rPr lang="en-CA" dirty="0"/>
              <a:t>("COUNTRY",</a:t>
            </a:r>
          </a:p>
          <a:p>
            <a:r>
              <a:rPr lang="en-CA" dirty="0"/>
              <a:t>   new String[] {"_id", "COUNTRY"},</a:t>
            </a:r>
          </a:p>
          <a:p>
            <a:r>
              <a:rPr lang="en-CA" dirty="0"/>
              <a:t>   "CONTINENT = ?",</a:t>
            </a:r>
          </a:p>
          <a:p>
            <a:r>
              <a:rPr lang="en-CA" dirty="0"/>
              <a:t>   new String[] {continent},</a:t>
            </a:r>
          </a:p>
          <a:p>
            <a:r>
              <a:rPr lang="en-CA" dirty="0"/>
              <a:t>   null, null, null);</a:t>
            </a:r>
          </a:p>
          <a:p>
            <a:endParaRPr lang="en-CA" dirty="0"/>
          </a:p>
          <a:p>
            <a:r>
              <a:rPr lang="en-CA" dirty="0" err="1"/>
              <a:t>SimpleCursorAdapter</a:t>
            </a:r>
            <a:r>
              <a:rPr lang="en-CA" dirty="0"/>
              <a:t> adapter = new </a:t>
            </a:r>
            <a:r>
              <a:rPr lang="en-CA" dirty="0" err="1"/>
              <a:t>SimpleCursorAdapter</a:t>
            </a:r>
            <a:r>
              <a:rPr lang="en-CA" dirty="0"/>
              <a:t>(this,</a:t>
            </a:r>
          </a:p>
          <a:p>
            <a:r>
              <a:rPr lang="en-CA" dirty="0"/>
              <a:t>   android.R.layout.simple_list_item_1,</a:t>
            </a:r>
          </a:p>
          <a:p>
            <a:r>
              <a:rPr lang="en-CA" dirty="0"/>
              <a:t>   cursor,</a:t>
            </a:r>
          </a:p>
          <a:p>
            <a:r>
              <a:rPr lang="en-CA" dirty="0"/>
              <a:t>   new String[] {"COUNTRY"},</a:t>
            </a:r>
          </a:p>
          <a:p>
            <a:r>
              <a:rPr lang="en-CA" dirty="0"/>
              <a:t>   new </a:t>
            </a:r>
            <a:r>
              <a:rPr lang="en-CA" dirty="0" err="1"/>
              <a:t>int</a:t>
            </a:r>
            <a:r>
              <a:rPr lang="en-CA" dirty="0"/>
              <a:t>[] {android.R.id.text1});</a:t>
            </a:r>
          </a:p>
          <a:p>
            <a:endParaRPr lang="en-CA" dirty="0"/>
          </a:p>
          <a:p>
            <a:r>
              <a:rPr lang="en-CA" dirty="0" err="1"/>
              <a:t>ListView</a:t>
            </a:r>
            <a:r>
              <a:rPr lang="en-CA" dirty="0"/>
              <a:t> </a:t>
            </a:r>
            <a:r>
              <a:rPr lang="en-CA" dirty="0" err="1"/>
              <a:t>listCountries</a:t>
            </a:r>
            <a:r>
              <a:rPr lang="en-CA" dirty="0"/>
              <a:t> = </a:t>
            </a:r>
            <a:r>
              <a:rPr lang="en-CA" dirty="0" err="1"/>
              <a:t>getListView</a:t>
            </a:r>
            <a:r>
              <a:rPr lang="en-CA" dirty="0"/>
              <a:t>();</a:t>
            </a:r>
          </a:p>
          <a:p>
            <a:r>
              <a:rPr lang="en-CA" dirty="0" err="1"/>
              <a:t>listCountries.setAdapter</a:t>
            </a:r>
            <a:r>
              <a:rPr lang="en-CA" dirty="0"/>
              <a:t>(adapter);</a:t>
            </a:r>
          </a:p>
        </p:txBody>
      </p:sp>
    </p:spTree>
    <p:extLst>
      <p:ext uri="{BB962C8B-B14F-4D97-AF65-F5344CB8AC3E}">
        <p14:creationId xmlns:p14="http://schemas.microsoft.com/office/powerpoint/2010/main" val="28133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BFC-D6C7-45FB-91DA-6915F8D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only one row is returned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EEDA2-34EA-4292-8834-50581E8F7A5E}"/>
              </a:ext>
            </a:extLst>
          </p:cNvPr>
          <p:cNvSpPr/>
          <p:nvPr/>
        </p:nvSpPr>
        <p:spPr>
          <a:xfrm>
            <a:off x="839360" y="1273859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Country </a:t>
            </a:r>
            <a:r>
              <a:rPr lang="en-CA" dirty="0" err="1"/>
              <a:t>country</a:t>
            </a:r>
            <a:r>
              <a:rPr lang="en-CA" dirty="0"/>
              <a:t> = null;</a:t>
            </a:r>
          </a:p>
          <a:p>
            <a:r>
              <a:rPr lang="en-CA" dirty="0" err="1"/>
              <a:t>SQLiteOpenHelper</a:t>
            </a:r>
            <a:r>
              <a:rPr lang="en-CA" dirty="0"/>
              <a:t> helper = new </a:t>
            </a:r>
            <a:r>
              <a:rPr lang="en-CA" dirty="0" err="1"/>
              <a:t>MyPlanetDbHelper</a:t>
            </a:r>
            <a:r>
              <a:rPr lang="en-CA" dirty="0"/>
              <a:t>(this);</a:t>
            </a:r>
          </a:p>
          <a:p>
            <a:r>
              <a:rPr lang="en-CA" dirty="0" err="1"/>
              <a:t>SQLiteDatabase</a:t>
            </a:r>
            <a:r>
              <a:rPr lang="en-CA" dirty="0"/>
              <a:t> </a:t>
            </a:r>
            <a:r>
              <a:rPr lang="en-CA" dirty="0" err="1"/>
              <a:t>db</a:t>
            </a:r>
            <a:r>
              <a:rPr lang="en-CA" dirty="0"/>
              <a:t> = </a:t>
            </a:r>
            <a:r>
              <a:rPr lang="en-CA" dirty="0" err="1"/>
              <a:t>helper.getReadableDatabase</a:t>
            </a:r>
            <a:r>
              <a:rPr lang="en-CA" dirty="0"/>
              <a:t>();</a:t>
            </a:r>
          </a:p>
          <a:p>
            <a:r>
              <a:rPr lang="en-CA" dirty="0"/>
              <a:t>Cursor </a:t>
            </a:r>
            <a:r>
              <a:rPr lang="en-CA" dirty="0" err="1"/>
              <a:t>cursor</a:t>
            </a:r>
            <a:r>
              <a:rPr lang="en-CA" dirty="0"/>
              <a:t> = </a:t>
            </a:r>
            <a:r>
              <a:rPr lang="en-CA" dirty="0" err="1"/>
              <a:t>db.query</a:t>
            </a:r>
            <a:r>
              <a:rPr lang="en-CA" dirty="0"/>
              <a:t>("COUNTRY",</a:t>
            </a:r>
          </a:p>
          <a:p>
            <a:r>
              <a:rPr lang="en-CA" dirty="0"/>
              <a:t>  new String[] {"CONTINENT", "COUNTRY", "DESCRIPTION", "IMAGE_RESOURCE_ID"},</a:t>
            </a:r>
          </a:p>
          <a:p>
            <a:r>
              <a:rPr lang="en-CA" dirty="0"/>
              <a:t>  "COUNTRY = ?",</a:t>
            </a:r>
          </a:p>
          <a:p>
            <a:r>
              <a:rPr lang="en-CA" dirty="0"/>
              <a:t>  new String[] {</a:t>
            </a:r>
            <a:r>
              <a:rPr lang="en-CA" dirty="0" err="1"/>
              <a:t>cntry</a:t>
            </a:r>
            <a:r>
              <a:rPr lang="en-CA" dirty="0"/>
              <a:t>},</a:t>
            </a:r>
          </a:p>
          <a:p>
            <a:r>
              <a:rPr lang="en-CA" dirty="0"/>
              <a:t>  null, null, null);</a:t>
            </a:r>
          </a:p>
          <a:p>
            <a:endParaRPr lang="en-CA" dirty="0"/>
          </a:p>
          <a:p>
            <a:r>
              <a:rPr lang="en-CA" dirty="0"/>
              <a:t>// move to the first record</a:t>
            </a:r>
          </a:p>
          <a:p>
            <a:r>
              <a:rPr lang="en-CA" dirty="0"/>
              <a:t>if (</a:t>
            </a:r>
            <a:r>
              <a:rPr lang="en-CA" dirty="0" err="1"/>
              <a:t>cursor.moveToFirst</a:t>
            </a:r>
            <a:r>
              <a:rPr lang="en-CA" dirty="0"/>
              <a:t>()) {</a:t>
            </a:r>
          </a:p>
          <a:p>
            <a:r>
              <a:rPr lang="en-CA" dirty="0"/>
              <a:t>   // get the country details from the cursor</a:t>
            </a:r>
          </a:p>
          <a:p>
            <a:r>
              <a:rPr lang="en-CA" dirty="0"/>
              <a:t>   country = new Country(</a:t>
            </a:r>
          </a:p>
          <a:p>
            <a:r>
              <a:rPr lang="en-CA" dirty="0"/>
              <a:t>      </a:t>
            </a:r>
            <a:r>
              <a:rPr lang="en-CA" dirty="0" err="1"/>
              <a:t>cursor.getString</a:t>
            </a:r>
            <a:r>
              <a:rPr lang="en-CA" dirty="0"/>
              <a:t>(0),</a:t>
            </a:r>
          </a:p>
          <a:p>
            <a:r>
              <a:rPr lang="en-CA" dirty="0"/>
              <a:t>      </a:t>
            </a:r>
            <a:r>
              <a:rPr lang="en-CA" dirty="0" err="1"/>
              <a:t>cursor.getString</a:t>
            </a:r>
            <a:r>
              <a:rPr lang="en-CA" dirty="0"/>
              <a:t>(1),</a:t>
            </a:r>
          </a:p>
          <a:p>
            <a:r>
              <a:rPr lang="en-CA" dirty="0"/>
              <a:t>      </a:t>
            </a:r>
            <a:r>
              <a:rPr lang="en-CA" dirty="0" err="1"/>
              <a:t>cursor.getString</a:t>
            </a:r>
            <a:r>
              <a:rPr lang="en-CA" dirty="0"/>
              <a:t>(2),</a:t>
            </a:r>
          </a:p>
          <a:p>
            <a:r>
              <a:rPr lang="en-CA" dirty="0"/>
              <a:t>      </a:t>
            </a:r>
            <a:r>
              <a:rPr lang="en-CA" dirty="0" err="1"/>
              <a:t>cursor.getInt</a:t>
            </a:r>
            <a:r>
              <a:rPr lang="en-CA" dirty="0"/>
              <a:t>(3)  );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AD95-479E-421D-A5A8-1E8B93FC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raw </a:t>
            </a:r>
            <a:r>
              <a:rPr lang="en-CA" dirty="0" err="1"/>
              <a:t>sql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58EA1-FFD4-4C9B-B8D2-359A32137576}"/>
              </a:ext>
            </a:extLst>
          </p:cNvPr>
          <p:cNvSpPr/>
          <p:nvPr/>
        </p:nvSpPr>
        <p:spPr>
          <a:xfrm>
            <a:off x="1026367" y="1582341"/>
            <a:ext cx="9423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SQLiteOpenHelper</a:t>
            </a:r>
            <a:r>
              <a:rPr lang="en-CA" dirty="0"/>
              <a:t> helper = new </a:t>
            </a:r>
            <a:r>
              <a:rPr lang="en-CA" dirty="0" err="1"/>
              <a:t>MyPlanetDbHelper</a:t>
            </a:r>
            <a:r>
              <a:rPr lang="en-CA" dirty="0"/>
              <a:t>(this);</a:t>
            </a:r>
          </a:p>
          <a:p>
            <a:r>
              <a:rPr lang="en-CA" dirty="0"/>
              <a:t>String[] continents = </a:t>
            </a:r>
            <a:r>
              <a:rPr lang="en-CA" dirty="0" err="1"/>
              <a:t>null;db</a:t>
            </a:r>
            <a:r>
              <a:rPr lang="en-CA" dirty="0"/>
              <a:t> = </a:t>
            </a:r>
            <a:r>
              <a:rPr lang="en-CA" dirty="0" err="1"/>
              <a:t>helper.getReadableDatabase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/>
              <a:t>Cursor cursor= </a:t>
            </a:r>
            <a:r>
              <a:rPr lang="en-CA" dirty="0" err="1"/>
              <a:t>db.rawQuery</a:t>
            </a:r>
            <a:r>
              <a:rPr lang="en-CA" dirty="0"/>
              <a:t>("select DISTINCT CONTINENT from COUNTRY", null);</a:t>
            </a:r>
          </a:p>
          <a:p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 count = </a:t>
            </a:r>
            <a:r>
              <a:rPr lang="en-CA" dirty="0" err="1"/>
              <a:t>cursor.getCount</a:t>
            </a:r>
            <a:r>
              <a:rPr lang="en-CA" dirty="0"/>
              <a:t>();</a:t>
            </a:r>
          </a:p>
          <a:p>
            <a:r>
              <a:rPr lang="en-CA" dirty="0"/>
              <a:t>continents = new String[count];</a:t>
            </a:r>
          </a:p>
          <a:p>
            <a:endParaRPr lang="en-CA" dirty="0"/>
          </a:p>
          <a:p>
            <a:r>
              <a:rPr lang="en-CA" dirty="0"/>
              <a:t>if (</a:t>
            </a:r>
            <a:r>
              <a:rPr lang="en-CA" dirty="0" err="1"/>
              <a:t>cursor.moveToFirst</a:t>
            </a:r>
            <a:r>
              <a:rPr lang="en-CA" dirty="0"/>
              <a:t>()) {</a:t>
            </a:r>
          </a:p>
          <a:p>
            <a:r>
              <a:rPr lang="en-CA" dirty="0"/>
              <a:t>  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ndx</a:t>
            </a:r>
            <a:r>
              <a:rPr lang="en-CA" dirty="0"/>
              <a:t>=0;</a:t>
            </a:r>
          </a:p>
          <a:p>
            <a:r>
              <a:rPr lang="en-CA" dirty="0"/>
              <a:t>   do {</a:t>
            </a:r>
          </a:p>
          <a:p>
            <a:r>
              <a:rPr lang="en-CA" dirty="0"/>
              <a:t>     continents[</a:t>
            </a:r>
            <a:r>
              <a:rPr lang="en-CA" dirty="0" err="1"/>
              <a:t>ndx</a:t>
            </a:r>
            <a:r>
              <a:rPr lang="en-CA" dirty="0"/>
              <a:t>++] = </a:t>
            </a:r>
            <a:r>
              <a:rPr lang="en-CA" dirty="0" err="1"/>
              <a:t>cursor.getString</a:t>
            </a:r>
            <a:r>
              <a:rPr lang="en-CA" dirty="0"/>
              <a:t>(0);</a:t>
            </a:r>
          </a:p>
          <a:p>
            <a:r>
              <a:rPr lang="en-CA" dirty="0"/>
              <a:t>   } while (</a:t>
            </a:r>
            <a:r>
              <a:rPr lang="en-CA" dirty="0" err="1"/>
              <a:t>cursor.moveToNext</a:t>
            </a:r>
            <a:r>
              <a:rPr lang="en-CA" dirty="0"/>
              <a:t>());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5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3E88-B220-4E0A-A0C5-FE4B522F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SQL functions in queries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BEFA99-EEBA-4679-8220-92AF1A12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86391"/>
              </p:ext>
            </p:extLst>
          </p:nvPr>
        </p:nvGraphicFramePr>
        <p:xfrm>
          <a:off x="2033160" y="1279503"/>
          <a:ext cx="8128000" cy="1981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09650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002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AVG()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The average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4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The number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2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The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The largest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7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The smallest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7072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4C138E-4ED4-4545-82EA-5FECE3D8D022}"/>
              </a:ext>
            </a:extLst>
          </p:cNvPr>
          <p:cNvSpPr/>
          <p:nvPr/>
        </p:nvSpPr>
        <p:spPr>
          <a:xfrm>
            <a:off x="3775850" y="3433866"/>
            <a:ext cx="609593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400" dirty="0"/>
              <a:t>Cursor </a:t>
            </a:r>
            <a:r>
              <a:rPr lang="en-CA" sz="2400" dirty="0" err="1"/>
              <a:t>cursor</a:t>
            </a:r>
            <a:r>
              <a:rPr lang="en-CA" sz="2400" dirty="0"/>
              <a:t> = </a:t>
            </a:r>
            <a:r>
              <a:rPr lang="en-CA" sz="2400" dirty="0" err="1"/>
              <a:t>db.query</a:t>
            </a:r>
            <a:r>
              <a:rPr lang="en-CA" sz="2400" dirty="0"/>
              <a:t>("COUNTRY",</a:t>
            </a:r>
          </a:p>
          <a:p>
            <a:r>
              <a:rPr lang="en-CA" sz="2400" dirty="0"/>
              <a:t>   new String[] {"COUNT(_id) AS count"},</a:t>
            </a:r>
          </a:p>
          <a:p>
            <a:r>
              <a:rPr lang="en-CA" sz="2400" dirty="0"/>
              <a:t>   null, null, null, null, null};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DE43-EC49-4548-934D-EF3F0A741B9E}"/>
              </a:ext>
            </a:extLst>
          </p:cNvPr>
          <p:cNvSpPr/>
          <p:nvPr/>
        </p:nvSpPr>
        <p:spPr>
          <a:xfrm>
            <a:off x="3309288" y="5020068"/>
            <a:ext cx="70290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400" dirty="0"/>
              <a:t>Cursor </a:t>
            </a:r>
            <a:r>
              <a:rPr lang="en-CA" sz="2400" dirty="0" err="1"/>
              <a:t>cursor</a:t>
            </a:r>
            <a:r>
              <a:rPr lang="en-CA" sz="2400" dirty="0"/>
              <a:t> = </a:t>
            </a:r>
            <a:r>
              <a:rPr lang="en-CA" sz="2400" dirty="0" err="1"/>
              <a:t>db.query</a:t>
            </a:r>
            <a:r>
              <a:rPr lang="en-CA" sz="2400" dirty="0"/>
              <a:t>("COUNTRY",</a:t>
            </a:r>
          </a:p>
          <a:p>
            <a:r>
              <a:rPr lang="en-CA" sz="2400" dirty="0"/>
              <a:t>   new String[] {"AVG(POPULATION) AS population"},</a:t>
            </a:r>
          </a:p>
          <a:p>
            <a:r>
              <a:rPr lang="en-CA" sz="2400" dirty="0"/>
              <a:t>   null, null, null, null, null};</a:t>
            </a:r>
          </a:p>
        </p:txBody>
      </p:sp>
    </p:spTree>
    <p:extLst>
      <p:ext uri="{BB962C8B-B14F-4D97-AF65-F5344CB8AC3E}">
        <p14:creationId xmlns:p14="http://schemas.microsoft.com/office/powerpoint/2010/main" val="38110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8762-0978-4D02-84CE-7FBB5BA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GROUP BY and HAVING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FD30-29DB-4C3D-AA14-BDC222B55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162241"/>
          </a:xfrm>
        </p:spPr>
        <p:txBody>
          <a:bodyPr/>
          <a:lstStyle/>
          <a:p>
            <a:r>
              <a:rPr lang="en-CA" dirty="0"/>
              <a:t>Example, suppose you want to find out the number of countries in each continent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81BFA-5F82-4896-BCF5-D0BD359A4984}"/>
              </a:ext>
            </a:extLst>
          </p:cNvPr>
          <p:cNvSpPr/>
          <p:nvPr/>
        </p:nvSpPr>
        <p:spPr>
          <a:xfrm>
            <a:off x="2066017" y="2643683"/>
            <a:ext cx="8061649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400" dirty="0"/>
              <a:t>Cursor </a:t>
            </a:r>
            <a:r>
              <a:rPr lang="en-CA" sz="2400" dirty="0" err="1"/>
              <a:t>cursor</a:t>
            </a:r>
            <a:r>
              <a:rPr lang="en-CA" sz="2400" dirty="0"/>
              <a:t> = </a:t>
            </a:r>
            <a:r>
              <a:rPr lang="en-CA" sz="2400" dirty="0" err="1"/>
              <a:t>db.quest</a:t>
            </a:r>
            <a:r>
              <a:rPr lang="en-CA" sz="2400" dirty="0"/>
              <a:t>("COUNTRY",</a:t>
            </a:r>
          </a:p>
          <a:p>
            <a:r>
              <a:rPr lang="en-CA" sz="2400" dirty="0"/>
              <a:t>   new String[] {"COUNTRY", "COUNT(_id) AS count},</a:t>
            </a:r>
          </a:p>
          <a:p>
            <a:r>
              <a:rPr lang="en-CA" sz="2400" dirty="0"/>
              <a:t>   null, null, </a:t>
            </a:r>
          </a:p>
          <a:p>
            <a:r>
              <a:rPr lang="en-CA" sz="2400" dirty="0"/>
              <a:t>   "CONTINENT", </a:t>
            </a:r>
          </a:p>
          <a:p>
            <a:r>
              <a:rPr lang="en-CA" sz="2400" dirty="0"/>
              <a:t>   null, null};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E8729F6-5A12-45F0-88BF-751C75682F46}"/>
              </a:ext>
            </a:extLst>
          </p:cNvPr>
          <p:cNvSpPr/>
          <p:nvPr/>
        </p:nvSpPr>
        <p:spPr bwMode="auto">
          <a:xfrm>
            <a:off x="7934131" y="4888913"/>
            <a:ext cx="3387012" cy="1169765"/>
          </a:xfrm>
          <a:prstGeom prst="wedgeRoundRectCallout">
            <a:avLst>
              <a:gd name="adj1" fmla="val -113670"/>
              <a:gd name="adj2" fmla="val -177070"/>
              <a:gd name="adj3" fmla="val 16667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Return the country column and number of countries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AD5E31-07ED-4023-8358-888D31745B4B}"/>
              </a:ext>
            </a:extLst>
          </p:cNvPr>
          <p:cNvSpPr/>
          <p:nvPr/>
        </p:nvSpPr>
        <p:spPr bwMode="auto">
          <a:xfrm>
            <a:off x="3949960" y="5704115"/>
            <a:ext cx="3387012" cy="709126"/>
          </a:xfrm>
          <a:prstGeom prst="wedgeRoundRectCallout">
            <a:avLst>
              <a:gd name="adj1" fmla="val -49483"/>
              <a:gd name="adj2" fmla="val -251957"/>
              <a:gd name="adj3" fmla="val 16667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Group by continent</a:t>
            </a:r>
          </a:p>
        </p:txBody>
      </p:sp>
    </p:spTree>
    <p:extLst>
      <p:ext uri="{BB962C8B-B14F-4D97-AF65-F5344CB8AC3E}">
        <p14:creationId xmlns:p14="http://schemas.microsoft.com/office/powerpoint/2010/main" val="4251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89F-6D45-49EC-8FFD-D754A15F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SQLite database file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D9AFFA04-032B-4556-9D64-5CDFE853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297" y="1783702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9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9A2E6-5669-43A3-8CDE-C3AEEDCD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permissions to see DB file on device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18F9-62CD-4E53-9A94-B36F813AE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226046"/>
          </a:xfrm>
        </p:spPr>
        <p:txBody>
          <a:bodyPr/>
          <a:lstStyle/>
          <a:p>
            <a:r>
              <a:rPr lang="en-CA" sz="2800" dirty="0"/>
              <a:t>In a terminal window on your computer, go to the </a:t>
            </a:r>
            <a:r>
              <a:rPr lang="en-CA" sz="2800" dirty="0">
                <a:latin typeface="Lucida Console" panose="020B0609040504020204" pitchFamily="49" charset="0"/>
              </a:rPr>
              <a:t>\platform-tools </a:t>
            </a:r>
            <a:r>
              <a:rPr lang="en-CA" sz="2800" dirty="0"/>
              <a:t>folder</a:t>
            </a:r>
          </a:p>
          <a:p>
            <a:r>
              <a:rPr lang="en-CA" sz="2800" dirty="0"/>
              <a:t>Type: </a:t>
            </a:r>
          </a:p>
          <a:p>
            <a:pPr lvl="1"/>
            <a:r>
              <a:rPr lang="en-CA" sz="2800" dirty="0" err="1">
                <a:latin typeface="Lucida Console" panose="020B0609040504020204" pitchFamily="49" charset="0"/>
              </a:rPr>
              <a:t>adb</a:t>
            </a:r>
            <a:r>
              <a:rPr lang="en-CA" sz="2800" dirty="0">
                <a:latin typeface="Lucida Console" panose="020B0609040504020204" pitchFamily="49" charset="0"/>
              </a:rPr>
              <a:t> shell</a:t>
            </a:r>
          </a:p>
          <a:p>
            <a:pPr lvl="1"/>
            <a:r>
              <a:rPr lang="en-CA" sz="2800" dirty="0" err="1">
                <a:latin typeface="Lucida Console" panose="020B0609040504020204" pitchFamily="49" charset="0"/>
              </a:rPr>
              <a:t>su</a:t>
            </a:r>
            <a:endParaRPr lang="en-CA" sz="2800" dirty="0">
              <a:latin typeface="Lucida Console" panose="020B0609040504020204" pitchFamily="49" charset="0"/>
            </a:endParaRPr>
          </a:p>
          <a:p>
            <a:pPr lvl="1"/>
            <a:r>
              <a:rPr lang="en-CA" sz="2800" dirty="0" err="1">
                <a:latin typeface="Lucida Console" panose="020B0609040504020204" pitchFamily="49" charset="0"/>
              </a:rPr>
              <a:t>chmod</a:t>
            </a:r>
            <a:r>
              <a:rPr lang="en-CA" sz="2800" dirty="0">
                <a:latin typeface="Lucida Console" panose="020B0609040504020204" pitchFamily="49" charset="0"/>
              </a:rPr>
              <a:t> -R 777 /data</a:t>
            </a:r>
          </a:p>
          <a:p>
            <a:r>
              <a:rPr lang="en-CA" sz="2800" dirty="0"/>
              <a:t>Type the following to exit to the operating system:</a:t>
            </a:r>
          </a:p>
          <a:p>
            <a:pPr lvl="1"/>
            <a:r>
              <a:rPr lang="en-CA" sz="2800" dirty="0">
                <a:latin typeface="Lucida Console" panose="020B0609040504020204" pitchFamily="49" charset="0"/>
              </a:rPr>
              <a:t>exit</a:t>
            </a:r>
          </a:p>
          <a:p>
            <a:pPr lvl="1"/>
            <a:r>
              <a:rPr lang="en-CA" sz="2800" dirty="0">
                <a:latin typeface="Lucida Console" panose="020B0609040504020204" pitchFamily="49" charset="0"/>
              </a:rPr>
              <a:t>exit</a:t>
            </a:r>
          </a:p>
          <a:p>
            <a:r>
              <a:rPr lang="en-CA" sz="2800" dirty="0"/>
              <a:t>Restart the </a:t>
            </a:r>
            <a:r>
              <a:rPr lang="en-CA" sz="2800" dirty="0" err="1"/>
              <a:t>adb</a:t>
            </a:r>
            <a:r>
              <a:rPr lang="en-CA" sz="2800" dirty="0"/>
              <a:t> as root by typing the following command:</a:t>
            </a:r>
          </a:p>
          <a:p>
            <a:pPr lvl="1"/>
            <a:r>
              <a:rPr lang="en-CA" sz="2800" dirty="0" err="1">
                <a:latin typeface="Lucida Console" panose="020B0609040504020204" pitchFamily="49" charset="0"/>
              </a:rPr>
              <a:t>adb</a:t>
            </a:r>
            <a:r>
              <a:rPr lang="en-CA" sz="2800" dirty="0">
                <a:latin typeface="Lucida Console" panose="020B0609040504020204" pitchFamily="49" charset="0"/>
              </a:rPr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41695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9A2E6-5669-43A3-8CDE-C3AEEDCD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view the file for a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18F9-62CD-4E53-9A94-B36F813AE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040658"/>
          </a:xfrm>
        </p:spPr>
        <p:txBody>
          <a:bodyPr/>
          <a:lstStyle/>
          <a:p>
            <a:r>
              <a:rPr lang="en-CA" dirty="0"/>
              <a:t>Start </a:t>
            </a:r>
            <a:r>
              <a:rPr lang="en-CA" i="1" dirty="0"/>
              <a:t>Android Studio</a:t>
            </a:r>
            <a:r>
              <a:rPr lang="en-CA" dirty="0"/>
              <a:t>.</a:t>
            </a:r>
          </a:p>
          <a:p>
            <a:r>
              <a:rPr lang="en-CA" dirty="0"/>
              <a:t>Open the standalone </a:t>
            </a:r>
            <a:r>
              <a:rPr lang="en-CA" i="1" dirty="0"/>
              <a:t>Android Device Monitor </a:t>
            </a:r>
            <a:r>
              <a:rPr lang="en-CA" dirty="0"/>
              <a:t>tool by selecting the </a:t>
            </a:r>
            <a:r>
              <a:rPr lang="en-CA" i="1" dirty="0"/>
              <a:t>Tools</a:t>
            </a:r>
            <a:r>
              <a:rPr lang="en-CA" dirty="0"/>
              <a:t> &gt;&gt;</a:t>
            </a:r>
            <a:r>
              <a:rPr lang="en-CA" i="1" dirty="0"/>
              <a:t>Android</a:t>
            </a:r>
            <a:r>
              <a:rPr lang="en-CA" dirty="0"/>
              <a:t> &gt;&gt;</a:t>
            </a:r>
            <a:r>
              <a:rPr lang="en-CA" i="1" dirty="0"/>
              <a:t>Android Device Monitor </a:t>
            </a:r>
            <a:r>
              <a:rPr lang="en-CA" dirty="0"/>
              <a:t>item.</a:t>
            </a:r>
          </a:p>
          <a:p>
            <a:r>
              <a:rPr lang="en-CA" dirty="0"/>
              <a:t>In the </a:t>
            </a:r>
            <a:r>
              <a:rPr lang="en-CA" i="1" dirty="0"/>
              <a:t>Devices</a:t>
            </a:r>
            <a:r>
              <a:rPr lang="en-CA" dirty="0"/>
              <a:t> view, select the device.</a:t>
            </a:r>
          </a:p>
          <a:p>
            <a:r>
              <a:rPr lang="en-CA" dirty="0"/>
              <a:t>In the main window, click on the </a:t>
            </a:r>
            <a:r>
              <a:rPr lang="en-CA" i="1" dirty="0"/>
              <a:t>File Explorer </a:t>
            </a:r>
            <a:r>
              <a:rPr lang="en-CA" dirty="0"/>
              <a:t>tab.</a:t>
            </a:r>
          </a:p>
          <a:p>
            <a:r>
              <a:rPr lang="en-CA" dirty="0"/>
              <a:t>Navigate to the databases directory for the app.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D59E9-7B6C-4B81-9C67-EB79869C0E5C}"/>
              </a:ext>
            </a:extLst>
          </p:cNvPr>
          <p:cNvSpPr/>
          <p:nvPr/>
        </p:nvSpPr>
        <p:spPr>
          <a:xfrm>
            <a:off x="2576062" y="5757103"/>
            <a:ext cx="7039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/data/data/</a:t>
            </a:r>
            <a:r>
              <a:rPr lang="en-CA" sz="2400" dirty="0" err="1"/>
              <a:t>ca.bcit.myplanet</a:t>
            </a:r>
            <a:r>
              <a:rPr lang="en-CA" sz="2400" dirty="0"/>
              <a:t>/databases/</a:t>
            </a:r>
            <a:r>
              <a:rPr lang="en-CA" sz="2400" dirty="0" err="1"/>
              <a:t>MyPlanet.db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59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1E66-7AAF-4920-AC04-4FAE4AB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copy a database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5E96-7781-4132-BF17-6A8B5A0DE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48436"/>
          </a:xfrm>
        </p:spPr>
        <p:txBody>
          <a:bodyPr/>
          <a:lstStyle/>
          <a:p>
            <a:r>
              <a:rPr lang="en-CA" dirty="0"/>
              <a:t>To copy a file from the device to your computer, select the file and click on the “</a:t>
            </a:r>
            <a:r>
              <a:rPr lang="en-CA" i="1" dirty="0"/>
              <a:t>Pull a file</a:t>
            </a:r>
            <a:r>
              <a:rPr lang="en-CA" dirty="0"/>
              <a:t>” button.</a:t>
            </a:r>
          </a:p>
          <a:p>
            <a:r>
              <a:rPr lang="en-CA" dirty="0"/>
              <a:t>To copy a file from your computer to a device, select the directory on the device and click the “</a:t>
            </a:r>
            <a:r>
              <a:rPr lang="en-CA" i="1" dirty="0"/>
              <a:t>Push a file</a:t>
            </a:r>
            <a:r>
              <a:rPr lang="en-CA" dirty="0"/>
              <a:t>” button.</a:t>
            </a:r>
          </a:p>
        </p:txBody>
      </p:sp>
    </p:spTree>
    <p:extLst>
      <p:ext uri="{BB962C8B-B14F-4D97-AF65-F5344CB8AC3E}">
        <p14:creationId xmlns:p14="http://schemas.microsoft.com/office/powerpoint/2010/main" val="17678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08B8C-2BFC-4EF5-A7E0-E45861E4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SQLite Browser</a:t>
            </a:r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9F2CC08C-A777-46F0-927B-57C1F0FE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1" y="1320282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F6065F0-6129-4F6D-B999-8EE58324170F}"/>
              </a:ext>
            </a:extLst>
          </p:cNvPr>
          <p:cNvSpPr txBox="1">
            <a:spLocks/>
          </p:cNvSpPr>
          <p:nvPr/>
        </p:nvSpPr>
        <p:spPr>
          <a:xfrm>
            <a:off x="269240" y="446673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The URL for downloading this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50F99-CD61-4F9F-A783-474705E223FE}"/>
              </a:ext>
            </a:extLst>
          </p:cNvPr>
          <p:cNvSpPr/>
          <p:nvPr/>
        </p:nvSpPr>
        <p:spPr>
          <a:xfrm>
            <a:off x="376973" y="5366396"/>
            <a:ext cx="3388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http://sqlitebrowser.org/</a:t>
            </a:r>
          </a:p>
        </p:txBody>
      </p:sp>
    </p:spTree>
    <p:extLst>
      <p:ext uri="{BB962C8B-B14F-4D97-AF65-F5344CB8AC3E}">
        <p14:creationId xmlns:p14="http://schemas.microsoft.com/office/powerpoint/2010/main" val="27947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51F9-93D9-4288-B191-E1D10ACE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9531-4522-434F-A62E-D2E786978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615640"/>
          </a:xfrm>
        </p:spPr>
        <p:txBody>
          <a:bodyPr/>
          <a:lstStyle/>
          <a:p>
            <a:r>
              <a:rPr lang="en-CA" dirty="0"/>
              <a:t>Knowledge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Describe the characteristics of a SQLite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Explain what is meant by an embedded database.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Name and describe the three data types supported by SQLite.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Describe how you can use Android Studio’s Android Device Monitor to copy a file from a device to your computer.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Describe how you can use a third-party tool like the DB Browser for SQLite to work with a database files.</a:t>
            </a:r>
          </a:p>
        </p:txBody>
      </p:sp>
    </p:spTree>
    <p:extLst>
      <p:ext uri="{BB962C8B-B14F-4D97-AF65-F5344CB8AC3E}">
        <p14:creationId xmlns:p14="http://schemas.microsoft.com/office/powerpoint/2010/main" val="7017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08B8C-2BFC-4EF5-A7E0-E45861E4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SQLite Studio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F6065F0-6129-4F6D-B999-8EE58324170F}"/>
              </a:ext>
            </a:extLst>
          </p:cNvPr>
          <p:cNvSpPr txBox="1">
            <a:spLocks/>
          </p:cNvSpPr>
          <p:nvPr/>
        </p:nvSpPr>
        <p:spPr>
          <a:xfrm>
            <a:off x="269240" y="446673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The URL for downloading this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50F99-CD61-4F9F-A783-474705E223FE}"/>
              </a:ext>
            </a:extLst>
          </p:cNvPr>
          <p:cNvSpPr/>
          <p:nvPr/>
        </p:nvSpPr>
        <p:spPr>
          <a:xfrm>
            <a:off x="376973" y="5366396"/>
            <a:ext cx="3090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https://sqlitestudio.pl/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69CF4-43BE-4F68-B3AC-4A553821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06" y="1119672"/>
            <a:ext cx="4742907" cy="3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4697-0927-4D58-86CC-7E7E6B79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SQLite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FFF2-0FD8-4A45-8D10-71B4AB65F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3280898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A RDBMS</a:t>
            </a:r>
          </a:p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Standards-compliant</a:t>
            </a:r>
          </a:p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Embedded</a:t>
            </a:r>
          </a:p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Zero-configuration</a:t>
            </a:r>
          </a:p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Lightweight</a:t>
            </a:r>
          </a:p>
          <a:p>
            <a:pPr marL="281677" indent="-281677">
              <a:buFont typeface="Arial" pitchFamily="34" charset="0"/>
              <a:buChar char="•"/>
            </a:pPr>
            <a:r>
              <a:rPr lang="en-CA" dirty="0"/>
              <a:t>Secure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36D1-CFDA-49D2-AFF0-D2335687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836674"/>
          </a:xfrm>
        </p:spPr>
        <p:txBody>
          <a:bodyPr/>
          <a:lstStyle/>
          <a:p>
            <a:r>
              <a:rPr lang="en-CA" dirty="0"/>
              <a:t>Popular</a:t>
            </a:r>
          </a:p>
          <a:p>
            <a:r>
              <a:rPr lang="en-CA" dirty="0"/>
              <a:t>Open-source</a:t>
            </a:r>
          </a:p>
          <a:p>
            <a:r>
              <a:rPr lang="en-CA" dirty="0"/>
              <a:t>Optimized for a single user</a:t>
            </a:r>
          </a:p>
          <a:p>
            <a:r>
              <a:rPr lang="en-CA" dirty="0"/>
              <a:t>Stable</a:t>
            </a:r>
          </a:p>
          <a:p>
            <a:r>
              <a:rPr lang="en-CA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21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4E9AFF-04AC-4AE0-B87D-F81588D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the database stored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DB643-062D-4F84-9E18-B02C48DCC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332946"/>
          </a:xfrm>
        </p:spPr>
        <p:txBody>
          <a:bodyPr/>
          <a:lstStyle/>
          <a:p>
            <a:r>
              <a:rPr lang="en-CA" dirty="0"/>
              <a:t>/data/data/{package}/databases/{database name}</a:t>
            </a:r>
          </a:p>
          <a:p>
            <a:endParaRPr lang="en-CA" dirty="0"/>
          </a:p>
          <a:p>
            <a:r>
              <a:rPr lang="en-CA" dirty="0"/>
              <a:t>Example</a:t>
            </a:r>
          </a:p>
          <a:p>
            <a:pPr lvl="1"/>
            <a:r>
              <a:rPr lang="en-CA" dirty="0"/>
              <a:t>/data/data/</a:t>
            </a:r>
            <a:r>
              <a:rPr lang="en-CA" dirty="0" err="1"/>
              <a:t>ca.bcit.Inventory</a:t>
            </a:r>
            <a:r>
              <a:rPr lang="en-CA" dirty="0"/>
              <a:t>/databases/</a:t>
            </a:r>
            <a:r>
              <a:rPr lang="en-CA" dirty="0" err="1"/>
              <a:t>Inventory.db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41E-7466-4494-BCF1-DE0E00D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important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EE82-E520-493B-A712-C2674425B0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 err="1"/>
              <a:t>SQLiteOpenHelper</a:t>
            </a:r>
            <a:endParaRPr lang="en-CA" dirty="0"/>
          </a:p>
          <a:p>
            <a:r>
              <a:rPr lang="en-CA" dirty="0" err="1"/>
              <a:t>SQLiteDatabase</a:t>
            </a:r>
            <a:endParaRPr lang="en-CA" dirty="0"/>
          </a:p>
          <a:p>
            <a:r>
              <a:rPr lang="en-CA" dirty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13054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B283A-F990-4386-B770-A8CB2382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supported by SQLite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28A9B-C50E-48E8-9C04-793C67FD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52844"/>
              </p:ext>
            </p:extLst>
          </p:nvPr>
        </p:nvGraphicFramePr>
        <p:xfrm>
          <a:off x="2355980" y="2324531"/>
          <a:ext cx="748004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4392">
                  <a:extLst>
                    <a:ext uri="{9D8B030D-6E8A-4147-A177-3AD203B41FA5}">
                      <a16:colId xmlns:a16="http://schemas.microsoft.com/office/drawing/2014/main" val="1253762082"/>
                    </a:ext>
                  </a:extLst>
                </a:gridCol>
                <a:gridCol w="4375648">
                  <a:extLst>
                    <a:ext uri="{9D8B030D-6E8A-4147-A177-3AD203B41FA5}">
                      <a16:colId xmlns:a16="http://schemas.microsoft.com/office/drawing/2014/main" val="138982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SQLite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3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Booleans, dates and date-times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1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Binary Large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4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288-624B-44E1-AD29-6EC4AFA2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AF1404-5568-408F-B0A8-6D7690AE90BC}"/>
              </a:ext>
            </a:extLst>
          </p:cNvPr>
          <p:cNvSpPr/>
          <p:nvPr/>
        </p:nvSpPr>
        <p:spPr>
          <a:xfrm>
            <a:off x="1946987" y="2182992"/>
            <a:ext cx="8633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/>
              <a:t>ContentValues</a:t>
            </a:r>
            <a:r>
              <a:rPr lang="en-CA" dirty="0"/>
              <a:t> values = new </a:t>
            </a:r>
            <a:r>
              <a:rPr lang="en-CA" dirty="0" err="1"/>
              <a:t>ContentValues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 err="1"/>
              <a:t>values.put</a:t>
            </a:r>
            <a:r>
              <a:rPr lang="en-CA" dirty="0"/>
              <a:t>("CONTINENT", </a:t>
            </a:r>
            <a:r>
              <a:rPr lang="en-CA" dirty="0" err="1"/>
              <a:t>country.getContinent</a:t>
            </a:r>
            <a:r>
              <a:rPr lang="en-CA" dirty="0"/>
              <a:t>());</a:t>
            </a:r>
          </a:p>
          <a:p>
            <a:r>
              <a:rPr lang="en-CA" dirty="0" err="1"/>
              <a:t>values.put</a:t>
            </a:r>
            <a:r>
              <a:rPr lang="en-CA" dirty="0"/>
              <a:t>("COUNTRY", </a:t>
            </a:r>
            <a:r>
              <a:rPr lang="en-CA" dirty="0" err="1"/>
              <a:t>country.getName</a:t>
            </a:r>
            <a:r>
              <a:rPr lang="en-CA" dirty="0"/>
              <a:t>());</a:t>
            </a:r>
          </a:p>
          <a:p>
            <a:r>
              <a:rPr lang="en-CA" dirty="0" err="1"/>
              <a:t>values.put</a:t>
            </a:r>
            <a:r>
              <a:rPr lang="en-CA" dirty="0"/>
              <a:t>("DESCRIPTION", </a:t>
            </a:r>
            <a:r>
              <a:rPr lang="en-CA" dirty="0" err="1"/>
              <a:t>country.getDescription</a:t>
            </a:r>
            <a:r>
              <a:rPr lang="en-CA" dirty="0"/>
              <a:t>());</a:t>
            </a:r>
          </a:p>
          <a:p>
            <a:r>
              <a:rPr lang="en-CA" dirty="0" err="1"/>
              <a:t>values.put</a:t>
            </a:r>
            <a:r>
              <a:rPr lang="en-CA" dirty="0"/>
              <a:t>("IMAGE_RESOURCE_ID", </a:t>
            </a:r>
            <a:r>
              <a:rPr lang="en-CA" dirty="0" err="1"/>
              <a:t>country.getImageResourceId</a:t>
            </a:r>
            <a:r>
              <a:rPr lang="en-CA" dirty="0"/>
              <a:t>());</a:t>
            </a:r>
          </a:p>
          <a:p>
            <a:endParaRPr lang="en-CA" dirty="0"/>
          </a:p>
          <a:p>
            <a:r>
              <a:rPr lang="en-CA" dirty="0" err="1"/>
              <a:t>db.insert</a:t>
            </a:r>
            <a:r>
              <a:rPr lang="en-CA" dirty="0"/>
              <a:t>("COUNTRY", null, values);</a:t>
            </a:r>
          </a:p>
        </p:txBody>
      </p:sp>
    </p:spTree>
    <p:extLst>
      <p:ext uri="{BB962C8B-B14F-4D97-AF65-F5344CB8AC3E}">
        <p14:creationId xmlns:p14="http://schemas.microsoft.com/office/powerpoint/2010/main" val="37890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E5D7-30A1-4119-9153-5B81271E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changes to 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AC05E-5669-468E-9E61-4BD5DC229D0C}"/>
              </a:ext>
            </a:extLst>
          </p:cNvPr>
          <p:cNvSpPr/>
          <p:nvPr/>
        </p:nvSpPr>
        <p:spPr>
          <a:xfrm>
            <a:off x="269240" y="1167796"/>
            <a:ext cx="40275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/>
              <a:t>private static final </a:t>
            </a:r>
            <a:r>
              <a:rPr lang="en-CA" dirty="0" err="1"/>
              <a:t>int</a:t>
            </a:r>
            <a:r>
              <a:rPr lang="en-CA" dirty="0"/>
              <a:t> DB_VERSION = 2;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EB481-A7CB-4B3F-811B-2931B5E11E65}"/>
              </a:ext>
            </a:extLst>
          </p:cNvPr>
          <p:cNvSpPr/>
          <p:nvPr/>
        </p:nvSpPr>
        <p:spPr>
          <a:xfrm>
            <a:off x="5598925" y="2344339"/>
            <a:ext cx="6326155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/>
              <a:t>@Override</a:t>
            </a:r>
          </a:p>
          <a:p>
            <a:r>
              <a:rPr lang="en-CA" sz="1600" dirty="0"/>
              <a:t>public void </a:t>
            </a:r>
            <a:r>
              <a:rPr lang="en-CA" sz="1600" dirty="0" err="1"/>
              <a:t>onCreate</a:t>
            </a:r>
            <a:r>
              <a:rPr lang="en-CA" sz="1600" dirty="0"/>
              <a:t>(</a:t>
            </a:r>
            <a:r>
              <a:rPr lang="en-CA" sz="1600" dirty="0" err="1"/>
              <a:t>SQLiteDatabase</a:t>
            </a:r>
            <a:r>
              <a:rPr lang="en-CA" sz="1600" dirty="0"/>
              <a:t> </a:t>
            </a:r>
            <a:r>
              <a:rPr lang="en-CA" sz="1600" dirty="0" err="1"/>
              <a:t>sqLiteDatabase</a:t>
            </a:r>
            <a:r>
              <a:rPr lang="en-CA" sz="1600" dirty="0"/>
              <a:t>) {</a:t>
            </a:r>
          </a:p>
          <a:p>
            <a:r>
              <a:rPr lang="en-CA" sz="1600" dirty="0"/>
              <a:t> </a:t>
            </a:r>
            <a:r>
              <a:rPr lang="en-CA" sz="1600" dirty="0" err="1"/>
              <a:t>updateDb</a:t>
            </a:r>
            <a:r>
              <a:rPr lang="en-CA" sz="1600" dirty="0"/>
              <a:t>(</a:t>
            </a:r>
            <a:r>
              <a:rPr lang="en-CA" sz="1600" dirty="0" err="1"/>
              <a:t>sqLiteDatabase</a:t>
            </a:r>
            <a:r>
              <a:rPr lang="en-CA" sz="1600" dirty="0"/>
              <a:t>, 0, DB_VERSION);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@Override</a:t>
            </a:r>
          </a:p>
          <a:p>
            <a:r>
              <a:rPr lang="en-CA" sz="1600" dirty="0"/>
              <a:t>public void </a:t>
            </a:r>
            <a:r>
              <a:rPr lang="en-CA" sz="1600" dirty="0" err="1"/>
              <a:t>onUpgrade</a:t>
            </a:r>
            <a:r>
              <a:rPr lang="en-CA" sz="1600" dirty="0"/>
              <a:t>(</a:t>
            </a:r>
            <a:r>
              <a:rPr lang="en-CA" sz="1600" dirty="0" err="1"/>
              <a:t>SQLiteDatabase</a:t>
            </a:r>
            <a:r>
              <a:rPr lang="en-CA" sz="1600" dirty="0"/>
              <a:t> </a:t>
            </a:r>
            <a:r>
              <a:rPr lang="en-CA" sz="1600" dirty="0" err="1"/>
              <a:t>sqLiteDatabase</a:t>
            </a:r>
            <a:r>
              <a:rPr lang="en-CA" sz="1600" dirty="0"/>
              <a:t>, </a:t>
            </a:r>
            <a:r>
              <a:rPr lang="en-CA" sz="1600" dirty="0" err="1"/>
              <a:t>int</a:t>
            </a:r>
            <a:r>
              <a:rPr lang="en-CA" sz="1600" dirty="0"/>
              <a:t> </a:t>
            </a:r>
            <a:r>
              <a:rPr lang="en-CA" sz="1600" dirty="0" err="1"/>
              <a:t>i</a:t>
            </a:r>
            <a:r>
              <a:rPr lang="en-CA" sz="1600" dirty="0"/>
              <a:t>, </a:t>
            </a:r>
            <a:r>
              <a:rPr lang="en-CA" sz="1600" dirty="0" err="1"/>
              <a:t>int</a:t>
            </a:r>
            <a:r>
              <a:rPr lang="en-CA" sz="1600" dirty="0"/>
              <a:t> i1) {</a:t>
            </a:r>
          </a:p>
          <a:p>
            <a:r>
              <a:rPr lang="en-CA" sz="1600" dirty="0"/>
              <a:t> </a:t>
            </a:r>
            <a:r>
              <a:rPr lang="en-CA" sz="1600" dirty="0" err="1"/>
              <a:t>updateDb</a:t>
            </a:r>
            <a:r>
              <a:rPr lang="en-CA" sz="1600" dirty="0"/>
              <a:t>(</a:t>
            </a:r>
            <a:r>
              <a:rPr lang="en-CA" sz="1600" dirty="0" err="1"/>
              <a:t>sqLiteDatabase</a:t>
            </a:r>
            <a:r>
              <a:rPr lang="en-CA" sz="1600" dirty="0"/>
              <a:t>, </a:t>
            </a:r>
            <a:r>
              <a:rPr lang="en-CA" sz="1600" dirty="0" err="1"/>
              <a:t>i</a:t>
            </a:r>
            <a:r>
              <a:rPr lang="en-CA" sz="1600" dirty="0"/>
              <a:t>, i1);</a:t>
            </a:r>
          </a:p>
          <a:p>
            <a:r>
              <a:rPr lang="en-CA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195A9-40F9-450A-906F-AD63E4C7D40E}"/>
              </a:ext>
            </a:extLst>
          </p:cNvPr>
          <p:cNvSpPr/>
          <p:nvPr/>
        </p:nvSpPr>
        <p:spPr>
          <a:xfrm>
            <a:off x="130630" y="2006026"/>
            <a:ext cx="111314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void </a:t>
            </a:r>
            <a:r>
              <a:rPr lang="en-CA" dirty="0" err="1"/>
              <a:t>updateDb</a:t>
            </a:r>
            <a:r>
              <a:rPr lang="en-CA" dirty="0"/>
              <a:t>(</a:t>
            </a:r>
            <a:r>
              <a:rPr lang="en-CA" dirty="0" err="1"/>
              <a:t>SQLiteDatabase</a:t>
            </a:r>
            <a:r>
              <a:rPr lang="en-CA" dirty="0"/>
              <a:t> </a:t>
            </a:r>
            <a:r>
              <a:rPr lang="en-CA" dirty="0" err="1"/>
              <a:t>db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oldver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newver</a:t>
            </a:r>
            <a:r>
              <a:rPr lang="en-CA" dirty="0"/>
              <a:t>) {</a:t>
            </a:r>
          </a:p>
          <a:p>
            <a:r>
              <a:rPr lang="en-CA" dirty="0"/>
              <a:t>   try {</a:t>
            </a:r>
          </a:p>
          <a:p>
            <a:r>
              <a:rPr lang="en-CA" dirty="0"/>
              <a:t>      if (</a:t>
            </a:r>
            <a:r>
              <a:rPr lang="en-CA" dirty="0" err="1"/>
              <a:t>oldver</a:t>
            </a:r>
            <a:r>
              <a:rPr lang="en-CA" dirty="0"/>
              <a:t> &lt; 1) {</a:t>
            </a:r>
          </a:p>
          <a:p>
            <a:r>
              <a:rPr lang="en-CA" dirty="0"/>
              <a:t>         </a:t>
            </a:r>
            <a:r>
              <a:rPr lang="en-CA" dirty="0" err="1"/>
              <a:t>db.execSQL</a:t>
            </a:r>
            <a:r>
              <a:rPr lang="en-CA" dirty="0"/>
              <a:t>(</a:t>
            </a:r>
            <a:r>
              <a:rPr lang="en-CA" dirty="0" err="1"/>
              <a:t>getCreateCountryTableSql</a:t>
            </a:r>
            <a:r>
              <a:rPr lang="en-CA" dirty="0"/>
              <a:t>());</a:t>
            </a:r>
          </a:p>
          <a:p>
            <a:r>
              <a:rPr lang="en-CA" dirty="0"/>
              <a:t>         for (Country c : </a:t>
            </a:r>
            <a:r>
              <a:rPr lang="en-CA" dirty="0" err="1"/>
              <a:t>northAmericaCountries</a:t>
            </a:r>
            <a:r>
              <a:rPr lang="en-CA" dirty="0"/>
              <a:t>) {</a:t>
            </a:r>
          </a:p>
          <a:p>
            <a:r>
              <a:rPr lang="en-CA" dirty="0"/>
              <a:t>            </a:t>
            </a:r>
            <a:r>
              <a:rPr lang="en-CA" dirty="0" err="1"/>
              <a:t>insertCountry</a:t>
            </a:r>
            <a:r>
              <a:rPr lang="en-CA" dirty="0"/>
              <a:t>(</a:t>
            </a:r>
            <a:r>
              <a:rPr lang="en-CA" dirty="0" err="1"/>
              <a:t>db</a:t>
            </a:r>
            <a:r>
              <a:rPr lang="en-CA" dirty="0"/>
              <a:t>, c);</a:t>
            </a:r>
          </a:p>
          <a:p>
            <a:r>
              <a:rPr lang="en-CA" dirty="0"/>
              <a:t>         }</a:t>
            </a:r>
          </a:p>
          <a:p>
            <a:r>
              <a:rPr lang="en-CA" dirty="0"/>
              <a:t>      }</a:t>
            </a:r>
          </a:p>
          <a:p>
            <a:r>
              <a:rPr lang="en-CA" dirty="0"/>
              <a:t>      if (</a:t>
            </a:r>
            <a:r>
              <a:rPr lang="en-CA" dirty="0" err="1"/>
              <a:t>oldver</a:t>
            </a:r>
            <a:r>
              <a:rPr lang="en-CA" dirty="0"/>
              <a:t> &lt; 2)</a:t>
            </a:r>
          </a:p>
          <a:p>
            <a:r>
              <a:rPr lang="en-CA" dirty="0"/>
              <a:t>         </a:t>
            </a:r>
            <a:r>
              <a:rPr lang="en-CA" dirty="0" err="1"/>
              <a:t>db.execSQL</a:t>
            </a:r>
            <a:r>
              <a:rPr lang="en-CA" dirty="0"/>
              <a:t>("ALTER TABLE COUNTRY ADD COLUMN POPULATION NUMERIC;");</a:t>
            </a:r>
          </a:p>
          <a:p>
            <a:r>
              <a:rPr lang="en-CA" dirty="0"/>
              <a:t>   } catch (</a:t>
            </a:r>
            <a:r>
              <a:rPr lang="en-CA" dirty="0" err="1"/>
              <a:t>SQLException</a:t>
            </a:r>
            <a:r>
              <a:rPr lang="en-CA" dirty="0"/>
              <a:t> </a:t>
            </a:r>
            <a:r>
              <a:rPr lang="en-CA" dirty="0" err="1"/>
              <a:t>sqle</a:t>
            </a:r>
            <a:r>
              <a:rPr lang="en-CA" dirty="0"/>
              <a:t>) {</a:t>
            </a:r>
          </a:p>
          <a:p>
            <a:r>
              <a:rPr lang="en-CA" dirty="0"/>
              <a:t>      String </a:t>
            </a:r>
            <a:r>
              <a:rPr lang="en-CA" dirty="0" err="1"/>
              <a:t>msg</a:t>
            </a:r>
            <a:r>
              <a:rPr lang="en-CA" dirty="0"/>
              <a:t> = "DB unavailable" + "\n\n" + </a:t>
            </a:r>
            <a:r>
              <a:rPr lang="en-CA" dirty="0" err="1"/>
              <a:t>sqle.toString</a:t>
            </a:r>
            <a:r>
              <a:rPr lang="en-CA" dirty="0"/>
              <a:t>();</a:t>
            </a:r>
          </a:p>
          <a:p>
            <a:r>
              <a:rPr lang="en-CA" dirty="0"/>
              <a:t>      Toast t = </a:t>
            </a:r>
            <a:r>
              <a:rPr lang="en-CA" dirty="0" err="1"/>
              <a:t>Toast.makeText</a:t>
            </a:r>
            <a:r>
              <a:rPr lang="en-CA" dirty="0"/>
              <a:t>(context, </a:t>
            </a:r>
            <a:r>
              <a:rPr lang="en-CA" dirty="0" err="1"/>
              <a:t>msg</a:t>
            </a:r>
            <a:r>
              <a:rPr lang="en-CA" dirty="0"/>
              <a:t>, </a:t>
            </a:r>
            <a:r>
              <a:rPr lang="en-CA" dirty="0" err="1"/>
              <a:t>Toast.LENGTH_LONG</a:t>
            </a:r>
            <a:r>
              <a:rPr lang="en-CA" dirty="0"/>
              <a:t>);</a:t>
            </a:r>
          </a:p>
          <a:p>
            <a:r>
              <a:rPr lang="en-CA" dirty="0"/>
              <a:t>      </a:t>
            </a:r>
            <a:r>
              <a:rPr lang="en-CA" dirty="0" err="1"/>
              <a:t>t.show</a:t>
            </a:r>
            <a:r>
              <a:rPr lang="en-CA" dirty="0"/>
              <a:t>();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4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562</TotalTime>
  <Words>1741</Words>
  <Application>Microsoft Office PowerPoint</Application>
  <PresentationFormat>Widescreen</PresentationFormat>
  <Paragraphs>277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Consolas</vt:lpstr>
      <vt:lpstr>Lucida Console</vt:lpstr>
      <vt:lpstr>Segoe UI</vt:lpstr>
      <vt:lpstr>Segoe UI Light</vt:lpstr>
      <vt:lpstr>Segoe UI Semilight</vt:lpstr>
      <vt:lpstr>Wingdings</vt:lpstr>
      <vt:lpstr>5-50111_Build 2017_LIGHT GRAY TEMPLATE</vt:lpstr>
      <vt:lpstr>How to work with  SQLite databases</vt:lpstr>
      <vt:lpstr>Objectives</vt:lpstr>
      <vt:lpstr>Objectives (continued)</vt:lpstr>
      <vt:lpstr>SQLite is…</vt:lpstr>
      <vt:lpstr>Where is the database stored</vt:lpstr>
      <vt:lpstr>Three important classes</vt:lpstr>
      <vt:lpstr>Data types supported by SQLite</vt:lpstr>
      <vt:lpstr>Insert data</vt:lpstr>
      <vt:lpstr>Make changes to the database</vt:lpstr>
      <vt:lpstr>Make changes to the database</vt:lpstr>
      <vt:lpstr>Why upgrade the database</vt:lpstr>
      <vt:lpstr>Update records with update() method</vt:lpstr>
      <vt:lpstr>Deleting records with the delete() method </vt:lpstr>
      <vt:lpstr>Schema changes</vt:lpstr>
      <vt:lpstr>PowerPoint Presentation</vt:lpstr>
      <vt:lpstr>PowerPoint Presentation</vt:lpstr>
      <vt:lpstr>PowerPoint Presentation</vt:lpstr>
      <vt:lpstr>PowerPoint Presentation</vt:lpstr>
      <vt:lpstr>SimpleCursorAdapter</vt:lpstr>
      <vt:lpstr>Many rows being bound to ListView</vt:lpstr>
      <vt:lpstr>Where only one row is returned</vt:lpstr>
      <vt:lpstr>Executing raw sql</vt:lpstr>
      <vt:lpstr>Using SQL functions in queries</vt:lpstr>
      <vt:lpstr>SQL GROUP BY and HAVING clauses</vt:lpstr>
      <vt:lpstr>The SQLite database file</vt:lpstr>
      <vt:lpstr>Setting permissions to see DB file on device</vt:lpstr>
      <vt:lpstr>How to view the file for a database</vt:lpstr>
      <vt:lpstr>How to copy a database file</vt:lpstr>
      <vt:lpstr>SQLite Browser</vt:lpstr>
      <vt:lpstr>SQLite Studio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23</cp:revision>
  <dcterms:created xsi:type="dcterms:W3CDTF">2017-08-19T15:28:22Z</dcterms:created>
  <dcterms:modified xsi:type="dcterms:W3CDTF">2017-10-20T03:20:12Z</dcterms:modified>
</cp:coreProperties>
</file>