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Android Themes </a:t>
            </a:r>
            <a:r>
              <a:rPr lang="en-CA" dirty="0"/>
              <a:t>&amp;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DC46-107E-47E5-8337-7DF69CA8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How to add a dependency for the v7 </a:t>
            </a:r>
            <a:r>
              <a:rPr lang="en-CA" sz="3200" dirty="0" err="1"/>
              <a:t>appcompat</a:t>
            </a:r>
            <a:r>
              <a:rPr lang="en-CA" sz="3200" dirty="0"/>
              <a:t> library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6C01-3B3A-43FB-B9FC-76ADD9B89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53407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CA" sz="3200" dirty="0"/>
              <a:t>In the class for the activity, modify the class declaration so it extends the </a:t>
            </a:r>
            <a:r>
              <a:rPr lang="en-CA" sz="3200" dirty="0" err="1"/>
              <a:t>AppCompatActivity</a:t>
            </a:r>
            <a:r>
              <a:rPr lang="en-CA" sz="3200" dirty="0"/>
              <a:t> class, not the Activity class, like this</a:t>
            </a:r>
            <a:r>
              <a:rPr lang="en-CA" sz="3984" dirty="0"/>
              <a:t>:</a:t>
            </a:r>
            <a:br>
              <a:rPr lang="en-CA" sz="3984" dirty="0"/>
            </a:br>
            <a:br>
              <a:rPr lang="en-CA" sz="3984" dirty="0"/>
            </a:br>
            <a:r>
              <a:rPr lang="en-CA" sz="2400" dirty="0"/>
              <a:t>public class </a:t>
            </a:r>
            <a:r>
              <a:rPr lang="en-CA" sz="2400" dirty="0" err="1"/>
              <a:t>TipCalculatorActivity</a:t>
            </a:r>
            <a:r>
              <a:rPr lang="en-CA" sz="2400" dirty="0"/>
              <a:t> </a:t>
            </a:r>
            <a:r>
              <a:rPr lang="en-CA" sz="2400" dirty="0">
                <a:highlight>
                  <a:srgbClr val="FFFF00"/>
                </a:highlight>
              </a:rPr>
              <a:t>extends </a:t>
            </a:r>
            <a:r>
              <a:rPr lang="en-CA" sz="2400" dirty="0" err="1">
                <a:highlight>
                  <a:srgbClr val="FFFF00"/>
                </a:highlight>
              </a:rPr>
              <a:t>AppCompatActivity</a:t>
            </a:r>
            <a:endParaRPr lang="en-CA" sz="24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 startAt="4"/>
            </a:pPr>
            <a:endParaRPr lang="en-CA" sz="2400" dirty="0">
              <a:highlight>
                <a:srgbClr val="FFFF00"/>
              </a:highlight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CA" sz="3200" dirty="0"/>
              <a:t>Open res/values/styles.xml file. Then, modify style named </a:t>
            </a:r>
            <a:r>
              <a:rPr lang="en-CA" sz="3200" dirty="0" err="1"/>
              <a:t>AppTheme</a:t>
            </a:r>
            <a:r>
              <a:rPr lang="en-CA" sz="3200" dirty="0"/>
              <a:t> so it inherits an </a:t>
            </a:r>
            <a:r>
              <a:rPr lang="en-CA" sz="3200" dirty="0" err="1"/>
              <a:t>AppCompat</a:t>
            </a:r>
            <a:r>
              <a:rPr lang="en-CA" sz="3200" dirty="0"/>
              <a:t> theme like this:</a:t>
            </a:r>
          </a:p>
          <a:p>
            <a:pPr lvl="1"/>
            <a:r>
              <a:rPr lang="en-CA" sz="2416" dirty="0"/>
              <a:t>&lt;style name="</a:t>
            </a:r>
            <a:r>
              <a:rPr lang="en-CA" sz="2416" dirty="0" err="1"/>
              <a:t>AppTheme</a:t>
            </a:r>
            <a:r>
              <a:rPr lang="en-CA" sz="2416" dirty="0"/>
              <a:t>"</a:t>
            </a:r>
          </a:p>
          <a:p>
            <a:pPr lvl="1"/>
            <a:r>
              <a:rPr lang="en-CA" sz="2416" dirty="0"/>
              <a:t>    parent="</a:t>
            </a:r>
            <a:r>
              <a:rPr lang="en-CA" sz="2416" dirty="0" err="1"/>
              <a:t>Theme.</a:t>
            </a:r>
            <a:r>
              <a:rPr lang="en-CA" sz="2416" dirty="0" err="1">
                <a:highlight>
                  <a:srgbClr val="FFFF00"/>
                </a:highlight>
              </a:rPr>
              <a:t>AppCompat</a:t>
            </a:r>
            <a:r>
              <a:rPr lang="en-CA" sz="2416" dirty="0" err="1"/>
              <a:t>.Light.DarkActionBar</a:t>
            </a:r>
            <a:r>
              <a:rPr lang="en-CA" sz="2416" dirty="0"/>
              <a:t>"&gt;</a:t>
            </a:r>
          </a:p>
          <a:p>
            <a:pPr lvl="1"/>
            <a:r>
              <a:rPr lang="en-CA" sz="2416" dirty="0"/>
              <a:t>    &lt;!-- Customize your theme here. --&gt;</a:t>
            </a:r>
          </a:p>
          <a:p>
            <a:pPr lvl="1"/>
            <a:r>
              <a:rPr lang="en-CA" sz="2416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5510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9143F0-09E6-4F27-8887-E39601B4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62211"/>
          </a:xfrm>
        </p:spPr>
        <p:txBody>
          <a:bodyPr/>
          <a:lstStyle/>
          <a:p>
            <a:r>
              <a:rPr lang="en-CA" sz="3200" dirty="0"/>
              <a:t>A style that overrides one property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5C29B-07E8-4958-AD71-84E761494EA8}"/>
              </a:ext>
            </a:extLst>
          </p:cNvPr>
          <p:cNvSpPr/>
          <p:nvPr/>
        </p:nvSpPr>
        <p:spPr>
          <a:xfrm>
            <a:off x="269240" y="951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/>
              <a:t>TextView</a:t>
            </a:r>
            <a:r>
              <a:rPr lang="en-CA" dirty="0"/>
              <a:t>"&gt;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android:textSize</a:t>
            </a:r>
            <a:r>
              <a:rPr lang="en-CA" dirty="0"/>
              <a:t>"&gt;20sp&lt;/item&gt;</a:t>
            </a:r>
          </a:p>
          <a:p>
            <a:r>
              <a:rPr lang="en-CA" dirty="0"/>
              <a:t>&lt;/style&gt;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5A800B3-9992-40C5-845C-4212A3BA3EE1}"/>
              </a:ext>
            </a:extLst>
          </p:cNvPr>
          <p:cNvSpPr txBox="1">
            <a:spLocks/>
          </p:cNvSpPr>
          <p:nvPr/>
        </p:nvSpPr>
        <p:spPr>
          <a:xfrm>
            <a:off x="269240" y="1875052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A style that inherits a user-defined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38CBC-EE28-45CD-83CA-B004134852EA}"/>
              </a:ext>
            </a:extLst>
          </p:cNvPr>
          <p:cNvSpPr/>
          <p:nvPr/>
        </p:nvSpPr>
        <p:spPr>
          <a:xfrm>
            <a:off x="269240" y="2537263"/>
            <a:ext cx="542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/>
              <a:t>EditText</a:t>
            </a:r>
            <a:r>
              <a:rPr lang="en-CA" dirty="0"/>
              <a:t>" parent="@style/</a:t>
            </a:r>
            <a:r>
              <a:rPr lang="en-CA" dirty="0" err="1"/>
              <a:t>TextView</a:t>
            </a:r>
            <a:r>
              <a:rPr lang="en-CA" dirty="0"/>
              <a:t>" /&gt;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471CB2C-65D2-4649-8622-20E4DB0745A1}"/>
              </a:ext>
            </a:extLst>
          </p:cNvPr>
          <p:cNvSpPr txBox="1">
            <a:spLocks/>
          </p:cNvSpPr>
          <p:nvPr/>
        </p:nvSpPr>
        <p:spPr>
          <a:xfrm>
            <a:off x="269240" y="2906595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A style that inherits a user-defined style and overrides two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2B5F0-0CBB-4919-ACBB-99A1356498FF}"/>
              </a:ext>
            </a:extLst>
          </p:cNvPr>
          <p:cNvSpPr/>
          <p:nvPr/>
        </p:nvSpPr>
        <p:spPr>
          <a:xfrm>
            <a:off x="269240" y="35688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&lt;style name="Label" parent="@style/</a:t>
            </a:r>
            <a:r>
              <a:rPr lang="en-CA" dirty="0" err="1"/>
              <a:t>TextView</a:t>
            </a:r>
            <a:r>
              <a:rPr lang="en-CA" dirty="0"/>
              <a:t>"&gt;  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android:textStyle</a:t>
            </a:r>
            <a:r>
              <a:rPr lang="en-CA" dirty="0"/>
              <a:t>"&gt;bold&lt;/item&gt;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android:padding</a:t>
            </a:r>
            <a:r>
              <a:rPr lang="en-CA" dirty="0"/>
              <a:t>"&gt;10dp&lt;/item&gt;</a:t>
            </a:r>
          </a:p>
          <a:p>
            <a:r>
              <a:rPr lang="en-CA" dirty="0"/>
              <a:t>&lt;/style&gt;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DF4387D-354F-4513-954B-24F950F0E1D0}"/>
              </a:ext>
            </a:extLst>
          </p:cNvPr>
          <p:cNvSpPr txBox="1">
            <a:spLocks/>
          </p:cNvSpPr>
          <p:nvPr/>
        </p:nvSpPr>
        <p:spPr>
          <a:xfrm>
            <a:off x="269240" y="4769135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Another way to code the previous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BAB78-D34D-412C-B532-AFA981FC2960}"/>
              </a:ext>
            </a:extLst>
          </p:cNvPr>
          <p:cNvSpPr/>
          <p:nvPr/>
        </p:nvSpPr>
        <p:spPr>
          <a:xfrm>
            <a:off x="269240" y="54313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/>
              <a:t>TextView.Label</a:t>
            </a:r>
            <a:r>
              <a:rPr lang="en-CA" dirty="0"/>
              <a:t>"&gt;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android:textStyle</a:t>
            </a:r>
            <a:r>
              <a:rPr lang="en-CA" dirty="0"/>
              <a:t>"&gt;bold&lt;/item&gt;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android:padding</a:t>
            </a:r>
            <a:r>
              <a:rPr lang="en-CA" dirty="0"/>
              <a:t>"&gt;10dp&lt;/item&gt;</a:t>
            </a:r>
          </a:p>
          <a:p>
            <a:r>
              <a:rPr lang="en-CA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9847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781-E277-4DA7-9BD1-34C54523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inherit multiple user-defined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8BBF89-6F8C-4FEF-A573-C33276E37A1C}"/>
              </a:ext>
            </a:extLst>
          </p:cNvPr>
          <p:cNvSpPr/>
          <p:nvPr/>
        </p:nvSpPr>
        <p:spPr>
          <a:xfrm>
            <a:off x="1841770" y="2828836"/>
            <a:ext cx="8508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&lt;style name="</a:t>
            </a:r>
            <a:r>
              <a:rPr lang="en-CA" sz="2400" dirty="0" err="1"/>
              <a:t>TextView.Label.Indent</a:t>
            </a:r>
            <a:r>
              <a:rPr lang="en-CA" sz="2400" dirty="0"/>
              <a:t>"&gt;</a:t>
            </a:r>
          </a:p>
          <a:p>
            <a:r>
              <a:rPr lang="en-CA" sz="2400" dirty="0"/>
              <a:t>    &lt;item name="</a:t>
            </a:r>
            <a:r>
              <a:rPr lang="en-CA" sz="2400" dirty="0" err="1"/>
              <a:t>android:layout_marginLeft</a:t>
            </a:r>
            <a:r>
              <a:rPr lang="en-CA" sz="2400" dirty="0"/>
              <a:t>"&gt;10dp&lt;/item&gt;</a:t>
            </a:r>
          </a:p>
          <a:p>
            <a:r>
              <a:rPr lang="en-CA" sz="2400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1373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A485-A69A-482F-8ED9-180A4EBE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Resources dialog for a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F4503-525C-433D-ABCC-B91E5CC05E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82038"/>
            <a:ext cx="4267200" cy="42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E6FA-92FF-44F2-9DB0-00DACB1C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634220"/>
          </a:xfrm>
        </p:spPr>
        <p:txBody>
          <a:bodyPr/>
          <a:lstStyle/>
          <a:p>
            <a:r>
              <a:rPr lang="en-CA" sz="3200" dirty="0"/>
              <a:t>A </a:t>
            </a:r>
            <a:r>
              <a:rPr lang="en-CA" sz="3200" dirty="0" err="1"/>
              <a:t>TextView</a:t>
            </a:r>
            <a:r>
              <a:rPr lang="en-CA" sz="3200" dirty="0"/>
              <a:t> widget with the </a:t>
            </a:r>
            <a:r>
              <a:rPr lang="en-CA" sz="3200" dirty="0" err="1"/>
              <a:t>TextView.Label</a:t>
            </a:r>
            <a:r>
              <a:rPr lang="en-CA" sz="3200" dirty="0"/>
              <a:t>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9D836-1F35-4C1C-80BE-5D7A25BC730F}"/>
              </a:ext>
            </a:extLst>
          </p:cNvPr>
          <p:cNvSpPr/>
          <p:nvPr/>
        </p:nvSpPr>
        <p:spPr>
          <a:xfrm>
            <a:off x="269240" y="9237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TextView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percentLabel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android:layout_alignLeft</a:t>
            </a:r>
            <a:r>
              <a:rPr lang="en-CA" dirty="0"/>
              <a:t>="@+id/</a:t>
            </a:r>
            <a:r>
              <a:rPr lang="en-CA" dirty="0" err="1"/>
              <a:t>billAmountLabel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android:layout_below</a:t>
            </a:r>
            <a:r>
              <a:rPr lang="en-CA" dirty="0"/>
              <a:t>="@+id/</a:t>
            </a:r>
            <a:r>
              <a:rPr lang="en-CA" dirty="0" err="1"/>
              <a:t>billAmountLabel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tip_percent_label</a:t>
            </a:r>
            <a:r>
              <a:rPr lang="en-CA" dirty="0"/>
              <a:t>" </a:t>
            </a:r>
          </a:p>
          <a:p>
            <a:r>
              <a:rPr lang="en-CA" dirty="0"/>
              <a:t>    </a:t>
            </a:r>
            <a:r>
              <a:rPr lang="en-CA" dirty="0">
                <a:highlight>
                  <a:srgbClr val="FFFF00"/>
                </a:highlight>
              </a:rPr>
              <a:t>style="@style/</a:t>
            </a:r>
            <a:r>
              <a:rPr lang="en-CA" dirty="0" err="1">
                <a:highlight>
                  <a:srgbClr val="FFFF00"/>
                </a:highlight>
              </a:rPr>
              <a:t>TextView.Label</a:t>
            </a:r>
            <a:r>
              <a:rPr lang="en-CA" dirty="0">
                <a:highlight>
                  <a:srgbClr val="FFFF00"/>
                </a:highlight>
              </a:rPr>
              <a:t>" </a:t>
            </a:r>
            <a:r>
              <a:rPr lang="en-CA" dirty="0"/>
              <a:t>/&gt;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5A4F6E-611B-42D3-9DE2-0C0D92C510A7}"/>
              </a:ext>
            </a:extLst>
          </p:cNvPr>
          <p:cNvSpPr txBox="1">
            <a:spLocks/>
          </p:cNvSpPr>
          <p:nvPr/>
        </p:nvSpPr>
        <p:spPr>
          <a:xfrm>
            <a:off x="269240" y="3232056"/>
            <a:ext cx="11655840" cy="63422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A </a:t>
            </a:r>
            <a:r>
              <a:rPr lang="en-CA" sz="3200" dirty="0" err="1"/>
              <a:t>TextView</a:t>
            </a:r>
            <a:r>
              <a:rPr lang="en-CA" sz="3200" dirty="0"/>
              <a:t> widget with the </a:t>
            </a:r>
            <a:r>
              <a:rPr lang="en-CA" sz="3200" dirty="0" err="1"/>
              <a:t>TextView</a:t>
            </a:r>
            <a:r>
              <a:rPr lang="en-CA" sz="3200" dirty="0"/>
              <a:t>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C8E45-C264-48EA-9346-75377C21A813}"/>
              </a:ext>
            </a:extLst>
          </p:cNvPr>
          <p:cNvSpPr/>
          <p:nvPr/>
        </p:nvSpPr>
        <p:spPr>
          <a:xfrm>
            <a:off x="269240" y="38662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TextView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percentTextView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android:layout_alignBaseline</a:t>
            </a:r>
            <a:r>
              <a:rPr lang="en-CA" dirty="0"/>
              <a:t>="@+id/</a:t>
            </a:r>
            <a:r>
              <a:rPr lang="en-CA" dirty="0" err="1"/>
              <a:t>percentLabel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android:layout_alignLeft</a:t>
            </a:r>
            <a:r>
              <a:rPr lang="en-CA" dirty="0"/>
              <a:t>="@+id/</a:t>
            </a:r>
            <a:r>
              <a:rPr lang="en-CA" dirty="0" err="1"/>
              <a:t>billAmountEditText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android:padding</a:t>
            </a:r>
            <a:r>
              <a:rPr lang="en-CA" dirty="0"/>
              <a:t>="5dp"</a:t>
            </a:r>
          </a:p>
          <a:p>
            <a:r>
              <a:rPr lang="en-CA" dirty="0"/>
              <a:t>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tip_percent</a:t>
            </a:r>
            <a:r>
              <a:rPr lang="en-CA" dirty="0"/>
              <a:t>" </a:t>
            </a:r>
          </a:p>
          <a:p>
            <a:r>
              <a:rPr lang="en-CA" dirty="0"/>
              <a:t>    </a:t>
            </a:r>
            <a:r>
              <a:rPr lang="en-CA" dirty="0">
                <a:highlight>
                  <a:srgbClr val="FFFF00"/>
                </a:highlight>
              </a:rPr>
              <a:t>style="@style/</a:t>
            </a:r>
            <a:r>
              <a:rPr lang="en-CA" dirty="0" err="1">
                <a:highlight>
                  <a:srgbClr val="FFFF00"/>
                </a:highlight>
              </a:rPr>
              <a:t>TextView</a:t>
            </a:r>
            <a:r>
              <a:rPr lang="en-CA" dirty="0">
                <a:highlight>
                  <a:srgbClr val="FFFF00"/>
                </a:highlight>
              </a:rPr>
              <a:t>"</a:t>
            </a:r>
            <a:r>
              <a:rPr lang="en-CA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4312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1352-0B64-43D4-A970-42AEF35B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A styles.xml file in the res\values directory with four user-defined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175A77-6B18-437C-8EC3-3BDCED9CD20B}"/>
              </a:ext>
            </a:extLst>
          </p:cNvPr>
          <p:cNvSpPr/>
          <p:nvPr/>
        </p:nvSpPr>
        <p:spPr>
          <a:xfrm>
            <a:off x="828870" y="875561"/>
            <a:ext cx="105342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&lt;resources&gt;</a:t>
            </a:r>
          </a:p>
          <a:p>
            <a:r>
              <a:rPr lang="en-CA" dirty="0"/>
              <a:t>   &lt;!-- The theme --&gt;</a:t>
            </a:r>
          </a:p>
          <a:p>
            <a:r>
              <a:rPr lang="en-CA" dirty="0"/>
              <a:t>   &lt;style name="</a:t>
            </a:r>
            <a:r>
              <a:rPr lang="en-CA" dirty="0" err="1"/>
              <a:t>AppTheme</a:t>
            </a:r>
            <a:r>
              <a:rPr lang="en-CA" dirty="0"/>
              <a:t>" parent="</a:t>
            </a:r>
            <a:r>
              <a:rPr lang="en-CA" dirty="0" err="1"/>
              <a:t>Theme.AppCompat.Light.DarkActionBar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&lt;!-- Four custom styles --&gt;</a:t>
            </a:r>
          </a:p>
          <a:p>
            <a:r>
              <a:rPr lang="en-CA" dirty="0"/>
              <a:t>   &lt;style name="</a:t>
            </a:r>
            <a:r>
              <a:rPr lang="en-CA" dirty="0" err="1"/>
              <a:t>TextView</a:t>
            </a:r>
            <a:r>
              <a:rPr lang="en-CA" dirty="0"/>
              <a:t>"&gt;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android:textSize</a:t>
            </a:r>
            <a:r>
              <a:rPr lang="en-CA" dirty="0"/>
              <a:t>"&gt;20sp&lt;/item&gt;</a:t>
            </a:r>
          </a:p>
          <a:p>
            <a:r>
              <a:rPr lang="en-CA" dirty="0"/>
              <a:t>   &lt;/style&gt;</a:t>
            </a:r>
          </a:p>
          <a:p>
            <a:endParaRPr lang="en-CA" dirty="0"/>
          </a:p>
          <a:p>
            <a:r>
              <a:rPr lang="en-CA" dirty="0"/>
              <a:t>   &lt;style name="</a:t>
            </a:r>
            <a:r>
              <a:rPr lang="en-CA" dirty="0" err="1"/>
              <a:t>EditText</a:t>
            </a:r>
            <a:r>
              <a:rPr lang="en-CA" dirty="0"/>
              <a:t>" parent="@style/</a:t>
            </a:r>
            <a:r>
              <a:rPr lang="en-CA" dirty="0" err="1"/>
              <a:t>TextView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&lt;style name="Button" parent="@style/</a:t>
            </a:r>
            <a:r>
              <a:rPr lang="en-CA" dirty="0" err="1"/>
              <a:t>TextView</a:t>
            </a:r>
            <a:r>
              <a:rPr lang="en-CA" dirty="0"/>
              <a:t>"&gt;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android:textStyle</a:t>
            </a:r>
            <a:r>
              <a:rPr lang="en-CA" dirty="0"/>
              <a:t>"&gt;bold&lt;/item&gt;</a:t>
            </a:r>
          </a:p>
          <a:p>
            <a:r>
              <a:rPr lang="en-CA" dirty="0"/>
              <a:t>   &lt;/style&gt;</a:t>
            </a:r>
          </a:p>
          <a:p>
            <a:endParaRPr lang="en-CA" dirty="0"/>
          </a:p>
          <a:p>
            <a:r>
              <a:rPr lang="en-CA" dirty="0"/>
              <a:t>   &lt;style name="</a:t>
            </a:r>
            <a:r>
              <a:rPr lang="en-CA" dirty="0" err="1"/>
              <a:t>TextView.Label</a:t>
            </a:r>
            <a:r>
              <a:rPr lang="en-CA" dirty="0"/>
              <a:t>"&gt;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android:textStyle</a:t>
            </a:r>
            <a:r>
              <a:rPr lang="en-CA" dirty="0"/>
              <a:t>"&gt;bold&lt;/item&gt;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android:padding</a:t>
            </a:r>
            <a:r>
              <a:rPr lang="en-CA" dirty="0"/>
              <a:t>"&gt;10dp&lt;/item&gt;</a:t>
            </a:r>
          </a:p>
          <a:p>
            <a:r>
              <a:rPr lang="en-CA" dirty="0"/>
              <a:t>   &lt;/style&gt;</a:t>
            </a:r>
          </a:p>
          <a:p>
            <a:r>
              <a:rPr lang="en-CA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20572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6A12-1961-4671-8490-5DB5023D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styles.xml file that customizes the </a:t>
            </a:r>
            <a:r>
              <a:rPr lang="en-CA" dirty="0" err="1"/>
              <a:t>Holo</a:t>
            </a:r>
            <a:r>
              <a:rPr lang="en-CA" dirty="0"/>
              <a:t> theme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69416-BA73-485F-82C0-0FC69D05AEEF}"/>
              </a:ext>
            </a:extLst>
          </p:cNvPr>
          <p:cNvSpPr/>
          <p:nvPr/>
        </p:nvSpPr>
        <p:spPr>
          <a:xfrm>
            <a:off x="269240" y="1189176"/>
            <a:ext cx="117859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&lt;resources&gt;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AppTheme</a:t>
            </a:r>
            <a:r>
              <a:rPr lang="en-CA" sz="1400" dirty="0"/>
              <a:t>" parent="</a:t>
            </a:r>
            <a:r>
              <a:rPr lang="en-CA" sz="1400" dirty="0" err="1"/>
              <a:t>android:Theme.Holo.Light.DarkActionBar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</a:t>
            </a:r>
            <a:r>
              <a:rPr lang="en-CA" sz="1400" dirty="0">
                <a:solidFill>
                  <a:srgbClr val="00B050"/>
                </a:solidFill>
              </a:rPr>
              <a:t>&lt;!-- Set new styles for three widgets in the theme --&gt;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android:textViewStyle</a:t>
            </a:r>
            <a:r>
              <a:rPr lang="en-CA" sz="1400" dirty="0"/>
              <a:t>"&gt;@style/</a:t>
            </a:r>
            <a:r>
              <a:rPr lang="en-CA" sz="1400" dirty="0" err="1"/>
              <a:t>TextView</a:t>
            </a:r>
            <a:r>
              <a:rPr lang="en-CA" sz="1400" dirty="0"/>
              <a:t>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android:editTextStyle</a:t>
            </a:r>
            <a:r>
              <a:rPr lang="en-CA" sz="1400" dirty="0"/>
              <a:t>"&gt;@style/</a:t>
            </a:r>
            <a:r>
              <a:rPr lang="en-CA" sz="1400" dirty="0" err="1"/>
              <a:t>EditText</a:t>
            </a:r>
            <a:r>
              <a:rPr lang="en-CA" sz="1400" dirty="0"/>
              <a:t>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android:buttonStyle</a:t>
            </a:r>
            <a:r>
              <a:rPr lang="en-CA" sz="1400" dirty="0"/>
              <a:t>"&gt;@style/Button&lt;/item&gt;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   </a:t>
            </a:r>
            <a:r>
              <a:rPr lang="en-CA" sz="1400" dirty="0">
                <a:solidFill>
                  <a:srgbClr val="00B050"/>
                </a:solidFill>
              </a:rPr>
              <a:t>&lt;!-- These styles are applied automatically --&gt;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TextView</a:t>
            </a:r>
            <a:r>
              <a:rPr lang="en-CA" sz="1400" dirty="0"/>
              <a:t>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Widget.TextView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EditText</a:t>
            </a:r>
            <a:r>
              <a:rPr lang="en-CA" sz="1400" dirty="0"/>
              <a:t>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Widget.EditText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   &lt;style name="Button"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Widget.Button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android:textStyle</a:t>
            </a:r>
            <a:r>
              <a:rPr lang="en-CA" sz="1400" dirty="0"/>
              <a:t>"&gt;bold&lt;/item&gt;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   </a:t>
            </a:r>
            <a:r>
              <a:rPr lang="en-CA" sz="1400" dirty="0">
                <a:solidFill>
                  <a:srgbClr val="00B050"/>
                </a:solidFill>
              </a:rPr>
              <a:t>&lt;!-- This style needs to be applied manually --&gt;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TextView.Label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android:textStyle</a:t>
            </a:r>
            <a:r>
              <a:rPr lang="en-CA" sz="1400" dirty="0"/>
              <a:t>"&gt;bold&lt;/item&gt;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android:padding</a:t>
            </a:r>
            <a:r>
              <a:rPr lang="en-CA" sz="1400" dirty="0"/>
              <a:t>"&gt;10dp&lt;/item&gt;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33364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4A18-62B9-466D-A38D-687A908D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708865"/>
          </a:xfrm>
        </p:spPr>
        <p:txBody>
          <a:bodyPr/>
          <a:lstStyle/>
          <a:p>
            <a:r>
              <a:rPr lang="en-CA" sz="3200" dirty="0"/>
              <a:t>API documentation for standard attributes in a theme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D268-EFED-4B43-8FC0-7DAEF8E64EF9}"/>
              </a:ext>
            </a:extLst>
          </p:cNvPr>
          <p:cNvSpPr/>
          <p:nvPr/>
        </p:nvSpPr>
        <p:spPr>
          <a:xfrm>
            <a:off x="269240" y="1189176"/>
            <a:ext cx="10404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https://developer.android.com/reference/android/R.styleable.html#Theme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2C3E98-47F4-46F7-8B7D-ED136A2EDDCC}"/>
              </a:ext>
            </a:extLst>
          </p:cNvPr>
          <p:cNvSpPr txBox="1">
            <a:spLocks/>
          </p:cNvSpPr>
          <p:nvPr/>
        </p:nvSpPr>
        <p:spPr>
          <a:xfrm>
            <a:off x="269240" y="2401339"/>
            <a:ext cx="11655840" cy="7088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/>
              <a:t>API documentation for standard attributes in a theme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5DB2-6D4F-4D49-B856-002F0A6D9B88}"/>
              </a:ext>
            </a:extLst>
          </p:cNvPr>
          <p:cNvSpPr/>
          <p:nvPr/>
        </p:nvSpPr>
        <p:spPr>
          <a:xfrm>
            <a:off x="269240" y="3255125"/>
            <a:ext cx="8298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\android\</a:t>
            </a:r>
            <a:r>
              <a:rPr lang="en-CA" sz="2400" dirty="0" err="1"/>
              <a:t>sdk</a:t>
            </a:r>
            <a:r>
              <a:rPr lang="en-CA" sz="2400" dirty="0"/>
              <a:t>\platforms\android-23\data\res\values\styles.xml</a:t>
            </a:r>
          </a:p>
        </p:txBody>
      </p:sp>
    </p:spTree>
    <p:extLst>
      <p:ext uri="{BB962C8B-B14F-4D97-AF65-F5344CB8AC3E}">
        <p14:creationId xmlns:p14="http://schemas.microsoft.com/office/powerpoint/2010/main" val="5814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2608-EEA8-4DC8-9B04-EF125CE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 styles.xml file that customizes the </a:t>
            </a:r>
            <a:r>
              <a:rPr lang="en-CA" sz="4000" dirty="0" err="1"/>
              <a:t>AppCompat</a:t>
            </a:r>
            <a:r>
              <a:rPr lang="en-CA" sz="4000" dirty="0"/>
              <a:t> theme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36D49-C44D-4264-997D-9F04C013E170}"/>
              </a:ext>
            </a:extLst>
          </p:cNvPr>
          <p:cNvSpPr/>
          <p:nvPr/>
        </p:nvSpPr>
        <p:spPr>
          <a:xfrm>
            <a:off x="271145" y="1189176"/>
            <a:ext cx="116539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&lt;resources&gt;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AppTheme</a:t>
            </a:r>
            <a:r>
              <a:rPr lang="en-CA" sz="1400" dirty="0"/>
              <a:t>" parent="</a:t>
            </a:r>
            <a:r>
              <a:rPr lang="en-CA" sz="1400" dirty="0" err="1"/>
              <a:t>Theme.AppCompat.Light.DarkActionBar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</a:t>
            </a:r>
            <a:r>
              <a:rPr lang="en-CA" sz="1400" dirty="0">
                <a:solidFill>
                  <a:srgbClr val="00B050"/>
                </a:solidFill>
              </a:rPr>
              <a:t>&lt;!-- Set new styles for three widgets in the theme --&gt;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android:textViewStyle</a:t>
            </a:r>
            <a:r>
              <a:rPr lang="en-CA" sz="1400" dirty="0"/>
              <a:t>"&gt;@style/</a:t>
            </a:r>
            <a:r>
              <a:rPr lang="en-CA" sz="1400" dirty="0" err="1"/>
              <a:t>TextView</a:t>
            </a:r>
            <a:r>
              <a:rPr lang="en-CA" sz="1400" dirty="0"/>
              <a:t>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editTextStyle</a:t>
            </a:r>
            <a:r>
              <a:rPr lang="en-CA" sz="1400" dirty="0"/>
              <a:t>"&gt;@style/</a:t>
            </a:r>
            <a:r>
              <a:rPr lang="en-CA" sz="1400" dirty="0" err="1"/>
              <a:t>EditText</a:t>
            </a:r>
            <a:r>
              <a:rPr lang="en-CA" sz="1400" dirty="0"/>
              <a:t>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buttonStyle</a:t>
            </a:r>
            <a:r>
              <a:rPr lang="en-CA" sz="1400" dirty="0"/>
              <a:t>"&gt;@style/Button&lt;/item&gt;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>
                <a:solidFill>
                  <a:srgbClr val="00B050"/>
                </a:solidFill>
              </a:rPr>
              <a:t>   &lt;!-- These styles are applied automatically --&gt;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TextView</a:t>
            </a:r>
            <a:r>
              <a:rPr lang="en-CA" sz="1400" dirty="0"/>
              <a:t>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Widget.TextView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EditText</a:t>
            </a:r>
            <a:r>
              <a:rPr lang="en-CA" sz="1400" dirty="0"/>
              <a:t>" parent="</a:t>
            </a:r>
            <a:r>
              <a:rPr lang="en-CA" sz="1400" dirty="0" err="1"/>
              <a:t>Widget.AppCompat.EditText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   &lt;style name="Button" parent="</a:t>
            </a:r>
            <a:r>
              <a:rPr lang="en-CA" sz="1400" dirty="0" err="1"/>
              <a:t>Widget.AppCompat.Button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android:textStyle</a:t>
            </a:r>
            <a:r>
              <a:rPr lang="en-CA" sz="1400" dirty="0"/>
              <a:t>"&gt;bold&lt;/item&gt;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>
                <a:solidFill>
                  <a:srgbClr val="00B050"/>
                </a:solidFill>
              </a:rPr>
              <a:t>   &lt;!-- This style needs to be applied manually --&gt;</a:t>
            </a:r>
          </a:p>
          <a:p>
            <a:r>
              <a:rPr lang="en-CA" sz="1400" dirty="0"/>
              <a:t>   &lt;style name="</a:t>
            </a:r>
            <a:r>
              <a:rPr lang="en-CA" sz="1400" dirty="0" err="1"/>
              <a:t>TextView.Label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android:textStyle</a:t>
            </a:r>
            <a:r>
              <a:rPr lang="en-CA" sz="1400" dirty="0"/>
              <a:t>"&gt;bold&lt;/item&gt;</a:t>
            </a:r>
          </a:p>
          <a:p>
            <a:r>
              <a:rPr lang="en-CA" sz="1400" dirty="0"/>
              <a:t>      &lt;item name="</a:t>
            </a:r>
            <a:r>
              <a:rPr lang="en-CA" sz="1400" dirty="0" err="1"/>
              <a:t>android:padding</a:t>
            </a:r>
            <a:r>
              <a:rPr lang="en-CA" sz="1400" dirty="0"/>
              <a:t>"&gt;10dp&lt;/item&gt;</a:t>
            </a:r>
          </a:p>
          <a:p>
            <a:r>
              <a:rPr lang="en-CA" sz="1400" dirty="0"/>
              <a:t>   &lt;/style&gt;</a:t>
            </a:r>
          </a:p>
          <a:p>
            <a:r>
              <a:rPr lang="en-CA" sz="1400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4620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4A18-62B9-466D-A38D-687A908D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708865"/>
          </a:xfrm>
        </p:spPr>
        <p:txBody>
          <a:bodyPr/>
          <a:lstStyle/>
          <a:p>
            <a:r>
              <a:rPr lang="en-CA" sz="3200" dirty="0"/>
              <a:t>The API documentation for the attributes from the </a:t>
            </a:r>
            <a:r>
              <a:rPr lang="en-CA" sz="3200" dirty="0" err="1"/>
              <a:t>AppCompat</a:t>
            </a:r>
            <a:r>
              <a:rPr lang="en-CA" sz="3200" dirty="0"/>
              <a:t> theme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D268-EFED-4B43-8FC0-7DAEF8E64EF9}"/>
              </a:ext>
            </a:extLst>
          </p:cNvPr>
          <p:cNvSpPr/>
          <p:nvPr/>
        </p:nvSpPr>
        <p:spPr>
          <a:xfrm>
            <a:off x="269240" y="1189176"/>
            <a:ext cx="11547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https://developer.android.com/reference/android/support/v7/appcompat/R.attr.html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2C3E98-47F4-46F7-8B7D-ED136A2EDDCC}"/>
              </a:ext>
            </a:extLst>
          </p:cNvPr>
          <p:cNvSpPr txBox="1">
            <a:spLocks/>
          </p:cNvSpPr>
          <p:nvPr/>
        </p:nvSpPr>
        <p:spPr>
          <a:xfrm>
            <a:off x="269240" y="2401339"/>
            <a:ext cx="11655840" cy="7088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The styles.xml file for the v7 </a:t>
            </a:r>
            <a:r>
              <a:rPr lang="en-CA" sz="3200" dirty="0" err="1"/>
              <a:t>appcompat</a:t>
            </a:r>
            <a:r>
              <a:rPr lang="en-CA" sz="3200" dirty="0"/>
              <a:t> support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5DB2-6D4F-4D49-B856-002F0A6D9B88}"/>
              </a:ext>
            </a:extLst>
          </p:cNvPr>
          <p:cNvSpPr/>
          <p:nvPr/>
        </p:nvSpPr>
        <p:spPr>
          <a:xfrm>
            <a:off x="269239" y="3255125"/>
            <a:ext cx="111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\</a:t>
            </a:r>
            <a:r>
              <a:rPr lang="fr-FR" sz="2400" dirty="0" err="1"/>
              <a:t>android</a:t>
            </a:r>
            <a:r>
              <a:rPr lang="fr-FR" sz="2400" dirty="0"/>
              <a:t>\</a:t>
            </a:r>
            <a:r>
              <a:rPr lang="fr-FR" sz="2400" dirty="0" err="1"/>
              <a:t>sdk</a:t>
            </a:r>
            <a:r>
              <a:rPr lang="fr-FR" sz="2400" dirty="0"/>
              <a:t>\extras\</a:t>
            </a:r>
            <a:r>
              <a:rPr lang="fr-FR" sz="2400" dirty="0" err="1"/>
              <a:t>android</a:t>
            </a:r>
            <a:r>
              <a:rPr lang="fr-FR" sz="2400" dirty="0"/>
              <a:t>\support\v7\</a:t>
            </a:r>
            <a:r>
              <a:rPr lang="fr-FR" sz="2400" dirty="0" err="1"/>
              <a:t>appcompat</a:t>
            </a:r>
            <a:r>
              <a:rPr lang="fr-FR" sz="2400" dirty="0"/>
              <a:t>\</a:t>
            </a:r>
            <a:r>
              <a:rPr lang="fr-FR" sz="2400" dirty="0" err="1"/>
              <a:t>res</a:t>
            </a:r>
            <a:r>
              <a:rPr lang="fr-FR" sz="2400" dirty="0"/>
              <a:t>\values\styles.xml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407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226046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/>
              <a:t>Applied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Define a style and apply it to a widget.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Create a style sheet.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Modify an existing theme for different API levels.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Apply a built-in or custom theme to the entire app or to a specific activity.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Define colors and apply them to widgets, styles, or themes.</a:t>
            </a:r>
          </a:p>
          <a:p>
            <a:pPr marL="0" indent="0">
              <a:buNone/>
            </a:pPr>
            <a:r>
              <a:rPr lang="en-CA" sz="2800" b="1" dirty="0"/>
              <a:t>Knowledge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Distinguish between a style and a theme.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Distinguish between a title bar and an action bar.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Name and describe at least two built-in themes.</a:t>
            </a:r>
          </a:p>
        </p:txBody>
      </p:sp>
    </p:spTree>
    <p:extLst>
      <p:ext uri="{BB962C8B-B14F-4D97-AF65-F5344CB8AC3E}">
        <p14:creationId xmlns:p14="http://schemas.microsoft.com/office/powerpoint/2010/main" val="1652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2608-EEA8-4DC8-9B04-EF125CE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The styles.xml file in the res\values directory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36D49-C44D-4264-997D-9F04C013E170}"/>
              </a:ext>
            </a:extLst>
          </p:cNvPr>
          <p:cNvSpPr/>
          <p:nvPr/>
        </p:nvSpPr>
        <p:spPr>
          <a:xfrm>
            <a:off x="269240" y="868164"/>
            <a:ext cx="116539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&lt;resources&gt;</a:t>
            </a:r>
          </a:p>
          <a:p>
            <a:r>
              <a:rPr lang="en-CA" sz="1400" dirty="0"/>
              <a:t>    &lt;</a:t>
            </a:r>
            <a:r>
              <a:rPr lang="en-CA" sz="1400" dirty="0">
                <a:highlight>
                  <a:srgbClr val="FFFF00"/>
                </a:highlight>
              </a:rPr>
              <a:t>style name="</a:t>
            </a:r>
            <a:r>
              <a:rPr lang="en-CA" sz="1400" dirty="0" err="1">
                <a:highlight>
                  <a:srgbClr val="FFFF00"/>
                </a:highlight>
              </a:rPr>
              <a:t>AppTheme</a:t>
            </a:r>
            <a:r>
              <a:rPr lang="en-CA" sz="1400" dirty="0">
                <a:highlight>
                  <a:srgbClr val="FFFF00"/>
                </a:highlight>
              </a:rPr>
              <a:t>"</a:t>
            </a:r>
            <a:r>
              <a:rPr lang="en-CA" sz="1400" dirty="0"/>
              <a:t> parent="</a:t>
            </a:r>
            <a:r>
              <a:rPr lang="en-CA" sz="1400" dirty="0" err="1"/>
              <a:t>AppBaseTheme</a:t>
            </a:r>
            <a:r>
              <a:rPr lang="en-CA" sz="1400" dirty="0"/>
              <a:t>"&gt;</a:t>
            </a:r>
          </a:p>
          <a:p>
            <a:r>
              <a:rPr lang="en-CA" sz="1400" dirty="0">
                <a:solidFill>
                  <a:srgbClr val="00B050"/>
                </a:solidFill>
              </a:rPr>
              <a:t>        </a:t>
            </a:r>
            <a:r>
              <a:rPr lang="en-CA" sz="1400" dirty="0">
                <a:solidFill>
                  <a:srgbClr val="00B050"/>
                </a:solidFill>
                <a:highlight>
                  <a:srgbClr val="FFFF00"/>
                </a:highlight>
              </a:rPr>
              <a:t>&lt;!-- Theme customizations NOT specific to an API --&gt;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android:textViewStyle</a:t>
            </a:r>
            <a:r>
              <a:rPr lang="en-CA" sz="1400" dirty="0"/>
              <a:t>"&gt;@style/</a:t>
            </a:r>
            <a:r>
              <a:rPr lang="en-CA" sz="1400" dirty="0" err="1"/>
              <a:t>TextView</a:t>
            </a:r>
            <a:r>
              <a:rPr lang="en-CA" sz="1400" dirty="0"/>
              <a:t>&lt;/item&gt;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android:editTextStyle</a:t>
            </a:r>
            <a:r>
              <a:rPr lang="en-CA" sz="1400" dirty="0"/>
              <a:t>"&gt;@style/</a:t>
            </a:r>
            <a:r>
              <a:rPr lang="en-CA" sz="1400" dirty="0" err="1"/>
              <a:t>EditText</a:t>
            </a:r>
            <a:r>
              <a:rPr lang="en-CA" sz="1400" dirty="0"/>
              <a:t>&lt;/item&gt;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android:buttonStyle</a:t>
            </a:r>
            <a:r>
              <a:rPr lang="en-CA" sz="1400" dirty="0"/>
              <a:t>"&gt;@style/Button&lt;/item&gt;</a:t>
            </a:r>
          </a:p>
          <a:p>
            <a:r>
              <a:rPr lang="en-CA" sz="1400" dirty="0"/>
              <a:t>    &lt;/style&gt;</a:t>
            </a:r>
          </a:p>
          <a:p>
            <a:r>
              <a:rPr lang="en-CA" sz="1400" dirty="0"/>
              <a:t>    &lt;style name="</a:t>
            </a:r>
            <a:r>
              <a:rPr lang="en-CA" sz="1400" dirty="0" err="1"/>
              <a:t>AppBaseTheme</a:t>
            </a:r>
            <a:r>
              <a:rPr lang="en-CA" sz="1400" dirty="0"/>
              <a:t>" parent="</a:t>
            </a:r>
            <a:r>
              <a:rPr lang="en-CA" sz="1400" dirty="0" err="1"/>
              <a:t>android:Theme.Holo.Light.DarkActionBar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  </a:t>
            </a:r>
            <a:r>
              <a:rPr lang="en-CA" sz="1400" dirty="0">
                <a:highlight>
                  <a:srgbClr val="FFFF00"/>
                </a:highlight>
              </a:rPr>
              <a:t>&lt;!-- API 15-20 theme customizations go here --&gt;</a:t>
            </a:r>
          </a:p>
          <a:p>
            <a:r>
              <a:rPr lang="en-CA" sz="1400" dirty="0"/>
              <a:t>    &lt;/style&gt;</a:t>
            </a:r>
          </a:p>
          <a:p>
            <a:r>
              <a:rPr lang="en-CA" sz="1400" dirty="0"/>
              <a:t>    </a:t>
            </a:r>
            <a:r>
              <a:rPr lang="en-CA" sz="1400" dirty="0">
                <a:solidFill>
                  <a:srgbClr val="00B050"/>
                </a:solidFill>
              </a:rPr>
              <a:t>&lt;!-- These styles are applied automatically --&gt;</a:t>
            </a:r>
          </a:p>
          <a:p>
            <a:r>
              <a:rPr lang="en-CA" sz="1400" dirty="0"/>
              <a:t>    &lt;style name="</a:t>
            </a:r>
            <a:r>
              <a:rPr lang="en-CA" sz="1400" dirty="0" err="1"/>
              <a:t>TextView</a:t>
            </a:r>
            <a:r>
              <a:rPr lang="en-CA" sz="1400" dirty="0"/>
              <a:t>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Widget.TextView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 &lt;/style&gt;</a:t>
            </a:r>
          </a:p>
          <a:p>
            <a:r>
              <a:rPr lang="en-CA" sz="1400" dirty="0"/>
              <a:t>    &lt;style name="</a:t>
            </a:r>
            <a:r>
              <a:rPr lang="en-CA" sz="1400" dirty="0" err="1"/>
              <a:t>EditText</a:t>
            </a:r>
            <a:r>
              <a:rPr lang="en-CA" sz="1400" dirty="0"/>
              <a:t>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Widget.EditText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 &lt;/style&gt;</a:t>
            </a:r>
          </a:p>
          <a:p>
            <a:r>
              <a:rPr lang="en-CA" sz="1400" dirty="0"/>
              <a:t>    &lt;style name="Button" parent="@</a:t>
            </a:r>
            <a:r>
              <a:rPr lang="en-CA" sz="1400" dirty="0" err="1"/>
              <a:t>android:style</a:t>
            </a:r>
            <a:r>
              <a:rPr lang="en-CA" sz="1400" dirty="0"/>
              <a:t>/</a:t>
            </a:r>
            <a:r>
              <a:rPr lang="en-CA" sz="1400" dirty="0" err="1"/>
              <a:t>Widget.Button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android:textSize</a:t>
            </a:r>
            <a:r>
              <a:rPr lang="en-CA" sz="1400" dirty="0"/>
              <a:t>"&gt;20sp&lt;/item&gt;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android:textStyle</a:t>
            </a:r>
            <a:r>
              <a:rPr lang="en-CA" sz="1400" dirty="0"/>
              <a:t>"&gt;bold&lt;/item&gt;</a:t>
            </a:r>
          </a:p>
          <a:p>
            <a:r>
              <a:rPr lang="en-CA" sz="1400" dirty="0"/>
              <a:t>    &lt;/style&gt;</a:t>
            </a:r>
          </a:p>
          <a:p>
            <a:r>
              <a:rPr lang="en-CA" sz="1400" dirty="0"/>
              <a:t>    </a:t>
            </a:r>
            <a:r>
              <a:rPr lang="en-CA" sz="1400" dirty="0">
                <a:solidFill>
                  <a:srgbClr val="00B050"/>
                </a:solidFill>
              </a:rPr>
              <a:t>&lt;!-- This style needs to be applied manually --&gt;</a:t>
            </a:r>
          </a:p>
          <a:p>
            <a:r>
              <a:rPr lang="en-CA" sz="1400" dirty="0"/>
              <a:t>    &lt;style name="</a:t>
            </a:r>
            <a:r>
              <a:rPr lang="en-CA" sz="1400" dirty="0" err="1"/>
              <a:t>TextView.Label</a:t>
            </a:r>
            <a:r>
              <a:rPr lang="en-CA" sz="1400" dirty="0"/>
              <a:t>"&gt;  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android:textStyle</a:t>
            </a:r>
            <a:r>
              <a:rPr lang="en-CA" sz="1400" dirty="0"/>
              <a:t>"&gt;bold&lt;/item&gt;</a:t>
            </a:r>
          </a:p>
          <a:p>
            <a:r>
              <a:rPr lang="en-CA" sz="1400" dirty="0"/>
              <a:t>        &lt;item name="</a:t>
            </a:r>
            <a:r>
              <a:rPr lang="en-CA" sz="1400" dirty="0" err="1"/>
              <a:t>android:padding</a:t>
            </a:r>
            <a:r>
              <a:rPr lang="en-CA" sz="1400" dirty="0"/>
              <a:t>"&gt;10dp&lt;/item&gt;</a:t>
            </a:r>
          </a:p>
          <a:p>
            <a:r>
              <a:rPr lang="en-CA" sz="1400" dirty="0"/>
              <a:t>    &lt;/style&gt;</a:t>
            </a:r>
          </a:p>
          <a:p>
            <a:r>
              <a:rPr lang="en-CA" sz="1400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2400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2608-EEA8-4DC8-9B04-EF125CE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The styles.xml file in the res\values-v21 directory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36D49-C44D-4264-997D-9F04C013E170}"/>
              </a:ext>
            </a:extLst>
          </p:cNvPr>
          <p:cNvSpPr/>
          <p:nvPr/>
        </p:nvSpPr>
        <p:spPr>
          <a:xfrm>
            <a:off x="271145" y="2006300"/>
            <a:ext cx="11653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&lt;resources&gt;</a:t>
            </a:r>
          </a:p>
          <a:p>
            <a:r>
              <a:rPr lang="en-CA" dirty="0"/>
              <a:t>   &lt;style name="</a:t>
            </a:r>
            <a:r>
              <a:rPr lang="en-CA" dirty="0" err="1"/>
              <a:t>AppBaseTheme</a:t>
            </a:r>
            <a:r>
              <a:rPr lang="en-CA" dirty="0"/>
              <a:t>" parent="</a:t>
            </a:r>
            <a:r>
              <a:rPr lang="en-CA" dirty="0" err="1"/>
              <a:t>android:Theme.Material.Light.DarkActionBar</a:t>
            </a:r>
            <a:r>
              <a:rPr lang="en-CA" dirty="0"/>
              <a:t>"&gt;</a:t>
            </a:r>
          </a:p>
          <a:p>
            <a:r>
              <a:rPr lang="en-CA" dirty="0"/>
              <a:t>      </a:t>
            </a:r>
            <a:r>
              <a:rPr lang="en-CA" dirty="0">
                <a:highlight>
                  <a:srgbClr val="FFFF00"/>
                </a:highlight>
              </a:rPr>
              <a:t>&lt;!-- API 21+ theme customizations go here. --&gt;</a:t>
            </a:r>
          </a:p>
          <a:p>
            <a:r>
              <a:rPr lang="en-CA" dirty="0"/>
              <a:t>   &lt;/style&gt;</a:t>
            </a:r>
          </a:p>
          <a:p>
            <a:endParaRPr lang="en-CA" dirty="0"/>
          </a:p>
          <a:p>
            <a:r>
              <a:rPr lang="en-CA" dirty="0"/>
              <a:t>   &lt;!-- Custom styles go here --&gt;</a:t>
            </a:r>
          </a:p>
          <a:p>
            <a:r>
              <a:rPr lang="en-CA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8842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DF60-1CDD-498B-B44E-8BA047CC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Some built-in styles for controlling text appearance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3C47F-693F-417B-9238-D62A1839A04A}"/>
              </a:ext>
            </a:extLst>
          </p:cNvPr>
          <p:cNvSpPr/>
          <p:nvPr/>
        </p:nvSpPr>
        <p:spPr>
          <a:xfrm>
            <a:off x="269240" y="184171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 err="1"/>
              <a:t>TextAppearance</a:t>
            </a:r>
            <a:endParaRPr lang="en-CA" sz="2400" dirty="0"/>
          </a:p>
          <a:p>
            <a:r>
              <a:rPr lang="en-CA" sz="2400" dirty="0" err="1"/>
              <a:t>TextAppearance.Inverse</a:t>
            </a:r>
            <a:endParaRPr lang="en-CA" sz="2400" dirty="0"/>
          </a:p>
          <a:p>
            <a:r>
              <a:rPr lang="en-CA" sz="2400" dirty="0" err="1"/>
              <a:t>TextAppearance.Small</a:t>
            </a:r>
            <a:endParaRPr lang="en-CA" sz="2400" dirty="0"/>
          </a:p>
          <a:p>
            <a:r>
              <a:rPr lang="en-CA" sz="2400" dirty="0" err="1"/>
              <a:t>TextAppearance.Small.Inverse</a:t>
            </a:r>
            <a:endParaRPr lang="en-CA" sz="2400" dirty="0"/>
          </a:p>
          <a:p>
            <a:r>
              <a:rPr lang="en-CA" sz="2400" dirty="0" err="1"/>
              <a:t>TextAppearance.Medium</a:t>
            </a:r>
            <a:endParaRPr lang="en-CA" sz="2400" dirty="0"/>
          </a:p>
          <a:p>
            <a:r>
              <a:rPr lang="en-CA" sz="2400" dirty="0" err="1"/>
              <a:t>TextAppearance.Large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56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F10C-C3C7-4198-B0F7-AD691736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styles.xml file that modifies </a:t>
            </a:r>
            <a:r>
              <a:rPr lang="en-CA" sz="4400" dirty="0" err="1"/>
              <a:t>TextAppearance</a:t>
            </a:r>
            <a:r>
              <a:rPr lang="en-CA" sz="4400" dirty="0"/>
              <a:t>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ABE0B-263F-480B-836F-48A34F45EEAB}"/>
              </a:ext>
            </a:extLst>
          </p:cNvPr>
          <p:cNvSpPr/>
          <p:nvPr/>
        </p:nvSpPr>
        <p:spPr>
          <a:xfrm>
            <a:off x="419911" y="1536973"/>
            <a:ext cx="113521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&lt;resources&gt;</a:t>
            </a:r>
          </a:p>
          <a:p>
            <a:r>
              <a:rPr lang="en-CA" dirty="0"/>
              <a:t>   &lt;style name="</a:t>
            </a:r>
            <a:r>
              <a:rPr lang="en-CA" dirty="0" err="1"/>
              <a:t>AppTheme</a:t>
            </a:r>
            <a:r>
              <a:rPr lang="en-CA" dirty="0"/>
              <a:t>" parent="</a:t>
            </a:r>
            <a:r>
              <a:rPr lang="en-CA" dirty="0" err="1"/>
              <a:t>Theme.AppCompat.Light.DarkActionBar</a:t>
            </a:r>
            <a:r>
              <a:rPr lang="en-CA" dirty="0"/>
              <a:t>"&gt;</a:t>
            </a:r>
          </a:p>
          <a:p>
            <a:r>
              <a:rPr lang="en-CA" dirty="0"/>
              <a:t>      &lt;!-- Set two new text appearance styles --&gt;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android:textAppearanceSmall</a:t>
            </a:r>
            <a:r>
              <a:rPr lang="en-CA" dirty="0"/>
              <a:t>" parent="@style/</a:t>
            </a:r>
            <a:r>
              <a:rPr lang="en-CA" dirty="0" err="1"/>
              <a:t>TextAppearanceSmall</a:t>
            </a:r>
            <a:r>
              <a:rPr lang="en-CA" dirty="0"/>
              <a:t>"&lt;/item&gt;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android:textAppearanceSmallInverse</a:t>
            </a:r>
            <a:r>
              <a:rPr lang="en-CA" dirty="0"/>
              <a:t>" parent="@style/</a:t>
            </a:r>
            <a:r>
              <a:rPr lang="en-CA" dirty="0" err="1"/>
              <a:t>TextAppearanceSmallInverse</a:t>
            </a:r>
            <a:r>
              <a:rPr lang="en-CA" dirty="0"/>
              <a:t>"&lt;/item&gt;</a:t>
            </a:r>
          </a:p>
          <a:p>
            <a:r>
              <a:rPr lang="en-CA" dirty="0"/>
              <a:t>   &lt;/style&gt;</a:t>
            </a:r>
          </a:p>
          <a:p>
            <a:endParaRPr lang="en-CA" dirty="0"/>
          </a:p>
          <a:p>
            <a:r>
              <a:rPr lang="en-CA" dirty="0"/>
              <a:t>   &lt;!-- These styles are applied automatically --&gt;</a:t>
            </a:r>
          </a:p>
          <a:p>
            <a:r>
              <a:rPr lang="en-CA" dirty="0"/>
              <a:t>   &lt;style name="</a:t>
            </a:r>
            <a:r>
              <a:rPr lang="en-CA" dirty="0" err="1"/>
              <a:t>TextAppearanceSmall</a:t>
            </a:r>
            <a:r>
              <a:rPr lang="en-CA" dirty="0"/>
              <a:t>" parent="@</a:t>
            </a:r>
            <a:r>
              <a:rPr lang="en-CA" dirty="0" err="1"/>
              <a:t>android:style</a:t>
            </a:r>
            <a:r>
              <a:rPr lang="en-CA" dirty="0"/>
              <a:t>/</a:t>
            </a:r>
            <a:r>
              <a:rPr lang="en-CA" dirty="0" err="1"/>
              <a:t>TextAppearance.Small</a:t>
            </a:r>
            <a:r>
              <a:rPr lang="en-CA" dirty="0"/>
              <a:t>"&gt;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android:textSize</a:t>
            </a:r>
            <a:r>
              <a:rPr lang="en-CA" dirty="0"/>
              <a:t>"&gt;20sp&lt;/item&gt;</a:t>
            </a:r>
          </a:p>
          <a:p>
            <a:r>
              <a:rPr lang="en-CA" dirty="0"/>
              <a:t>   &lt;/style&gt;</a:t>
            </a:r>
          </a:p>
          <a:p>
            <a:r>
              <a:rPr lang="en-CA" dirty="0"/>
              <a:t>   &lt;style name="</a:t>
            </a:r>
            <a:r>
              <a:rPr lang="en-CA" dirty="0" err="1"/>
              <a:t>TextAppearanceSmallInverse</a:t>
            </a:r>
            <a:r>
              <a:rPr lang="en-CA" dirty="0"/>
              <a:t>" parent="@</a:t>
            </a:r>
            <a:r>
              <a:rPr lang="en-CA" dirty="0" err="1"/>
              <a:t>android:style</a:t>
            </a:r>
            <a:r>
              <a:rPr lang="en-CA" dirty="0"/>
              <a:t>/</a:t>
            </a:r>
            <a:r>
              <a:rPr lang="en-CA" dirty="0" err="1"/>
              <a:t>TextAppearance.Small.Inverse</a:t>
            </a:r>
            <a:r>
              <a:rPr lang="en-CA" dirty="0"/>
              <a:t>"&gt;</a:t>
            </a:r>
          </a:p>
          <a:p>
            <a:r>
              <a:rPr lang="en-CA" dirty="0"/>
              <a:t>      &lt;item name="</a:t>
            </a:r>
            <a:r>
              <a:rPr lang="en-CA" dirty="0" err="1"/>
              <a:t>android:textSize</a:t>
            </a:r>
            <a:r>
              <a:rPr lang="en-CA" dirty="0"/>
              <a:t>"&gt;20sp&lt;/item&gt;</a:t>
            </a:r>
          </a:p>
          <a:p>
            <a:r>
              <a:rPr lang="en-CA" dirty="0"/>
              <a:t>   &lt;/style&gt;</a:t>
            </a:r>
          </a:p>
          <a:p>
            <a:r>
              <a:rPr lang="en-CA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346597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F8C-83AC-406B-B0A4-665401F1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An </a:t>
            </a:r>
            <a:r>
              <a:rPr lang="en-CA" sz="4400" dirty="0" err="1"/>
              <a:t>EditText</a:t>
            </a:r>
            <a:r>
              <a:rPr lang="en-CA" sz="4400" dirty="0"/>
              <a:t> widget that uses a </a:t>
            </a:r>
            <a:r>
              <a:rPr lang="en-CA" sz="4400" dirty="0" err="1"/>
              <a:t>TextAppearance</a:t>
            </a:r>
            <a:r>
              <a:rPr lang="en-CA" sz="4400" dirty="0"/>
              <a:t>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16E27-1818-4DAB-A308-79E91BDA59D8}"/>
              </a:ext>
            </a:extLst>
          </p:cNvPr>
          <p:cNvSpPr/>
          <p:nvPr/>
        </p:nvSpPr>
        <p:spPr>
          <a:xfrm>
            <a:off x="1734766" y="2274838"/>
            <a:ext cx="87224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</a:t>
            </a:r>
            <a:r>
              <a:rPr lang="en-CA" sz="2400" dirty="0" err="1"/>
              <a:t>EditText</a:t>
            </a:r>
            <a:endParaRPr lang="en-CA" sz="2400" dirty="0"/>
          </a:p>
          <a:p>
            <a:r>
              <a:rPr lang="en-CA" sz="2400" dirty="0"/>
              <a:t>    </a:t>
            </a:r>
            <a:r>
              <a:rPr lang="en-CA" sz="2400" dirty="0" err="1"/>
              <a:t>android:id</a:t>
            </a:r>
            <a:r>
              <a:rPr lang="en-CA" sz="2400" dirty="0"/>
              <a:t>="@+id/</a:t>
            </a:r>
            <a:r>
              <a:rPr lang="en-CA" sz="2400" dirty="0" err="1"/>
              <a:t>billAmountEditText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android:inputType</a:t>
            </a:r>
            <a:r>
              <a:rPr lang="en-CA" sz="2400" dirty="0"/>
              <a:t>="</a:t>
            </a:r>
            <a:r>
              <a:rPr lang="en-CA" sz="2400" dirty="0" err="1"/>
              <a:t>numberDecimal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android:text</a:t>
            </a:r>
            <a:r>
              <a:rPr lang="en-CA" sz="2400" dirty="0"/>
              <a:t>="@string/</a:t>
            </a:r>
            <a:r>
              <a:rPr lang="en-CA" sz="2400" dirty="0" err="1"/>
              <a:t>bill_amount</a:t>
            </a:r>
            <a:r>
              <a:rPr lang="en-CA" sz="2400" dirty="0"/>
              <a:t>"</a:t>
            </a:r>
          </a:p>
          <a:p>
            <a:r>
              <a:rPr lang="en-CA" sz="2400" dirty="0">
                <a:highlight>
                  <a:srgbClr val="FFFF00"/>
                </a:highlight>
              </a:rPr>
              <a:t>    </a:t>
            </a:r>
            <a:r>
              <a:rPr lang="en-CA" sz="2400" dirty="0" err="1">
                <a:highlight>
                  <a:srgbClr val="FFFF00"/>
                </a:highlight>
              </a:rPr>
              <a:t>android:textAppearance</a:t>
            </a:r>
            <a:r>
              <a:rPr lang="en-CA" sz="2400" dirty="0">
                <a:highlight>
                  <a:srgbClr val="FFFF00"/>
                </a:highlight>
              </a:rPr>
              <a:t>="@style/</a:t>
            </a:r>
            <a:r>
              <a:rPr lang="en-CA" sz="2400" dirty="0" err="1">
                <a:highlight>
                  <a:srgbClr val="FFFF00"/>
                </a:highlight>
              </a:rPr>
              <a:t>TextAppearanceSmall</a:t>
            </a:r>
            <a:r>
              <a:rPr lang="en-CA" sz="2400" dirty="0">
                <a:highlight>
                  <a:srgbClr val="FFFF00"/>
                </a:highlight>
              </a:rPr>
              <a:t>"</a:t>
            </a:r>
            <a:r>
              <a:rPr lang="en-CA" sz="2400" dirty="0"/>
              <a:t>&gt;</a:t>
            </a:r>
          </a:p>
          <a:p>
            <a:r>
              <a:rPr lang="en-CA" sz="2400" dirty="0"/>
              <a:t>&lt;/</a:t>
            </a:r>
            <a:r>
              <a:rPr lang="en-CA" sz="2400" dirty="0" err="1"/>
              <a:t>EditText</a:t>
            </a:r>
            <a:r>
              <a:rPr lang="en-CA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33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D0CC-CBA0-46BF-BBAE-A8323908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old themes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F3C52-3040-4DC4-A242-2B20510DA82C}"/>
              </a:ext>
            </a:extLst>
          </p:cNvPr>
          <p:cNvSpPr/>
          <p:nvPr/>
        </p:nvSpPr>
        <p:spPr>
          <a:xfrm>
            <a:off x="3049160" y="20580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 err="1"/>
              <a:t>Theme.Light</a:t>
            </a:r>
            <a:endParaRPr lang="en-CA" sz="2400" dirty="0"/>
          </a:p>
          <a:p>
            <a:r>
              <a:rPr lang="en-CA" sz="2400" dirty="0" err="1"/>
              <a:t>Theme.Black</a:t>
            </a:r>
            <a:endParaRPr lang="en-CA" sz="2400" dirty="0"/>
          </a:p>
          <a:p>
            <a:r>
              <a:rPr lang="en-CA" sz="2400" dirty="0" err="1"/>
              <a:t>Theme.Light.NoTitleBar</a:t>
            </a:r>
            <a:endParaRPr lang="en-CA" sz="2400" dirty="0"/>
          </a:p>
          <a:p>
            <a:r>
              <a:rPr lang="en-CA" sz="2400" dirty="0" err="1"/>
              <a:t>Theme.Black.NoTitleBar</a:t>
            </a:r>
            <a:endParaRPr lang="en-CA" sz="2400" dirty="0"/>
          </a:p>
          <a:p>
            <a:r>
              <a:rPr lang="en-CA" sz="2400" dirty="0" err="1"/>
              <a:t>Theme.Dialog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4286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D0CC-CBA0-46BF-BBAE-A8323908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</a:t>
            </a:r>
            <a:r>
              <a:rPr lang="en-CA" dirty="0" err="1"/>
              <a:t>Holo</a:t>
            </a:r>
            <a:r>
              <a:rPr lang="en-CA" dirty="0"/>
              <a:t> themes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F3C52-3040-4DC4-A242-2B20510DA82C}"/>
              </a:ext>
            </a:extLst>
          </p:cNvPr>
          <p:cNvSpPr/>
          <p:nvPr/>
        </p:nvSpPr>
        <p:spPr>
          <a:xfrm>
            <a:off x="3049160" y="205803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 err="1"/>
              <a:t>Theme.Holo</a:t>
            </a:r>
            <a:endParaRPr lang="en-CA" sz="2400" dirty="0"/>
          </a:p>
          <a:p>
            <a:r>
              <a:rPr lang="en-CA" sz="2400" dirty="0" err="1"/>
              <a:t>Theme.Holo.Dialog</a:t>
            </a:r>
            <a:endParaRPr lang="en-CA" sz="2400" dirty="0"/>
          </a:p>
          <a:p>
            <a:r>
              <a:rPr lang="en-CA" sz="2400" dirty="0" err="1"/>
              <a:t>Theme.Holo.NoActionBar</a:t>
            </a:r>
            <a:endParaRPr lang="en-CA" sz="2400" dirty="0"/>
          </a:p>
          <a:p>
            <a:r>
              <a:rPr lang="en-CA" sz="2400" dirty="0" err="1"/>
              <a:t>Theme.Holo.Light</a:t>
            </a:r>
            <a:endParaRPr lang="en-CA" sz="2400" dirty="0"/>
          </a:p>
          <a:p>
            <a:r>
              <a:rPr lang="en-CA" sz="2400" dirty="0" err="1"/>
              <a:t>Theme.Holo.Light.Dialog</a:t>
            </a:r>
            <a:endParaRPr lang="en-CA" sz="2400" dirty="0"/>
          </a:p>
          <a:p>
            <a:r>
              <a:rPr lang="en-CA" sz="2400" dirty="0" err="1"/>
              <a:t>Theme.Holo.Light.NoActionBar</a:t>
            </a:r>
            <a:endParaRPr lang="en-CA" sz="2400" dirty="0"/>
          </a:p>
          <a:p>
            <a:r>
              <a:rPr lang="en-CA" sz="2400" dirty="0" err="1"/>
              <a:t>Theme.Holo.Light.DarkActionBar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73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D0CC-CBA0-46BF-BBAE-A8323908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Material themes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F3C52-3040-4DC4-A242-2B20510DA82C}"/>
              </a:ext>
            </a:extLst>
          </p:cNvPr>
          <p:cNvSpPr/>
          <p:nvPr/>
        </p:nvSpPr>
        <p:spPr>
          <a:xfrm>
            <a:off x="3049160" y="205803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 err="1"/>
              <a:t>Theme.Material</a:t>
            </a:r>
            <a:endParaRPr lang="en-CA" sz="2400" dirty="0"/>
          </a:p>
          <a:p>
            <a:r>
              <a:rPr lang="en-CA" sz="2400" dirty="0" err="1"/>
              <a:t>Theme.Material.Dialog</a:t>
            </a:r>
            <a:endParaRPr lang="en-CA" sz="2400" dirty="0"/>
          </a:p>
          <a:p>
            <a:r>
              <a:rPr lang="en-CA" sz="2400" dirty="0" err="1"/>
              <a:t>Theme.Material.NoActionBar</a:t>
            </a:r>
            <a:endParaRPr lang="en-CA" sz="2400" dirty="0"/>
          </a:p>
          <a:p>
            <a:r>
              <a:rPr lang="en-CA" sz="2400" dirty="0" err="1"/>
              <a:t>Theme.Material.Light</a:t>
            </a:r>
            <a:endParaRPr lang="en-CA" sz="2400" dirty="0"/>
          </a:p>
          <a:p>
            <a:r>
              <a:rPr lang="en-CA" sz="2400" dirty="0" err="1"/>
              <a:t>Theme.Material.Light.Dialog</a:t>
            </a:r>
            <a:endParaRPr lang="en-CA" sz="2400" dirty="0"/>
          </a:p>
          <a:p>
            <a:r>
              <a:rPr lang="en-CA" sz="2400" dirty="0" err="1"/>
              <a:t>Theme.Material.Light.NoActionBar</a:t>
            </a:r>
            <a:endParaRPr lang="en-CA" sz="2400" dirty="0"/>
          </a:p>
          <a:p>
            <a:r>
              <a:rPr lang="en-CA" sz="2400" dirty="0" err="1"/>
              <a:t>Theme.Material.Light.DarkActionBar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19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D739-E5A8-4953-ABD4-3CA44F6E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Theme.Holo.Light.Dialog</a:t>
            </a:r>
            <a:endParaRPr lang="en-CA" dirty="0"/>
          </a:p>
        </p:txBody>
      </p:sp>
      <p:pic>
        <p:nvPicPr>
          <p:cNvPr id="3" name="Picture 31" descr="C:\Users\Joel\Documents\MMA Current\Android 2nd Edition\Manuscript\Chapter 07\7-12.png">
            <a:extLst>
              <a:ext uri="{FF2B5EF4-FFF2-40B4-BE49-F238E27FC236}">
                <a16:creationId xmlns:a16="http://schemas.microsoft.com/office/drawing/2014/main" id="{F9D689C3-7C3E-43A1-8CCF-D2208459D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63" y="2514600"/>
            <a:ext cx="454587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5C7C-2D2A-4826-A6A3-288EDFED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AndroidManifest.xml file used to…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42EAB-4D21-4FDD-A699-42321A50DC2C}"/>
              </a:ext>
            </a:extLst>
          </p:cNvPr>
          <p:cNvSpPr/>
          <p:nvPr/>
        </p:nvSpPr>
        <p:spPr>
          <a:xfrm>
            <a:off x="372573" y="1004510"/>
            <a:ext cx="9422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Apply a user-defined theme to the entire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D9213-6A3F-4B30-ACCE-08FACE3A3188}"/>
              </a:ext>
            </a:extLst>
          </p:cNvPr>
          <p:cNvSpPr/>
          <p:nvPr/>
        </p:nvSpPr>
        <p:spPr>
          <a:xfrm>
            <a:off x="372573" y="15892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&lt;application</a:t>
            </a:r>
          </a:p>
          <a:p>
            <a:r>
              <a:rPr lang="en-CA" dirty="0"/>
              <a:t>    </a:t>
            </a:r>
            <a:r>
              <a:rPr lang="en-CA" dirty="0" err="1"/>
              <a:t>android:icon</a:t>
            </a:r>
            <a:r>
              <a:rPr lang="en-CA" dirty="0"/>
              <a:t>="@drawable/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>
                <a:highlight>
                  <a:srgbClr val="FFFF00"/>
                </a:highlight>
              </a:rPr>
              <a:t>android:theme</a:t>
            </a:r>
            <a:r>
              <a:rPr lang="en-CA" dirty="0">
                <a:highlight>
                  <a:srgbClr val="FFFF00"/>
                </a:highlight>
              </a:rPr>
              <a:t>="@style/</a:t>
            </a:r>
            <a:r>
              <a:rPr lang="en-CA" dirty="0" err="1">
                <a:highlight>
                  <a:srgbClr val="FFFF00"/>
                </a:highlight>
              </a:rPr>
              <a:t>AppTheme</a:t>
            </a:r>
            <a:r>
              <a:rPr lang="en-CA" dirty="0">
                <a:highlight>
                  <a:srgbClr val="FFFF00"/>
                </a:highlight>
              </a:rPr>
              <a:t>" </a:t>
            </a:r>
          </a:p>
          <a:p>
            <a:r>
              <a:rPr lang="en-CA" dirty="0"/>
              <a:t>    </a:t>
            </a:r>
            <a:r>
              <a:rPr lang="en-CA" dirty="0" err="1"/>
              <a:t>android:allowBackup</a:t>
            </a:r>
            <a:r>
              <a:rPr lang="en-CA" dirty="0"/>
              <a:t>="true"&gt;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8D2AF-715B-498C-A370-5A4DFBB12A1D}"/>
              </a:ext>
            </a:extLst>
          </p:cNvPr>
          <p:cNvSpPr/>
          <p:nvPr/>
        </p:nvSpPr>
        <p:spPr>
          <a:xfrm>
            <a:off x="372573" y="3066613"/>
            <a:ext cx="7377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Apply a built-in theme to a single activity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966A6-FDC2-4EDD-A0E2-3F7387B3A7F0}"/>
              </a:ext>
            </a:extLst>
          </p:cNvPr>
          <p:cNvSpPr/>
          <p:nvPr/>
        </p:nvSpPr>
        <p:spPr>
          <a:xfrm>
            <a:off x="372573" y="3651388"/>
            <a:ext cx="7377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&lt;activity</a:t>
            </a:r>
          </a:p>
          <a:p>
            <a:r>
              <a:rPr lang="en-CA" dirty="0"/>
              <a:t>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com.murach.dialogtest.DialogActivity</a:t>
            </a:r>
            <a:r>
              <a:rPr lang="en-CA" dirty="0"/>
              <a:t>"</a:t>
            </a:r>
          </a:p>
          <a:p>
            <a:r>
              <a:rPr lang="en-CA" dirty="0"/>
              <a:t>   </a:t>
            </a:r>
            <a:r>
              <a:rPr lang="en-CA" dirty="0" err="1">
                <a:highlight>
                  <a:srgbClr val="FFFF00"/>
                </a:highlight>
              </a:rPr>
              <a:t>android:theme</a:t>
            </a:r>
            <a:r>
              <a:rPr lang="en-CA" dirty="0">
                <a:highlight>
                  <a:srgbClr val="FFFF00"/>
                </a:highlight>
              </a:rPr>
              <a:t>="@</a:t>
            </a:r>
            <a:r>
              <a:rPr lang="en-CA" dirty="0" err="1">
                <a:highlight>
                  <a:srgbClr val="FFFF00"/>
                </a:highlight>
              </a:rPr>
              <a:t>android:style</a:t>
            </a:r>
            <a:r>
              <a:rPr lang="en-CA" dirty="0">
                <a:highlight>
                  <a:srgbClr val="FFFF00"/>
                </a:highlight>
              </a:rPr>
              <a:t>/</a:t>
            </a:r>
            <a:r>
              <a:rPr lang="en-CA" dirty="0" err="1">
                <a:highlight>
                  <a:srgbClr val="FFFF00"/>
                </a:highlight>
              </a:rPr>
              <a:t>Theme.Holo.Light.Dialog</a:t>
            </a:r>
            <a:r>
              <a:rPr lang="en-CA" dirty="0">
                <a:highlight>
                  <a:srgbClr val="FFFF00"/>
                </a:highlight>
              </a:rPr>
              <a:t>"</a:t>
            </a:r>
          </a:p>
          <a:p>
            <a:r>
              <a:rPr lang="en-CA" dirty="0"/>
              <a:t>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about_title</a:t>
            </a:r>
            <a:r>
              <a:rPr lang="en-CA" dirty="0"/>
              <a:t>"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D58C1-592C-4386-BFC7-A2F5ECC816B0}"/>
              </a:ext>
            </a:extLst>
          </p:cNvPr>
          <p:cNvSpPr/>
          <p:nvPr/>
        </p:nvSpPr>
        <p:spPr>
          <a:xfrm>
            <a:off x="372572" y="4851717"/>
            <a:ext cx="7377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Apply a built-in theme to a single activity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8D8DA-C17C-405A-8275-9C26442D439E}"/>
              </a:ext>
            </a:extLst>
          </p:cNvPr>
          <p:cNvSpPr/>
          <p:nvPr/>
        </p:nvSpPr>
        <p:spPr>
          <a:xfrm>
            <a:off x="269239" y="5436492"/>
            <a:ext cx="105576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&lt;activity</a:t>
            </a:r>
          </a:p>
          <a:p>
            <a:r>
              <a:rPr lang="en-CA" dirty="0"/>
              <a:t>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com.murach.dialogtest.DialogActivity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>
                <a:highlight>
                  <a:srgbClr val="FFFF00"/>
                </a:highlight>
              </a:rPr>
              <a:t>android:theme</a:t>
            </a:r>
            <a:r>
              <a:rPr lang="en-CA" dirty="0">
                <a:highlight>
                  <a:srgbClr val="FFFF00"/>
                </a:highlight>
              </a:rPr>
              <a:t>="@style/</a:t>
            </a:r>
            <a:r>
              <a:rPr lang="en-CA" dirty="0" err="1">
                <a:highlight>
                  <a:srgbClr val="FFFF00"/>
                </a:highlight>
              </a:rPr>
              <a:t>DialogTheme</a:t>
            </a:r>
            <a:r>
              <a:rPr lang="en-CA" dirty="0">
                <a:highlight>
                  <a:srgbClr val="FFFF00"/>
                </a:highlight>
              </a:rPr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about_title</a:t>
            </a:r>
            <a:r>
              <a:rPr lang="en-CA" dirty="0"/>
              <a:t>" 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57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75457-A210-48A0-81EA-BB78DF75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708865"/>
          </a:xfrm>
        </p:spPr>
        <p:txBody>
          <a:bodyPr/>
          <a:lstStyle/>
          <a:p>
            <a:r>
              <a:rPr lang="en-CA" sz="3200" dirty="0"/>
              <a:t>The </a:t>
            </a:r>
            <a:r>
              <a:rPr lang="en-CA" sz="3200" dirty="0" err="1"/>
              <a:t>Holo</a:t>
            </a:r>
            <a:r>
              <a:rPr lang="en-CA" sz="3200" dirty="0"/>
              <a:t> theme (light with dark action bar)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8F2F7AD-5703-4626-90FB-1B9124DEFA21}"/>
              </a:ext>
            </a:extLst>
          </p:cNvPr>
          <p:cNvSpPr txBox="1">
            <a:spLocks/>
          </p:cNvSpPr>
          <p:nvPr/>
        </p:nvSpPr>
        <p:spPr>
          <a:xfrm>
            <a:off x="268080" y="2513308"/>
            <a:ext cx="11655840" cy="7088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The Material theme (light with dark action bar)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167346-31E8-41C8-B0AB-12A64921064F}"/>
              </a:ext>
            </a:extLst>
          </p:cNvPr>
          <p:cNvSpPr txBox="1">
            <a:spLocks/>
          </p:cNvSpPr>
          <p:nvPr/>
        </p:nvSpPr>
        <p:spPr>
          <a:xfrm>
            <a:off x="268080" y="4494770"/>
            <a:ext cx="11655840" cy="7088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The </a:t>
            </a:r>
            <a:r>
              <a:rPr lang="en-CA" sz="3200" dirty="0" err="1"/>
              <a:t>AppCompat</a:t>
            </a:r>
            <a:r>
              <a:rPr lang="en-CA" sz="3200" dirty="0"/>
              <a:t> theme (light with dark action bar)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EF3AC-C640-48B8-BAF0-2CC49A29B6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976"/>
            <a:ext cx="2743200" cy="1192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3CC83-1752-4705-A4D0-28BB9BFC2E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22173"/>
            <a:ext cx="2633345" cy="1162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111E8-3DEC-4D70-AAB4-8D172837E0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5203635"/>
            <a:ext cx="2633345" cy="12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E2B7-E766-487F-8CA7-A346F19D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styles.xml files for a user-defined theme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41478-C019-4F05-847F-33553BC46152}"/>
              </a:ext>
            </a:extLst>
          </p:cNvPr>
          <p:cNvSpPr/>
          <p:nvPr/>
        </p:nvSpPr>
        <p:spPr>
          <a:xfrm>
            <a:off x="269240" y="1189176"/>
            <a:ext cx="7585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In the res\values directory (prior to API 21)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4CDED-8E41-47EF-9C9B-7A6539EA5CA4}"/>
              </a:ext>
            </a:extLst>
          </p:cNvPr>
          <p:cNvSpPr/>
          <p:nvPr/>
        </p:nvSpPr>
        <p:spPr>
          <a:xfrm>
            <a:off x="269240" y="17739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>
                <a:highlight>
                  <a:srgbClr val="FFFF00"/>
                </a:highlight>
              </a:rPr>
              <a:t>DialogTheme</a:t>
            </a:r>
            <a:r>
              <a:rPr lang="en-CA" dirty="0"/>
              <a:t>" </a:t>
            </a:r>
          </a:p>
          <a:p>
            <a:r>
              <a:rPr lang="en-CA" dirty="0"/>
              <a:t>    parent="</a:t>
            </a:r>
            <a:r>
              <a:rPr lang="en-CA" dirty="0" err="1"/>
              <a:t>android:Theme.Holo.Light.Dialog</a:t>
            </a:r>
            <a:r>
              <a:rPr lang="en-CA" dirty="0"/>
              <a:t>"/&gt;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62420-C588-4D77-98B4-68D7225F5DE2}"/>
              </a:ext>
            </a:extLst>
          </p:cNvPr>
          <p:cNvSpPr/>
          <p:nvPr/>
        </p:nvSpPr>
        <p:spPr>
          <a:xfrm>
            <a:off x="269240" y="2771542"/>
            <a:ext cx="8547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In the res\values-v21 directory (API 21 and later)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A2296-AEAD-4B92-A426-4543EBEA84E5}"/>
              </a:ext>
            </a:extLst>
          </p:cNvPr>
          <p:cNvSpPr/>
          <p:nvPr/>
        </p:nvSpPr>
        <p:spPr>
          <a:xfrm>
            <a:off x="269240" y="3356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>
                <a:highlight>
                  <a:srgbClr val="FFFF00"/>
                </a:highlight>
              </a:rPr>
              <a:t>DialogTheme</a:t>
            </a:r>
            <a:r>
              <a:rPr lang="en-CA" dirty="0"/>
              <a:t>" </a:t>
            </a:r>
          </a:p>
          <a:p>
            <a:r>
              <a:rPr lang="en-CA" dirty="0"/>
              <a:t>    parent="</a:t>
            </a:r>
            <a:r>
              <a:rPr lang="en-CA" dirty="0" err="1"/>
              <a:t>android:Theme.Material.Light.Dialog</a:t>
            </a:r>
            <a:r>
              <a:rPr lang="en-CA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5858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4A79-67FA-40C8-A142-DAD8B2DA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apply themes at different levels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64F2A-B0B5-4E9B-9EA9-890973B57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407360"/>
          </a:xfrm>
        </p:spPr>
        <p:txBody>
          <a:bodyPr/>
          <a:lstStyle/>
          <a:p>
            <a:r>
              <a:rPr lang="en-CA" sz="2800" dirty="0"/>
              <a:t>You can use the AndroidManifest.xml file to apply a theme to the entire application or to a specific activity.</a:t>
            </a:r>
          </a:p>
          <a:p>
            <a:r>
              <a:rPr lang="en-CA" sz="2800" dirty="0"/>
              <a:t>To apply a theme to the entire application, use the theme attribute of the application element to specify the theme as shown in figure 7-2.</a:t>
            </a:r>
          </a:p>
          <a:p>
            <a:r>
              <a:rPr lang="en-CA" sz="2800" dirty="0"/>
              <a:t>To apply a theme to a specific activity, use the theme attribute of the activity element to specify the theme.</a:t>
            </a:r>
          </a:p>
          <a:p>
            <a:r>
              <a:rPr lang="en-CA" sz="2800" dirty="0"/>
              <a:t>You can use the theme attribute to specify a built-in theme or a custom theme.</a:t>
            </a:r>
          </a:p>
          <a:p>
            <a:r>
              <a:rPr lang="en-CA" sz="2800" dirty="0"/>
              <a:t>When you specify a theme for the application and activity levels, the theme at the activity level overrides the theme at the application level.</a:t>
            </a:r>
          </a:p>
        </p:txBody>
      </p:sp>
    </p:spTree>
    <p:extLst>
      <p:ext uri="{BB962C8B-B14F-4D97-AF65-F5344CB8AC3E}">
        <p14:creationId xmlns:p14="http://schemas.microsoft.com/office/powerpoint/2010/main" val="38420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996B-97F7-4443-AB4C-C1834B34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colors.xml file in the res/values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A821-58F1-42EE-B8F3-3B3A2DB1432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8163" y="1187450"/>
            <a:ext cx="11653837" cy="54530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&lt;resources&gt;</a:t>
            </a:r>
          </a:p>
          <a:p>
            <a:pPr marL="0" indent="0">
              <a:buNone/>
            </a:pPr>
            <a:r>
              <a:rPr lang="en-CA" dirty="0"/>
              <a:t>    &lt;color name="primary"&gt;#141315&lt;/color&gt;</a:t>
            </a:r>
          </a:p>
          <a:p>
            <a:pPr marL="0" indent="0">
              <a:buNone/>
            </a:pPr>
            <a:r>
              <a:rPr lang="en-CA" dirty="0"/>
              <a:t>    &lt;color name="secondary"&gt;#736C6B&lt;/color&gt;</a:t>
            </a:r>
          </a:p>
          <a:p>
            <a:pPr marL="0" indent="0">
              <a:buNone/>
            </a:pPr>
            <a:r>
              <a:rPr lang="en-CA" dirty="0"/>
              <a:t>    &lt;color name="tertiary"&gt;#DDE0CE&lt;/color&gt;</a:t>
            </a:r>
          </a:p>
          <a:p>
            <a:pPr marL="0" indent="0">
              <a:buNone/>
            </a:pPr>
            <a:r>
              <a:rPr lang="en-CA" dirty="0"/>
              <a:t>    &lt;color name="background"&gt;#A6D39D&lt;/color&gt;</a:t>
            </a:r>
          </a:p>
          <a:p>
            <a:pPr marL="0" indent="0">
              <a:buNone/>
            </a:pPr>
            <a:r>
              <a:rPr lang="en-CA" dirty="0"/>
              <a:t>    &lt;color name="dark"&gt;#000000&lt;/color&gt;</a:t>
            </a:r>
          </a:p>
          <a:p>
            <a:pPr marL="0" indent="0">
              <a:buNone/>
            </a:pPr>
            <a:r>
              <a:rPr lang="en-CA" dirty="0"/>
              <a:t>    &lt;color name="light"&gt;#FFFFFF&lt;/color&gt;</a:t>
            </a:r>
          </a:p>
          <a:p>
            <a:pPr marL="0" indent="0">
              <a:buNone/>
            </a:pPr>
            <a:r>
              <a:rPr lang="en-CA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7609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AE1D-76CE-4BD9-B399-1C4C52BC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apply colors to a widget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8EDE2-78F4-44C1-99D2-C8E0B86FB6D5}"/>
              </a:ext>
            </a:extLst>
          </p:cNvPr>
          <p:cNvSpPr/>
          <p:nvPr/>
        </p:nvSpPr>
        <p:spPr>
          <a:xfrm>
            <a:off x="269240" y="1189176"/>
            <a:ext cx="4827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Using a hexadecimal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63B99-2352-4CDE-98AF-18459E360AF2}"/>
              </a:ext>
            </a:extLst>
          </p:cNvPr>
          <p:cNvSpPr/>
          <p:nvPr/>
        </p:nvSpPr>
        <p:spPr>
          <a:xfrm>
            <a:off x="268726" y="1773951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android:textColor</a:t>
            </a:r>
            <a:r>
              <a:rPr lang="en-CA" dirty="0"/>
              <a:t>="#141315"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ED936-0D8A-42FA-BB17-041436F32CD7}"/>
              </a:ext>
            </a:extLst>
          </p:cNvPr>
          <p:cNvSpPr/>
          <p:nvPr/>
        </p:nvSpPr>
        <p:spPr>
          <a:xfrm>
            <a:off x="269240" y="2143283"/>
            <a:ext cx="6725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Using a name from the colors.xml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12493-6B36-4427-9482-0C0F4CFB4284}"/>
              </a:ext>
            </a:extLst>
          </p:cNvPr>
          <p:cNvSpPr/>
          <p:nvPr/>
        </p:nvSpPr>
        <p:spPr>
          <a:xfrm>
            <a:off x="268726" y="2728058"/>
            <a:ext cx="380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android:textColor</a:t>
            </a:r>
            <a:r>
              <a:rPr lang="en-CA" dirty="0"/>
              <a:t>="@color/primary"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F48F8-19A7-4FD7-9EE2-001F6EF84CF7}"/>
              </a:ext>
            </a:extLst>
          </p:cNvPr>
          <p:cNvSpPr/>
          <p:nvPr/>
        </p:nvSpPr>
        <p:spPr>
          <a:xfrm>
            <a:off x="268726" y="3097390"/>
            <a:ext cx="4827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Using a hexadecimal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35692-DCDD-419D-9618-FCFB2FD4EC00}"/>
              </a:ext>
            </a:extLst>
          </p:cNvPr>
          <p:cNvSpPr/>
          <p:nvPr/>
        </p:nvSpPr>
        <p:spPr>
          <a:xfrm>
            <a:off x="268212" y="3682165"/>
            <a:ext cx="501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android:textColor</a:t>
            </a:r>
            <a:r>
              <a:rPr lang="en-CA" dirty="0"/>
              <a:t>="@</a:t>
            </a:r>
            <a:r>
              <a:rPr lang="en-CA" dirty="0" err="1"/>
              <a:t>android:color</a:t>
            </a:r>
            <a:r>
              <a:rPr lang="en-CA" dirty="0"/>
              <a:t>/</a:t>
            </a:r>
            <a:r>
              <a:rPr lang="en-CA" dirty="0" err="1"/>
              <a:t>darker_gray</a:t>
            </a:r>
            <a:r>
              <a:rPr lang="en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0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98EDE2-78F4-44C1-99D2-C8E0B86FB6D5}"/>
              </a:ext>
            </a:extLst>
          </p:cNvPr>
          <p:cNvSpPr/>
          <p:nvPr/>
        </p:nvSpPr>
        <p:spPr>
          <a:xfrm>
            <a:off x="94143" y="216410"/>
            <a:ext cx="5405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How to apply colors to a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63B99-2352-4CDE-98AF-18459E360AF2}"/>
              </a:ext>
            </a:extLst>
          </p:cNvPr>
          <p:cNvSpPr/>
          <p:nvPr/>
        </p:nvSpPr>
        <p:spPr>
          <a:xfrm>
            <a:off x="93629" y="801185"/>
            <a:ext cx="69680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/>
              <a:t>TextView</a:t>
            </a:r>
            <a:r>
              <a:rPr lang="en-CA" dirty="0"/>
              <a:t>" parent="@</a:t>
            </a:r>
            <a:r>
              <a:rPr lang="en-CA" dirty="0" err="1"/>
              <a:t>android:style</a:t>
            </a:r>
            <a:r>
              <a:rPr lang="en-CA" dirty="0"/>
              <a:t>/</a:t>
            </a:r>
            <a:r>
              <a:rPr lang="en-CA" dirty="0" err="1"/>
              <a:t>Widget.TextView</a:t>
            </a:r>
            <a:r>
              <a:rPr lang="en-CA" dirty="0"/>
              <a:t>"&gt;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android:textColor</a:t>
            </a:r>
            <a:r>
              <a:rPr lang="en-CA" dirty="0"/>
              <a:t>"&gt;@color/primary&lt;/item&gt;</a:t>
            </a:r>
          </a:p>
          <a:p>
            <a:r>
              <a:rPr lang="en-CA" dirty="0"/>
              <a:t>&lt;/style&gt;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ED936-0D8A-42FA-BB17-041436F32CD7}"/>
              </a:ext>
            </a:extLst>
          </p:cNvPr>
          <p:cNvSpPr/>
          <p:nvPr/>
        </p:nvSpPr>
        <p:spPr>
          <a:xfrm>
            <a:off x="93115" y="1863014"/>
            <a:ext cx="5737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How to apply colors to a theme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12493-6B36-4427-9482-0C0F4CFB4284}"/>
              </a:ext>
            </a:extLst>
          </p:cNvPr>
          <p:cNvSpPr/>
          <p:nvPr/>
        </p:nvSpPr>
        <p:spPr>
          <a:xfrm>
            <a:off x="92601" y="2447789"/>
            <a:ext cx="88174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&lt;style name="</a:t>
            </a:r>
            <a:r>
              <a:rPr lang="en-CA" dirty="0" err="1"/>
              <a:t>AppTheme</a:t>
            </a:r>
            <a:r>
              <a:rPr lang="en-CA" dirty="0"/>
              <a:t>" parent="</a:t>
            </a:r>
            <a:r>
              <a:rPr lang="en-CA" dirty="0" err="1"/>
              <a:t>AppBaseTheme</a:t>
            </a:r>
            <a:r>
              <a:rPr lang="en-CA" dirty="0"/>
              <a:t>"&gt;</a:t>
            </a:r>
          </a:p>
          <a:p>
            <a:r>
              <a:rPr lang="en-CA" dirty="0"/>
              <a:t>    &lt;!-- Set new colors for the theme --&gt;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android:windowBackground</a:t>
            </a:r>
            <a:r>
              <a:rPr lang="en-CA" dirty="0"/>
              <a:t>"&gt;@color/background&lt;/item&gt;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android:textColorPrimary</a:t>
            </a:r>
            <a:r>
              <a:rPr lang="en-CA" dirty="0"/>
              <a:t>"&gt;@color/primary&lt;/item&gt;</a:t>
            </a:r>
          </a:p>
          <a:p>
            <a:r>
              <a:rPr lang="en-CA" dirty="0"/>
              <a:t>    &lt;item name="</a:t>
            </a:r>
            <a:r>
              <a:rPr lang="en-CA" dirty="0" err="1"/>
              <a:t>android:textColorSecondary</a:t>
            </a:r>
            <a:r>
              <a:rPr lang="en-CA" dirty="0"/>
              <a:t>"&gt;@color/secondary&lt;/item&gt;</a:t>
            </a:r>
          </a:p>
          <a:p>
            <a:r>
              <a:rPr lang="en-CA" dirty="0"/>
              <a:t>&lt;/style&gt;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F48F8-19A7-4FD7-9EE2-001F6EF84CF7}"/>
              </a:ext>
            </a:extLst>
          </p:cNvPr>
          <p:cNvSpPr/>
          <p:nvPr/>
        </p:nvSpPr>
        <p:spPr>
          <a:xfrm>
            <a:off x="93115" y="4340615"/>
            <a:ext cx="7599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The colors.xml file for Android 6.0 (API 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35692-DCDD-419D-9618-FCFB2FD4EC00}"/>
              </a:ext>
            </a:extLst>
          </p:cNvPr>
          <p:cNvSpPr/>
          <p:nvPr/>
        </p:nvSpPr>
        <p:spPr>
          <a:xfrm>
            <a:off x="92601" y="4925390"/>
            <a:ext cx="6363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\android-</a:t>
            </a:r>
            <a:r>
              <a:rPr lang="en-CA" dirty="0" err="1"/>
              <a:t>sdks</a:t>
            </a:r>
            <a:r>
              <a:rPr lang="en-CA" dirty="0"/>
              <a:t>\platforms\android23\data\res\values\colors.xml</a:t>
            </a:r>
          </a:p>
        </p:txBody>
      </p:sp>
    </p:spTree>
    <p:extLst>
      <p:ext uri="{BB962C8B-B14F-4D97-AF65-F5344CB8AC3E}">
        <p14:creationId xmlns:p14="http://schemas.microsoft.com/office/powerpoint/2010/main" val="26733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371D-A34C-4983-BAB7-77D34810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vs. theme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821B-C9F2-45E8-93D3-2366A4857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38234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style is a collection of properties that specify formatting for a widget.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theme is a style that’s applied to an entire activity or app. Android includes several built-in themes. When a theme is applied, every widget applies each style of the theme that it supports.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75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F898-861D-4E78-9C3E-CE77DFE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 bar vs. action 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D6E6-7CB9-41C6-89C7-D233C98F7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33346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Prior to Android 4.0, an activity can include a title bar that displays the title of the activity.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With Android 4.0 and later, an activity can include an action bar that displays the activity’s title and, optionally, buttons that allow the user to perform actions.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83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B2E35-77BF-4F5C-95FF-85EEA8F2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The application element of the AndroidManifest.xml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D2F96-7935-4F50-8DE9-8C812C7F12F4}"/>
              </a:ext>
            </a:extLst>
          </p:cNvPr>
          <p:cNvSpPr/>
          <p:nvPr/>
        </p:nvSpPr>
        <p:spPr>
          <a:xfrm>
            <a:off x="2138464" y="2305616"/>
            <a:ext cx="79150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&lt;application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android:icon</a:t>
            </a:r>
            <a:r>
              <a:rPr lang="en-CA" sz="2800" dirty="0"/>
              <a:t>="@drawable/</a:t>
            </a:r>
            <a:r>
              <a:rPr lang="en-CA" sz="2800" dirty="0" err="1"/>
              <a:t>ic_launcher</a:t>
            </a:r>
            <a:r>
              <a:rPr lang="en-CA" sz="2800" dirty="0"/>
              <a:t>"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android:label</a:t>
            </a:r>
            <a:r>
              <a:rPr lang="en-CA" sz="2800" dirty="0"/>
              <a:t>="@string/</a:t>
            </a:r>
            <a:r>
              <a:rPr lang="en-CA" sz="2800" dirty="0" err="1"/>
              <a:t>app_name</a:t>
            </a:r>
            <a:r>
              <a:rPr lang="en-CA" sz="2800" dirty="0"/>
              <a:t>"</a:t>
            </a:r>
          </a:p>
          <a:p>
            <a:r>
              <a:rPr lang="en-CA" sz="2800" dirty="0"/>
              <a:t>    </a:t>
            </a:r>
            <a:r>
              <a:rPr lang="en-CA" sz="2800" dirty="0" err="1">
                <a:highlight>
                  <a:srgbClr val="FFFF00"/>
                </a:highlight>
              </a:rPr>
              <a:t>android:theme</a:t>
            </a:r>
            <a:r>
              <a:rPr lang="en-CA" sz="2800" dirty="0">
                <a:highlight>
                  <a:srgbClr val="FFFF00"/>
                </a:highlight>
              </a:rPr>
              <a:t>="@style/</a:t>
            </a:r>
            <a:r>
              <a:rPr lang="en-CA" sz="2800" dirty="0" err="1">
                <a:highlight>
                  <a:srgbClr val="FFFF00"/>
                </a:highlight>
              </a:rPr>
              <a:t>AppTheme</a:t>
            </a:r>
            <a:r>
              <a:rPr lang="en-CA" sz="2800" dirty="0">
                <a:highlight>
                  <a:srgbClr val="FFFF00"/>
                </a:highlight>
              </a:rPr>
              <a:t>"</a:t>
            </a:r>
            <a:r>
              <a:rPr lang="en-CA" sz="2800" dirty="0"/>
              <a:t> 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android:allowBackup</a:t>
            </a:r>
            <a:r>
              <a:rPr lang="en-CA" sz="2800" dirty="0"/>
              <a:t>="true"&gt;</a:t>
            </a:r>
          </a:p>
        </p:txBody>
      </p:sp>
    </p:spTree>
    <p:extLst>
      <p:ext uri="{BB962C8B-B14F-4D97-AF65-F5344CB8AC3E}">
        <p14:creationId xmlns:p14="http://schemas.microsoft.com/office/powerpoint/2010/main" val="38333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0B96-9666-40D2-A2EC-AA7B7E76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styles.xml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8FC703-491D-4AB4-B7A6-A9A782980E0B}"/>
              </a:ext>
            </a:extLst>
          </p:cNvPr>
          <p:cNvSpPr/>
          <p:nvPr/>
        </p:nvSpPr>
        <p:spPr>
          <a:xfrm>
            <a:off x="269240" y="1189176"/>
            <a:ext cx="7585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In the res\values directory (prior to API 21)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8867C-4880-4CE2-9FDC-43A9F70E1684}"/>
              </a:ext>
            </a:extLst>
          </p:cNvPr>
          <p:cNvSpPr/>
          <p:nvPr/>
        </p:nvSpPr>
        <p:spPr>
          <a:xfrm>
            <a:off x="269240" y="2007742"/>
            <a:ext cx="11754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&lt;resources&gt;</a:t>
            </a:r>
          </a:p>
          <a:p>
            <a:r>
              <a:rPr lang="en-CA" sz="2400" dirty="0"/>
              <a:t>    &lt;style name="</a:t>
            </a:r>
            <a:r>
              <a:rPr lang="en-CA" sz="2400" dirty="0" err="1">
                <a:highlight>
                  <a:srgbClr val="FFFF00"/>
                </a:highlight>
              </a:rPr>
              <a:t>AppTheme</a:t>
            </a:r>
            <a:r>
              <a:rPr lang="en-CA" sz="2400" dirty="0"/>
              <a:t>" parent="</a:t>
            </a:r>
            <a:r>
              <a:rPr lang="en-CA" sz="2400" dirty="0" err="1"/>
              <a:t>android:Theme.Holo.Light.DarkActionBar</a:t>
            </a:r>
            <a:r>
              <a:rPr lang="en-CA" sz="2400" dirty="0"/>
              <a:t>" /&gt;</a:t>
            </a:r>
          </a:p>
          <a:p>
            <a:r>
              <a:rPr lang="en-CA" sz="2400" dirty="0"/>
              <a:t>&lt;/resources&gt;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2284-D19C-4D2B-A7CA-6523947A7838}"/>
              </a:ext>
            </a:extLst>
          </p:cNvPr>
          <p:cNvSpPr/>
          <p:nvPr/>
        </p:nvSpPr>
        <p:spPr>
          <a:xfrm>
            <a:off x="269240" y="3612336"/>
            <a:ext cx="8547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In the res\values-v21 directory (API 21 and later)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2FEEB-E77A-427C-A7B8-EF33AA3ECC8F}"/>
              </a:ext>
            </a:extLst>
          </p:cNvPr>
          <p:cNvSpPr/>
          <p:nvPr/>
        </p:nvSpPr>
        <p:spPr>
          <a:xfrm>
            <a:off x="269240" y="4365062"/>
            <a:ext cx="11569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&lt;resources&gt;</a:t>
            </a:r>
          </a:p>
          <a:p>
            <a:r>
              <a:rPr lang="en-CA" sz="2400" dirty="0"/>
              <a:t>   &lt;style name="</a:t>
            </a:r>
            <a:r>
              <a:rPr lang="en-CA" sz="2400" dirty="0" err="1">
                <a:highlight>
                  <a:srgbClr val="FFFF00"/>
                </a:highlight>
              </a:rPr>
              <a:t>AppTheme</a:t>
            </a:r>
            <a:r>
              <a:rPr lang="en-CA" sz="2400" dirty="0"/>
              <a:t>" parent="</a:t>
            </a:r>
            <a:r>
              <a:rPr lang="en-CA" sz="2400" dirty="0" err="1"/>
              <a:t>android:Theme.Material.Light.DarkActionBar</a:t>
            </a:r>
            <a:r>
              <a:rPr lang="en-CA" sz="2400" dirty="0"/>
              <a:t>" /&gt;</a:t>
            </a:r>
          </a:p>
          <a:p>
            <a:r>
              <a:rPr lang="en-CA" sz="2400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7355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1AF-7F9F-4349-A4EB-83E2915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dependency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B362FC4-E8E4-4EE2-8A84-98EF7822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219200"/>
            <a:ext cx="72390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1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EBC1-052D-49C1-9E72-851DDD25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How to add a dependency for the v7 </a:t>
            </a:r>
            <a:r>
              <a:rPr lang="en-CA" sz="4000" dirty="0" err="1"/>
              <a:t>appcompat</a:t>
            </a:r>
            <a:r>
              <a:rPr lang="en-CA" sz="4000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8A3B-2B7E-409B-B980-9C86031DC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10909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CA" sz="3200" dirty="0"/>
              <a:t>In Android Studio, right-click on the app node of your project and select the Open Module Settings item.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Click the Dependencies tab, click the Add (+) button, and use the resulting dialog to add the v7 </a:t>
            </a:r>
            <a:r>
              <a:rPr lang="en-CA" sz="3200" dirty="0" err="1"/>
              <a:t>appcompat</a:t>
            </a:r>
            <a:r>
              <a:rPr lang="en-CA" sz="3200" dirty="0"/>
              <a:t> library. This should add a dependency to the end of the Gradle build script like this: </a:t>
            </a:r>
            <a:br>
              <a:rPr lang="en-CA" sz="3200" dirty="0"/>
            </a:br>
            <a:r>
              <a:rPr lang="en-CA" sz="2400" dirty="0"/>
              <a:t>dependencies {compile 'com.android.support:appcompat-v7:23.0.1'}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Open the class for the activity. Then, replace the import statement for the Activity class with an import statement for the </a:t>
            </a:r>
            <a:r>
              <a:rPr lang="en-CA" sz="3200" dirty="0" err="1"/>
              <a:t>AppCompatActivity</a:t>
            </a:r>
            <a:r>
              <a:rPr lang="en-CA" sz="3200" dirty="0"/>
              <a:t> class like this:</a:t>
            </a:r>
            <a:br>
              <a:rPr lang="en-CA" sz="3200" dirty="0"/>
            </a:br>
            <a:r>
              <a:rPr lang="en-CA" sz="2400" dirty="0"/>
              <a:t>import android.support.v7.app.AppCompatActivity;</a:t>
            </a:r>
          </a:p>
        </p:txBody>
      </p:sp>
    </p:spTree>
    <p:extLst>
      <p:ext uri="{BB962C8B-B14F-4D97-AF65-F5344CB8AC3E}">
        <p14:creationId xmlns:p14="http://schemas.microsoft.com/office/powerpoint/2010/main" val="41403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650</TotalTime>
  <Words>2976</Words>
  <Application>Microsoft Office PowerPoint</Application>
  <PresentationFormat>Widescreen</PresentationFormat>
  <Paragraphs>320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Android Themes &amp; Styles</vt:lpstr>
      <vt:lpstr>Objectives</vt:lpstr>
      <vt:lpstr>The Holo theme (light with dark action bar)</vt:lpstr>
      <vt:lpstr>Style vs. theme</vt:lpstr>
      <vt:lpstr>Title bar vs. action bar</vt:lpstr>
      <vt:lpstr>The application element of the AndroidManifest.xml file</vt:lpstr>
      <vt:lpstr>Two styles.xml files</vt:lpstr>
      <vt:lpstr>Adding a dependency</vt:lpstr>
      <vt:lpstr>How to add a dependency for the v7 appcompat library</vt:lpstr>
      <vt:lpstr>How to add a dependency for the v7 appcompat library (continued)</vt:lpstr>
      <vt:lpstr>A style that overrides one property</vt:lpstr>
      <vt:lpstr>How to inherit multiple user-defined styles</vt:lpstr>
      <vt:lpstr>The Resources dialog for a style</vt:lpstr>
      <vt:lpstr>A TextView widget with the TextView.Label style</vt:lpstr>
      <vt:lpstr>A styles.xml file in the res\values directory with four user-defined styles</vt:lpstr>
      <vt:lpstr>A styles.xml file that customizes the Holo theme</vt:lpstr>
      <vt:lpstr>API documentation for standard attributes in a theme</vt:lpstr>
      <vt:lpstr>A styles.xml file that customizes the AppCompat theme</vt:lpstr>
      <vt:lpstr>The API documentation for the attributes from the AppCompat theme</vt:lpstr>
      <vt:lpstr>The styles.xml file in the res\values directory</vt:lpstr>
      <vt:lpstr>The styles.xml file in the res\values-v21 directory</vt:lpstr>
      <vt:lpstr>Some built-in styles for controlling text appearance</vt:lpstr>
      <vt:lpstr>styles.xml file that modifies TextAppearance styles</vt:lpstr>
      <vt:lpstr>An EditText widget that uses a TextAppearance style</vt:lpstr>
      <vt:lpstr>Some old themes</vt:lpstr>
      <vt:lpstr>Some Holo themes</vt:lpstr>
      <vt:lpstr>Some Material themes</vt:lpstr>
      <vt:lpstr>Theme.Holo.Light.Dialog</vt:lpstr>
      <vt:lpstr>AndroidManifest.xml file used to…</vt:lpstr>
      <vt:lpstr>Two styles.xml files for a user-defined theme</vt:lpstr>
      <vt:lpstr>How to apply themes at different levels</vt:lpstr>
      <vt:lpstr>A colors.xml file in the res/values directory</vt:lpstr>
      <vt:lpstr>How to apply colors to a widget</vt:lpstr>
      <vt:lpstr>PowerPoint Presentation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31</cp:revision>
  <dcterms:created xsi:type="dcterms:W3CDTF">2017-08-19T15:28:22Z</dcterms:created>
  <dcterms:modified xsi:type="dcterms:W3CDTF">2017-09-25T15:26:39Z</dcterms:modified>
</cp:coreProperties>
</file>