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301" r:id="rId7"/>
    <p:sldId id="274" r:id="rId8"/>
    <p:sldId id="302" r:id="rId9"/>
    <p:sldId id="307" r:id="rId10"/>
    <p:sldId id="308" r:id="rId11"/>
    <p:sldId id="28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25" autoAdjust="0"/>
  </p:normalViewPr>
  <p:slideViewPr>
    <p:cSldViewPr snapToGrid="0">
      <p:cViewPr>
        <p:scale>
          <a:sx n="80" d="100"/>
          <a:sy n="80" d="100"/>
        </p:scale>
        <p:origin x="293" y="91"/>
      </p:cViewPr>
      <p:guideLst/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269636E-4C4C-4D27-9FB9-41F92F8B4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54916E-6C8B-4487-8E9D-54FE89C245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5D27B6-15F0-4931-8ED5-31DD70654401}" type="datetime1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3A89D9-2B79-4FF6-BD9E-B64B2ED70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021A80-EDEC-40FB-8847-27F035618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649FAB-0E57-48A8-8B22-765A32FF9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2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379A5C-56B3-4FC3-9E60-83786A431C1B}" type="datetime1">
              <a:rPr lang="ru-RU" noProof="0" smtClean="0"/>
              <a:t>08.02.2024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4E2FE4-6336-4905-8984-1BD4118999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931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0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4E2FE4-6336-4905-8984-1BD4118999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5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/>
          </a:p>
        </p:txBody>
      </p:sp>
      <p:sp>
        <p:nvSpPr>
          <p:cNvPr id="30" name="Подзаголовок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endParaRPr lang="ru-RU" sz="1800" noProof="0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2F9CAA-C420-4606-BBA7-1BE83397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2">
            <a:extLst>
              <a:ext uri="{FF2B5EF4-FFF2-40B4-BE49-F238E27FC236}">
                <a16:creationId xmlns:a16="http://schemas.microsoft.com/office/drawing/2014/main" id="{89EE4F50-D5FE-416E-B106-44F39D7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9692629-8B3C-4FAB-A215-77BDB1CE4D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6888" y="460375"/>
            <a:ext cx="10090150" cy="394017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8" name="Дата 3">
            <a:extLst>
              <a:ext uri="{FF2B5EF4-FFF2-40B4-BE49-F238E27FC236}">
                <a16:creationId xmlns:a16="http://schemas.microsoft.com/office/drawing/2014/main" id="{0EAF6142-D387-45DC-8E2F-1DDAC59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4" name="Нижний колонтитул 4">
            <a:extLst>
              <a:ext uri="{FF2B5EF4-FFF2-40B4-BE49-F238E27FC236}">
                <a16:creationId xmlns:a16="http://schemas.microsoft.com/office/drawing/2014/main" id="{C7FDBF4E-7657-4C05-A651-DBD2110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61DB533C-F081-41F7-9ACC-CFCE4E1C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A269444-8A15-411E-9D42-E9952E70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A5C7F65-513A-4257-8E7F-AA1C4637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542BE5B-42CB-4DBC-B47A-568412D40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FCAD020-0AF5-4E6F-B239-EF4788C3A4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9BD3DBBA-B457-4F8F-B535-F4BBD869123A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. Колон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Заголовок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3" name="Нижний колонтитул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323F7B1-8621-4972-90BA-E1D3CBD53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05F331E-308E-451C-B664-73BF7A36A203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6B36C61-E01F-44B7-B0C3-CB2BC8ADB1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A4769112-D976-4C6E-8646-EBDF6B78DE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Заголовок 12">
            <a:extLst>
              <a:ext uri="{FF2B5EF4-FFF2-40B4-BE49-F238E27FC236}">
                <a16:creationId xmlns:a16="http://schemas.microsoft.com/office/drawing/2014/main" id="{6B285AB8-12B9-456E-BA41-8B057CB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872D83E0-1B93-44D5-976E-7D1B46C96B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4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4" name="Текст 17">
            <a:extLst>
              <a:ext uri="{FF2B5EF4-FFF2-40B4-BE49-F238E27FC236}">
                <a16:creationId xmlns:a16="http://schemas.microsoft.com/office/drawing/2014/main" id="{2F8FFEEA-5D57-4A4C-BF63-C62C800CA9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E9B03C0E-E576-41B6-A38A-82B804FAC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554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7B7BF407-144F-4F64-89C3-B5CC5A9F7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8554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17" name="Текст 17">
            <a:extLst>
              <a:ext uri="{FF2B5EF4-FFF2-40B4-BE49-F238E27FC236}">
                <a16:creationId xmlns:a16="http://schemas.microsoft.com/office/drawing/2014/main" id="{F49B4A4A-2722-459F-920C-47CB37E24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8889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5" name="Текст 17">
            <a:extLst>
              <a:ext uri="{FF2B5EF4-FFF2-40B4-BE49-F238E27FC236}">
                <a16:creationId xmlns:a16="http://schemas.microsoft.com/office/drawing/2014/main" id="{5440939F-0AAD-4F0F-8E02-8592DE0C8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889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BAA501D7-69AE-49DC-A217-0123FAA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3" name="Нижний колонтитул 4">
            <a:extLst>
              <a:ext uri="{FF2B5EF4-FFF2-40B4-BE49-F238E27FC236}">
                <a16:creationId xmlns:a16="http://schemas.microsoft.com/office/drawing/2014/main" id="{37811903-8557-4F5D-8A8E-1A6E0CB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E26503DC-62EE-46B1-8E5A-D7819222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rtl="0"/>
            <a:r>
              <a:rPr lang="ru-RU" noProof="0"/>
              <a:t>Текст слайда</a:t>
            </a:r>
          </a:p>
        </p:txBody>
      </p:sp>
      <p:sp>
        <p:nvSpPr>
          <p:cNvPr id="32" name="Рисунок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3" name="Рисунок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4" name="Рисунок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Рисунок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Дата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37" name="Нижний колонтитул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8" name="Номер слайда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67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noProof="0" dirty="0"/>
          </a:p>
        </p:txBody>
      </p:sp>
      <p:sp>
        <p:nvSpPr>
          <p:cNvPr id="29" name="Подзаголовок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endParaRPr lang="ru-RU" noProof="0"/>
          </a:p>
        </p:txBody>
      </p:sp>
      <p:sp>
        <p:nvSpPr>
          <p:cNvPr id="46" name="Дата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47" name="Нижний колонтитул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8" name="Номер слайда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rtl="0"/>
            <a:endParaRPr lang="ru-RU" noProof="0"/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исунок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4" name="Рисунок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rtl="0"/>
            <a:endParaRPr lang="ru-RU" noProof="0"/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8" name="Дата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2EDCA6-1225-4B6A-A472-B6CA4F08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8DB24CC9-9982-48F5-AC84-8BC7986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 dirty="0"/>
          </a:p>
        </p:txBody>
      </p:sp>
      <p:sp>
        <p:nvSpPr>
          <p:cNvPr id="14" name="Подзаголовок 7">
            <a:extLst>
              <a:ext uri="{FF2B5EF4-FFF2-40B4-BE49-F238E27FC236}">
                <a16:creationId xmlns:a16="http://schemas.microsoft.com/office/drawing/2014/main" id="{FC99F065-85FB-4119-8563-EBEBA19D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endParaRPr lang="ru-RU" sz="1800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FF4E34A6-68BF-4D27-92C8-14198687EA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262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E17047-5589-496A-9175-01C0DBED9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ED5E6EB-5885-4136-82DD-79A4C7BC7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7FFDBF2-9C31-41E2-AFC9-6F582160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752C32-FE88-461A-A320-F0FF645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Заголовок 12">
            <a:extLst>
              <a:ext uri="{FF2B5EF4-FFF2-40B4-BE49-F238E27FC236}">
                <a16:creationId xmlns:a16="http://schemas.microsoft.com/office/drawing/2014/main" id="{4A9995F5-BBA7-47BE-B414-1E91F5CC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6BC4-6132-432A-93A3-FC1CEC986E5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5350" y="2205038"/>
            <a:ext cx="9324975" cy="3551237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0AD1A4E-FF33-4D87-BF0D-0DA82DE2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CB28AE0-B12D-46BB-8F35-EA3EAAC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8852653-B024-4EEC-BEFB-852B6A60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141E53DE-0FDA-443A-BF04-E586CAE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5" name="Дата 3">
            <a:extLst>
              <a:ext uri="{FF2B5EF4-FFF2-40B4-BE49-F238E27FC236}">
                <a16:creationId xmlns:a16="http://schemas.microsoft.com/office/drawing/2014/main" id="{2E6870CF-EB0F-47B3-B772-2F41E7F9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3F934B96-6828-4DE6-80D3-EDDDEE5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2">
            <a:extLst>
              <a:ext uri="{FF2B5EF4-FFF2-40B4-BE49-F238E27FC236}">
                <a16:creationId xmlns:a16="http://schemas.microsoft.com/office/drawing/2014/main" id="{11C5B995-EBCD-4B5D-955D-DAE03BEF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3B95B-B1F7-4600-8D22-AD7A00C4ADD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20788" y="2322513"/>
            <a:ext cx="8662987" cy="3309937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DAD992-CC5C-43EA-8C97-C2036BFDD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74C5C62-3452-49AD-97D2-1EE2273C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D0B5122-602C-4BB8-BD04-40CC2A313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51F98C5-DCA3-4AAC-8C7E-58B638FE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4670FE8-87E8-4FE2-B437-4F3954E9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C687079D-53C7-4BBC-A843-6315E4C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2924DBA1-0E30-4F9F-9F9A-82AED546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743B0E5-41F6-44A3-8E2A-28BC3ED8DD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4B22C98-8755-4B60-9158-1AFC81BF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CF9F40-31A0-4D50-B709-3BDA458638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313" y="5005388"/>
            <a:ext cx="3609975" cy="850900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40AD8D6-0F07-4B79-B048-610E30571A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580670" y="6112465"/>
            <a:ext cx="3009660" cy="314914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EA2E68FD-8458-4B08-AD7F-9BF9B1EF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9643E7FC-72BA-4410-BEEB-6E6C1A040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0" name="Нижний колонтитул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манд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0" name="Нижний колонтитул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4">
            <a:extLst>
              <a:ext uri="{FF2B5EF4-FFF2-40B4-BE49-F238E27FC236}">
                <a16:creationId xmlns:a16="http://schemas.microsoft.com/office/drawing/2014/main" id="{938C44DD-74B1-4AE9-B569-F63E2FEE9D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430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6">
            <a:extLst>
              <a:ext uri="{FF2B5EF4-FFF2-40B4-BE49-F238E27FC236}">
                <a16:creationId xmlns:a16="http://schemas.microsoft.com/office/drawing/2014/main" id="{0D24641D-27EE-4D95-AD1E-BDFB5EEC5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430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A7B09AC0-8D4B-4493-83A5-9DB293447F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4307" y="1150281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C630C593-1E71-40BF-AA71-DFBE606486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7147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2E684EF2-E9E7-44F1-922E-CD8D8B600D2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8581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C1252664-31E5-43E4-BF6F-51E72AC485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8607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1A049E15-2ACB-4446-AF06-7D15025AB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6714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42322A6D-9B1B-4507-BECE-EE0FBB426F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714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04DAAA6C-C8F0-4566-A3AA-7F12C4B0D9A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610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174EE17C-EC9D-4F9D-A19C-90E2C7677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10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8F10BB8F-90AC-479D-AB84-4D2A409107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6506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E69E59F9-8F92-45C9-BE95-9C54639A40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6506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6177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</p:spPr>
        <p:txBody>
          <a:bodyPr rtlCol="0">
            <a:normAutofit/>
          </a:bodyPr>
          <a:lstStyle/>
          <a:p>
            <a:r>
              <a:rPr lang="ru-RU" sz="2000" dirty="0"/>
              <a:t>«Разработка веб-</a:t>
            </a:r>
            <a:r>
              <a:rPr lang="ru-RU" sz="2000" dirty="0" err="1"/>
              <a:t>скрапера</a:t>
            </a:r>
            <a:r>
              <a:rPr lang="ru-RU" sz="2000" dirty="0"/>
              <a:t> для извлечения данных с веб-сайтов с использованием библиотек </a:t>
            </a:r>
            <a:r>
              <a:rPr lang="ru-RU" sz="2000" dirty="0" err="1"/>
              <a:t>Beautiful</a:t>
            </a:r>
            <a:r>
              <a:rPr lang="ru-RU" sz="2000" dirty="0"/>
              <a:t> </a:t>
            </a:r>
            <a:r>
              <a:rPr lang="ru-RU" sz="2000" dirty="0" err="1"/>
              <a:t>Soup</a:t>
            </a:r>
            <a:r>
              <a:rPr lang="ru-RU" sz="2000" dirty="0"/>
              <a:t>, </a:t>
            </a:r>
            <a:r>
              <a:rPr lang="ru-RU" sz="2000" dirty="0" err="1"/>
              <a:t>requests</a:t>
            </a:r>
            <a:r>
              <a:rPr lang="ru-RU" sz="2000" dirty="0"/>
              <a:t> и </a:t>
            </a:r>
            <a:r>
              <a:rPr lang="en-US" sz="2000" dirty="0"/>
              <a:t>pandas</a:t>
            </a:r>
            <a:r>
              <a:rPr lang="ru-RU" sz="2000" dirty="0"/>
              <a:t>»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2F99BCD9-99B4-425C-B3C0-E78EBA3C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</p:spPr>
        <p:txBody>
          <a:bodyPr rtlCol="0" anchor="t"/>
          <a:lstStyle/>
          <a:p>
            <a:pPr rtl="0"/>
            <a:r>
              <a:rPr lang="ru-RU" dirty="0"/>
              <a:t>Сенченков Константин</a:t>
            </a:r>
          </a:p>
        </p:txBody>
      </p:sp>
      <p:pic>
        <p:nvPicPr>
          <p:cNvPr id="30" name="Рисунок 29" descr="Офисный стол с бумагами, ноутбуком, ручкой и очками для чтения">
            <a:extLst>
              <a:ext uri="{FF2B5EF4-FFF2-40B4-BE49-F238E27FC236}">
                <a16:creationId xmlns:a16="http://schemas.microsoft.com/office/drawing/2014/main" id="{EBEF8340-BD26-4016-B1B1-9BFC9B942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" b="7"/>
          <a:stretch/>
        </p:blipFill>
        <p:spPr>
          <a:xfrm>
            <a:off x="379094" y="344805"/>
            <a:ext cx="10369604" cy="4154274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386E06-EEEC-4E08-9DF4-EC04400020D4}"/>
              </a:ext>
            </a:extLst>
          </p:cNvPr>
          <p:cNvSpPr txBox="1">
            <a:spLocks/>
          </p:cNvSpPr>
          <p:nvPr/>
        </p:nvSpPr>
        <p:spPr>
          <a:xfrm>
            <a:off x="736053" y="6162630"/>
            <a:ext cx="9717902" cy="281391"/>
          </a:xfrm>
          <a:prstGeom prst="rect">
            <a:avLst/>
          </a:prstGeom>
        </p:spPr>
        <p:txBody>
          <a:bodyPr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https://github.com/Castilllian/Diploma.git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4B2B35-06F8-4F5C-A618-6002214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ru-RU" dirty="0"/>
              <a:t>Оглавление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392955-6557-4ED6-B174-E9F9D52D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Введение</a:t>
            </a:r>
          </a:p>
          <a:p>
            <a:pPr rtl="0"/>
            <a:r>
              <a:rPr lang="ru-RU" dirty="0"/>
              <a:t>Обзор технологий и методов</a:t>
            </a:r>
          </a:p>
          <a:p>
            <a:pPr rtl="0"/>
            <a:r>
              <a:rPr lang="ru-RU" dirty="0"/>
              <a:t>Описание проекта</a:t>
            </a:r>
          </a:p>
          <a:p>
            <a:pPr rtl="0"/>
            <a:r>
              <a:rPr lang="ru-RU" dirty="0"/>
              <a:t>Инструкции по применению</a:t>
            </a:r>
          </a:p>
          <a:p>
            <a:pPr rtl="0"/>
            <a:r>
              <a:rPr lang="ru-RU" dirty="0"/>
              <a:t>Заключение</a:t>
            </a:r>
          </a:p>
        </p:txBody>
      </p:sp>
      <p:pic>
        <p:nvPicPr>
          <p:cNvPr id="12" name="Рисунок 11" descr="Калькулятор крупным планом">
            <a:extLst>
              <a:ext uri="{FF2B5EF4-FFF2-40B4-BE49-F238E27FC236}">
                <a16:creationId xmlns:a16="http://schemas.microsoft.com/office/drawing/2014/main" id="{C320AFE2-20CA-43D3-8E4E-28DBD9F9B75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80" y="1928306"/>
            <a:ext cx="3465576" cy="4105656"/>
          </a:xfrm>
        </p:spPr>
      </p:pic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CBBB7DCC-419E-4462-B49C-E0F2281E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06669" y="2732112"/>
            <a:ext cx="4810992" cy="754144"/>
          </a:xfrm>
        </p:spPr>
        <p:txBody>
          <a:bodyPr rtlCol="0"/>
          <a:lstStyle/>
          <a:p>
            <a:r>
              <a:rPr lang="ru-RU" dirty="0"/>
              <a:t>«Разработка веб-</a:t>
            </a:r>
            <a:r>
              <a:rPr lang="ru-RU" dirty="0" err="1"/>
              <a:t>скрапера</a:t>
            </a:r>
            <a:r>
              <a:rPr lang="ru-RU" dirty="0"/>
              <a:t> для извлечения данных с веб-сайтов с использованием библиотек </a:t>
            </a:r>
            <a:r>
              <a:rPr lang="ru-RU" dirty="0" err="1"/>
              <a:t>Beautiful</a:t>
            </a:r>
            <a:r>
              <a:rPr lang="ru-RU" dirty="0"/>
              <a:t> </a:t>
            </a:r>
            <a:r>
              <a:rPr lang="ru-RU" dirty="0" err="1"/>
              <a:t>Soup</a:t>
            </a:r>
            <a:r>
              <a:rPr lang="ru-RU" dirty="0"/>
              <a:t>,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en-US" dirty="0"/>
              <a:t>pandas</a:t>
            </a:r>
            <a:r>
              <a:rPr lang="ru-RU" dirty="0"/>
              <a:t>»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206A6756-4AD0-48B1-A2A6-221571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FB5BC9EA-4FEE-444B-92CE-4488B20DCBA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</p:spPr>
        <p:txBody>
          <a:bodyPr rtlCol="0"/>
          <a:lstStyle/>
          <a:p>
            <a:pPr rtl="0"/>
            <a:r>
              <a:rPr lang="ru-RU"/>
              <a:t>Введение</a:t>
            </a:r>
          </a:p>
        </p:txBody>
      </p:sp>
      <p:pic>
        <p:nvPicPr>
          <p:cNvPr id="24" name="Рисунок 23" descr="Человек пишет на стекле">
            <a:extLst>
              <a:ext uri="{FF2B5EF4-FFF2-40B4-BE49-F238E27FC236}">
                <a16:creationId xmlns:a16="http://schemas.microsoft.com/office/drawing/2014/main" id="{E8D6D228-D684-4F0F-9A5A-880FC7432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973" r="7973"/>
          <a:stretch/>
        </p:blipFill>
        <p:spPr>
          <a:xfrm>
            <a:off x="539750" y="400050"/>
            <a:ext cx="3606800" cy="2860675"/>
          </a:xfrm>
        </p:spPr>
      </p:pic>
      <p:pic>
        <p:nvPicPr>
          <p:cNvPr id="12" name="Рисунок 11" descr="Человек печатает текст на ноутбуке">
            <a:extLst>
              <a:ext uri="{FF2B5EF4-FFF2-40B4-BE49-F238E27FC236}">
                <a16:creationId xmlns:a16="http://schemas.microsoft.com/office/drawing/2014/main" id="{5C6EB4F4-2E2A-4AA4-BE26-B5AA4D3BDF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50" y="3565525"/>
            <a:ext cx="3606800" cy="2860675"/>
          </a:xfrm>
        </p:spPr>
      </p:pic>
      <p:sp>
        <p:nvSpPr>
          <p:cNvPr id="17" name="Объект 16">
            <a:extLst>
              <a:ext uri="{FF2B5EF4-FFF2-40B4-BE49-F238E27FC236}">
                <a16:creationId xmlns:a16="http://schemas.microsoft.com/office/drawing/2014/main" id="{017C5392-1C76-48FA-8940-76AD15BC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3096794"/>
          </a:xfrm>
        </p:spPr>
        <p:txBody>
          <a:bodyPr rtlCol="0"/>
          <a:lstStyle/>
          <a:p>
            <a:r>
              <a:rPr lang="ru-RU" dirty="0"/>
              <a:t>В открытом доступе интернета находиться огромное количество информации. Чтобы обработать и правильно использовать эту информацию простому человеку приходить тратить большое количество времени. Чтобы избежать данной проблемы и более сосредоточенно сфокусировать свое внимание на требуемых задачах можно обраться к </a:t>
            </a:r>
            <a:r>
              <a:rPr lang="ru-RU" dirty="0" err="1"/>
              <a:t>скрайпингу</a:t>
            </a:r>
            <a:r>
              <a:rPr lang="ru-RU" dirty="0"/>
              <a:t>.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74D078E0-1675-4479-A2AB-9DD2016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83459" y="2811881"/>
            <a:ext cx="4876983" cy="660595"/>
          </a:xfrm>
        </p:spPr>
        <p:txBody>
          <a:bodyPr rtlCol="0"/>
          <a:lstStyle/>
          <a:p>
            <a:r>
              <a:rPr lang="ru-RU" dirty="0"/>
              <a:t>«Разработка веб-</a:t>
            </a:r>
            <a:r>
              <a:rPr lang="ru-RU" dirty="0" err="1"/>
              <a:t>скрапера</a:t>
            </a:r>
            <a:r>
              <a:rPr lang="ru-RU" dirty="0"/>
              <a:t> для извлечения данных с веб-сайтов с использованием библиотек </a:t>
            </a:r>
            <a:r>
              <a:rPr lang="ru-RU" dirty="0" err="1"/>
              <a:t>Beautiful</a:t>
            </a:r>
            <a:r>
              <a:rPr lang="ru-RU" dirty="0"/>
              <a:t> </a:t>
            </a:r>
            <a:r>
              <a:rPr lang="ru-RU" dirty="0" err="1"/>
              <a:t>Soup</a:t>
            </a:r>
            <a:r>
              <a:rPr lang="ru-RU" dirty="0"/>
              <a:t>,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en-US" dirty="0"/>
              <a:t>pandas</a:t>
            </a:r>
            <a:r>
              <a:rPr lang="ru-RU" dirty="0"/>
              <a:t>»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FB5BC9EA-4FEE-444B-92CE-4488B20DCBA7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7B840-04AA-410B-8A72-B848F9F6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519564" cy="3331867"/>
          </a:xfrm>
        </p:spPr>
        <p:txBody>
          <a:bodyPr rtlCol="0">
            <a:normAutofit/>
          </a:bodyPr>
          <a:lstStyle/>
          <a:p>
            <a:r>
              <a:rPr lang="ru-RU" sz="1800" dirty="0"/>
              <a:t>Этапы и методы </a:t>
            </a:r>
            <a:r>
              <a:rPr lang="ru-RU" sz="1800" dirty="0" err="1"/>
              <a:t>скрапинга</a:t>
            </a:r>
            <a:r>
              <a:rPr lang="ru-RU" sz="1800" dirty="0"/>
              <a:t> веб-сайтов включают в себя следующие технологии и подходы:</a:t>
            </a:r>
            <a:br>
              <a:rPr lang="ru-RU" sz="1800" dirty="0"/>
            </a:br>
            <a:br>
              <a:rPr lang="ru-RU" sz="1800" dirty="0"/>
            </a:br>
            <a:r>
              <a:rPr lang="ru-RU" sz="1400" dirty="0"/>
              <a:t>1. Выбор языка программирования</a:t>
            </a:r>
            <a:br>
              <a:rPr lang="ru-RU" sz="1400" dirty="0"/>
            </a:br>
            <a:r>
              <a:rPr lang="ru-RU" sz="1400" dirty="0"/>
              <a:t>2. Использование библиотек и фреймворков</a:t>
            </a:r>
            <a:br>
              <a:rPr lang="ru-RU" sz="1400" dirty="0"/>
            </a:br>
            <a:r>
              <a:rPr lang="ru-RU" sz="1400" dirty="0"/>
              <a:t>3. </a:t>
            </a:r>
            <a:r>
              <a:rPr lang="ru-RU" sz="1400" dirty="0" err="1"/>
              <a:t>XPath</a:t>
            </a:r>
            <a:r>
              <a:rPr lang="ru-RU" sz="1400" dirty="0"/>
              <a:t> и CSS-селекторы</a:t>
            </a:r>
            <a:br>
              <a:rPr lang="ru-RU" sz="1400" dirty="0"/>
            </a:br>
            <a:r>
              <a:rPr lang="ru-RU" sz="1400" dirty="0"/>
              <a:t>4. Автоматизация и планирование задач</a:t>
            </a:r>
            <a:br>
              <a:rPr lang="ru-RU" sz="1400" dirty="0"/>
            </a:br>
            <a:br>
              <a:rPr lang="ru-RU" dirty="0"/>
            </a:br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rtlCol="0"/>
          <a:lstStyle/>
          <a:p>
            <a:pPr rtl="0"/>
            <a:r>
              <a:rPr lang="ru-RU" dirty="0"/>
              <a:t>Обзор технологий и методов</a:t>
            </a:r>
          </a:p>
        </p:txBody>
      </p:sp>
      <p:pic>
        <p:nvPicPr>
          <p:cNvPr id="23" name="Рисунок 22" descr="Совещание в офисе ">
            <a:extLst>
              <a:ext uri="{FF2B5EF4-FFF2-40B4-BE49-F238E27FC236}">
                <a16:creationId xmlns:a16="http://schemas.microsoft.com/office/drawing/2014/main" id="{F7E3FB0F-A5DF-4CC2-A482-964F94F5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765" r="18765"/>
          <a:stretch/>
        </p:blipFill>
        <p:spPr>
          <a:xfrm>
            <a:off x="0" y="0"/>
            <a:ext cx="6426200" cy="6858000"/>
          </a:xfrm>
        </p:spPr>
      </p:pic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D0D340A9-BE27-4B51-AADF-49B2EBA6CF25}"/>
              </a:ext>
            </a:extLst>
          </p:cNvPr>
          <p:cNvSpPr txBox="1">
            <a:spLocks/>
          </p:cNvSpPr>
          <p:nvPr/>
        </p:nvSpPr>
        <p:spPr>
          <a:xfrm rot="5400000">
            <a:off x="8883459" y="2811881"/>
            <a:ext cx="4876983" cy="660595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1"/>
                </a:solidFill>
              </a:rPr>
              <a:t>«Разработка веб-</a:t>
            </a:r>
            <a:r>
              <a:rPr lang="ru-RU" sz="1200" dirty="0" err="1">
                <a:solidFill>
                  <a:schemeClr val="accent1"/>
                </a:solidFill>
              </a:rPr>
              <a:t>скрапера</a:t>
            </a:r>
            <a:r>
              <a:rPr lang="ru-RU" sz="1200" dirty="0">
                <a:solidFill>
                  <a:schemeClr val="accent1"/>
                </a:solidFill>
              </a:rPr>
              <a:t> для извлечения данных с веб-сайтов с использованием библиотек </a:t>
            </a:r>
            <a:r>
              <a:rPr lang="ru-RU" sz="1200" dirty="0" err="1">
                <a:solidFill>
                  <a:schemeClr val="accent1"/>
                </a:solidFill>
              </a:rPr>
              <a:t>Beautiful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Soup</a:t>
            </a:r>
            <a:r>
              <a:rPr lang="ru-RU" sz="1200" dirty="0">
                <a:solidFill>
                  <a:schemeClr val="accent1"/>
                </a:solidFill>
              </a:rPr>
              <a:t>, </a:t>
            </a:r>
            <a:r>
              <a:rPr lang="ru-RU" sz="1200" dirty="0" err="1">
                <a:solidFill>
                  <a:schemeClr val="accent1"/>
                </a:solidFill>
              </a:rPr>
              <a:t>requests</a:t>
            </a:r>
            <a:r>
              <a:rPr lang="ru-RU" sz="1200" dirty="0">
                <a:solidFill>
                  <a:schemeClr val="accent1"/>
                </a:solidFill>
              </a:rPr>
              <a:t> и </a:t>
            </a:r>
            <a:r>
              <a:rPr lang="en-US" sz="1200" dirty="0">
                <a:solidFill>
                  <a:schemeClr val="accent1"/>
                </a:solidFill>
              </a:rPr>
              <a:t>pandas</a:t>
            </a:r>
            <a:r>
              <a:rPr lang="ru-RU" sz="1200" dirty="0">
                <a:solidFill>
                  <a:schemeClr val="accent1"/>
                </a:solidFill>
              </a:rPr>
              <a:t>»</a:t>
            </a:r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id="{E238717B-6722-4C77-A663-ADB7022FC909}"/>
              </a:ext>
            </a:extLst>
          </p:cNvPr>
          <p:cNvSpPr txBox="1">
            <a:spLocks/>
          </p:cNvSpPr>
          <p:nvPr/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B5BC9EA-4FEE-444B-92CE-4488B20DCBA7}" type="slidenum">
              <a:rPr lang="ru-RU" sz="3600" b="1" smtClean="0">
                <a:solidFill>
                  <a:schemeClr val="accent1"/>
                </a:solidFill>
              </a:rPr>
              <a:pPr algn="ctr"/>
              <a:t>4</a:t>
            </a:fld>
            <a:endParaRPr lang="ru-RU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76D36B-3BFC-46C6-9F9E-5B416819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algn="ctr" rtl="0"/>
            <a:r>
              <a:rPr lang="ru-RU" dirty="0"/>
              <a:t>Описание проекта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A5D918-5B45-4D88-8C26-91A061D3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5709AFD8-D051-4223-B8CF-1EC150CE8836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10F072-F2B8-41C8-BBA1-7DD729FB86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322513"/>
            <a:ext cx="9527275" cy="3309937"/>
          </a:xfrm>
        </p:spPr>
        <p:txBody>
          <a:bodyPr/>
          <a:lstStyle/>
          <a:p>
            <a:r>
              <a:rPr lang="ru-RU" dirty="0"/>
              <a:t>Дипломная работа "Разработка веб-</a:t>
            </a:r>
            <a:r>
              <a:rPr lang="ru-RU" dirty="0" err="1"/>
              <a:t>скрапера</a:t>
            </a:r>
            <a:r>
              <a:rPr lang="ru-RU" dirty="0"/>
              <a:t> для извлечения данных с веб-сайтов с использованием библиотек </a:t>
            </a:r>
            <a:r>
              <a:rPr lang="ru-RU" dirty="0" err="1"/>
              <a:t>Beautiful</a:t>
            </a:r>
            <a:r>
              <a:rPr lang="ru-RU" dirty="0"/>
              <a:t> </a:t>
            </a:r>
            <a:r>
              <a:rPr lang="ru-RU" dirty="0" err="1"/>
              <a:t>Soup</a:t>
            </a:r>
            <a:r>
              <a:rPr lang="ru-RU" dirty="0"/>
              <a:t>,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ru-RU" dirty="0" err="1"/>
              <a:t>pandas</a:t>
            </a:r>
            <a:r>
              <a:rPr lang="ru-RU" dirty="0"/>
              <a:t>" имеет целью создание инструмента для автоматизированного сбора информации на примере веб-сайта </a:t>
            </a:r>
            <a:r>
              <a:rPr lang="ru-RU" dirty="0" err="1"/>
              <a:t>CoinMarketCap</a:t>
            </a:r>
            <a:r>
              <a:rPr lang="ru-RU" dirty="0"/>
              <a:t>. В работе будет использоваться </a:t>
            </a:r>
            <a:r>
              <a:rPr lang="ru-RU" dirty="0" err="1"/>
              <a:t>Python</a:t>
            </a:r>
            <a:r>
              <a:rPr lang="ru-RU" dirty="0"/>
              <a:t>, а также библиотеки </a:t>
            </a:r>
            <a:r>
              <a:rPr lang="ru-RU" dirty="0" err="1"/>
              <a:t>Beautiful</a:t>
            </a:r>
            <a:r>
              <a:rPr lang="ru-RU" dirty="0"/>
              <a:t> </a:t>
            </a:r>
            <a:r>
              <a:rPr lang="ru-RU" dirty="0" err="1"/>
              <a:t>Soup</a:t>
            </a:r>
            <a:r>
              <a:rPr lang="ru-RU" dirty="0"/>
              <a:t> для </a:t>
            </a:r>
            <a:r>
              <a:rPr lang="ru-RU" dirty="0" err="1"/>
              <a:t>парсинга</a:t>
            </a:r>
            <a:r>
              <a:rPr lang="ru-RU" dirty="0"/>
              <a:t> HTML, </a:t>
            </a:r>
            <a:r>
              <a:rPr lang="ru-RU" dirty="0" err="1"/>
              <a:t>requests</a:t>
            </a:r>
            <a:r>
              <a:rPr lang="ru-RU" dirty="0"/>
              <a:t> для выполнения HTTP-запросов и </a:t>
            </a:r>
            <a:r>
              <a:rPr lang="ru-RU" dirty="0" err="1"/>
              <a:t>pandas</a:t>
            </a:r>
            <a:r>
              <a:rPr lang="ru-RU" dirty="0"/>
              <a:t> для обработки и анализа данных.</a:t>
            </a:r>
          </a:p>
          <a:p>
            <a:r>
              <a:rPr lang="ru-RU" dirty="0"/>
              <a:t>Дополнительно в рамках данной проектной работы были задействованы такие библиотеки как </a:t>
            </a:r>
            <a:r>
              <a:rPr lang="ru-RU" dirty="0" err="1"/>
              <a:t>time</a:t>
            </a:r>
            <a:r>
              <a:rPr lang="ru-RU" dirty="0"/>
              <a:t>, </a:t>
            </a:r>
            <a:r>
              <a:rPr lang="ru-RU" dirty="0" err="1"/>
              <a:t>cryptography</a:t>
            </a:r>
            <a:r>
              <a:rPr lang="ru-RU" dirty="0"/>
              <a:t>, </a:t>
            </a:r>
            <a:r>
              <a:rPr lang="ru-RU" dirty="0" err="1"/>
              <a:t>logging</a:t>
            </a:r>
            <a:r>
              <a:rPr lang="ru-RU" dirty="0"/>
              <a:t>, </a:t>
            </a:r>
            <a:r>
              <a:rPr lang="ru-RU" dirty="0" err="1"/>
              <a:t>asyncio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ижний колонтитул 21">
            <a:extLst>
              <a:ext uri="{FF2B5EF4-FFF2-40B4-BE49-F238E27FC236}">
                <a16:creationId xmlns:a16="http://schemas.microsoft.com/office/drawing/2014/main" id="{A8E6230E-992A-423F-A647-D846A976A928}"/>
              </a:ext>
            </a:extLst>
          </p:cNvPr>
          <p:cNvSpPr txBox="1">
            <a:spLocks/>
          </p:cNvSpPr>
          <p:nvPr/>
        </p:nvSpPr>
        <p:spPr>
          <a:xfrm rot="5400000">
            <a:off x="8859163" y="2863661"/>
            <a:ext cx="4876983" cy="660595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1"/>
                </a:solidFill>
              </a:rPr>
              <a:t>«Разработка веб-</a:t>
            </a:r>
            <a:r>
              <a:rPr lang="ru-RU" sz="1200" dirty="0" err="1">
                <a:solidFill>
                  <a:schemeClr val="accent1"/>
                </a:solidFill>
              </a:rPr>
              <a:t>скрапера</a:t>
            </a:r>
            <a:r>
              <a:rPr lang="ru-RU" sz="1200" dirty="0">
                <a:solidFill>
                  <a:schemeClr val="accent1"/>
                </a:solidFill>
              </a:rPr>
              <a:t> для извлечения данных с веб-сайтов с использованием библиотек </a:t>
            </a:r>
            <a:r>
              <a:rPr lang="ru-RU" sz="1200" dirty="0" err="1">
                <a:solidFill>
                  <a:schemeClr val="accent1"/>
                </a:solidFill>
              </a:rPr>
              <a:t>Beautiful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Soup</a:t>
            </a:r>
            <a:r>
              <a:rPr lang="ru-RU" sz="1200" dirty="0">
                <a:solidFill>
                  <a:schemeClr val="accent1"/>
                </a:solidFill>
              </a:rPr>
              <a:t>, </a:t>
            </a:r>
            <a:r>
              <a:rPr lang="ru-RU" sz="1200" dirty="0" err="1">
                <a:solidFill>
                  <a:schemeClr val="accent1"/>
                </a:solidFill>
              </a:rPr>
              <a:t>requests</a:t>
            </a:r>
            <a:r>
              <a:rPr lang="ru-RU" sz="1200" dirty="0">
                <a:solidFill>
                  <a:schemeClr val="accent1"/>
                </a:solidFill>
              </a:rPr>
              <a:t> и </a:t>
            </a:r>
            <a:r>
              <a:rPr lang="en-US" sz="1200" dirty="0">
                <a:solidFill>
                  <a:schemeClr val="accent1"/>
                </a:solidFill>
              </a:rPr>
              <a:t>pandas</a:t>
            </a:r>
            <a:r>
              <a:rPr lang="ru-RU" sz="1200" dirty="0">
                <a:solidFill>
                  <a:schemeClr val="accent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8705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8A535-90E5-4DE5-ACFD-BE10CABC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Выбранные инструменты для реализации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CC572-6AAE-47E9-A915-DF6A9E71F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ru-RU" dirty="0" err="1"/>
              <a:t>интсрументы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8CDC5-A861-4100-965D-3799DF53B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400" dirty="0"/>
              <a:t>Благодаря богатому выбору встроенных библиотек для данного проекта выбран язык программирования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 lvl="0"/>
            <a:r>
              <a:rPr lang="ru-RU" sz="1400" dirty="0"/>
              <a:t>Использование библиотеки </a:t>
            </a:r>
            <a:r>
              <a:rPr lang="en-US" sz="1400" dirty="0"/>
              <a:t>Beautiful Soul </a:t>
            </a:r>
            <a:r>
              <a:rPr lang="ru-RU" sz="1400" dirty="0"/>
              <a:t>позволит обработать </a:t>
            </a:r>
            <a:r>
              <a:rPr lang="en-US" sz="1400" dirty="0"/>
              <a:t>HTML </a:t>
            </a:r>
            <a:r>
              <a:rPr lang="ru-RU" sz="1400" dirty="0"/>
              <a:t>код, извлекая все необходимые ссылки для поиска.</a:t>
            </a:r>
          </a:p>
          <a:p>
            <a:pPr lvl="0"/>
            <a:r>
              <a:rPr lang="ru-RU" sz="1400" dirty="0"/>
              <a:t>Использование библиотеки </a:t>
            </a:r>
            <a:r>
              <a:rPr lang="en-US" sz="1400" dirty="0"/>
              <a:t>requests </a:t>
            </a:r>
            <a:r>
              <a:rPr lang="ru-RU" sz="1400" dirty="0"/>
              <a:t>позволит отправлять </a:t>
            </a:r>
            <a:r>
              <a:rPr lang="en-US" sz="1400" dirty="0"/>
              <a:t>HTTP</a:t>
            </a:r>
            <a:r>
              <a:rPr lang="ru-RU" sz="1400" dirty="0"/>
              <a:t>-запрос для получения необходимых данных и обрабатывать их.</a:t>
            </a:r>
          </a:p>
          <a:p>
            <a:pPr lvl="0"/>
            <a:r>
              <a:rPr lang="ru-RU" sz="1400" dirty="0"/>
              <a:t>Использование библиотеки </a:t>
            </a:r>
            <a:r>
              <a:rPr lang="en-US" sz="1400" dirty="0"/>
              <a:t>Pandas </a:t>
            </a:r>
            <a:r>
              <a:rPr lang="ru-RU" sz="1400" dirty="0"/>
              <a:t>позволяет выполнить анализ полученных данных.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7D387-1043-49EF-A29A-8EE30E3FC8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Вспомогательные инструменты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6872BE-A17F-46E0-993D-5DC985245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ru-RU" sz="1400" dirty="0"/>
              <a:t>Использование библиотеки </a:t>
            </a:r>
            <a:r>
              <a:rPr lang="ru-RU" sz="1400" dirty="0" err="1"/>
              <a:t>asyncio</a:t>
            </a:r>
            <a:r>
              <a:rPr lang="ru-RU" sz="1400" dirty="0"/>
              <a:t> позволит создать асинхронные процессы обработки получаемой информации.</a:t>
            </a:r>
          </a:p>
          <a:p>
            <a:pPr lvl="0"/>
            <a:r>
              <a:rPr lang="ru-RU" sz="1400" dirty="0"/>
              <a:t>Благодаря библиотеки </a:t>
            </a:r>
            <a:r>
              <a:rPr lang="en-US" sz="1400" dirty="0"/>
              <a:t>time </a:t>
            </a:r>
            <a:r>
              <a:rPr lang="ru-RU" sz="1400" dirty="0"/>
              <a:t>возможно обеспечить управление временными задержками в процессе веб-</a:t>
            </a:r>
            <a:r>
              <a:rPr lang="ru-RU" sz="1400" dirty="0" err="1"/>
              <a:t>скрапинга</a:t>
            </a:r>
            <a:r>
              <a:rPr lang="ru-RU" sz="1400" dirty="0"/>
              <a:t>.</a:t>
            </a:r>
          </a:p>
          <a:p>
            <a:pPr lvl="0"/>
            <a:r>
              <a:rPr lang="ru-RU" sz="1400" dirty="0"/>
              <a:t>Для обеспечения безопасности передачи и хранения извлеченных данных использована библиотека </a:t>
            </a:r>
            <a:r>
              <a:rPr lang="en-US" sz="1400" dirty="0"/>
              <a:t>cryptography</a:t>
            </a:r>
            <a:r>
              <a:rPr lang="ru-RU" sz="1400" dirty="0"/>
              <a:t>.</a:t>
            </a:r>
          </a:p>
          <a:p>
            <a:pPr lvl="0"/>
            <a:r>
              <a:rPr lang="ru-RU" sz="1400" dirty="0"/>
              <a:t>Библиотека </a:t>
            </a:r>
            <a:r>
              <a:rPr lang="en-US" sz="1400" dirty="0"/>
              <a:t>logging</a:t>
            </a:r>
            <a:r>
              <a:rPr lang="ru-RU" sz="1400" dirty="0"/>
              <a:t> полезна для отслеживания работы веб-</a:t>
            </a:r>
            <a:r>
              <a:rPr lang="ru-RU" sz="1400" dirty="0" err="1"/>
              <a:t>скрапера</a:t>
            </a:r>
            <a:r>
              <a:rPr lang="ru-RU" sz="1400" dirty="0"/>
              <a:t>, сохранения журналов его действий, а также для решения проблем и отладки при необходимости.</a:t>
            </a:r>
          </a:p>
          <a:p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75B9304-869E-44D2-82E0-1963872E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2B7CBA4-B6F8-42AF-9F87-A3019C537482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9" name="Нижний колонтитул 21">
            <a:extLst>
              <a:ext uri="{FF2B5EF4-FFF2-40B4-BE49-F238E27FC236}">
                <a16:creationId xmlns:a16="http://schemas.microsoft.com/office/drawing/2014/main" id="{26A409DF-9636-4DFE-8705-2A3708F57B16}"/>
              </a:ext>
            </a:extLst>
          </p:cNvPr>
          <p:cNvSpPr txBox="1">
            <a:spLocks/>
          </p:cNvSpPr>
          <p:nvPr/>
        </p:nvSpPr>
        <p:spPr>
          <a:xfrm rot="5400000">
            <a:off x="8859163" y="2863661"/>
            <a:ext cx="4876983" cy="660595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1"/>
                </a:solidFill>
              </a:rPr>
              <a:t>«Разработка веб-</a:t>
            </a:r>
            <a:r>
              <a:rPr lang="ru-RU" sz="1200" dirty="0" err="1">
                <a:solidFill>
                  <a:schemeClr val="accent1"/>
                </a:solidFill>
              </a:rPr>
              <a:t>скрапера</a:t>
            </a:r>
            <a:r>
              <a:rPr lang="ru-RU" sz="1200" dirty="0">
                <a:solidFill>
                  <a:schemeClr val="accent1"/>
                </a:solidFill>
              </a:rPr>
              <a:t> для извлечения данных с веб-сайтов с использованием библиотек </a:t>
            </a:r>
            <a:r>
              <a:rPr lang="ru-RU" sz="1200" dirty="0" err="1">
                <a:solidFill>
                  <a:schemeClr val="accent1"/>
                </a:solidFill>
              </a:rPr>
              <a:t>Beautiful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Soup</a:t>
            </a:r>
            <a:r>
              <a:rPr lang="ru-RU" sz="1200" dirty="0">
                <a:solidFill>
                  <a:schemeClr val="accent1"/>
                </a:solidFill>
              </a:rPr>
              <a:t>, </a:t>
            </a:r>
            <a:r>
              <a:rPr lang="ru-RU" sz="1200" dirty="0" err="1">
                <a:solidFill>
                  <a:schemeClr val="accent1"/>
                </a:solidFill>
              </a:rPr>
              <a:t>requests</a:t>
            </a:r>
            <a:r>
              <a:rPr lang="ru-RU" sz="1200" dirty="0">
                <a:solidFill>
                  <a:schemeClr val="accent1"/>
                </a:solidFill>
              </a:rPr>
              <a:t> и </a:t>
            </a:r>
            <a:r>
              <a:rPr lang="en-US" sz="1200" dirty="0">
                <a:solidFill>
                  <a:schemeClr val="accent1"/>
                </a:solidFill>
              </a:rPr>
              <a:t>pandas</a:t>
            </a:r>
            <a:r>
              <a:rPr lang="ru-RU" sz="1200" dirty="0">
                <a:solidFill>
                  <a:schemeClr val="accent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82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F2953-EF37-4BF3-B27B-4A8BD2EA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Инструкции по применению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BA6C69-2109-49AF-8D86-BA3A3C6393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9939A-76BB-402E-95A9-D0059C78C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Установка библиотек</a:t>
            </a:r>
            <a:r>
              <a:rPr lang="en-US" dirty="0"/>
              <a:t> requests, Beautiful Soup, pandas, cryptography</a:t>
            </a:r>
            <a:endParaRPr lang="ru-RU" dirty="0"/>
          </a:p>
          <a:p>
            <a:r>
              <a:rPr lang="ru-RU" dirty="0"/>
              <a:t>Импорт библиотек </a:t>
            </a:r>
            <a:r>
              <a:rPr lang="en-US" dirty="0"/>
              <a:t>requests, Beautiful Soup, pandas, cryptography, time, logging, </a:t>
            </a:r>
            <a:r>
              <a:rPr lang="en-US" dirty="0" err="1"/>
              <a:t>asyncio</a:t>
            </a:r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2DA9EE-126D-4774-B76D-B0FD9ACA6A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Запрос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ADDF743-8B38-4F2B-96D7-2E4CD498E4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Отправка HTTP-запроса</a:t>
            </a:r>
          </a:p>
          <a:p>
            <a:r>
              <a:rPr lang="ru-RU" dirty="0" err="1"/>
              <a:t>Парсинг</a:t>
            </a:r>
            <a:r>
              <a:rPr lang="ru-RU" dirty="0"/>
              <a:t> HTML при помощи библиотеки </a:t>
            </a:r>
            <a:r>
              <a:rPr lang="en-US" dirty="0"/>
              <a:t>Beautiful Soup</a:t>
            </a:r>
          </a:p>
          <a:p>
            <a:r>
              <a:rPr lang="ru-RU" dirty="0"/>
              <a:t>Сохранение данных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7A4D55C-967C-491A-9651-E7AA1096CF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DA1CE99-722D-4645-8D8A-7E57470C8C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  <a:p>
            <a:r>
              <a:rPr lang="ru-RU" dirty="0"/>
              <a:t>Автоматическое обновление данных</a:t>
            </a:r>
          </a:p>
          <a:p>
            <a:r>
              <a:rPr lang="ru-RU" dirty="0"/>
              <a:t>Логирование</a:t>
            </a:r>
          </a:p>
          <a:p>
            <a:r>
              <a:rPr lang="ru-RU" dirty="0"/>
              <a:t>Шифрование</a:t>
            </a:r>
          </a:p>
          <a:p>
            <a:r>
              <a:rPr lang="ru-RU" dirty="0"/>
              <a:t>Дешифрование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56AA19E-4BE7-4B57-84BD-AA1B76AF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2B7CBA4-B6F8-42AF-9F87-A3019C537482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11" name="Нижний колонтитул 21">
            <a:extLst>
              <a:ext uri="{FF2B5EF4-FFF2-40B4-BE49-F238E27FC236}">
                <a16:creationId xmlns:a16="http://schemas.microsoft.com/office/drawing/2014/main" id="{8BD12C37-D826-4910-ABCF-0F26F2A29E97}"/>
              </a:ext>
            </a:extLst>
          </p:cNvPr>
          <p:cNvSpPr txBox="1">
            <a:spLocks/>
          </p:cNvSpPr>
          <p:nvPr/>
        </p:nvSpPr>
        <p:spPr>
          <a:xfrm rot="5400000">
            <a:off x="8859163" y="2863661"/>
            <a:ext cx="4876983" cy="660595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1"/>
                </a:solidFill>
              </a:rPr>
              <a:t>«Разработка веб-</a:t>
            </a:r>
            <a:r>
              <a:rPr lang="ru-RU" sz="1200" dirty="0" err="1">
                <a:solidFill>
                  <a:schemeClr val="accent1"/>
                </a:solidFill>
              </a:rPr>
              <a:t>скрапера</a:t>
            </a:r>
            <a:r>
              <a:rPr lang="ru-RU" sz="1200" dirty="0">
                <a:solidFill>
                  <a:schemeClr val="accent1"/>
                </a:solidFill>
              </a:rPr>
              <a:t> для извлечения данных с веб-сайтов с использованием библиотек </a:t>
            </a:r>
            <a:r>
              <a:rPr lang="ru-RU" sz="1200" dirty="0" err="1">
                <a:solidFill>
                  <a:schemeClr val="accent1"/>
                </a:solidFill>
              </a:rPr>
              <a:t>Beautiful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Soup</a:t>
            </a:r>
            <a:r>
              <a:rPr lang="ru-RU" sz="1200" dirty="0">
                <a:solidFill>
                  <a:schemeClr val="accent1"/>
                </a:solidFill>
              </a:rPr>
              <a:t>, </a:t>
            </a:r>
            <a:r>
              <a:rPr lang="ru-RU" sz="1200" dirty="0" err="1">
                <a:solidFill>
                  <a:schemeClr val="accent1"/>
                </a:solidFill>
              </a:rPr>
              <a:t>requests</a:t>
            </a:r>
            <a:r>
              <a:rPr lang="ru-RU" sz="1200" dirty="0">
                <a:solidFill>
                  <a:schemeClr val="accent1"/>
                </a:solidFill>
              </a:rPr>
              <a:t> и </a:t>
            </a:r>
            <a:r>
              <a:rPr lang="en-US" sz="1200" dirty="0">
                <a:solidFill>
                  <a:schemeClr val="accent1"/>
                </a:solidFill>
              </a:rPr>
              <a:t>pandas</a:t>
            </a:r>
            <a:r>
              <a:rPr lang="ru-RU" sz="1200" dirty="0">
                <a:solidFill>
                  <a:schemeClr val="accent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520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8B644-5F5A-4E5B-BA28-DE6E222EB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27" y="3041841"/>
            <a:ext cx="4973746" cy="1568260"/>
          </a:xfrm>
        </p:spPr>
        <p:txBody>
          <a:bodyPr rtlCol="0">
            <a:normAutofit/>
          </a:bodyPr>
          <a:lstStyle/>
          <a:p>
            <a:r>
              <a:rPr lang="ru-RU" sz="2000" dirty="0"/>
              <a:t>Представленный веб-</a:t>
            </a:r>
            <a:r>
              <a:rPr lang="ru-RU" sz="2000" dirty="0" err="1"/>
              <a:t>скрапер</a:t>
            </a:r>
            <a:r>
              <a:rPr lang="ru-RU" sz="2000" dirty="0"/>
              <a:t> является мощным инструментом для автоматического сбора и обновления данных о криптовалютах с веб-сайта </a:t>
            </a:r>
            <a:r>
              <a:rPr lang="ru-RU" sz="2000" dirty="0" err="1"/>
              <a:t>CoinMarketCap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3C76A6-847B-4C82-B5E0-00AA09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27" y="5302367"/>
            <a:ext cx="5433901" cy="66016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Константин Сенченков</a:t>
            </a:r>
          </a:p>
          <a:p>
            <a:r>
              <a:rPr lang="en-US" dirty="0"/>
              <a:t>https://github.com/Castilllian/Diploma.git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101" name="Рисунок 100" descr="Офисный стол с клавиатурой, карандашом, блокнотом, очками для чтения и телефоном">
            <a:extLst>
              <a:ext uri="{FF2B5EF4-FFF2-40B4-BE49-F238E27FC236}">
                <a16:creationId xmlns:a16="http://schemas.microsoft.com/office/drawing/2014/main" id="{FB375E85-E1B2-43CF-B21B-9B8C2110B7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05" y="346969"/>
            <a:ext cx="4308475" cy="5669280"/>
          </a:xfrm>
        </p:spPr>
      </p:pic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42B7CBA4-B6F8-42AF-9F87-A3019C537482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Нижний колонтитул 21">
            <a:extLst>
              <a:ext uri="{FF2B5EF4-FFF2-40B4-BE49-F238E27FC236}">
                <a16:creationId xmlns:a16="http://schemas.microsoft.com/office/drawing/2014/main" id="{9368A47D-3ECE-4A70-A535-1ECAEEB82AAB}"/>
              </a:ext>
            </a:extLst>
          </p:cNvPr>
          <p:cNvSpPr txBox="1">
            <a:spLocks/>
          </p:cNvSpPr>
          <p:nvPr/>
        </p:nvSpPr>
        <p:spPr>
          <a:xfrm rot="5400000">
            <a:off x="8859163" y="2863661"/>
            <a:ext cx="4876983" cy="660595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1"/>
                </a:solidFill>
              </a:rPr>
              <a:t>«Разработка веб-</a:t>
            </a:r>
            <a:r>
              <a:rPr lang="ru-RU" sz="1200" dirty="0" err="1">
                <a:solidFill>
                  <a:schemeClr val="accent1"/>
                </a:solidFill>
              </a:rPr>
              <a:t>скрапера</a:t>
            </a:r>
            <a:r>
              <a:rPr lang="ru-RU" sz="1200" dirty="0">
                <a:solidFill>
                  <a:schemeClr val="accent1"/>
                </a:solidFill>
              </a:rPr>
              <a:t> для извлечения данных с веб-сайтов с использованием библиотек </a:t>
            </a:r>
            <a:r>
              <a:rPr lang="ru-RU" sz="1200" dirty="0" err="1">
                <a:solidFill>
                  <a:schemeClr val="accent1"/>
                </a:solidFill>
              </a:rPr>
              <a:t>Beautiful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Soup</a:t>
            </a:r>
            <a:r>
              <a:rPr lang="ru-RU" sz="1200" dirty="0">
                <a:solidFill>
                  <a:schemeClr val="accent1"/>
                </a:solidFill>
              </a:rPr>
              <a:t>, </a:t>
            </a:r>
            <a:r>
              <a:rPr lang="ru-RU" sz="1200" dirty="0" err="1">
                <a:solidFill>
                  <a:schemeClr val="accent1"/>
                </a:solidFill>
              </a:rPr>
              <a:t>requests</a:t>
            </a:r>
            <a:r>
              <a:rPr lang="ru-RU" sz="1200" dirty="0">
                <a:solidFill>
                  <a:schemeClr val="accent1"/>
                </a:solidFill>
              </a:rPr>
              <a:t> и </a:t>
            </a:r>
            <a:r>
              <a:rPr lang="en-US" sz="1200" dirty="0">
                <a:solidFill>
                  <a:schemeClr val="accent1"/>
                </a:solidFill>
              </a:rPr>
              <a:t>pandas</a:t>
            </a:r>
            <a:r>
              <a:rPr lang="ru-RU" sz="1200" dirty="0">
                <a:solidFill>
                  <a:schemeClr val="accent1"/>
                </a:solidFill>
              </a:rPr>
              <a:t>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66999A4-2EE7-4645-96D8-740E5BCBE52C}"/>
              </a:ext>
            </a:extLst>
          </p:cNvPr>
          <p:cNvSpPr txBox="1">
            <a:spLocks/>
          </p:cNvSpPr>
          <p:nvPr/>
        </p:nvSpPr>
        <p:spPr>
          <a:xfrm>
            <a:off x="777450" y="612966"/>
            <a:ext cx="4973746" cy="156826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BA3AEB-0B6D-4F09-8EB6-86588D7AB1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07BF10-CF7B-4768-919D-354C4FEDF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ADB9C-2137-454E-93EA-8050CA9AC5B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Широкоэкранный</PresentationFormat>
  <Paragraphs>66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Univers Condensed</vt:lpstr>
      <vt:lpstr>MemoVTI</vt:lpstr>
      <vt:lpstr>«Разработка веб-скрапера для извлечения данных с веб-сайтов с использованием библиотек Beautiful Soup, requests и pandas»</vt:lpstr>
      <vt:lpstr>Оглавление</vt:lpstr>
      <vt:lpstr>Введение</vt:lpstr>
      <vt:lpstr>Этапы и методы скрапинга веб-сайтов включают в себя следующие технологии и подходы:  1. Выбор языка программирования 2. Использование библиотек и фреймворков 3. XPath и CSS-селекторы 4. Автоматизация и планирование задач  </vt:lpstr>
      <vt:lpstr>Описание проекта</vt:lpstr>
      <vt:lpstr>Выбранные инструменты для реализации проекта</vt:lpstr>
      <vt:lpstr>Инструкции по применению</vt:lpstr>
      <vt:lpstr>Представленный веб-скрапер является мощным инструментом для автоматического сбора и обновления данных о криптовалютах с веб-сайта CoinMarketCap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2021-02-05T15:04:45Z</dcterms:created>
  <dcterms:modified xsi:type="dcterms:W3CDTF">2024-02-08T11:44:26Z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