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sldIdLst>
    <p:sldId id="297" r:id="rId2"/>
    <p:sldId id="400" r:id="rId3"/>
    <p:sldId id="259" r:id="rId4"/>
    <p:sldId id="328" r:id="rId5"/>
    <p:sldId id="354" r:id="rId6"/>
    <p:sldId id="401" r:id="rId7"/>
    <p:sldId id="402" r:id="rId8"/>
    <p:sldId id="403" r:id="rId9"/>
    <p:sldId id="355" r:id="rId10"/>
    <p:sldId id="356" r:id="rId11"/>
    <p:sldId id="357" r:id="rId12"/>
    <p:sldId id="358" r:id="rId13"/>
    <p:sldId id="359" r:id="rId14"/>
    <p:sldId id="360" r:id="rId15"/>
    <p:sldId id="362" r:id="rId16"/>
    <p:sldId id="363" r:id="rId17"/>
    <p:sldId id="365" r:id="rId18"/>
    <p:sldId id="364" r:id="rId19"/>
    <p:sldId id="366" r:id="rId20"/>
    <p:sldId id="367" r:id="rId21"/>
    <p:sldId id="368" r:id="rId22"/>
    <p:sldId id="369" r:id="rId23"/>
    <p:sldId id="382" r:id="rId24"/>
    <p:sldId id="448" r:id="rId25"/>
    <p:sldId id="405" r:id="rId26"/>
    <p:sldId id="374" r:id="rId27"/>
    <p:sldId id="375" r:id="rId28"/>
    <p:sldId id="449" r:id="rId29"/>
    <p:sldId id="450" r:id="rId30"/>
    <p:sldId id="377" r:id="rId31"/>
    <p:sldId id="404" r:id="rId32"/>
    <p:sldId id="378" r:id="rId33"/>
    <p:sldId id="451" r:id="rId34"/>
    <p:sldId id="452" r:id="rId35"/>
    <p:sldId id="453" r:id="rId36"/>
    <p:sldId id="381" r:id="rId37"/>
    <p:sldId id="383" r:id="rId38"/>
    <p:sldId id="406" r:id="rId39"/>
    <p:sldId id="385" r:id="rId40"/>
    <p:sldId id="386" r:id="rId41"/>
    <p:sldId id="384" r:id="rId42"/>
    <p:sldId id="407" r:id="rId43"/>
    <p:sldId id="387" r:id="rId44"/>
    <p:sldId id="391" r:id="rId45"/>
    <p:sldId id="390" r:id="rId46"/>
    <p:sldId id="392" r:id="rId47"/>
    <p:sldId id="408" r:id="rId48"/>
    <p:sldId id="409" r:id="rId49"/>
    <p:sldId id="410" r:id="rId50"/>
    <p:sldId id="411" r:id="rId51"/>
    <p:sldId id="412" r:id="rId52"/>
    <p:sldId id="413" r:id="rId53"/>
    <p:sldId id="415" r:id="rId54"/>
    <p:sldId id="416" r:id="rId55"/>
    <p:sldId id="417" r:id="rId56"/>
    <p:sldId id="420" r:id="rId57"/>
    <p:sldId id="446" r:id="rId58"/>
    <p:sldId id="447" r:id="rId59"/>
    <p:sldId id="425" r:id="rId60"/>
    <p:sldId id="426" r:id="rId61"/>
    <p:sldId id="427" r:id="rId62"/>
    <p:sldId id="428" r:id="rId63"/>
    <p:sldId id="429" r:id="rId64"/>
    <p:sldId id="430" r:id="rId65"/>
    <p:sldId id="432" r:id="rId66"/>
    <p:sldId id="440" r:id="rId67"/>
    <p:sldId id="441" r:id="rId68"/>
    <p:sldId id="445"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5876" autoAdjust="0"/>
  </p:normalViewPr>
  <p:slideViewPr>
    <p:cSldViewPr snapToGrid="0">
      <p:cViewPr varScale="1">
        <p:scale>
          <a:sx n="90" d="100"/>
          <a:sy n="90" d="100"/>
        </p:scale>
        <p:origin x="126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 Cross Validation</a:t>
            </a:r>
          </a:p>
          <a:p>
            <a:r>
              <a:rPr lang="en-US" dirty="0"/>
              <a:t>No Feature Engineering</a:t>
            </a:r>
          </a:p>
        </p:txBody>
      </p:sp>
      <p:sp>
        <p:nvSpPr>
          <p:cNvPr id="4" name="Slide Number Placeholder 3"/>
          <p:cNvSpPr>
            <a:spLocks noGrp="1"/>
          </p:cNvSpPr>
          <p:nvPr>
            <p:ph type="sldNum" sz="quarter" idx="10"/>
          </p:nvPr>
        </p:nvSpPr>
        <p:spPr/>
        <p:txBody>
          <a:bodyPr/>
          <a:lstStyle/>
          <a:p>
            <a:fld id="{24E9AA13-E3FC-4BB6-B68D-5F0F5803D716}" type="slidenum">
              <a:rPr lang="en-US" smtClean="0"/>
              <a:t>53</a:t>
            </a:fld>
            <a:endParaRPr lang="en-US"/>
          </a:p>
        </p:txBody>
      </p:sp>
    </p:spTree>
    <p:extLst>
      <p:ext uri="{BB962C8B-B14F-4D97-AF65-F5344CB8AC3E}">
        <p14:creationId xmlns:p14="http://schemas.microsoft.com/office/powerpoint/2010/main" val="178277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4/24/2019</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4/24/2019</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4/24/2019</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4/24/2019</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4/24/2019</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4/24/2019</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4/24/2019</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4/24/2019</a:t>
            </a:fld>
            <a:endParaRPr lang="en-US"/>
          </a:p>
        </p:txBody>
      </p:sp>
      <p:sp>
        <p:nvSpPr>
          <p:cNvPr id="4" name="Footer Placeholder 3"/>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4/24/2019</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4/24/2019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8610600"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ODSC logo">
            <a:extLst>
              <a:ext uri="{FF2B5EF4-FFF2-40B4-BE49-F238E27FC236}">
                <a16:creationId xmlns:a16="http://schemas.microsoft.com/office/drawing/2014/main" id="{8BB0EF84-3815-42B4-B3F6-64C818769030}"/>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607596"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wartler/ODSC_TechnicalTrad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in/edwardkwartler/" TargetMode="External"/><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www.lendingclub.com/info/download-data.action" TargetMode="External"/><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mtggoldfish.com" TargetMode="External"/><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hyperlink" Target="mtgstocks.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Intro to Technical Financial Evaluation with R</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r>
              <a:rPr lang="en-US" dirty="0"/>
              <a:t>Ted Kwartler</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4/24/2019</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11"/>
          </p:nvPr>
        </p:nvSpPr>
        <p:spPr/>
        <p:txBody>
          <a:bodyPr/>
          <a:lstStyle/>
          <a:p>
            <a:r>
              <a:rPr lang="en-US" dirty="0"/>
              <a:t>Kwartler</a:t>
            </a: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3740932" y="4988467"/>
            <a:ext cx="5119928" cy="369332"/>
          </a:xfrm>
          <a:prstGeom prst="rect">
            <a:avLst/>
          </a:prstGeom>
        </p:spPr>
        <p:txBody>
          <a:bodyPr wrap="none">
            <a:spAutoFit/>
          </a:bodyPr>
          <a:lstStyle/>
          <a:p>
            <a:r>
              <a:rPr lang="en-US" dirty="0">
                <a:hlinkClick r:id="rId2"/>
              </a:rPr>
              <a:t>https://github.com/kwartler/ODSC_TechnicalTrading</a:t>
            </a:r>
            <a:endParaRPr lang="en-US" b="1"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10" name="Rectangle 9">
            <a:extLst>
              <a:ext uri="{FF2B5EF4-FFF2-40B4-BE49-F238E27FC236}">
                <a16:creationId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Techhnical</a:t>
            </a:r>
            <a:r>
              <a:rPr lang="en-US" b="1" dirty="0"/>
              <a:t>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Techhnical</a:t>
            </a:r>
            <a:r>
              <a:rPr lang="en-US" b="1" dirty="0"/>
              <a:t>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ODSC we modeled the probability of risk using a decision tree and it looks like a buying a retail loan is a good investment.</a:t>
            </a:r>
          </a:p>
        </p:txBody>
      </p:sp>
      <p:sp>
        <p:nvSpPr>
          <p:cNvPr id="11" name="TextBox 10">
            <a:extLst>
              <a:ext uri="{FF2B5EF4-FFF2-40B4-BE49-F238E27FC236}">
                <a16:creationId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Financial Risk Modeling</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637" y="1582236"/>
            <a:ext cx="4391025" cy="383857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Tree>
    <p:extLst>
      <p:ext uri="{BB962C8B-B14F-4D97-AF65-F5344CB8AC3E}">
        <p14:creationId xmlns:p14="http://schemas.microsoft.com/office/powerpoint/2010/main" val="178492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64405-5964-4FDF-8384-D8013435ED95}"/>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Rectangle 6"/>
          <p:cNvSpPr/>
          <p:nvPr/>
        </p:nvSpPr>
        <p:spPr>
          <a:xfrm>
            <a:off x="243840" y="2027486"/>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Tree>
    <p:extLst>
      <p:ext uri="{BB962C8B-B14F-4D97-AF65-F5344CB8AC3E}">
        <p14:creationId xmlns:p14="http://schemas.microsoft.com/office/powerpoint/2010/main" val="40844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From a forecasting perspective stock prices are often considered a “random walk” meaning traditional econometric forecasting techniques do not apply. </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Tree>
    <p:extLst>
      <p:ext uri="{BB962C8B-B14F-4D97-AF65-F5344CB8AC3E}">
        <p14:creationId xmlns:p14="http://schemas.microsoft.com/office/powerpoint/2010/main" val="133752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2249847" cy="923330"/>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sp>
        <p:nvSpPr>
          <p:cNvPr id="8" name="Rectangle 7">
            <a:extLst>
              <a:ext uri="{FF2B5EF4-FFF2-40B4-BE49-F238E27FC236}">
                <a16:creationId xmlns:a16="http://schemas.microsoft.com/office/drawing/2014/main" id="{3CFB414F-1B68-46F3-AF87-CA898730A0B9}"/>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14" name="Rectangle 13">
            <a:extLst>
              <a:ext uri="{FF2B5EF4-FFF2-40B4-BE49-F238E27FC236}">
                <a16:creationId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a16="http://schemas.microsoft.com/office/drawing/2014/main" id="{BC66E6B3-11D2-4696-9CBB-5257D011814B}"/>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a16="http://schemas.microsoft.com/office/drawing/2014/main" id="{A26852C9-E991-4B70-B2D5-463E00156CCA}"/>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5" name="Rectangle 14">
            <a:extLst>
              <a:ext uri="{FF2B5EF4-FFF2-40B4-BE49-F238E27FC236}">
                <a16:creationId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About me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20" name="Picture 19">
            <a:extLst>
              <a:ext uri="{FF2B5EF4-FFF2-40B4-BE49-F238E27FC236}">
                <a16:creationId xmlns:a16="http://schemas.microsoft.com/office/drawing/2014/main" id="{44A6CD5D-BBDE-4BFD-A862-F5238A41F990}"/>
              </a:ext>
            </a:extLst>
          </p:cNvPr>
          <p:cNvPicPr>
            <a:picLocks noChangeAspect="1"/>
          </p:cNvPicPr>
          <p:nvPr/>
        </p:nvPicPr>
        <p:blipFill rotWithShape="1">
          <a:blip r:embed="rId2"/>
          <a:srcRect r="65691"/>
          <a:stretch/>
        </p:blipFill>
        <p:spPr>
          <a:xfrm>
            <a:off x="240631" y="1239979"/>
            <a:ext cx="2398660" cy="1971675"/>
          </a:xfrm>
          <a:prstGeom prst="rect">
            <a:avLst/>
          </a:prstGeom>
        </p:spPr>
      </p:pic>
      <p:sp>
        <p:nvSpPr>
          <p:cNvPr id="26" name="Rectangle 25">
            <a:extLst>
              <a:ext uri="{FF2B5EF4-FFF2-40B4-BE49-F238E27FC236}">
                <a16:creationId xmlns:a16="http://schemas.microsoft.com/office/drawing/2014/main" id="{24EA436B-2EBE-465B-BEAD-449A0794B453}"/>
              </a:ext>
            </a:extLst>
          </p:cNvPr>
          <p:cNvSpPr/>
          <p:nvPr/>
        </p:nvSpPr>
        <p:spPr>
          <a:xfrm>
            <a:off x="2742086" y="1186935"/>
            <a:ext cx="4647491" cy="369332"/>
          </a:xfrm>
          <a:prstGeom prst="rect">
            <a:avLst/>
          </a:prstGeom>
        </p:spPr>
        <p:txBody>
          <a:bodyPr wrap="none">
            <a:spAutoFit/>
          </a:bodyPr>
          <a:lstStyle/>
          <a:p>
            <a:r>
              <a:rPr lang="en-US" dirty="0">
                <a:hlinkClick r:id="rId3"/>
              </a:rPr>
              <a:t>https://www.linkedin.com/in/edwardkwartler/</a:t>
            </a:r>
            <a:endParaRPr lang="en-US" dirty="0"/>
          </a:p>
        </p:txBody>
      </p:sp>
      <p:grpSp>
        <p:nvGrpSpPr>
          <p:cNvPr id="13" name="Group 12">
            <a:extLst>
              <a:ext uri="{FF2B5EF4-FFF2-40B4-BE49-F238E27FC236}">
                <a16:creationId xmlns:a16="http://schemas.microsoft.com/office/drawing/2014/main" id="{42C6D6F0-2558-40CB-918E-AD9CDFB9C159}"/>
              </a:ext>
            </a:extLst>
          </p:cNvPr>
          <p:cNvGrpSpPr/>
          <p:nvPr/>
        </p:nvGrpSpPr>
        <p:grpSpPr>
          <a:xfrm>
            <a:off x="415005" y="3635017"/>
            <a:ext cx="1210588" cy="1710888"/>
            <a:chOff x="415005" y="3635017"/>
            <a:chExt cx="1210588" cy="1710888"/>
          </a:xfrm>
        </p:grpSpPr>
        <p:pic>
          <p:nvPicPr>
            <p:cNvPr id="21" name="Picture 12" descr="Image result for notre dame logo">
              <a:extLst>
                <a:ext uri="{FF2B5EF4-FFF2-40B4-BE49-F238E27FC236}">
                  <a16:creationId xmlns:a16="http://schemas.microsoft.com/office/drawing/2014/main" id="{3A257980-F599-463E-A1B5-6D545B34DA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603" y="4560016"/>
              <a:ext cx="873392" cy="78588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B6DC918-F7A8-4AF6-A7CD-95783E061A46}"/>
                </a:ext>
              </a:extLst>
            </p:cNvPr>
            <p:cNvSpPr txBox="1"/>
            <p:nvPr/>
          </p:nvSpPr>
          <p:spPr>
            <a:xfrm>
              <a:off x="415005" y="3635017"/>
              <a:ext cx="1210588" cy="369332"/>
            </a:xfrm>
            <a:prstGeom prst="rect">
              <a:avLst/>
            </a:prstGeom>
            <a:noFill/>
          </p:spPr>
          <p:txBody>
            <a:bodyPr wrap="none" rtlCol="0">
              <a:spAutoFit/>
            </a:bodyPr>
            <a:lstStyle/>
            <a:p>
              <a:r>
                <a:rPr lang="en-US" u="sng" dirty="0"/>
                <a:t>Education</a:t>
              </a:r>
            </a:p>
          </p:txBody>
        </p:sp>
      </p:grpSp>
      <p:grpSp>
        <p:nvGrpSpPr>
          <p:cNvPr id="12" name="Group 11">
            <a:extLst>
              <a:ext uri="{FF2B5EF4-FFF2-40B4-BE49-F238E27FC236}">
                <a16:creationId xmlns:a16="http://schemas.microsoft.com/office/drawing/2014/main" id="{19A0FE3A-B99F-4EC6-99CD-10F1D633796F}"/>
              </a:ext>
            </a:extLst>
          </p:cNvPr>
          <p:cNvGrpSpPr/>
          <p:nvPr/>
        </p:nvGrpSpPr>
        <p:grpSpPr>
          <a:xfrm>
            <a:off x="2388828" y="3635017"/>
            <a:ext cx="5752064" cy="2023107"/>
            <a:chOff x="2578252" y="3635017"/>
            <a:chExt cx="5752064" cy="2023107"/>
          </a:xfrm>
        </p:grpSpPr>
        <p:grpSp>
          <p:nvGrpSpPr>
            <p:cNvPr id="22" name="Group 21">
              <a:extLst>
                <a:ext uri="{FF2B5EF4-FFF2-40B4-BE49-F238E27FC236}">
                  <a16:creationId xmlns:a16="http://schemas.microsoft.com/office/drawing/2014/main" id="{5F5C24A2-8BBF-438F-9414-FA3323DEC2FB}"/>
                </a:ext>
              </a:extLst>
            </p:cNvPr>
            <p:cNvGrpSpPr/>
            <p:nvPr/>
          </p:nvGrpSpPr>
          <p:grpSpPr>
            <a:xfrm>
              <a:off x="2578252" y="4426896"/>
              <a:ext cx="5752064" cy="1231228"/>
              <a:chOff x="2253127" y="4038014"/>
              <a:chExt cx="5752064" cy="1231228"/>
            </a:xfrm>
          </p:grpSpPr>
          <p:pic>
            <p:nvPicPr>
              <p:cNvPr id="23" name="Picture 4" descr="Image result for amazon logo">
                <a:extLst>
                  <a:ext uri="{FF2B5EF4-FFF2-40B4-BE49-F238E27FC236}">
                    <a16:creationId xmlns:a16="http://schemas.microsoft.com/office/drawing/2014/main" id="{415EEA10-6FDD-4607-8897-7A1300E9F65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182" t="15238" r="20363" b="12385"/>
              <a:stretch/>
            </p:blipFill>
            <p:spPr bwMode="auto">
              <a:xfrm>
                <a:off x="2253127" y="4347901"/>
                <a:ext cx="1557491" cy="6114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descr="Image result for liberty mutual logo">
                <a:extLst>
                  <a:ext uri="{FF2B5EF4-FFF2-40B4-BE49-F238E27FC236}">
                    <a16:creationId xmlns:a16="http://schemas.microsoft.com/office/drawing/2014/main" id="{B5852DEE-4897-4A04-9EA5-61B8757EEB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42011" y="4284405"/>
                <a:ext cx="2500559" cy="73844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8" descr="Image result for datarobot logo">
                <a:extLst>
                  <a:ext uri="{FF2B5EF4-FFF2-40B4-BE49-F238E27FC236}">
                    <a16:creationId xmlns:a16="http://schemas.microsoft.com/office/drawing/2014/main" id="{8460757A-8F3B-4981-8F44-705234BC90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3963" y="4038014"/>
                <a:ext cx="1231228" cy="1231228"/>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8414F876-9396-43F8-AAEB-934A9C73A80C}"/>
                </a:ext>
              </a:extLst>
            </p:cNvPr>
            <p:cNvSpPr txBox="1"/>
            <p:nvPr/>
          </p:nvSpPr>
          <p:spPr>
            <a:xfrm>
              <a:off x="5121353" y="3635017"/>
              <a:ext cx="719108" cy="369332"/>
            </a:xfrm>
            <a:prstGeom prst="rect">
              <a:avLst/>
            </a:prstGeom>
            <a:noFill/>
          </p:spPr>
          <p:txBody>
            <a:bodyPr wrap="none" rtlCol="0">
              <a:spAutoFit/>
            </a:bodyPr>
            <a:lstStyle/>
            <a:p>
              <a:r>
                <a:rPr lang="en-US" u="sng" dirty="0"/>
                <a:t>Work</a:t>
              </a:r>
            </a:p>
          </p:txBody>
        </p:sp>
      </p:grpSp>
      <p:grpSp>
        <p:nvGrpSpPr>
          <p:cNvPr id="14" name="Group 13">
            <a:extLst>
              <a:ext uri="{FF2B5EF4-FFF2-40B4-BE49-F238E27FC236}">
                <a16:creationId xmlns:a16="http://schemas.microsoft.com/office/drawing/2014/main" id="{844D1B48-2D49-465A-AA16-A0198596A14D}"/>
              </a:ext>
            </a:extLst>
          </p:cNvPr>
          <p:cNvGrpSpPr/>
          <p:nvPr/>
        </p:nvGrpSpPr>
        <p:grpSpPr>
          <a:xfrm>
            <a:off x="8904127" y="3635017"/>
            <a:ext cx="3098766" cy="2023107"/>
            <a:chOff x="8904127" y="3635017"/>
            <a:chExt cx="3098766" cy="2023107"/>
          </a:xfrm>
        </p:grpSpPr>
        <p:grpSp>
          <p:nvGrpSpPr>
            <p:cNvPr id="11" name="Group 10">
              <a:extLst>
                <a:ext uri="{FF2B5EF4-FFF2-40B4-BE49-F238E27FC236}">
                  <a16:creationId xmlns:a16="http://schemas.microsoft.com/office/drawing/2014/main" id="{618CAD27-AEAD-4DB7-B5A1-4652E99FBF05}"/>
                </a:ext>
              </a:extLst>
            </p:cNvPr>
            <p:cNvGrpSpPr/>
            <p:nvPr/>
          </p:nvGrpSpPr>
          <p:grpSpPr>
            <a:xfrm>
              <a:off x="8904127" y="4485636"/>
              <a:ext cx="3098766" cy="1172488"/>
              <a:chOff x="8723366" y="4485636"/>
              <a:chExt cx="3098766" cy="1172488"/>
            </a:xfrm>
          </p:grpSpPr>
          <p:pic>
            <p:nvPicPr>
              <p:cNvPr id="2050" name="Picture 2" descr="Image result for harvard university extension school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23366" y="4630321"/>
                <a:ext cx="2143007" cy="8831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Image result for text mining in practice with R">
                <a:extLst>
                  <a:ext uri="{FF2B5EF4-FFF2-40B4-BE49-F238E27FC236}">
                    <a16:creationId xmlns:a16="http://schemas.microsoft.com/office/drawing/2014/main" id="{71F0A4F4-6C50-4344-9E98-77474DC58A4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044389" y="4485636"/>
                <a:ext cx="777743" cy="1172488"/>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58DB9521-E8E1-469E-92CC-99BD129F4504}"/>
                </a:ext>
              </a:extLst>
            </p:cNvPr>
            <p:cNvSpPr txBox="1"/>
            <p:nvPr/>
          </p:nvSpPr>
          <p:spPr>
            <a:xfrm>
              <a:off x="9792592" y="3635017"/>
              <a:ext cx="1321837" cy="369332"/>
            </a:xfrm>
            <a:prstGeom prst="rect">
              <a:avLst/>
            </a:prstGeom>
            <a:noFill/>
          </p:spPr>
          <p:txBody>
            <a:bodyPr wrap="none" rtlCol="0">
              <a:spAutoFit/>
            </a:bodyPr>
            <a:lstStyle/>
            <a:p>
              <a:r>
                <a:rPr lang="en-US" u="sng" dirty="0"/>
                <a:t>Side Hustles</a:t>
              </a:r>
            </a:p>
          </p:txBody>
        </p:sp>
      </p:grpSp>
      <p:sp>
        <p:nvSpPr>
          <p:cNvPr id="31" name="Slide Number Placeholder 4">
            <a:extLst>
              <a:ext uri="{FF2B5EF4-FFF2-40B4-BE49-F238E27FC236}">
                <a16:creationId xmlns:a16="http://schemas.microsoft.com/office/drawing/2014/main" id="{E5EFEC4D-21F9-46A2-9C5A-4F7135F6193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Tree>
    <p:extLst>
      <p:ext uri="{BB962C8B-B14F-4D97-AF65-F5344CB8AC3E}">
        <p14:creationId xmlns:p14="http://schemas.microsoft.com/office/powerpoint/2010/main" val="2648290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7139231-CCAB-43EB-BF08-B6A78719CFB0}"/>
              </a:ext>
            </a:extLst>
          </p:cNvPr>
          <p:cNvSpPr txBox="1"/>
          <p:nvPr/>
        </p:nvSpPr>
        <p:spPr>
          <a:xfrm>
            <a:off x="9613162" y="3673122"/>
            <a:ext cx="1116459" cy="338554"/>
          </a:xfrm>
          <a:prstGeom prst="rect">
            <a:avLst/>
          </a:prstGeom>
          <a:noFill/>
        </p:spPr>
        <p:txBody>
          <a:bodyPr wrap="none" rtlCol="0">
            <a:spAutoFit/>
          </a:bodyPr>
          <a:lstStyle/>
          <a:p>
            <a:r>
              <a:rPr lang="en-US" sz="1600" dirty="0"/>
              <a:t>Auto tariffs</a:t>
            </a:r>
          </a:p>
        </p:txBody>
      </p:sp>
      <p:sp>
        <p:nvSpPr>
          <p:cNvPr id="23" name="Right Brace 22">
            <a:extLst>
              <a:ext uri="{FF2B5EF4-FFF2-40B4-BE49-F238E27FC236}">
                <a16:creationId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53313" y="2212041"/>
            <a:ext cx="3300413" cy="1477328"/>
          </a:xfrm>
          <a:prstGeom prst="rect">
            <a:avLst/>
          </a:prstGeom>
          <a:noFill/>
        </p:spPr>
        <p:txBody>
          <a:bodyPr wrap="square" rtlCol="0">
            <a:spAutoFit/>
          </a:bodyPr>
          <a:lstStyle/>
          <a:p>
            <a:r>
              <a:rPr lang="en-US" dirty="0"/>
              <a:t>Some stock movements are self-inflicted (quarterly miss), others political (tariffs) while others are based on out of sector (automotive)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2" name="Rectangle 11">
            <a:extLst>
              <a:ext uri="{FF2B5EF4-FFF2-40B4-BE49-F238E27FC236}">
                <a16:creationId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Coincidentally, a belief investor would not have bought or sold but fundamental, technical and HFT would have been in and out at different times. </a:t>
            </a:r>
          </a:p>
        </p:txBody>
      </p:sp>
    </p:spTree>
    <p:extLst>
      <p:ext uri="{BB962C8B-B14F-4D97-AF65-F5344CB8AC3E}">
        <p14:creationId xmlns:p14="http://schemas.microsoft.com/office/powerpoint/2010/main" val="35021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1_TTR_A.R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228851" y="1657351"/>
            <a:ext cx="3342453"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data in a dynamic plot</a:t>
            </a:r>
          </a:p>
        </p:txBody>
      </p:sp>
      <p:sp>
        <p:nvSpPr>
          <p:cNvPr id="7" name="Slide Number Placeholder 4">
            <a:extLst>
              <a:ext uri="{FF2B5EF4-FFF2-40B4-BE49-F238E27FC236}">
                <a16:creationId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Tree>
    <p:extLst>
      <p:ext uri="{BB962C8B-B14F-4D97-AF65-F5344CB8AC3E}">
        <p14:creationId xmlns:p14="http://schemas.microsoft.com/office/powerpoint/2010/main" val="345842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a:t>Instead of forecasting, can we identify indicators to move in or out of positions?</a:t>
            </a:r>
          </a:p>
        </p:txBody>
      </p:sp>
      <p:sp>
        <p:nvSpPr>
          <p:cNvPr id="3" name="Date Placeholder 2">
            <a:extLst>
              <a:ext uri="{FF2B5EF4-FFF2-40B4-BE49-F238E27FC236}">
                <a16:creationId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4/24/2019</a:t>
            </a:fld>
            <a:endParaRPr lang="en-US"/>
          </a:p>
        </p:txBody>
      </p:sp>
      <p:sp>
        <p:nvSpPr>
          <p:cNvPr id="4" name="Footer Placeholder 3">
            <a:extLst>
              <a:ext uri="{FF2B5EF4-FFF2-40B4-BE49-F238E27FC236}">
                <a16:creationId xmlns:a16="http://schemas.microsoft.com/office/drawing/2014/main" id="{28ACFE7F-3A0D-44AD-A5A5-8DF58FE83184}"/>
              </a:ext>
            </a:extLst>
          </p:cNvPr>
          <p:cNvSpPr>
            <a:spLocks noGrp="1"/>
          </p:cNvSpPr>
          <p:nvPr>
            <p:ph type="ftr" sz="quarter" idx="11"/>
          </p:nvPr>
        </p:nvSpPr>
        <p:spPr/>
        <p:txBody>
          <a:bodyPr/>
          <a:lstStyle/>
          <a:p>
            <a:r>
              <a:rPr lang="en-US"/>
              <a:t>Kwartler</a:t>
            </a:r>
            <a:endParaRPr lang="en-US" dirty="0"/>
          </a:p>
        </p:txBody>
      </p:sp>
      <p:sp>
        <p:nvSpPr>
          <p:cNvPr id="6" name="TextBox 8">
            <a:extLst>
              <a:ext uri="{FF2B5EF4-FFF2-40B4-BE49-F238E27FC236}">
                <a16:creationId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Consolas" panose="020B0609020204030204" pitchFamily="49" charset="0"/>
              </a:rPr>
              <a:t>SMA() #simple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#Relative Strength Index</a:t>
            </a:r>
          </a:p>
        </p:txBody>
      </p:sp>
      <p:sp>
        <p:nvSpPr>
          <p:cNvPr id="8" name="Rectangle 7">
            <a:extLst>
              <a:ext uri="{FF2B5EF4-FFF2-40B4-BE49-F238E27FC236}">
                <a16:creationId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3 indicators but there are many more and you could even develop your own.</a:t>
            </a:r>
          </a:p>
        </p:txBody>
      </p:sp>
    </p:spTree>
    <p:extLst>
      <p:ext uri="{BB962C8B-B14F-4D97-AF65-F5344CB8AC3E}">
        <p14:creationId xmlns:p14="http://schemas.microsoft.com/office/powerpoint/2010/main" val="1393411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nvPr>
        </p:nvGraphicFramePr>
        <p:xfrm>
          <a:off x="2138364"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a:t>
                      </a:r>
                      <a:r>
                        <a:rPr lang="en-US" sz="2000" b="0" strike="noStrike" baseline="0" dirty="0">
                          <a:solidFill>
                            <a:schemeClr val="tx1"/>
                          </a:solidFill>
                        </a:rPr>
                        <a:t> Summary</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SMA</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MACD</a:t>
                      </a:r>
                    </a:p>
                  </a:txBody>
                  <a:tcPr/>
                </a:tc>
                <a:extLst>
                  <a:ext uri="{0D108BD9-81ED-4DB2-BD59-A6C34878D82A}">
                    <a16:rowId xmlns:a16="http://schemas.microsoft.com/office/drawing/2014/main" val="10004"/>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RSI</a:t>
                      </a:r>
                    </a:p>
                  </a:txBody>
                  <a:tcPr/>
                </a:tc>
                <a:extLst>
                  <a:ext uri="{0D108BD9-81ED-4DB2-BD59-A6C34878D82A}">
                    <a16:rowId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a:solidFill>
                            <a:schemeClr val="tx1"/>
                          </a:solidFill>
                        </a:rPr>
                        <a:t>Financial Risk Modeling</a:t>
                      </a:r>
                    </a:p>
                  </a:txBody>
                  <a:tcPr/>
                </a:tc>
                <a:extLst>
                  <a:ext uri="{0D108BD9-81ED-4DB2-BD59-A6C34878D82A}">
                    <a16:rowId xmlns:a16="http://schemas.microsoft.com/office/drawing/2014/main" val="10005"/>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Non-Traditional Markets</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6"/>
          <p:cNvSpPr>
            <a:spLocks noGrp="1"/>
          </p:cNvSpPr>
          <p:nvPr>
            <p:ph type="sldNum" sz="quarter" idx="4294967295"/>
          </p:nvPr>
        </p:nvSpPr>
        <p:spPr>
          <a:xfrm>
            <a:off x="8610600" y="6356350"/>
            <a:ext cx="1996996" cy="365125"/>
          </a:xfrm>
        </p:spPr>
        <p:txBody>
          <a:bodyPr/>
          <a:lstStyle/>
          <a:p>
            <a:fld id="{37290FF7-652B-4475-AEAB-8B1A5D23AE09}" type="slidenum">
              <a:rPr lang="en-US" smtClean="0"/>
              <a:t>25</a:t>
            </a:fld>
            <a:endParaRPr lang="en-US"/>
          </a:p>
        </p:txBody>
      </p:sp>
    </p:spTree>
    <p:extLst>
      <p:ext uri="{BB962C8B-B14F-4D97-AF65-F5344CB8AC3E}">
        <p14:creationId xmlns:p14="http://schemas.microsoft.com/office/powerpoint/2010/main" val="1963536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11" name="Rectangle 10"/>
          <p:cNvSpPr/>
          <p:nvPr/>
        </p:nvSpPr>
        <p:spPr>
          <a:xfrm>
            <a:off x="716245" y="1453973"/>
            <a:ext cx="4002054" cy="1015663"/>
          </a:xfrm>
          <a:prstGeom prst="rect">
            <a:avLst/>
          </a:prstGeom>
          <a:solidFill>
            <a:schemeClr val="accent3"/>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pic>
        <p:nvPicPr>
          <p:cNvPr id="8" name="Picture 7"/>
          <p:cNvPicPr>
            <a:picLocks noChangeAspect="1"/>
          </p:cNvPicPr>
          <p:nvPr/>
        </p:nvPicPr>
        <p:blipFill>
          <a:blip r:embed="rId2"/>
          <a:stretch>
            <a:fillRect/>
          </a:stretch>
        </p:blipFill>
        <p:spPr>
          <a:xfrm>
            <a:off x="716245" y="2738016"/>
            <a:ext cx="4002054" cy="2030242"/>
          </a:xfrm>
          <a:prstGeom prst="rect">
            <a:avLst/>
          </a:prstGeom>
        </p:spPr>
      </p:pic>
      <p:sp>
        <p:nvSpPr>
          <p:cNvPr id="13" name="TextBox 12"/>
          <p:cNvSpPr txBox="1"/>
          <p:nvPr/>
        </p:nvSpPr>
        <p:spPr>
          <a:xfrm>
            <a:off x="6199496" y="1885882"/>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484987" y="1467487"/>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7650207" y="2334064"/>
            <a:ext cx="1009934"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8364300" y="2329724"/>
            <a:ext cx="1581027" cy="365760"/>
          </a:xfrm>
          <a:prstGeom prst="rect">
            <a:avLst/>
          </a:prstGeom>
        </p:spPr>
      </p:pic>
      <p:sp>
        <p:nvSpPr>
          <p:cNvPr id="15" name="Slide Number Placeholder 4">
            <a:extLst>
              <a:ext uri="{FF2B5EF4-FFF2-40B4-BE49-F238E27FC236}">
                <a16:creationId xmlns:a16="http://schemas.microsoft.com/office/drawing/2014/main" id="{5E95A6DF-FC15-4970-92C0-9ADC8CF466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26</a:t>
            </a:fld>
            <a:endParaRPr lang="en-US" dirty="0"/>
          </a:p>
        </p:txBody>
      </p:sp>
      <p:sp>
        <p:nvSpPr>
          <p:cNvPr id="16" name="Rectangle 15">
            <a:extLst>
              <a:ext uri="{FF2B5EF4-FFF2-40B4-BE49-F238E27FC236}">
                <a16:creationId xmlns:a16="http://schemas.microsoft.com/office/drawing/2014/main" id="{F7FECB41-60EC-484E-9091-87CFE370BDF6}"/>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Tree>
    <p:extLst>
      <p:ext uri="{BB962C8B-B14F-4D97-AF65-F5344CB8AC3E}">
        <p14:creationId xmlns:p14="http://schemas.microsoft.com/office/powerpoint/2010/main" val="124476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27</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Tree>
    <p:extLst>
      <p:ext uri="{BB962C8B-B14F-4D97-AF65-F5344CB8AC3E}">
        <p14:creationId xmlns:p14="http://schemas.microsoft.com/office/powerpoint/2010/main" val="290690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28</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29</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24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027659"/>
              </p:ext>
            </p:extLst>
          </p:nvPr>
        </p:nvGraphicFramePr>
        <p:xfrm>
          <a:off x="2138364"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a:t>
                      </a:r>
                      <a:r>
                        <a:rPr lang="en-US" sz="2000" b="0" strike="noStrike" baseline="0" dirty="0">
                          <a:solidFill>
                            <a:schemeClr val="tx1"/>
                          </a:solidFill>
                        </a:rPr>
                        <a:t> Summary</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SMA</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MACD</a:t>
                      </a:r>
                    </a:p>
                  </a:txBody>
                  <a:tcPr/>
                </a:tc>
                <a:extLst>
                  <a:ext uri="{0D108BD9-81ED-4DB2-BD59-A6C34878D82A}">
                    <a16:rowId xmlns:a16="http://schemas.microsoft.com/office/drawing/2014/main" val="10004"/>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RSI</a:t>
                      </a:r>
                    </a:p>
                  </a:txBody>
                  <a:tcPr/>
                </a:tc>
                <a:extLst>
                  <a:ext uri="{0D108BD9-81ED-4DB2-BD59-A6C34878D82A}">
                    <a16:rowId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a:solidFill>
                            <a:schemeClr val="tx1"/>
                          </a:solidFill>
                        </a:rPr>
                        <a:t>Financial Risk Modeling</a:t>
                      </a:r>
                    </a:p>
                  </a:txBody>
                  <a:tcPr/>
                </a:tc>
                <a:extLst>
                  <a:ext uri="{0D108BD9-81ED-4DB2-BD59-A6C34878D82A}">
                    <a16:rowId xmlns:a16="http://schemas.microsoft.com/office/drawing/2014/main" val="10005"/>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Non-Traditional Markets</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454613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1865196" y="1241946"/>
            <a:ext cx="8570793" cy="646331"/>
          </a:xfrm>
          <a:prstGeom prst="rect">
            <a:avLst/>
          </a:prstGeom>
          <a:noFill/>
        </p:spPr>
        <p:txBody>
          <a:bodyPr wrap="square" rtlCol="0">
            <a:spAutoFit/>
          </a:bodyPr>
          <a:lstStyle/>
          <a:p>
            <a:r>
              <a:rPr lang="en-US" dirty="0"/>
              <a:t>A smoothing technique reducing noise in a data series.  Takes the average over “n” number of periods. </a:t>
            </a:r>
          </a:p>
        </p:txBody>
      </p:sp>
      <p:cxnSp>
        <p:nvCxnSpPr>
          <p:cNvPr id="14" name="Straight Connector 13"/>
          <p:cNvCxnSpPr/>
          <p:nvPr/>
        </p:nvCxnSpPr>
        <p:spPr>
          <a:xfrm>
            <a:off x="1994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10595" y="2770496"/>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2035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3181063"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3181063"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3181063"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3181063"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3181063"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3181063"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3181063"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3181063"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3181063"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3181063"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3181063"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10493"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7161358" y="2806596"/>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3874686" y="3172179"/>
            <a:ext cx="1581027" cy="365760"/>
          </a:xfrm>
          <a:prstGeom prst="rect">
            <a:avLst/>
          </a:prstGeom>
        </p:spPr>
      </p:pic>
      <p:pic>
        <p:nvPicPr>
          <p:cNvPr id="11" name="Picture 10"/>
          <p:cNvPicPr>
            <a:picLocks noChangeAspect="1"/>
          </p:cNvPicPr>
          <p:nvPr/>
        </p:nvPicPr>
        <p:blipFill>
          <a:blip r:embed="rId3"/>
          <a:stretch>
            <a:fillRect/>
          </a:stretch>
        </p:blipFill>
        <p:spPr>
          <a:xfrm>
            <a:off x="3874685" y="5423422"/>
            <a:ext cx="1699708" cy="365760"/>
          </a:xfrm>
          <a:prstGeom prst="rect">
            <a:avLst/>
          </a:prstGeom>
        </p:spPr>
      </p:pic>
      <p:sp>
        <p:nvSpPr>
          <p:cNvPr id="30" name="Slide Number Placeholder 4">
            <a:extLst>
              <a:ext uri="{FF2B5EF4-FFF2-40B4-BE49-F238E27FC236}">
                <a16:creationId xmlns:a16="http://schemas.microsoft.com/office/drawing/2014/main" id="{F71E0B96-E4D8-4173-BCF1-CE7BEF2783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30</a:t>
            </a:fld>
            <a:endParaRPr lang="en-US" dirty="0"/>
          </a:p>
        </p:txBody>
      </p:sp>
    </p:spTree>
    <p:extLst>
      <p:ext uri="{BB962C8B-B14F-4D97-AF65-F5344CB8AC3E}">
        <p14:creationId xmlns:p14="http://schemas.microsoft.com/office/powerpoint/2010/main" val="2476845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31</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close 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1_TTR_B.R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32</a:t>
            </a:fld>
            <a:endParaRPr lang="en-US" dirty="0"/>
          </a:p>
        </p:txBody>
      </p:sp>
    </p:spTree>
    <p:extLst>
      <p:ext uri="{BB962C8B-B14F-4D97-AF65-F5344CB8AC3E}">
        <p14:creationId xmlns:p14="http://schemas.microsoft.com/office/powerpoint/2010/main" val="363644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4/24/2019</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a:t>Kwartler</a:t>
            </a:r>
            <a:endParaRPr lang="en-US" dirty="0"/>
          </a:p>
        </p:txBody>
      </p:sp>
      <p:pic>
        <p:nvPicPr>
          <p:cNvPr id="5" name="Picture 4">
            <a:extLst>
              <a:ext uri="{FF2B5EF4-FFF2-40B4-BE49-F238E27FC236}">
                <a16:creationId xmlns:a16="http://schemas.microsoft.com/office/drawing/2014/main" id="{B3A7C8EA-AAD4-4811-A185-A46088D19D13}"/>
              </a:ext>
            </a:extLst>
          </p:cNvPr>
          <p:cNvPicPr>
            <a:picLocks noChangeAspect="1"/>
          </p:cNvPicPr>
          <p:nvPr/>
        </p:nvPicPr>
        <p:blipFill>
          <a:blip r:embed="rId2"/>
          <a:stretch>
            <a:fillRect/>
          </a:stretch>
        </p:blipFill>
        <p:spPr>
          <a:xfrm>
            <a:off x="1324302" y="1450543"/>
            <a:ext cx="3731772" cy="4315876"/>
          </a:xfrm>
          <a:prstGeom prst="rect">
            <a:avLst/>
          </a:prstGeom>
        </p:spPr>
      </p:pic>
      <p:sp>
        <p:nvSpPr>
          <p:cNvPr id="6" name="Speech Bubble: Rectangle with Corners Rounded 5">
            <a:extLst>
              <a:ext uri="{FF2B5EF4-FFF2-40B4-BE49-F238E27FC236}">
                <a16:creationId xmlns:a16="http://schemas.microsoft.com/office/drawing/2014/main" id="{D6258D53-A4FA-4B00-8C49-4C4EF02B589E}"/>
              </a:ext>
            </a:extLst>
          </p:cNvPr>
          <p:cNvSpPr/>
          <p:nvPr/>
        </p:nvSpPr>
        <p:spPr>
          <a:xfrm>
            <a:off x="5995959" y="1536579"/>
            <a:ext cx="4540905" cy="1330775"/>
          </a:xfrm>
          <a:prstGeom prst="wedgeRoundRectCallout">
            <a:avLst>
              <a:gd name="adj1" fmla="val -97118"/>
              <a:gd name="adj2" fmla="val 111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This is a “death cross” meaning the 50 day moving average (purple) goes below the 200 day…time to SELL!</a:t>
            </a:r>
          </a:p>
          <a:p>
            <a:pPr algn="ctr"/>
            <a:endParaRPr lang="en-US" dirty="0"/>
          </a:p>
        </p:txBody>
      </p:sp>
    </p:spTree>
    <p:extLst>
      <p:ext uri="{BB962C8B-B14F-4D97-AF65-F5344CB8AC3E}">
        <p14:creationId xmlns:p14="http://schemas.microsoft.com/office/powerpoint/2010/main" val="3276404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86E-CB81-4450-BDA3-0975213013C1}"/>
              </a:ext>
            </a:extLst>
          </p:cNvPr>
          <p:cNvSpPr>
            <a:spLocks noGrp="1"/>
          </p:cNvSpPr>
          <p:nvPr>
            <p:ph type="title"/>
          </p:nvPr>
        </p:nvSpPr>
        <p:spPr/>
        <p:txBody>
          <a:bodyPr>
            <a:normAutofit fontScale="90000"/>
          </a:bodyPr>
          <a:lstStyle/>
          <a:p>
            <a:r>
              <a:rPr lang="en-US" dirty="0"/>
              <a:t>MSFT 50 &amp; 200 day SMA</a:t>
            </a:r>
          </a:p>
        </p:txBody>
      </p:sp>
      <p:sp>
        <p:nvSpPr>
          <p:cNvPr id="3" name="Date Placeholder 2">
            <a:extLst>
              <a:ext uri="{FF2B5EF4-FFF2-40B4-BE49-F238E27FC236}">
                <a16:creationId xmlns:a16="http://schemas.microsoft.com/office/drawing/2014/main" id="{69764AB6-B46F-4FE1-98A2-4E040F0DD7EA}"/>
              </a:ext>
            </a:extLst>
          </p:cNvPr>
          <p:cNvSpPr>
            <a:spLocks noGrp="1"/>
          </p:cNvSpPr>
          <p:nvPr>
            <p:ph type="dt" sz="half" idx="10"/>
          </p:nvPr>
        </p:nvSpPr>
        <p:spPr/>
        <p:txBody>
          <a:bodyPr/>
          <a:lstStyle/>
          <a:p>
            <a:fld id="{6700A58B-DD98-43D0-B791-721480A02982}" type="datetime1">
              <a:rPr lang="en-US" smtClean="0"/>
              <a:t>4/24/2019</a:t>
            </a:fld>
            <a:endParaRPr lang="en-US"/>
          </a:p>
        </p:txBody>
      </p:sp>
      <p:sp>
        <p:nvSpPr>
          <p:cNvPr id="4" name="Footer Placeholder 3">
            <a:extLst>
              <a:ext uri="{FF2B5EF4-FFF2-40B4-BE49-F238E27FC236}">
                <a16:creationId xmlns:a16="http://schemas.microsoft.com/office/drawing/2014/main" id="{80503A8F-0FFE-4891-B0B9-4EBCBF4CF506}"/>
              </a:ext>
            </a:extLst>
          </p:cNvPr>
          <p:cNvSpPr>
            <a:spLocks noGrp="1"/>
          </p:cNvSpPr>
          <p:nvPr>
            <p:ph type="ftr" sz="quarter" idx="11"/>
          </p:nvPr>
        </p:nvSpPr>
        <p:spPr/>
        <p:txBody>
          <a:bodyPr/>
          <a:lstStyle/>
          <a:p>
            <a:r>
              <a:rPr lang="en-US"/>
              <a:t>Kwartler</a:t>
            </a:r>
            <a:endParaRPr lang="en-US" dirty="0"/>
          </a:p>
        </p:txBody>
      </p:sp>
      <p:pic>
        <p:nvPicPr>
          <p:cNvPr id="5" name="Picture 4">
            <a:extLst>
              <a:ext uri="{FF2B5EF4-FFF2-40B4-BE49-F238E27FC236}">
                <a16:creationId xmlns:a16="http://schemas.microsoft.com/office/drawing/2014/main" id="{2E6AECB9-9B2B-43C5-9131-AF97E2D90282}"/>
              </a:ext>
            </a:extLst>
          </p:cNvPr>
          <p:cNvPicPr>
            <a:picLocks noChangeAspect="1"/>
          </p:cNvPicPr>
          <p:nvPr/>
        </p:nvPicPr>
        <p:blipFill>
          <a:blip r:embed="rId2"/>
          <a:stretch>
            <a:fillRect/>
          </a:stretch>
        </p:blipFill>
        <p:spPr>
          <a:xfrm>
            <a:off x="537779" y="1208355"/>
            <a:ext cx="4498406" cy="5147995"/>
          </a:xfrm>
          <a:prstGeom prst="rect">
            <a:avLst/>
          </a:prstGeom>
        </p:spPr>
      </p:pic>
      <p:sp>
        <p:nvSpPr>
          <p:cNvPr id="6" name="Speech Bubble: Rectangle with Corners Rounded 5">
            <a:extLst>
              <a:ext uri="{FF2B5EF4-FFF2-40B4-BE49-F238E27FC236}">
                <a16:creationId xmlns:a16="http://schemas.microsoft.com/office/drawing/2014/main" id="{621B6CA6-4F8E-4734-A14B-2761A90CCAB2}"/>
              </a:ext>
            </a:extLst>
          </p:cNvPr>
          <p:cNvSpPr/>
          <p:nvPr/>
        </p:nvSpPr>
        <p:spPr>
          <a:xfrm>
            <a:off x="5985040" y="1660313"/>
            <a:ext cx="5368760" cy="1330775"/>
          </a:xfrm>
          <a:prstGeom prst="wedgeRoundRectCallout">
            <a:avLst>
              <a:gd name="adj1" fmla="val -70429"/>
              <a:gd name="adj2" fmla="val 1446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MSFT recently had a “golden cross” meaning the 50 day went over the 200day…time to BUY!</a:t>
            </a:r>
          </a:p>
        </p:txBody>
      </p:sp>
    </p:spTree>
    <p:extLst>
      <p:ext uri="{BB962C8B-B14F-4D97-AF65-F5344CB8AC3E}">
        <p14:creationId xmlns:p14="http://schemas.microsoft.com/office/powerpoint/2010/main" val="1840068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FB73-85DC-4683-AB70-C01B7F3764DE}"/>
              </a:ext>
            </a:extLst>
          </p:cNvPr>
          <p:cNvSpPr>
            <a:spLocks noGrp="1"/>
          </p:cNvSpPr>
          <p:nvPr>
            <p:ph type="title"/>
          </p:nvPr>
        </p:nvSpPr>
        <p:spPr/>
        <p:txBody>
          <a:bodyPr>
            <a:normAutofit fontScale="90000"/>
          </a:bodyPr>
          <a:lstStyle/>
          <a:p>
            <a:r>
              <a:rPr lang="en-US" dirty="0"/>
              <a:t>Now let’s apply death/golden cross to CMG</a:t>
            </a:r>
          </a:p>
        </p:txBody>
      </p:sp>
      <p:sp>
        <p:nvSpPr>
          <p:cNvPr id="3" name="Date Placeholder 2">
            <a:extLst>
              <a:ext uri="{FF2B5EF4-FFF2-40B4-BE49-F238E27FC236}">
                <a16:creationId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4/24/2019</a:t>
            </a:fld>
            <a:endParaRPr lang="en-US"/>
          </a:p>
        </p:txBody>
      </p:sp>
      <p:sp>
        <p:nvSpPr>
          <p:cNvPr id="4" name="Footer Placeholder 3">
            <a:extLst>
              <a:ext uri="{FF2B5EF4-FFF2-40B4-BE49-F238E27FC236}">
                <a16:creationId xmlns:a16="http://schemas.microsoft.com/office/drawing/2014/main" id="{F471AE61-90AD-4ABD-84D8-DB9A0BCB72EF}"/>
              </a:ext>
            </a:extLst>
          </p:cNvPr>
          <p:cNvSpPr>
            <a:spLocks noGrp="1"/>
          </p:cNvSpPr>
          <p:nvPr>
            <p:ph type="ftr" sz="quarter" idx="11"/>
          </p:nvPr>
        </p:nvSpPr>
        <p:spPr/>
        <p:txBody>
          <a:bodyPr/>
          <a:lstStyle/>
          <a:p>
            <a:r>
              <a:rPr lang="en-US"/>
              <a:t>Kwartler</a:t>
            </a:r>
            <a:endParaRPr lang="en-US" dirty="0"/>
          </a:p>
        </p:txBody>
      </p:sp>
      <p:sp>
        <p:nvSpPr>
          <p:cNvPr id="5" name="Rectangle 4">
            <a:extLst>
              <a:ext uri="{FF2B5EF4-FFF2-40B4-BE49-F238E27FC236}">
                <a16:creationId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7" name="Picture 6">
            <a:extLst>
              <a:ext uri="{FF2B5EF4-FFF2-40B4-BE49-F238E27FC236}">
                <a16:creationId xmlns:a16="http://schemas.microsoft.com/office/drawing/2014/main" id="{6F2A5E96-65E1-424F-99CB-340FBD9ACE9D}"/>
              </a:ext>
            </a:extLst>
          </p:cNvPr>
          <p:cNvPicPr>
            <a:picLocks noChangeAspect="1"/>
          </p:cNvPicPr>
          <p:nvPr/>
        </p:nvPicPr>
        <p:blipFill>
          <a:blip r:embed="rId2"/>
          <a:stretch>
            <a:fillRect/>
          </a:stretch>
        </p:blipFill>
        <p:spPr>
          <a:xfrm>
            <a:off x="2236033" y="1445498"/>
            <a:ext cx="7719934" cy="3967003"/>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1_TTR_C_50Day_200Day_SMA</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SMA </a:t>
            </a:r>
          </a:p>
          <a:p>
            <a:pPr marL="285750" indent="-285750">
              <a:buFont typeface="Arial" panose="020B0604020202020204" pitchFamily="34" charset="0"/>
              <a:buChar char="•"/>
            </a:pPr>
            <a:r>
              <a:rPr lang="en-US" dirty="0"/>
              <a:t>Create a trading indicator (rule)</a:t>
            </a:r>
          </a:p>
          <a:p>
            <a:pPr marL="285750" indent="-285750">
              <a:buFont typeface="Arial" panose="020B0604020202020204" pitchFamily="34" charset="0"/>
              <a:buChar char="•"/>
            </a:pPr>
            <a:r>
              <a:rPr lang="en-US" dirty="0"/>
              <a:t>Lag the Rule</a:t>
            </a:r>
          </a:p>
          <a:p>
            <a:pPr marL="285750" indent="-285750">
              <a:buFont typeface="Arial" panose="020B0604020202020204" pitchFamily="34" charset="0"/>
              <a:buChar char="•"/>
            </a:pPr>
            <a:r>
              <a:rPr lang="en-US" dirty="0"/>
              <a:t>Back-test the lagged rule to see cumulative returns</a:t>
            </a:r>
          </a:p>
          <a:p>
            <a:pPr marL="285750" indent="-285750">
              <a:buFont typeface="Arial" panose="020B0604020202020204" pitchFamily="34" charset="0"/>
              <a:buChar char="•"/>
            </a:pPr>
            <a:r>
              <a:rPr lang="en-US" dirty="0"/>
              <a:t>Switch a single character in the rule &amp; back-test again to see the impact like Knight Capital</a:t>
            </a:r>
          </a:p>
        </p:txBody>
      </p:sp>
      <p:sp>
        <p:nvSpPr>
          <p:cNvPr id="7" name="Slide Number Placeholder 4">
            <a:extLst>
              <a:ext uri="{FF2B5EF4-FFF2-40B4-BE49-F238E27FC236}">
                <a16:creationId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pic>
        <p:nvPicPr>
          <p:cNvPr id="8" name="Picture 7" descr="Image result for chipotle meme">
            <a:extLst>
              <a:ext uri="{FF2B5EF4-FFF2-40B4-BE49-F238E27FC236}">
                <a16:creationId xmlns:a16="http://schemas.microsoft.com/office/drawing/2014/main" id="{17A93497-A14C-407D-BD2B-1980D251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14" y="1729818"/>
            <a:ext cx="3598970" cy="37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SMA as an Indicator for CMG</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5"/>
          <p:cNvPicPr>
            <a:picLocks noChangeAspect="1"/>
          </p:cNvPicPr>
          <p:nvPr/>
        </p:nvPicPr>
        <p:blipFill>
          <a:blip r:embed="rId2"/>
          <a:stretch>
            <a:fillRect/>
          </a:stretch>
        </p:blipFill>
        <p:spPr>
          <a:xfrm>
            <a:off x="1802607" y="1156380"/>
            <a:ext cx="6036469" cy="3628860"/>
          </a:xfrm>
          <a:prstGeom prst="rect">
            <a:avLst/>
          </a:prstGeom>
        </p:spPr>
      </p:pic>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267076"/>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3705225"/>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119781"/>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3872256"/>
            <a:ext cx="2266608" cy="461665"/>
          </a:xfrm>
          <a:prstGeom prst="rect">
            <a:avLst/>
          </a:prstGeom>
          <a:noFill/>
        </p:spPr>
        <p:txBody>
          <a:bodyPr wrap="square" rtlCol="0">
            <a:spAutoFit/>
          </a:bodyPr>
          <a:lstStyle/>
          <a:p>
            <a:r>
              <a:rPr lang="en-US" sz="1200" dirty="0"/>
              <a:t>Peak to trough % change, used to understand volatility.</a:t>
            </a:r>
          </a:p>
        </p:txBody>
      </p:sp>
      <p:sp>
        <p:nvSpPr>
          <p:cNvPr id="13" name="Rectangle 12"/>
          <p:cNvSpPr/>
          <p:nvPr/>
        </p:nvSpPr>
        <p:spPr>
          <a:xfrm>
            <a:off x="1709739" y="5372100"/>
            <a:ext cx="8686799" cy="728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Due to the price spike, ~20% of the total cumulative ~30% came in a single session.  One could still argue the rule reduced risk because there were days without any capital exposure and the rule provided returns beyond the 1 day surge</a:t>
            </a:r>
            <a:r>
              <a:rPr lang="en-US" sz="1600" dirty="0"/>
              <a:t>.</a:t>
            </a:r>
          </a:p>
        </p:txBody>
      </p:sp>
      <p:sp>
        <p:nvSpPr>
          <p:cNvPr id="14" name="Slide Number Placeholder 4">
            <a:extLst>
              <a:ext uri="{FF2B5EF4-FFF2-40B4-BE49-F238E27FC236}">
                <a16:creationId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37</a:t>
            </a:fld>
            <a:endParaRPr lang="en-US" dirty="0"/>
          </a:p>
        </p:txBody>
      </p:sp>
      <p:sp>
        <p:nvSpPr>
          <p:cNvPr id="15" name="Rectangle 14">
            <a:extLst>
              <a:ext uri="{FF2B5EF4-FFF2-40B4-BE49-F238E27FC236}">
                <a16:creationId xmlns:a16="http://schemas.microsoft.com/office/drawing/2014/main" id="{864F314E-04E2-482F-9638-5F03D7F02FAD}"/>
              </a:ext>
            </a:extLst>
          </p:cNvPr>
          <p:cNvSpPr/>
          <p:nvPr/>
        </p:nvSpPr>
        <p:spPr>
          <a:xfrm>
            <a:off x="1392865" y="1156380"/>
            <a:ext cx="5656521" cy="3032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16" name="Rectangle 15">
            <a:extLst>
              <a:ext uri="{FF2B5EF4-FFF2-40B4-BE49-F238E27FC236}">
                <a16:creationId xmlns:a16="http://schemas.microsoft.com/office/drawing/2014/main" id="{D1E42AE2-5C0C-4F17-83FC-F4994FB90865}"/>
              </a:ext>
            </a:extLst>
          </p:cNvPr>
          <p:cNvSpPr/>
          <p:nvPr/>
        </p:nvSpPr>
        <p:spPr>
          <a:xfrm>
            <a:off x="-1392865" y="2158409"/>
            <a:ext cx="1499191" cy="85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here</a:t>
            </a:r>
          </a:p>
        </p:txBody>
      </p:sp>
    </p:spTree>
    <p:extLst>
      <p:ext uri="{BB962C8B-B14F-4D97-AF65-F5344CB8AC3E}">
        <p14:creationId xmlns:p14="http://schemas.microsoft.com/office/powerpoint/2010/main" val="4086849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nvPr>
        </p:nvGraphicFramePr>
        <p:xfrm>
          <a:off x="2138364"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a:t>
                      </a:r>
                      <a:r>
                        <a:rPr lang="en-US" sz="2000" b="0" strike="noStrike" baseline="0" dirty="0">
                          <a:solidFill>
                            <a:schemeClr val="tx1"/>
                          </a:solidFill>
                        </a:rPr>
                        <a:t> Summary</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SMA</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MACD</a:t>
                      </a:r>
                    </a:p>
                  </a:txBody>
                  <a:tcPr/>
                </a:tc>
                <a:extLst>
                  <a:ext uri="{0D108BD9-81ED-4DB2-BD59-A6C34878D82A}">
                    <a16:rowId xmlns:a16="http://schemas.microsoft.com/office/drawing/2014/main" val="10004"/>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RSI</a:t>
                      </a:r>
                    </a:p>
                  </a:txBody>
                  <a:tcPr/>
                </a:tc>
                <a:extLst>
                  <a:ext uri="{0D108BD9-81ED-4DB2-BD59-A6C34878D82A}">
                    <a16:rowId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a:solidFill>
                            <a:schemeClr val="tx1"/>
                          </a:solidFill>
                        </a:rPr>
                        <a:t>Financial Risk Modeling</a:t>
                      </a:r>
                    </a:p>
                  </a:txBody>
                  <a:tcPr/>
                </a:tc>
                <a:extLst>
                  <a:ext uri="{0D108BD9-81ED-4DB2-BD59-A6C34878D82A}">
                    <a16:rowId xmlns:a16="http://schemas.microsoft.com/office/drawing/2014/main" val="10005"/>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Non-Traditional Markets</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6"/>
          <p:cNvSpPr>
            <a:spLocks noGrp="1"/>
          </p:cNvSpPr>
          <p:nvPr>
            <p:ph type="sldNum" sz="quarter" idx="4294967295"/>
          </p:nvPr>
        </p:nvSpPr>
        <p:spPr>
          <a:xfrm>
            <a:off x="8610600" y="6356350"/>
            <a:ext cx="1996996" cy="365125"/>
          </a:xfrm>
        </p:spPr>
        <p:txBody>
          <a:bodyPr/>
          <a:lstStyle/>
          <a:p>
            <a:fld id="{37290FF7-652B-4475-AEAB-8B1A5D23AE09}" type="slidenum">
              <a:rPr lang="en-US" smtClean="0"/>
              <a:t>38</a:t>
            </a:fld>
            <a:endParaRPr lang="en-US"/>
          </a:p>
        </p:txBody>
      </p:sp>
    </p:spTree>
    <p:extLst>
      <p:ext uri="{BB962C8B-B14F-4D97-AF65-F5344CB8AC3E}">
        <p14:creationId xmlns:p14="http://schemas.microsoft.com/office/powerpoint/2010/main" val="210775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089049" y="1208908"/>
            <a:ext cx="8207477" cy="646331"/>
          </a:xfrm>
          <a:prstGeom prst="rect">
            <a:avLst/>
          </a:prstGeom>
          <a:solidFill>
            <a:schemeClr val="accent6"/>
          </a:solidFill>
        </p:spPr>
        <p:txBody>
          <a:bodyPr wrap="square" rtlCol="0">
            <a:spAutoFit/>
          </a:bodyPr>
          <a:lstStyle/>
          <a:p>
            <a:r>
              <a:rPr lang="en-US" dirty="0">
                <a:solidFill>
                  <a:schemeClr val="bg1"/>
                </a:solidFill>
              </a:rPr>
              <a:t>By measuring </a:t>
            </a:r>
            <a:r>
              <a:rPr lang="en-US" i="1" u="sng" dirty="0">
                <a:solidFill>
                  <a:schemeClr val="bg1"/>
                </a:solidFill>
              </a:rPr>
              <a:t>the moving average of two moving averages with different time frames</a:t>
            </a:r>
            <a:r>
              <a:rPr lang="en-US" dirty="0">
                <a:solidFill>
                  <a:schemeClr val="bg1"/>
                </a:solidFill>
              </a:rPr>
              <a:t>, an investor hopes to capture when momentum is building or receding.  </a:t>
            </a:r>
          </a:p>
        </p:txBody>
      </p:sp>
      <p:sp>
        <p:nvSpPr>
          <p:cNvPr id="7" name="TextBox 6"/>
          <p:cNvSpPr txBox="1"/>
          <p:nvPr/>
        </p:nvSpPr>
        <p:spPr>
          <a:xfrm>
            <a:off x="1697983" y="3890348"/>
            <a:ext cx="8736302"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 from #1 </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0" name="TextBox 9"/>
          <p:cNvSpPr txBox="1"/>
          <p:nvPr/>
        </p:nvSpPr>
        <p:spPr>
          <a:xfrm>
            <a:off x="2110556" y="5419428"/>
            <a:ext cx="7753043" cy="646331"/>
          </a:xfrm>
          <a:prstGeom prst="rect">
            <a:avLst/>
          </a:prstGeom>
          <a:solidFill>
            <a:schemeClr val="accent6"/>
          </a:solidFill>
        </p:spPr>
        <p:txBody>
          <a:bodyPr wrap="square" rtlCol="0">
            <a:spAutoFit/>
          </a:bodyPr>
          <a:lstStyle/>
          <a:p>
            <a:r>
              <a:rPr lang="en-US" dirty="0">
                <a:solidFill>
                  <a:schemeClr val="bg1"/>
                </a:solidFill>
              </a:rPr>
              <a:t>When </a:t>
            </a:r>
            <a:r>
              <a:rPr lang="en-US">
                <a:solidFill>
                  <a:schemeClr val="bg1"/>
                </a:solidFill>
              </a:rPr>
              <a:t>MACD &gt; Signal, </a:t>
            </a:r>
            <a:r>
              <a:rPr lang="en-US" dirty="0">
                <a:solidFill>
                  <a:schemeClr val="bg1"/>
                </a:solidFill>
              </a:rPr>
              <a:t>the price is accelerating, positive momentum/money is coming to the equity which represents a buying opportunity.  Converse is true.</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39</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985334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One small addition difference.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089049" y="1208907"/>
            <a:ext cx="7753043" cy="369332"/>
          </a:xfrm>
          <a:prstGeom prst="rect">
            <a:avLst/>
          </a:prstGeom>
          <a:solidFill>
            <a:schemeClr val="accent6"/>
          </a:solidFill>
        </p:spPr>
        <p:txBody>
          <a:bodyPr wrap="square" rtlCol="0">
            <a:spAutoFit/>
          </a:bodyPr>
          <a:lstStyle/>
          <a:p>
            <a:r>
              <a:rPr lang="en-US" dirty="0">
                <a:solidFill>
                  <a:schemeClr val="bg1"/>
                </a:solidFill>
              </a:rPr>
              <a:t>MACD uses exponential moving averages (EMA).</a:t>
            </a:r>
          </a:p>
        </p:txBody>
      </p:sp>
      <p:sp>
        <p:nvSpPr>
          <p:cNvPr id="7" name="TextBox 6"/>
          <p:cNvSpPr txBox="1"/>
          <p:nvPr/>
        </p:nvSpPr>
        <p:spPr>
          <a:xfrm>
            <a:off x="3018653" y="1838857"/>
            <a:ext cx="886781" cy="523220"/>
          </a:xfrm>
          <a:prstGeom prst="rect">
            <a:avLst/>
          </a:prstGeom>
          <a:noFill/>
        </p:spPr>
        <p:txBody>
          <a:bodyPr wrap="none" rtlCol="0">
            <a:spAutoFit/>
          </a:bodyPr>
          <a:lstStyle/>
          <a:p>
            <a:r>
              <a:rPr lang="en-US" sz="2800" b="1" u="sng" dirty="0"/>
              <a:t>SMA</a:t>
            </a:r>
          </a:p>
        </p:txBody>
      </p:sp>
      <p:sp>
        <p:nvSpPr>
          <p:cNvPr id="8" name="TextBox 7"/>
          <p:cNvSpPr txBox="1"/>
          <p:nvPr/>
        </p:nvSpPr>
        <p:spPr>
          <a:xfrm>
            <a:off x="8433876" y="1838857"/>
            <a:ext cx="891591" cy="523220"/>
          </a:xfrm>
          <a:prstGeom prst="rect">
            <a:avLst/>
          </a:prstGeom>
          <a:noFill/>
        </p:spPr>
        <p:txBody>
          <a:bodyPr wrap="none" rtlCol="0">
            <a:spAutoFit/>
          </a:bodyPr>
          <a:lstStyle/>
          <a:p>
            <a:r>
              <a:rPr lang="en-US" sz="2800" b="1" u="sng" dirty="0"/>
              <a:t>EMA</a:t>
            </a:r>
          </a:p>
        </p:txBody>
      </p:sp>
      <p:sp>
        <p:nvSpPr>
          <p:cNvPr id="9" name="TextBox 8"/>
          <p:cNvSpPr txBox="1"/>
          <p:nvPr/>
        </p:nvSpPr>
        <p:spPr>
          <a:xfrm>
            <a:off x="1675628" y="2492478"/>
            <a:ext cx="3318387" cy="646331"/>
          </a:xfrm>
          <a:prstGeom prst="rect">
            <a:avLst/>
          </a:prstGeom>
          <a:noFill/>
        </p:spPr>
        <p:txBody>
          <a:bodyPr wrap="square" rtlCol="0">
            <a:spAutoFit/>
          </a:bodyPr>
          <a:lstStyle/>
          <a:p>
            <a:r>
              <a:rPr lang="en-US" dirty="0"/>
              <a:t>Each value in the “n” window has an </a:t>
            </a:r>
            <a:r>
              <a:rPr lang="en-US" b="1" u="sng" dirty="0"/>
              <a:t>equal</a:t>
            </a:r>
            <a:r>
              <a:rPr lang="en-US" dirty="0"/>
              <a:t> weight.</a:t>
            </a:r>
          </a:p>
        </p:txBody>
      </p:sp>
      <p:sp>
        <p:nvSpPr>
          <p:cNvPr id="10" name="TextBox 9"/>
          <p:cNvSpPr txBox="1"/>
          <p:nvPr/>
        </p:nvSpPr>
        <p:spPr>
          <a:xfrm>
            <a:off x="1675628" y="4232787"/>
            <a:ext cx="1396985" cy="369332"/>
          </a:xfrm>
          <a:prstGeom prst="rect">
            <a:avLst/>
          </a:prstGeom>
          <a:noFill/>
        </p:spPr>
        <p:txBody>
          <a:bodyPr wrap="none" rtlCol="0">
            <a:spAutoFit/>
          </a:bodyPr>
          <a:lstStyle/>
          <a:p>
            <a:r>
              <a:rPr lang="en-US" dirty="0"/>
              <a:t>For example:</a:t>
            </a:r>
          </a:p>
        </p:txBody>
      </p:sp>
      <p:sp>
        <p:nvSpPr>
          <p:cNvPr id="11" name="Rectangle 10"/>
          <p:cNvSpPr/>
          <p:nvPr/>
        </p:nvSpPr>
        <p:spPr>
          <a:xfrm>
            <a:off x="1675627" y="4654416"/>
            <a:ext cx="4572000" cy="1323439"/>
          </a:xfrm>
          <a:prstGeom prst="rect">
            <a:avLst/>
          </a:prstGeom>
          <a:solidFill>
            <a:schemeClr val="bg2"/>
          </a:solidFill>
        </p:spPr>
        <p:txBody>
          <a:bodyPr>
            <a:spAutoFit/>
          </a:bodyPr>
          <a:lstStyle/>
          <a:p>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&lt;-c(1,2,3,4,5)</a:t>
            </a:r>
          </a:p>
          <a:p>
            <a:r>
              <a:rPr lang="en-US" sz="2000" dirty="0">
                <a:latin typeface="Consolas" panose="020B0609020204030204" pitchFamily="49" charset="0"/>
                <a:cs typeface="Consolas" panose="020B0609020204030204" pitchFamily="49" charset="0"/>
              </a:rPr>
              <a:t>mean(</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#sum(</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)/5 i.e. 15/5</a:t>
            </a:r>
          </a:p>
          <a:p>
            <a:r>
              <a:rPr lang="en-US" sz="2000" dirty="0">
                <a:latin typeface="Consolas" panose="020B0609020204030204" pitchFamily="49" charset="0"/>
                <a:cs typeface="Consolas" panose="020B0609020204030204" pitchFamily="49" charset="0"/>
              </a:rPr>
              <a:t>3</a:t>
            </a:r>
          </a:p>
        </p:txBody>
      </p:sp>
      <p:sp>
        <p:nvSpPr>
          <p:cNvPr id="12" name="TextBox 11"/>
          <p:cNvSpPr txBox="1"/>
          <p:nvPr/>
        </p:nvSpPr>
        <p:spPr>
          <a:xfrm>
            <a:off x="7088230" y="2482646"/>
            <a:ext cx="3318387" cy="1200329"/>
          </a:xfrm>
          <a:prstGeom prst="rect">
            <a:avLst/>
          </a:prstGeom>
          <a:noFill/>
        </p:spPr>
        <p:txBody>
          <a:bodyPr wrap="square" rtlCol="0">
            <a:spAutoFit/>
          </a:bodyPr>
          <a:lstStyle/>
          <a:p>
            <a:r>
              <a:rPr lang="en-US" dirty="0"/>
              <a:t>Each value in the “n” window has an different weight.  The weights decrease the farther back in time e.g. </a:t>
            </a:r>
            <a:r>
              <a:rPr lang="en-US" b="1" dirty="0"/>
              <a:t>recent data is more relevant</a:t>
            </a:r>
            <a:r>
              <a:rPr lang="en-US" dirty="0"/>
              <a:t>.</a:t>
            </a:r>
          </a:p>
        </p:txBody>
      </p:sp>
      <p:sp>
        <p:nvSpPr>
          <p:cNvPr id="13" name="TextBox 12"/>
          <p:cNvSpPr txBox="1"/>
          <p:nvPr/>
        </p:nvSpPr>
        <p:spPr>
          <a:xfrm>
            <a:off x="6959849" y="4557253"/>
            <a:ext cx="3575146" cy="1200329"/>
          </a:xfrm>
          <a:prstGeom prst="rect">
            <a:avLst/>
          </a:prstGeom>
          <a:noFill/>
        </p:spPr>
        <p:txBody>
          <a:bodyPr wrap="none" rtlCol="0">
            <a:spAutoFit/>
          </a:bodyPr>
          <a:lstStyle/>
          <a:p>
            <a:r>
              <a:rPr lang="en-US" dirty="0"/>
              <a:t>Advantage:</a:t>
            </a:r>
          </a:p>
          <a:p>
            <a:r>
              <a:rPr lang="en-US" dirty="0"/>
              <a:t>Faster to recognize a buy/sell signal.</a:t>
            </a:r>
          </a:p>
          <a:p>
            <a:r>
              <a:rPr lang="en-US" dirty="0"/>
              <a:t>Disadvantage:</a:t>
            </a:r>
          </a:p>
          <a:p>
            <a:r>
              <a:rPr lang="en-US" dirty="0"/>
              <a:t>More false signals, more sensitivity</a:t>
            </a:r>
          </a:p>
        </p:txBody>
      </p:sp>
      <p:cxnSp>
        <p:nvCxnSpPr>
          <p:cNvPr id="15" name="Straight Connector 14"/>
          <p:cNvCxnSpPr/>
          <p:nvPr/>
        </p:nvCxnSpPr>
        <p:spPr>
          <a:xfrm>
            <a:off x="6504811" y="2343151"/>
            <a:ext cx="0" cy="37004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F6AA2376-CF92-4C47-AD15-E07FB7D80B87}"/>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40</a:t>
            </a:fld>
            <a:endParaRPr lang="en-US" dirty="0"/>
          </a:p>
        </p:txBody>
      </p:sp>
    </p:spTree>
    <p:extLst>
      <p:ext uri="{BB962C8B-B14F-4D97-AF65-F5344CB8AC3E}">
        <p14:creationId xmlns:p14="http://schemas.microsoft.com/office/powerpoint/2010/main" val="3003768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1_TTR_D.R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228850" y="1657350"/>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nvPr>
        </p:nvGraphicFramePr>
        <p:xfrm>
          <a:off x="2138364"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a:t>
                      </a:r>
                      <a:r>
                        <a:rPr lang="en-US" sz="2000" b="0" strike="noStrike" baseline="0" dirty="0">
                          <a:solidFill>
                            <a:schemeClr val="tx1"/>
                          </a:solidFill>
                        </a:rPr>
                        <a:t> Summary</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SMA</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MACD</a:t>
                      </a:r>
                    </a:p>
                  </a:txBody>
                  <a:tcPr/>
                </a:tc>
                <a:extLst>
                  <a:ext uri="{0D108BD9-81ED-4DB2-BD59-A6C34878D82A}">
                    <a16:rowId xmlns:a16="http://schemas.microsoft.com/office/drawing/2014/main" val="10004"/>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RSI</a:t>
                      </a:r>
                    </a:p>
                  </a:txBody>
                  <a:tcPr/>
                </a:tc>
                <a:extLst>
                  <a:ext uri="{0D108BD9-81ED-4DB2-BD59-A6C34878D82A}">
                    <a16:rowId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a:solidFill>
                            <a:schemeClr val="tx1"/>
                          </a:solidFill>
                        </a:rPr>
                        <a:t>Financial Risk Modeling</a:t>
                      </a:r>
                    </a:p>
                  </a:txBody>
                  <a:tcPr/>
                </a:tc>
                <a:extLst>
                  <a:ext uri="{0D108BD9-81ED-4DB2-BD59-A6C34878D82A}">
                    <a16:rowId xmlns:a16="http://schemas.microsoft.com/office/drawing/2014/main" val="10005"/>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Non-Traditional Markets</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6"/>
          <p:cNvSpPr>
            <a:spLocks noGrp="1"/>
          </p:cNvSpPr>
          <p:nvPr>
            <p:ph type="sldNum" sz="quarter" idx="4294967295"/>
          </p:nvPr>
        </p:nvSpPr>
        <p:spPr>
          <a:xfrm>
            <a:off x="8610600" y="6356350"/>
            <a:ext cx="1996996" cy="365125"/>
          </a:xfrm>
        </p:spPr>
        <p:txBody>
          <a:bodyPr/>
          <a:lstStyle/>
          <a:p>
            <a:fld id="{37290FF7-652B-4475-AEAB-8B1A5D23AE09}" type="slidenum">
              <a:rPr lang="en-US" smtClean="0"/>
              <a:t>42</a:t>
            </a:fld>
            <a:endParaRPr lang="en-US"/>
          </a:p>
        </p:txBody>
      </p:sp>
    </p:spTree>
    <p:extLst>
      <p:ext uri="{BB962C8B-B14F-4D97-AF65-F5344CB8AC3E}">
        <p14:creationId xmlns:p14="http://schemas.microsoft.com/office/powerpoint/2010/main" val="455826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Tree>
    <p:extLst>
      <p:ext uri="{BB962C8B-B14F-4D97-AF65-F5344CB8AC3E}">
        <p14:creationId xmlns:p14="http://schemas.microsoft.com/office/powerpoint/2010/main" val="380763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810000" y="3965944"/>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377069" y="394822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769934" y="270421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943599" y="255890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21571" y="24561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152706" y="258725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322827" y="279990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173971" y="26085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549654" y="282471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751673" y="27609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911161" y="2686492"/>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476306" y="408999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070650" y="284598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059478" y="394113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282761" y="415378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527311" y="42494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708064" y="417505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878185" y="430264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062483" y="422112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147543" y="39446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1991" y="5630779"/>
            <a:ext cx="7724273" cy="661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When the RSI dips below a threshold (30) the stock is considered “oversold” meaning the market has overreacted to something and RSI may indicate a buying opportunity.  RSI greater than 70 indicates the market is over buying the stock so it may be good to exit your position.</a:t>
            </a:r>
          </a:p>
        </p:txBody>
      </p:sp>
      <p:sp>
        <p:nvSpPr>
          <p:cNvPr id="57" name="Slide Number Placeholder 4">
            <a:extLst>
              <a:ext uri="{FF2B5EF4-FFF2-40B4-BE49-F238E27FC236}">
                <a16:creationId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44</a:t>
            </a:fld>
            <a:endParaRPr lang="en-US" dirty="0"/>
          </a:p>
        </p:txBody>
      </p:sp>
    </p:spTree>
    <p:extLst>
      <p:ext uri="{BB962C8B-B14F-4D97-AF65-F5344CB8AC3E}">
        <p14:creationId xmlns:p14="http://schemas.microsoft.com/office/powerpoint/2010/main" val="297548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2547580" y="5240741"/>
            <a:ext cx="7969169" cy="646331"/>
          </a:xfrm>
          <a:prstGeom prst="rect">
            <a:avLst/>
          </a:prstGeom>
          <a:noFill/>
        </p:spPr>
        <p:txBody>
          <a:bodyPr wrap="none" rtlCol="0">
            <a:spAutoFit/>
          </a:bodyPr>
          <a:lstStyle/>
          <a:p>
            <a:r>
              <a:rPr lang="en-US" dirty="0" err="1"/>
              <a:t>Avg</a:t>
            </a:r>
            <a:r>
              <a:rPr lang="en-US" dirty="0"/>
              <a:t> Gain = For “up” days, total number of points up / number of “up” days</a:t>
            </a:r>
          </a:p>
          <a:p>
            <a:r>
              <a:rPr lang="en-US" dirty="0" err="1"/>
              <a:t>Avg</a:t>
            </a:r>
            <a:r>
              <a:rPr lang="en-US" dirty="0"/>
              <a:t> Loss = For “down” days, total number of points down/ number of “down” days</a:t>
            </a:r>
          </a:p>
        </p:txBody>
      </p:sp>
      <p:sp>
        <p:nvSpPr>
          <p:cNvPr id="11" name="TextBox 10"/>
          <p:cNvSpPr txBox="1"/>
          <p:nvPr/>
        </p:nvSpPr>
        <p:spPr>
          <a:xfrm>
            <a:off x="5536442" y="3357349"/>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45</a:t>
            </a:fld>
            <a:endParaRPr lang="en-US" dirty="0"/>
          </a:p>
        </p:txBody>
      </p:sp>
    </p:spTree>
    <p:extLst>
      <p:ext uri="{BB962C8B-B14F-4D97-AF65-F5344CB8AC3E}">
        <p14:creationId xmlns:p14="http://schemas.microsoft.com/office/powerpoint/2010/main" val="4237467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1_TTR_F.R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228850" y="1657351"/>
            <a:ext cx="5641994" cy="1908215"/>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RSI and MACD together</a:t>
            </a:r>
          </a:p>
        </p:txBody>
      </p:sp>
      <p:sp>
        <p:nvSpPr>
          <p:cNvPr id="7" name="Slide Number Placeholder 4">
            <a:extLst>
              <a:ext uri="{FF2B5EF4-FFF2-40B4-BE49-F238E27FC236}">
                <a16:creationId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46</a:t>
            </a:fld>
            <a:endParaRPr lang="en-US" dirty="0"/>
          </a:p>
        </p:txBody>
      </p:sp>
    </p:spTree>
    <p:extLst>
      <p:ext uri="{BB962C8B-B14F-4D97-AF65-F5344CB8AC3E}">
        <p14:creationId xmlns:p14="http://schemas.microsoft.com/office/powerpoint/2010/main" val="3779344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nvPr>
        </p:nvGraphicFramePr>
        <p:xfrm>
          <a:off x="2138364"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a:t>
                      </a:r>
                      <a:r>
                        <a:rPr lang="en-US" sz="2000" b="0" strike="noStrike" baseline="0" dirty="0">
                          <a:solidFill>
                            <a:schemeClr val="tx1"/>
                          </a:solidFill>
                        </a:rPr>
                        <a:t> Summary</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SMA</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MACD</a:t>
                      </a:r>
                    </a:p>
                  </a:txBody>
                  <a:tcPr/>
                </a:tc>
                <a:extLst>
                  <a:ext uri="{0D108BD9-81ED-4DB2-BD59-A6C34878D82A}">
                    <a16:rowId xmlns:a16="http://schemas.microsoft.com/office/drawing/2014/main" val="10004"/>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RSI</a:t>
                      </a:r>
                    </a:p>
                  </a:txBody>
                  <a:tcPr/>
                </a:tc>
                <a:extLst>
                  <a:ext uri="{0D108BD9-81ED-4DB2-BD59-A6C34878D82A}">
                    <a16:rowId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a:solidFill>
                            <a:schemeClr val="tx1"/>
                          </a:solidFill>
                        </a:rPr>
                        <a:t>Financial Risk Modeling</a:t>
                      </a:r>
                    </a:p>
                  </a:txBody>
                  <a:tcPr/>
                </a:tc>
                <a:extLst>
                  <a:ext uri="{0D108BD9-81ED-4DB2-BD59-A6C34878D82A}">
                    <a16:rowId xmlns:a16="http://schemas.microsoft.com/office/drawing/2014/main" val="10005"/>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Non-Traditional Markets</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6"/>
          <p:cNvSpPr>
            <a:spLocks noGrp="1"/>
          </p:cNvSpPr>
          <p:nvPr>
            <p:ph type="sldNum" sz="quarter" idx="4294967295"/>
          </p:nvPr>
        </p:nvSpPr>
        <p:spPr>
          <a:xfrm>
            <a:off x="8610600" y="6356350"/>
            <a:ext cx="1996996" cy="365125"/>
          </a:xfrm>
        </p:spPr>
        <p:txBody>
          <a:bodyPr/>
          <a:lstStyle/>
          <a:p>
            <a:fld id="{37290FF7-652B-4475-AEAB-8B1A5D23AE09}" type="slidenum">
              <a:rPr lang="en-US" smtClean="0"/>
              <a:t>47</a:t>
            </a:fld>
            <a:endParaRPr lang="en-US"/>
          </a:p>
        </p:txBody>
      </p:sp>
    </p:spTree>
    <p:extLst>
      <p:ext uri="{BB962C8B-B14F-4D97-AF65-F5344CB8AC3E}">
        <p14:creationId xmlns:p14="http://schemas.microsoft.com/office/powerpoint/2010/main" val="2103231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Consumer Credit - Lending Club</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102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1845349" y="1142996"/>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09739" y="5129220"/>
            <a:ext cx="8686799" cy="7572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 credit is a traditional market.  There are defined inputs (credit score), consumer protections (usury laws), and established distribution (credit applications).  </a:t>
            </a:r>
          </a:p>
        </p:txBody>
      </p:sp>
      <p:sp>
        <p:nvSpPr>
          <p:cNvPr id="6" name="TextBox 5"/>
          <p:cNvSpPr txBox="1"/>
          <p:nvPr/>
        </p:nvSpPr>
        <p:spPr>
          <a:xfrm>
            <a:off x="1683929" y="2544109"/>
            <a:ext cx="87038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Peer to Peer funding for </a:t>
            </a:r>
          </a:p>
          <a:p>
            <a:pPr marL="742950" lvl="1" indent="-285750">
              <a:buFont typeface="Arial" panose="020B0604020202020204" pitchFamily="34" charset="0"/>
              <a:buChar char="•"/>
            </a:pPr>
            <a:r>
              <a:rPr lang="en-US" dirty="0"/>
              <a:t>Personal Loans</a:t>
            </a:r>
          </a:p>
          <a:p>
            <a:pPr marL="742950" lvl="1" indent="-285750">
              <a:buFont typeface="Arial" panose="020B0604020202020204" pitchFamily="34" charset="0"/>
              <a:buChar char="•"/>
            </a:pPr>
            <a:r>
              <a:rPr lang="en-US" dirty="0"/>
              <a:t>Auto Loans</a:t>
            </a:r>
          </a:p>
          <a:p>
            <a:pPr marL="742950" lvl="1" indent="-285750">
              <a:buFont typeface="Arial" panose="020B0604020202020204" pitchFamily="34" charset="0"/>
              <a:buChar char="•"/>
            </a:pPr>
            <a:r>
              <a:rPr lang="en-US" dirty="0"/>
              <a:t>Small Business Loans</a:t>
            </a:r>
          </a:p>
          <a:p>
            <a:pPr marL="742950" lvl="1" indent="-285750">
              <a:buFont typeface="Arial" panose="020B0604020202020204" pitchFamily="34" charset="0"/>
              <a:buChar char="•"/>
            </a:pPr>
            <a:r>
              <a:rPr lang="en-US" dirty="0"/>
              <a:t>Medical Loans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Everyday investors can accept the loan risk – making it a new banking distribution model</a:t>
            </a:r>
          </a:p>
        </p:txBody>
      </p:sp>
      <p:sp>
        <p:nvSpPr>
          <p:cNvPr id="10" name="Rectangle 9"/>
          <p:cNvSpPr/>
          <p:nvPr/>
        </p:nvSpPr>
        <p:spPr>
          <a:xfrm>
            <a:off x="1790702" y="1881196"/>
            <a:ext cx="8686799" cy="5333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 consumers apply for various loans and instead of banks providing funds, everyday consumers fund the loan by purchasing “notes” and receive the interest.</a:t>
            </a:r>
          </a:p>
        </p:txBody>
      </p:sp>
      <p:sp>
        <p:nvSpPr>
          <p:cNvPr id="11" name="Slide Number Placeholder 4">
            <a:extLst>
              <a:ext uri="{FF2B5EF4-FFF2-40B4-BE49-F238E27FC236}">
                <a16:creationId xmlns:a16="http://schemas.microsoft.com/office/drawing/2014/main" id="{3036FDB2-9EAE-41DD-B52C-9AFE5AC65F2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48</a:t>
            </a:fld>
            <a:endParaRPr lang="en-US" dirty="0"/>
          </a:p>
        </p:txBody>
      </p:sp>
    </p:spTree>
    <p:extLst>
      <p:ext uri="{BB962C8B-B14F-4D97-AF65-F5344CB8AC3E}">
        <p14:creationId xmlns:p14="http://schemas.microsoft.com/office/powerpoint/2010/main" val="1833910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What’s the Risk?</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1845349" y="1142996"/>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33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8" name="Rectangle 7"/>
          <p:cNvSpPr/>
          <p:nvPr/>
        </p:nvSpPr>
        <p:spPr>
          <a:xfrm>
            <a:off x="6591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Mitigation</a:t>
            </a:r>
          </a:p>
        </p:txBody>
      </p:sp>
      <p:sp>
        <p:nvSpPr>
          <p:cNvPr id="9" name="TextBox 8"/>
          <p:cNvSpPr txBox="1"/>
          <p:nvPr/>
        </p:nvSpPr>
        <p:spPr>
          <a:xfrm>
            <a:off x="1933577" y="5455445"/>
            <a:ext cx="3490699" cy="369332"/>
          </a:xfrm>
          <a:prstGeom prst="rect">
            <a:avLst/>
          </a:prstGeom>
          <a:solidFill>
            <a:schemeClr val="accent1"/>
          </a:solidFill>
        </p:spPr>
        <p:txBody>
          <a:bodyPr wrap="none" rtlCol="0">
            <a:spAutoFit/>
          </a:bodyPr>
          <a:lstStyle>
            <a:defPPr>
              <a:defRPr lang="en-US"/>
            </a:defPPr>
            <a:lvl1pPr marL="114300" indent="-114300">
              <a:buFont typeface="Arial" panose="020B0604020202020204" pitchFamily="34" charset="0"/>
              <a:buChar char="•"/>
              <a:tabLst>
                <a:tab pos="228600" algn="l"/>
              </a:tabLst>
              <a:defRPr>
                <a:solidFill>
                  <a:schemeClr val="bg1"/>
                </a:solidFill>
              </a:defRPr>
            </a:lvl1pPr>
          </a:lstStyle>
          <a:p>
            <a:r>
              <a:rPr lang="en-US" dirty="0"/>
              <a:t>Default – debtors that stop paying</a:t>
            </a:r>
          </a:p>
        </p:txBody>
      </p:sp>
      <p:sp>
        <p:nvSpPr>
          <p:cNvPr id="12" name="Isosceles Triangle 11"/>
          <p:cNvSpPr/>
          <p:nvPr/>
        </p:nvSpPr>
        <p:spPr>
          <a:xfrm rot="5400000">
            <a:off x="4424361" y="4114804"/>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91302" y="2909891"/>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a:t>Diversify – Do not fund more than $25 on a single loan</a:t>
            </a:r>
          </a:p>
        </p:txBody>
      </p:sp>
      <p:sp>
        <p:nvSpPr>
          <p:cNvPr id="14" name="TextBox 13"/>
          <p:cNvSpPr txBox="1"/>
          <p:nvPr/>
        </p:nvSpPr>
        <p:spPr>
          <a:xfrm>
            <a:off x="1933576" y="2909890"/>
            <a:ext cx="3107838" cy="369332"/>
          </a:xfrm>
          <a:prstGeom prst="rect">
            <a:avLst/>
          </a:prstGeom>
          <a:noFill/>
        </p:spPr>
        <p:txBody>
          <a:bodyPr wrap="none" rtlCol="0">
            <a:spAutoFit/>
          </a:bodyPr>
          <a:lstStyle/>
          <a:p>
            <a:pPr marL="114300" indent="-114300">
              <a:buFont typeface="Arial" panose="020B0604020202020204" pitchFamily="34" charset="0"/>
              <a:buChar char="•"/>
            </a:pPr>
            <a:r>
              <a:rPr lang="en-US" dirty="0"/>
              <a:t>Over exposure in a single loan</a:t>
            </a:r>
          </a:p>
        </p:txBody>
      </p:sp>
      <p:sp>
        <p:nvSpPr>
          <p:cNvPr id="15" name="TextBox 14"/>
          <p:cNvSpPr txBox="1"/>
          <p:nvPr/>
        </p:nvSpPr>
        <p:spPr>
          <a:xfrm>
            <a:off x="1933577" y="3814763"/>
            <a:ext cx="4052841" cy="369332"/>
          </a:xfrm>
          <a:prstGeom prst="rect">
            <a:avLst/>
          </a:prstGeom>
          <a:noFill/>
        </p:spPr>
        <p:txBody>
          <a:bodyPr wrap="none" rtlCol="0">
            <a:spAutoFit/>
          </a:bodyPr>
          <a:lstStyle/>
          <a:p>
            <a:pPr marL="114300" indent="-114300">
              <a:buFont typeface="Arial" panose="020B0604020202020204" pitchFamily="34" charset="0"/>
              <a:buChar char="•"/>
            </a:pPr>
            <a:r>
              <a:rPr lang="en-US" dirty="0"/>
              <a:t>Early payment reduces interest received</a:t>
            </a:r>
          </a:p>
        </p:txBody>
      </p:sp>
      <p:sp>
        <p:nvSpPr>
          <p:cNvPr id="16" name="TextBox 15"/>
          <p:cNvSpPr txBox="1"/>
          <p:nvPr/>
        </p:nvSpPr>
        <p:spPr>
          <a:xfrm>
            <a:off x="6591302" y="3814763"/>
            <a:ext cx="2983509" cy="369332"/>
          </a:xfrm>
          <a:prstGeom prst="rect">
            <a:avLst/>
          </a:prstGeom>
          <a:noFill/>
        </p:spPr>
        <p:txBody>
          <a:bodyPr wrap="none" rtlCol="0">
            <a:spAutoFit/>
          </a:bodyPr>
          <a:lstStyle/>
          <a:p>
            <a:pPr marL="114300" indent="-114300">
              <a:buFont typeface="Arial" panose="020B0604020202020204" pitchFamily="34" charset="0"/>
              <a:buChar char="•"/>
            </a:pPr>
            <a:r>
              <a:rPr lang="en-US" dirty="0"/>
              <a:t>Monitor &amp; re-invest monthly</a:t>
            </a:r>
          </a:p>
        </p:txBody>
      </p:sp>
      <p:sp>
        <p:nvSpPr>
          <p:cNvPr id="17" name="TextBox 16"/>
          <p:cNvSpPr txBox="1"/>
          <p:nvPr/>
        </p:nvSpPr>
        <p:spPr>
          <a:xfrm>
            <a:off x="1933577" y="4529138"/>
            <a:ext cx="3394263" cy="369332"/>
          </a:xfrm>
          <a:prstGeom prst="rect">
            <a:avLst/>
          </a:prstGeom>
          <a:noFill/>
        </p:spPr>
        <p:txBody>
          <a:bodyPr wrap="none" rtlCol="0">
            <a:spAutoFit/>
          </a:bodyPr>
          <a:lstStyle/>
          <a:p>
            <a:pPr marL="114300" indent="-114300">
              <a:buFont typeface="Arial" panose="020B0604020202020204" pitchFamily="34" charset="0"/>
              <a:buChar char="•"/>
            </a:pPr>
            <a:r>
              <a:rPr lang="en-US" dirty="0"/>
              <a:t>Illiquid – notes are 36-60 months</a:t>
            </a:r>
          </a:p>
        </p:txBody>
      </p:sp>
      <p:sp>
        <p:nvSpPr>
          <p:cNvPr id="18" name="TextBox 17"/>
          <p:cNvSpPr txBox="1"/>
          <p:nvPr/>
        </p:nvSpPr>
        <p:spPr>
          <a:xfrm>
            <a:off x="6591302" y="4529138"/>
            <a:ext cx="3017621" cy="369332"/>
          </a:xfrm>
          <a:prstGeom prst="rect">
            <a:avLst/>
          </a:prstGeom>
          <a:noFill/>
        </p:spPr>
        <p:txBody>
          <a:bodyPr wrap="none" rtlCol="0">
            <a:spAutoFit/>
          </a:bodyPr>
          <a:lstStyle/>
          <a:p>
            <a:pPr marL="114300" indent="-114300">
              <a:buFont typeface="Arial" panose="020B0604020202020204" pitchFamily="34" charset="0"/>
              <a:buChar char="•"/>
            </a:pPr>
            <a:r>
              <a:rPr lang="en-US" dirty="0"/>
              <a:t>Buy notes with 36m horizons</a:t>
            </a:r>
          </a:p>
        </p:txBody>
      </p:sp>
      <p:sp>
        <p:nvSpPr>
          <p:cNvPr id="19" name="TextBox 18"/>
          <p:cNvSpPr txBox="1"/>
          <p:nvPr/>
        </p:nvSpPr>
        <p:spPr>
          <a:xfrm>
            <a:off x="6591301" y="5455445"/>
            <a:ext cx="3305072" cy="369332"/>
          </a:xfrm>
          <a:prstGeom prst="rect">
            <a:avLst/>
          </a:prstGeom>
          <a:solidFill>
            <a:schemeClr val="accent1"/>
          </a:solidFill>
        </p:spPr>
        <p:txBody>
          <a:bodyPr wrap="none" rtlCol="0">
            <a:spAutoFit/>
          </a:bodyPr>
          <a:lstStyle/>
          <a:p>
            <a:pPr marL="114300" indent="-114300">
              <a:buFont typeface="Arial" panose="020B0604020202020204" pitchFamily="34" charset="0"/>
              <a:buChar char="•"/>
              <a:tabLst>
                <a:tab pos="228600" algn="l"/>
              </a:tabLst>
            </a:pPr>
            <a:r>
              <a:rPr lang="en-US" dirty="0">
                <a:solidFill>
                  <a:schemeClr val="bg1"/>
                </a:solidFill>
              </a:rPr>
              <a:t>Model the probability of default</a:t>
            </a:r>
          </a:p>
        </p:txBody>
      </p:sp>
      <p:sp>
        <p:nvSpPr>
          <p:cNvPr id="20" name="Slide Number Placeholder 4">
            <a:extLst>
              <a:ext uri="{FF2B5EF4-FFF2-40B4-BE49-F238E27FC236}">
                <a16:creationId xmlns:a16="http://schemas.microsoft.com/office/drawing/2014/main" id="{06FF9401-16A0-4D97-8CB7-4C320154C2CA}"/>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49</a:t>
            </a:fld>
            <a:endParaRPr lang="en-US" dirty="0"/>
          </a:p>
        </p:txBody>
      </p:sp>
    </p:spTree>
    <p:extLst>
      <p:ext uri="{BB962C8B-B14F-4D97-AF65-F5344CB8AC3E}">
        <p14:creationId xmlns:p14="http://schemas.microsoft.com/office/powerpoint/2010/main" val="312197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Tree>
    <p:extLst>
      <p:ext uri="{BB962C8B-B14F-4D97-AF65-F5344CB8AC3E}">
        <p14:creationId xmlns:p14="http://schemas.microsoft.com/office/powerpoint/2010/main" val="2576916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What’s the Reward?</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1845349" y="1142996"/>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933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p:cNvSpPr/>
          <p:nvPr/>
        </p:nvSpPr>
        <p:spPr>
          <a:xfrm>
            <a:off x="6591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sp>
        <p:nvSpPr>
          <p:cNvPr id="13" name="TextBox 12"/>
          <p:cNvSpPr txBox="1"/>
          <p:nvPr/>
        </p:nvSpPr>
        <p:spPr>
          <a:xfrm>
            <a:off x="1933577" y="5455446"/>
            <a:ext cx="3648074" cy="646331"/>
          </a:xfrm>
          <a:prstGeom prst="rect">
            <a:avLst/>
          </a:prstGeom>
          <a:noFill/>
        </p:spPr>
        <p:txBody>
          <a:bodyPr wrap="square" rtlCol="0">
            <a:spAutoFit/>
          </a:bodyPr>
          <a:lstStyle/>
          <a:p>
            <a:pPr marL="114300" indent="-114300">
              <a:buFont typeface="Arial" panose="020B0604020202020204" pitchFamily="34" charset="0"/>
              <a:buChar char="•"/>
              <a:tabLst>
                <a:tab pos="228600" algn="l"/>
              </a:tabLst>
            </a:pPr>
            <a:r>
              <a:rPr lang="en-US" dirty="0"/>
              <a:t>Remaining interest is paid monthly to note holders.</a:t>
            </a:r>
          </a:p>
        </p:txBody>
      </p:sp>
      <p:sp>
        <p:nvSpPr>
          <p:cNvPr id="14" name="Isosceles Triangle 13"/>
          <p:cNvSpPr/>
          <p:nvPr/>
        </p:nvSpPr>
        <p:spPr>
          <a:xfrm rot="5400000">
            <a:off x="4424361" y="4114804"/>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91302" y="2909891"/>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a:t>Investors have no input to the amount</a:t>
            </a:r>
          </a:p>
        </p:txBody>
      </p:sp>
      <p:sp>
        <p:nvSpPr>
          <p:cNvPr id="16" name="TextBox 15"/>
          <p:cNvSpPr txBox="1"/>
          <p:nvPr/>
        </p:nvSpPr>
        <p:spPr>
          <a:xfrm>
            <a:off x="1933576" y="2909890"/>
            <a:ext cx="2629822" cy="369332"/>
          </a:xfrm>
          <a:prstGeom prst="rect">
            <a:avLst/>
          </a:prstGeom>
          <a:noFill/>
        </p:spPr>
        <p:txBody>
          <a:bodyPr wrap="none" rtlCol="0">
            <a:spAutoFit/>
          </a:bodyPr>
          <a:lstStyle/>
          <a:p>
            <a:pPr marL="114300" indent="-114300">
              <a:buFont typeface="Arial" panose="020B0604020202020204" pitchFamily="34" charset="0"/>
              <a:buChar char="•"/>
            </a:pPr>
            <a:r>
              <a:rPr lang="en-US" dirty="0"/>
              <a:t>Interest is imposed by LC</a:t>
            </a:r>
          </a:p>
        </p:txBody>
      </p:sp>
      <p:sp>
        <p:nvSpPr>
          <p:cNvPr id="17" name="TextBox 16"/>
          <p:cNvSpPr txBox="1"/>
          <p:nvPr/>
        </p:nvSpPr>
        <p:spPr>
          <a:xfrm>
            <a:off x="1933576" y="3814763"/>
            <a:ext cx="3685240" cy="369332"/>
          </a:xfrm>
          <a:prstGeom prst="rect">
            <a:avLst/>
          </a:prstGeom>
          <a:noFill/>
        </p:spPr>
        <p:txBody>
          <a:bodyPr wrap="none" rtlCol="0">
            <a:spAutoFit/>
          </a:bodyPr>
          <a:lstStyle/>
          <a:p>
            <a:pPr marL="114300" indent="-114300">
              <a:buFont typeface="Arial" panose="020B0604020202020204" pitchFamily="34" charset="0"/>
              <a:buChar char="•"/>
            </a:pPr>
            <a:r>
              <a:rPr lang="en-US" dirty="0"/>
              <a:t>Usually lower rates for the applicant</a:t>
            </a:r>
          </a:p>
        </p:txBody>
      </p:sp>
      <p:sp>
        <p:nvSpPr>
          <p:cNvPr id="18" name="TextBox 17"/>
          <p:cNvSpPr txBox="1"/>
          <p:nvPr/>
        </p:nvSpPr>
        <p:spPr>
          <a:xfrm>
            <a:off x="6591301" y="3814763"/>
            <a:ext cx="2992038" cy="369332"/>
          </a:xfrm>
          <a:prstGeom prst="rect">
            <a:avLst/>
          </a:prstGeom>
          <a:noFill/>
        </p:spPr>
        <p:txBody>
          <a:bodyPr wrap="none" rtlCol="0">
            <a:spAutoFit/>
          </a:bodyPr>
          <a:lstStyle/>
          <a:p>
            <a:pPr marL="114300" indent="-114300">
              <a:buFont typeface="Arial" panose="020B0604020202020204" pitchFamily="34" charset="0"/>
              <a:buChar char="•"/>
            </a:pPr>
            <a:r>
              <a:rPr lang="en-US" dirty="0"/>
              <a:t>Lower capital cost for debtor</a:t>
            </a:r>
          </a:p>
        </p:txBody>
      </p:sp>
      <p:sp>
        <p:nvSpPr>
          <p:cNvPr id="19" name="TextBox 18"/>
          <p:cNvSpPr txBox="1"/>
          <p:nvPr/>
        </p:nvSpPr>
        <p:spPr>
          <a:xfrm>
            <a:off x="1933577" y="4529138"/>
            <a:ext cx="2410725" cy="369332"/>
          </a:xfrm>
          <a:prstGeom prst="rect">
            <a:avLst/>
          </a:prstGeom>
          <a:noFill/>
        </p:spPr>
        <p:txBody>
          <a:bodyPr wrap="none" rtlCol="0">
            <a:spAutoFit/>
          </a:bodyPr>
          <a:lstStyle/>
          <a:p>
            <a:pPr marL="114300" indent="-114300">
              <a:buFont typeface="Arial" panose="020B0604020202020204" pitchFamily="34" charset="0"/>
              <a:buChar char="•"/>
            </a:pPr>
            <a:r>
              <a:rPr lang="en-US" dirty="0"/>
              <a:t>LC takes 1% of interest</a:t>
            </a:r>
          </a:p>
        </p:txBody>
      </p:sp>
      <p:sp>
        <p:nvSpPr>
          <p:cNvPr id="20" name="TextBox 19"/>
          <p:cNvSpPr txBox="1"/>
          <p:nvPr/>
        </p:nvSpPr>
        <p:spPr>
          <a:xfrm>
            <a:off x="6591301" y="4529138"/>
            <a:ext cx="3832716" cy="369332"/>
          </a:xfrm>
          <a:prstGeom prst="rect">
            <a:avLst/>
          </a:prstGeom>
          <a:noFill/>
        </p:spPr>
        <p:txBody>
          <a:bodyPr wrap="none" rtlCol="0">
            <a:spAutoFit/>
          </a:bodyPr>
          <a:lstStyle/>
          <a:p>
            <a:pPr marL="114300" indent="-114300">
              <a:buFont typeface="Arial" panose="020B0604020202020204" pitchFamily="34" charset="0"/>
              <a:buChar char="•"/>
            </a:pPr>
            <a:r>
              <a:rPr lang="en-US" dirty="0"/>
              <a:t>Reduces reward incentive for investor</a:t>
            </a:r>
          </a:p>
        </p:txBody>
      </p:sp>
      <p:sp>
        <p:nvSpPr>
          <p:cNvPr id="21" name="TextBox 20"/>
          <p:cNvSpPr txBox="1"/>
          <p:nvPr/>
        </p:nvSpPr>
        <p:spPr>
          <a:xfrm>
            <a:off x="6591302" y="5455446"/>
            <a:ext cx="3805237" cy="646331"/>
          </a:xfrm>
          <a:prstGeom prst="rect">
            <a:avLst/>
          </a:prstGeom>
          <a:solidFill>
            <a:schemeClr val="accent1"/>
          </a:solidFill>
        </p:spPr>
        <p:txBody>
          <a:bodyPr wrap="square" rtlCol="0">
            <a:spAutoFit/>
          </a:bodyPr>
          <a:lstStyle/>
          <a:p>
            <a:pPr marL="114300" indent="-114300">
              <a:buFont typeface="Arial" panose="020B0604020202020204" pitchFamily="34" charset="0"/>
              <a:buChar char="•"/>
              <a:tabLst>
                <a:tab pos="228600" algn="l"/>
              </a:tabLst>
            </a:pPr>
            <a:r>
              <a:rPr lang="en-US" dirty="0">
                <a:solidFill>
                  <a:schemeClr val="bg1"/>
                </a:solidFill>
              </a:rPr>
              <a:t>Investors act as banks &amp; receive consistent returns</a:t>
            </a:r>
          </a:p>
        </p:txBody>
      </p:sp>
      <p:sp>
        <p:nvSpPr>
          <p:cNvPr id="22" name="Slide Number Placeholder 4">
            <a:extLst>
              <a:ext uri="{FF2B5EF4-FFF2-40B4-BE49-F238E27FC236}">
                <a16:creationId xmlns:a16="http://schemas.microsoft.com/office/drawing/2014/main" id="{5163B1F5-B557-4DA2-AEC0-C3E7D75C240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50</a:t>
            </a:fld>
            <a:endParaRPr lang="en-US" dirty="0"/>
          </a:p>
        </p:txBody>
      </p:sp>
    </p:spTree>
    <p:extLst>
      <p:ext uri="{BB962C8B-B14F-4D97-AF65-F5344CB8AC3E}">
        <p14:creationId xmlns:p14="http://schemas.microsoft.com/office/powerpoint/2010/main" val="1360980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                                           Example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1845349" y="300028"/>
            <a:ext cx="4279226" cy="6592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uy a ca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022" y="1985958"/>
            <a:ext cx="4017441" cy="27987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52639" y="1300157"/>
            <a:ext cx="8229599" cy="369332"/>
          </a:xfrm>
          <a:prstGeom prst="rect">
            <a:avLst/>
          </a:prstGeom>
          <a:solidFill>
            <a:schemeClr val="accent5"/>
          </a:solidFill>
        </p:spPr>
        <p:txBody>
          <a:bodyPr wrap="square" rtlCol="0">
            <a:spAutoFit/>
          </a:bodyPr>
          <a:lstStyle/>
          <a:p>
            <a:r>
              <a:rPr lang="en-US" dirty="0"/>
              <a:t>Erin decides to buy a car.  Instead of a traditional loan she applies at LC.</a:t>
            </a:r>
          </a:p>
        </p:txBody>
      </p:sp>
      <p:sp>
        <p:nvSpPr>
          <p:cNvPr id="10" name="TextBox 9"/>
          <p:cNvSpPr txBox="1"/>
          <p:nvPr/>
        </p:nvSpPr>
        <p:spPr>
          <a:xfrm>
            <a:off x="2181227" y="1871658"/>
            <a:ext cx="332898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Erin applies for a $10k car loan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LC assesses her creditworthiness &amp; posts a $10k loan @ 6% interest on the investor 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Trish &amp; hundreds of other LC investors fund the loan in $25 increments called “notes”</a:t>
            </a:r>
          </a:p>
        </p:txBody>
      </p:sp>
      <p:sp>
        <p:nvSpPr>
          <p:cNvPr id="14" name="TextBox 13"/>
          <p:cNvSpPr txBox="1"/>
          <p:nvPr/>
        </p:nvSpPr>
        <p:spPr>
          <a:xfrm>
            <a:off x="2105027" y="4981570"/>
            <a:ext cx="8229599" cy="646331"/>
          </a:xfrm>
          <a:prstGeom prst="rect">
            <a:avLst/>
          </a:prstGeom>
          <a:solidFill>
            <a:schemeClr val="accent5"/>
          </a:solidFill>
        </p:spPr>
        <p:txBody>
          <a:bodyPr wrap="square" rtlCol="0">
            <a:spAutoFit/>
          </a:bodyPr>
          <a:lstStyle/>
          <a:p>
            <a:r>
              <a:rPr lang="en-US" dirty="0"/>
              <a:t>Each month Erin pays her loan, LC takes 1% and the investors make 5% on their outstanding notes.</a:t>
            </a:r>
          </a:p>
        </p:txBody>
      </p:sp>
      <p:sp>
        <p:nvSpPr>
          <p:cNvPr id="11" name="Slide Number Placeholder 4">
            <a:extLst>
              <a:ext uri="{FF2B5EF4-FFF2-40B4-BE49-F238E27FC236}">
                <a16:creationId xmlns:a16="http://schemas.microsoft.com/office/drawing/2014/main" id="{A2B84169-694D-4551-BD03-9EEC11A83E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51</a:t>
            </a:fld>
            <a:endParaRPr lang="en-US" dirty="0"/>
          </a:p>
        </p:txBody>
      </p:sp>
    </p:spTree>
    <p:extLst>
      <p:ext uri="{BB962C8B-B14F-4D97-AF65-F5344CB8AC3E}">
        <p14:creationId xmlns:p14="http://schemas.microsoft.com/office/powerpoint/2010/main" val="62606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                                           Data</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1845349" y="300028"/>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195639" y="5906185"/>
            <a:ext cx="5743575" cy="369332"/>
          </a:xfrm>
          <a:prstGeom prst="rect">
            <a:avLst/>
          </a:prstGeom>
        </p:spPr>
        <p:txBody>
          <a:bodyPr wrap="square">
            <a:spAutoFit/>
          </a:bodyPr>
          <a:lstStyle/>
          <a:p>
            <a:r>
              <a:rPr lang="en-US" dirty="0">
                <a:hlinkClick r:id="rId3"/>
              </a:rPr>
              <a:t>https://www.lendingclub.com/info/download-data.action</a:t>
            </a:r>
            <a:endParaRPr lang="en-US" dirty="0"/>
          </a:p>
        </p:txBody>
      </p:sp>
      <p:sp>
        <p:nvSpPr>
          <p:cNvPr id="8" name="TextBox 7"/>
          <p:cNvSpPr txBox="1"/>
          <p:nvPr/>
        </p:nvSpPr>
        <p:spPr>
          <a:xfrm>
            <a:off x="1895475" y="1343027"/>
            <a:ext cx="7324826" cy="1508105"/>
          </a:xfrm>
          <a:prstGeom prst="rect">
            <a:avLst/>
          </a:prstGeom>
          <a:noFill/>
        </p:spPr>
        <p:txBody>
          <a:bodyPr wrap="none" rtlCol="0">
            <a:spAutoFit/>
          </a:bodyPr>
          <a:lstStyle/>
          <a:p>
            <a:pPr marL="114300" indent="-114300">
              <a:buFont typeface="Arial" panose="020B0604020202020204" pitchFamily="34" charset="0"/>
              <a:buChar char="•"/>
            </a:pPr>
            <a:r>
              <a:rPr lang="en-US" sz="2000" b="1" dirty="0"/>
              <a:t>11 </a:t>
            </a:r>
            <a:r>
              <a:rPr lang="en-US" sz="2000" b="1" dirty="0" err="1"/>
              <a:t>yrs</a:t>
            </a:r>
            <a:r>
              <a:rPr lang="en-US" sz="2000" b="1" dirty="0"/>
              <a:t> of historical performance – Over 1M notes publicly available</a:t>
            </a:r>
          </a:p>
          <a:p>
            <a:pPr marL="571500" lvl="2" indent="-114300">
              <a:buFont typeface="Arial" panose="020B0604020202020204" pitchFamily="34" charset="0"/>
              <a:buChar char="•"/>
            </a:pPr>
            <a:r>
              <a:rPr lang="en-US" dirty="0"/>
              <a:t>Some platform changes in that time</a:t>
            </a:r>
          </a:p>
          <a:p>
            <a:pPr marL="571500" lvl="2" indent="-114300">
              <a:buFont typeface="Arial" panose="020B0604020202020204" pitchFamily="34" charset="0"/>
              <a:buChar char="•"/>
            </a:pPr>
            <a:r>
              <a:rPr lang="en-US" dirty="0"/>
              <a:t>Datasets are updated monthly</a:t>
            </a:r>
          </a:p>
          <a:p>
            <a:pPr marL="571500" lvl="2" indent="-114300">
              <a:buFont typeface="Arial" panose="020B0604020202020204" pitchFamily="34" charset="0"/>
              <a:buChar char="•"/>
            </a:pPr>
            <a:r>
              <a:rPr lang="en-US" dirty="0"/>
              <a:t>Sampled to 20k – either in fully paid of charged off state</a:t>
            </a:r>
          </a:p>
          <a:p>
            <a:pPr marL="742950" lvl="1" indent="-285750">
              <a:buFont typeface="Arial" panose="020B0604020202020204" pitchFamily="34" charset="0"/>
              <a:buChar char="•"/>
            </a:pPr>
            <a:endParaRPr lang="en-US" dirty="0"/>
          </a:p>
        </p:txBody>
      </p:sp>
      <p:grpSp>
        <p:nvGrpSpPr>
          <p:cNvPr id="25" name="Group 24"/>
          <p:cNvGrpSpPr/>
          <p:nvPr/>
        </p:nvGrpSpPr>
        <p:grpSpPr>
          <a:xfrm>
            <a:off x="1852613" y="3062288"/>
            <a:ext cx="7034211" cy="1956011"/>
            <a:chOff x="942982" y="3062287"/>
            <a:chExt cx="7034211" cy="1956011"/>
          </a:xfrm>
        </p:grpSpPr>
        <p:sp>
          <p:nvSpPr>
            <p:cNvPr id="22" name="Chevron 21"/>
            <p:cNvSpPr/>
            <p:nvPr/>
          </p:nvSpPr>
          <p:spPr>
            <a:xfrm>
              <a:off x="2711458" y="4436259"/>
              <a:ext cx="3714750" cy="52863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entagon 8"/>
            <p:cNvSpPr/>
            <p:nvPr/>
          </p:nvSpPr>
          <p:spPr>
            <a:xfrm>
              <a:off x="942982" y="3062287"/>
              <a:ext cx="2000250" cy="52863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 Origination</a:t>
              </a:r>
            </a:p>
          </p:txBody>
        </p:sp>
        <p:sp>
          <p:nvSpPr>
            <p:cNvPr id="10" name="Chevron 9"/>
            <p:cNvSpPr/>
            <p:nvPr/>
          </p:nvSpPr>
          <p:spPr>
            <a:xfrm>
              <a:off x="2744797" y="3062287"/>
              <a:ext cx="3714750" cy="52863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or 60 Monthly Payments</a:t>
              </a:r>
            </a:p>
          </p:txBody>
        </p:sp>
        <p:sp>
          <p:nvSpPr>
            <p:cNvPr id="18" name="Freeform 17"/>
            <p:cNvSpPr/>
            <p:nvPr/>
          </p:nvSpPr>
          <p:spPr>
            <a:xfrm rot="10800000">
              <a:off x="6237297" y="3062287"/>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71812" y="4371967"/>
              <a:ext cx="3160096" cy="646331"/>
            </a:xfrm>
            <a:prstGeom prst="rect">
              <a:avLst/>
            </a:prstGeom>
            <a:noFill/>
          </p:spPr>
          <p:txBody>
            <a:bodyPr wrap="none" rtlCol="0">
              <a:spAutoFit/>
            </a:bodyPr>
            <a:lstStyle/>
            <a:p>
              <a:r>
                <a:rPr lang="en-US" dirty="0"/>
                <a:t>Transitional States of Nature:</a:t>
              </a:r>
            </a:p>
            <a:p>
              <a:r>
                <a:rPr lang="en-US" dirty="0"/>
                <a:t>Grace Period, 30-60,60-90 days</a:t>
              </a:r>
            </a:p>
          </p:txBody>
        </p:sp>
        <p:sp>
          <p:nvSpPr>
            <p:cNvPr id="19" name="Freeform 18"/>
            <p:cNvSpPr/>
            <p:nvPr/>
          </p:nvSpPr>
          <p:spPr>
            <a:xfrm rot="10800000">
              <a:off x="6194434" y="4436258"/>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615113" y="3171825"/>
              <a:ext cx="1074205" cy="369332"/>
            </a:xfrm>
            <a:prstGeom prst="rect">
              <a:avLst/>
            </a:prstGeom>
            <a:noFill/>
          </p:spPr>
          <p:txBody>
            <a:bodyPr wrap="none" rtlCol="0">
              <a:spAutoFit/>
            </a:bodyPr>
            <a:lstStyle/>
            <a:p>
              <a:r>
                <a:rPr lang="en-US" dirty="0">
                  <a:solidFill>
                    <a:schemeClr val="bg1"/>
                  </a:solidFill>
                </a:rPr>
                <a:t>Fully Paid</a:t>
              </a:r>
            </a:p>
          </p:txBody>
        </p:sp>
        <p:sp>
          <p:nvSpPr>
            <p:cNvPr id="21" name="TextBox 20"/>
            <p:cNvSpPr txBox="1"/>
            <p:nvPr/>
          </p:nvSpPr>
          <p:spPr>
            <a:xfrm>
              <a:off x="6496049" y="4515911"/>
              <a:ext cx="1305870" cy="369332"/>
            </a:xfrm>
            <a:prstGeom prst="rect">
              <a:avLst/>
            </a:prstGeom>
            <a:noFill/>
          </p:spPr>
          <p:txBody>
            <a:bodyPr wrap="none" rtlCol="0">
              <a:spAutoFit/>
            </a:bodyPr>
            <a:lstStyle/>
            <a:p>
              <a:r>
                <a:rPr lang="en-US" dirty="0">
                  <a:solidFill>
                    <a:schemeClr val="bg1"/>
                  </a:solidFill>
                </a:rPr>
                <a:t>Charged Off</a:t>
              </a:r>
            </a:p>
          </p:txBody>
        </p:sp>
        <p:sp>
          <p:nvSpPr>
            <p:cNvPr id="24" name="Up-Down Arrow 23"/>
            <p:cNvSpPr/>
            <p:nvPr/>
          </p:nvSpPr>
          <p:spPr>
            <a:xfrm>
              <a:off x="4157662" y="3414713"/>
              <a:ext cx="514350" cy="1042987"/>
            </a:xfrm>
            <a:prstGeom prst="up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8882055" y="3128960"/>
            <a:ext cx="1760418" cy="369332"/>
          </a:xfrm>
          <a:prstGeom prst="rect">
            <a:avLst/>
          </a:prstGeom>
          <a:noFill/>
        </p:spPr>
        <p:txBody>
          <a:bodyPr wrap="none" rtlCol="0">
            <a:spAutoFit/>
          </a:bodyPr>
          <a:lstStyle/>
          <a:p>
            <a:r>
              <a:rPr lang="en-US" dirty="0"/>
              <a:t>1 = Success Class</a:t>
            </a:r>
          </a:p>
        </p:txBody>
      </p:sp>
      <p:sp>
        <p:nvSpPr>
          <p:cNvPr id="27" name="TextBox 26"/>
          <p:cNvSpPr txBox="1"/>
          <p:nvPr/>
        </p:nvSpPr>
        <p:spPr>
          <a:xfrm>
            <a:off x="8834433" y="4481510"/>
            <a:ext cx="1672637" cy="369332"/>
          </a:xfrm>
          <a:prstGeom prst="rect">
            <a:avLst/>
          </a:prstGeom>
          <a:noFill/>
        </p:spPr>
        <p:txBody>
          <a:bodyPr wrap="none" rtlCol="0">
            <a:spAutoFit/>
          </a:bodyPr>
          <a:lstStyle/>
          <a:p>
            <a:r>
              <a:rPr lang="en-US" dirty="0"/>
              <a:t>0 = Failure Class</a:t>
            </a:r>
          </a:p>
        </p:txBody>
      </p:sp>
      <p:sp>
        <p:nvSpPr>
          <p:cNvPr id="23" name="Slide Number Placeholder 4">
            <a:extLst>
              <a:ext uri="{FF2B5EF4-FFF2-40B4-BE49-F238E27FC236}">
                <a16:creationId xmlns:a16="http://schemas.microsoft.com/office/drawing/2014/main" id="{A0F634A1-5A1D-4362-8F00-DA2759B243F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52</a:t>
            </a:fld>
            <a:endParaRPr lang="en-US" dirty="0"/>
          </a:p>
        </p:txBody>
      </p:sp>
    </p:spTree>
    <p:extLst>
      <p:ext uri="{BB962C8B-B14F-4D97-AF65-F5344CB8AC3E}">
        <p14:creationId xmlns:p14="http://schemas.microsoft.com/office/powerpoint/2010/main" val="2785462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cross – validation?</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Rectangle 5"/>
          <p:cNvSpPr/>
          <p:nvPr/>
        </p:nvSpPr>
        <p:spPr>
          <a:xfrm>
            <a:off x="1852614" y="1243015"/>
            <a:ext cx="8658225" cy="400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This is a typical partitioning schema to avoid overfitting.</a:t>
            </a:r>
          </a:p>
        </p:txBody>
      </p:sp>
      <p:sp>
        <p:nvSpPr>
          <p:cNvPr id="20" name="Flowchart: Magnetic Disk 19"/>
          <p:cNvSpPr/>
          <p:nvPr/>
        </p:nvSpPr>
        <p:spPr>
          <a:xfrm>
            <a:off x="3817158" y="571977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agnetic Disk 20"/>
          <p:cNvSpPr/>
          <p:nvPr/>
        </p:nvSpPr>
        <p:spPr>
          <a:xfrm>
            <a:off x="3817158" y="529538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3817158" y="487098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3817158" y="444659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817158" y="402220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3817158" y="359781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Magnetic Disk 25"/>
          <p:cNvSpPr/>
          <p:nvPr/>
        </p:nvSpPr>
        <p:spPr>
          <a:xfrm>
            <a:off x="3817158" y="317341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Magnetic Disk 26"/>
          <p:cNvSpPr/>
          <p:nvPr/>
        </p:nvSpPr>
        <p:spPr>
          <a:xfrm>
            <a:off x="3817158" y="274902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Magnetic Disk 27"/>
          <p:cNvSpPr/>
          <p:nvPr/>
        </p:nvSpPr>
        <p:spPr>
          <a:xfrm>
            <a:off x="3817158" y="232463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28"/>
          <p:cNvSpPr/>
          <p:nvPr/>
        </p:nvSpPr>
        <p:spPr>
          <a:xfrm>
            <a:off x="3817158" y="190023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4395802" y="4043363"/>
            <a:ext cx="912301" cy="369332"/>
          </a:xfrm>
          <a:prstGeom prst="rect">
            <a:avLst/>
          </a:prstGeom>
          <a:noFill/>
        </p:spPr>
        <p:txBody>
          <a:bodyPr wrap="none" rtlCol="0">
            <a:spAutoFit/>
          </a:bodyPr>
          <a:lstStyle/>
          <a:p>
            <a:r>
              <a:rPr lang="en-US" dirty="0"/>
              <a:t>All Data</a:t>
            </a:r>
          </a:p>
        </p:txBody>
      </p:sp>
      <p:sp>
        <p:nvSpPr>
          <p:cNvPr id="31" name="Isosceles Triangle 30"/>
          <p:cNvSpPr/>
          <p:nvPr/>
        </p:nvSpPr>
        <p:spPr>
          <a:xfrm rot="5400000">
            <a:off x="4538677" y="4071937"/>
            <a:ext cx="3186112" cy="3000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6384146" y="5657861"/>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Magnetic Disk 32"/>
          <p:cNvSpPr/>
          <p:nvPr/>
        </p:nvSpPr>
        <p:spPr>
          <a:xfrm>
            <a:off x="6384146" y="5233470"/>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Magnetic Disk 33"/>
          <p:cNvSpPr/>
          <p:nvPr/>
        </p:nvSpPr>
        <p:spPr>
          <a:xfrm>
            <a:off x="6384146" y="480907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Magnetic Disk 34"/>
          <p:cNvSpPr/>
          <p:nvPr/>
        </p:nvSpPr>
        <p:spPr>
          <a:xfrm>
            <a:off x="6384146" y="438468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Magnetic Disk 35"/>
          <p:cNvSpPr/>
          <p:nvPr/>
        </p:nvSpPr>
        <p:spPr>
          <a:xfrm>
            <a:off x="6384146" y="396029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Magnetic Disk 36"/>
          <p:cNvSpPr/>
          <p:nvPr/>
        </p:nvSpPr>
        <p:spPr>
          <a:xfrm>
            <a:off x="6384146" y="353589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Magnetic Disk 37"/>
          <p:cNvSpPr/>
          <p:nvPr/>
        </p:nvSpPr>
        <p:spPr>
          <a:xfrm>
            <a:off x="6384146" y="311150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Magnetic Disk 38"/>
          <p:cNvSpPr/>
          <p:nvPr/>
        </p:nvSpPr>
        <p:spPr>
          <a:xfrm>
            <a:off x="6384146" y="268711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Magnetic Disk 39"/>
          <p:cNvSpPr/>
          <p:nvPr/>
        </p:nvSpPr>
        <p:spPr>
          <a:xfrm>
            <a:off x="6384146" y="226271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40"/>
          <p:cNvSpPr/>
          <p:nvPr/>
        </p:nvSpPr>
        <p:spPr>
          <a:xfrm>
            <a:off x="6384146" y="183832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6662752" y="3895726"/>
            <a:ext cx="1468735" cy="369332"/>
          </a:xfrm>
          <a:prstGeom prst="rect">
            <a:avLst/>
          </a:prstGeom>
          <a:noFill/>
        </p:spPr>
        <p:txBody>
          <a:bodyPr wrap="none" rtlCol="0">
            <a:spAutoFit/>
          </a:bodyPr>
          <a:lstStyle/>
          <a:p>
            <a:r>
              <a:rPr lang="en-US" dirty="0"/>
              <a:t>Training Data</a:t>
            </a:r>
          </a:p>
        </p:txBody>
      </p:sp>
      <p:sp>
        <p:nvSpPr>
          <p:cNvPr id="43" name="TextBox 42"/>
          <p:cNvSpPr txBox="1"/>
          <p:nvPr/>
        </p:nvSpPr>
        <p:spPr>
          <a:xfrm>
            <a:off x="6943739" y="5619751"/>
            <a:ext cx="1044710" cy="369332"/>
          </a:xfrm>
          <a:prstGeom prst="rect">
            <a:avLst/>
          </a:prstGeom>
          <a:noFill/>
        </p:spPr>
        <p:txBody>
          <a:bodyPr wrap="none" rtlCol="0">
            <a:spAutoFit/>
          </a:bodyPr>
          <a:lstStyle/>
          <a:p>
            <a:r>
              <a:rPr lang="en-US" dirty="0">
                <a:solidFill>
                  <a:schemeClr val="bg1"/>
                </a:solidFill>
              </a:rPr>
              <a:t>Test Data</a:t>
            </a:r>
          </a:p>
        </p:txBody>
      </p:sp>
      <p:sp>
        <p:nvSpPr>
          <p:cNvPr id="44" name="Slide Number Placeholder 4">
            <a:extLst>
              <a:ext uri="{FF2B5EF4-FFF2-40B4-BE49-F238E27FC236}">
                <a16:creationId xmlns:a16="http://schemas.microsoft.com/office/drawing/2014/main" id="{0C6E95D0-CD32-466B-A7FC-28540EC766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53</a:t>
            </a:fld>
            <a:endParaRPr lang="en-US" dirty="0"/>
          </a:p>
        </p:txBody>
      </p:sp>
    </p:spTree>
    <p:extLst>
      <p:ext uri="{BB962C8B-B14F-4D97-AF65-F5344CB8AC3E}">
        <p14:creationId xmlns:p14="http://schemas.microsoft.com/office/powerpoint/2010/main" val="517976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cross – validation?</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Rectangle 5"/>
          <p:cNvSpPr/>
          <p:nvPr/>
        </p:nvSpPr>
        <p:spPr>
          <a:xfrm>
            <a:off x="1602581" y="1219200"/>
            <a:ext cx="8986838" cy="423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example we will perform cross validation because the data set is 20k records.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784907"/>
            <a:ext cx="8143875" cy="3895627"/>
          </a:xfrm>
          <a:prstGeom prst="rect">
            <a:avLst/>
          </a:prstGeom>
        </p:spPr>
      </p:pic>
      <p:sp>
        <p:nvSpPr>
          <p:cNvPr id="8" name="Slide Number Placeholder 4">
            <a:extLst>
              <a:ext uri="{FF2B5EF4-FFF2-40B4-BE49-F238E27FC236}">
                <a16:creationId xmlns:a16="http://schemas.microsoft.com/office/drawing/2014/main" id="{8BB87A38-E41E-4E6D-9AB8-9A03FE57A93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54</a:t>
            </a:fld>
            <a:endParaRPr lang="en-US" dirty="0"/>
          </a:p>
        </p:txBody>
      </p:sp>
    </p:spTree>
    <p:extLst>
      <p:ext uri="{BB962C8B-B14F-4D97-AF65-F5344CB8AC3E}">
        <p14:creationId xmlns:p14="http://schemas.microsoft.com/office/powerpoint/2010/main" val="1046249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2_CreditModeling_A.R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extBox 6"/>
          <p:cNvSpPr txBox="1"/>
          <p:nvPr/>
        </p:nvSpPr>
        <p:spPr>
          <a:xfrm>
            <a:off x="2228851" y="1657350"/>
            <a:ext cx="527657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Load in real lending club data</a:t>
            </a:r>
          </a:p>
          <a:p>
            <a:pPr marL="285750" indent="-285750">
              <a:buFont typeface="Arial" panose="020B0604020202020204" pitchFamily="34" charset="0"/>
              <a:buChar char="•"/>
            </a:pPr>
            <a:r>
              <a:rPr lang="en-US" dirty="0"/>
              <a:t>Treat the variables for modeling</a:t>
            </a:r>
          </a:p>
          <a:p>
            <a:pPr marL="285750" indent="-285750">
              <a:buFont typeface="Arial" panose="020B0604020202020204" pitchFamily="34" charset="0"/>
              <a:buChar char="•"/>
            </a:pPr>
            <a:r>
              <a:rPr lang="en-US" dirty="0"/>
              <a:t>Build a cross validated logistic regression with caret</a:t>
            </a:r>
          </a:p>
          <a:p>
            <a:pPr marL="285750" indent="-285750">
              <a:buFont typeface="Arial" panose="020B0604020202020204" pitchFamily="34" charset="0"/>
              <a:buChar char="•"/>
            </a:pPr>
            <a:r>
              <a:rPr lang="en-US" dirty="0"/>
              <a:t>Save model object &amp; variable treatment plan</a:t>
            </a:r>
          </a:p>
        </p:txBody>
      </p:sp>
      <p:sp>
        <p:nvSpPr>
          <p:cNvPr id="8" name="Slide Number Placeholder 4">
            <a:extLst>
              <a:ext uri="{FF2B5EF4-FFF2-40B4-BE49-F238E27FC236}">
                <a16:creationId xmlns:a16="http://schemas.microsoft.com/office/drawing/2014/main" id="{62573E0E-E250-4F98-9B48-00C75A10D1E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55</a:t>
            </a:fld>
            <a:endParaRPr lang="en-US" dirty="0"/>
          </a:p>
        </p:txBody>
      </p:sp>
    </p:spTree>
    <p:extLst>
      <p:ext uri="{BB962C8B-B14F-4D97-AF65-F5344CB8AC3E}">
        <p14:creationId xmlns:p14="http://schemas.microsoft.com/office/powerpoint/2010/main" val="2162130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Cutoff Threshold</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602171" y="3135788"/>
            <a:ext cx="7000378" cy="646331"/>
          </a:xfrm>
          <a:prstGeom prst="rect">
            <a:avLst/>
          </a:prstGeom>
          <a:noFill/>
        </p:spPr>
        <p:txBody>
          <a:bodyPr wrap="none" rtlCol="0">
            <a:spAutoFit/>
          </a:bodyPr>
          <a:lstStyle/>
          <a:p>
            <a:pPr marL="109538" indent="-109538">
              <a:buFont typeface="Arial" panose="020B0604020202020204" pitchFamily="34" charset="0"/>
              <a:buChar char="•"/>
            </a:pPr>
            <a:r>
              <a:rPr lang="en-US" dirty="0"/>
              <a:t>Should we be equal weighted?  </a:t>
            </a:r>
          </a:p>
          <a:p>
            <a:pPr marL="109538" indent="-109538">
              <a:buFont typeface="Arial" panose="020B0604020202020204" pitchFamily="34" charset="0"/>
              <a:buChar char="•"/>
            </a:pPr>
            <a:r>
              <a:rPr lang="en-US" dirty="0"/>
              <a:t>Do we care </a:t>
            </a:r>
            <a:r>
              <a:rPr lang="en-US" u="sng" dirty="0"/>
              <a:t>equally</a:t>
            </a:r>
            <a:r>
              <a:rPr lang="en-US" dirty="0"/>
              <a:t> about picking paying notes and charged off loans?</a:t>
            </a:r>
          </a:p>
        </p:txBody>
      </p:sp>
      <p:sp>
        <p:nvSpPr>
          <p:cNvPr id="7" name="Rectangle 6"/>
          <p:cNvSpPr/>
          <p:nvPr/>
        </p:nvSpPr>
        <p:spPr>
          <a:xfrm>
            <a:off x="2980542" y="1243013"/>
            <a:ext cx="6243636" cy="53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0.50 the optimal cutoff?</a:t>
            </a:r>
          </a:p>
        </p:txBody>
      </p:sp>
      <p:sp>
        <p:nvSpPr>
          <p:cNvPr id="8" name="Slide Number Placeholder 4">
            <a:extLst>
              <a:ext uri="{FF2B5EF4-FFF2-40B4-BE49-F238E27FC236}">
                <a16:creationId xmlns:a16="http://schemas.microsoft.com/office/drawing/2014/main" id="{07DA3C58-C4B5-410C-BAB9-8A496296E93A}"/>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56</a:t>
            </a:fld>
            <a:endParaRPr lang="en-US" dirty="0"/>
          </a:p>
        </p:txBody>
      </p:sp>
    </p:spTree>
    <p:extLst>
      <p:ext uri="{BB962C8B-B14F-4D97-AF65-F5344CB8AC3E}">
        <p14:creationId xmlns:p14="http://schemas.microsoft.com/office/powerpoint/2010/main" val="3162702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2_CreditModeling_B.R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extBox 6"/>
          <p:cNvSpPr txBox="1"/>
          <p:nvPr/>
        </p:nvSpPr>
        <p:spPr>
          <a:xfrm>
            <a:off x="2228850" y="1657351"/>
            <a:ext cx="3187026"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Score new notes</a:t>
            </a:r>
          </a:p>
          <a:p>
            <a:pPr marL="285750" indent="-285750">
              <a:buFont typeface="Arial" panose="020B0604020202020204" pitchFamily="34" charset="0"/>
              <a:buChar char="•"/>
            </a:pPr>
            <a:r>
              <a:rPr lang="en-US" dirty="0"/>
              <a:t>Make a plot similar to CAPM </a:t>
            </a:r>
          </a:p>
          <a:p>
            <a:pPr marL="285750" indent="-285750">
              <a:buFont typeface="Arial" panose="020B0604020202020204" pitchFamily="34" charset="0"/>
              <a:buChar char="•"/>
            </a:pPr>
            <a:r>
              <a:rPr lang="en-US" dirty="0"/>
              <a:t>Identify top loans to fund</a:t>
            </a:r>
          </a:p>
        </p:txBody>
      </p:sp>
      <p:sp>
        <p:nvSpPr>
          <p:cNvPr id="8" name="Slide Number Placeholder 4">
            <a:extLst>
              <a:ext uri="{FF2B5EF4-FFF2-40B4-BE49-F238E27FC236}">
                <a16:creationId xmlns:a16="http://schemas.microsoft.com/office/drawing/2014/main" id="{C8490E38-330F-46EB-B084-70603F6FD81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57</a:t>
            </a:fld>
            <a:endParaRPr lang="en-US" dirty="0"/>
          </a:p>
        </p:txBody>
      </p:sp>
    </p:spTree>
    <p:extLst>
      <p:ext uri="{BB962C8B-B14F-4D97-AF65-F5344CB8AC3E}">
        <p14:creationId xmlns:p14="http://schemas.microsoft.com/office/powerpoint/2010/main" val="711646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nvPr>
        </p:nvGraphicFramePr>
        <p:xfrm>
          <a:off x="2138364"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a:t>
                      </a:r>
                      <a:r>
                        <a:rPr lang="en-US" sz="2000" b="0" strike="noStrike" baseline="0" dirty="0">
                          <a:solidFill>
                            <a:schemeClr val="tx1"/>
                          </a:solidFill>
                        </a:rPr>
                        <a:t> Summary</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SMA</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MACD</a:t>
                      </a:r>
                    </a:p>
                  </a:txBody>
                  <a:tcPr/>
                </a:tc>
                <a:extLst>
                  <a:ext uri="{0D108BD9-81ED-4DB2-BD59-A6C34878D82A}">
                    <a16:rowId xmlns:a16="http://schemas.microsoft.com/office/drawing/2014/main" val="10004"/>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Securities Technical Trading Indicator- RSI</a:t>
                      </a:r>
                    </a:p>
                  </a:txBody>
                  <a:tcPr/>
                </a:tc>
                <a:extLst>
                  <a:ext uri="{0D108BD9-81ED-4DB2-BD59-A6C34878D82A}">
                    <a16:rowId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a:solidFill>
                            <a:schemeClr val="tx1"/>
                          </a:solidFill>
                        </a:rPr>
                        <a:t>Financial Risk Modeling</a:t>
                      </a:r>
                    </a:p>
                  </a:txBody>
                  <a:tcPr/>
                </a:tc>
                <a:extLst>
                  <a:ext uri="{0D108BD9-81ED-4DB2-BD59-A6C34878D82A}">
                    <a16:rowId xmlns:a16="http://schemas.microsoft.com/office/drawing/2014/main" val="10005"/>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Non-Traditional Markets</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4/24/2019</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6"/>
          <p:cNvSpPr>
            <a:spLocks noGrp="1"/>
          </p:cNvSpPr>
          <p:nvPr>
            <p:ph type="sldNum" sz="quarter" idx="4294967295"/>
          </p:nvPr>
        </p:nvSpPr>
        <p:spPr>
          <a:xfrm>
            <a:off x="8610600" y="6356350"/>
            <a:ext cx="1996996" cy="365125"/>
          </a:xfrm>
        </p:spPr>
        <p:txBody>
          <a:bodyPr/>
          <a:lstStyle/>
          <a:p>
            <a:fld id="{37290FF7-652B-4475-AEAB-8B1A5D23AE09}" type="slidenum">
              <a:rPr lang="en-US" smtClean="0"/>
              <a:t>58</a:t>
            </a:fld>
            <a:endParaRPr lang="en-US"/>
          </a:p>
        </p:txBody>
      </p:sp>
    </p:spTree>
    <p:extLst>
      <p:ext uri="{BB962C8B-B14F-4D97-AF65-F5344CB8AC3E}">
        <p14:creationId xmlns:p14="http://schemas.microsoft.com/office/powerpoint/2010/main" val="661307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Non-Traditional Markets</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Rectangle 5"/>
          <p:cNvSpPr/>
          <p:nvPr/>
        </p:nvSpPr>
        <p:spPr>
          <a:xfrm>
            <a:off x="1709739" y="5457825"/>
            <a:ext cx="8686799" cy="728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contrast to traditional markets, emerging or non traditional markets lack transparency, regulations and can often be manipulated more easily.    </a:t>
            </a:r>
          </a:p>
        </p:txBody>
      </p:sp>
      <p:cxnSp>
        <p:nvCxnSpPr>
          <p:cNvPr id="8" name="Straight Connector 7"/>
          <p:cNvCxnSpPr/>
          <p:nvPr/>
        </p:nvCxnSpPr>
        <p:spPr>
          <a:xfrm>
            <a:off x="6067425" y="1743075"/>
            <a:ext cx="0" cy="26289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52625" y="2371725"/>
            <a:ext cx="3398816" cy="1754326"/>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 Silver etc.</a:t>
            </a:r>
          </a:p>
          <a:p>
            <a:pPr marL="285750" indent="-285750">
              <a:buFont typeface="Arial" panose="020B0604020202020204" pitchFamily="34" charset="0"/>
              <a:buChar char="•"/>
            </a:pPr>
            <a:r>
              <a:rPr lang="en-US" dirty="0"/>
              <a:t>Crop Futures</a:t>
            </a:r>
          </a:p>
          <a:p>
            <a:pPr marL="285750" indent="-285750">
              <a:buFont typeface="Arial" panose="020B0604020202020204" pitchFamily="34" charset="0"/>
              <a:buChar char="•"/>
            </a:pPr>
            <a:r>
              <a:rPr lang="en-US" dirty="0"/>
              <a:t>Consumer Credit</a:t>
            </a:r>
          </a:p>
        </p:txBody>
      </p:sp>
      <p:sp>
        <p:nvSpPr>
          <p:cNvPr id="10" name="TextBox 9"/>
          <p:cNvSpPr txBox="1"/>
          <p:nvPr/>
        </p:nvSpPr>
        <p:spPr>
          <a:xfrm>
            <a:off x="6477001" y="2238375"/>
            <a:ext cx="2563779" cy="1477328"/>
          </a:xfrm>
          <a:prstGeom prst="rect">
            <a:avLst/>
          </a:prstGeom>
          <a:noFill/>
        </p:spPr>
        <p:txBody>
          <a:bodyPr wrap="none" rtlCol="0">
            <a:spAutoFit/>
          </a:bodyPr>
          <a:lstStyle/>
          <a:p>
            <a:pPr marL="285750" indent="-285750">
              <a:buFont typeface="Arial" panose="020B0604020202020204" pitchFamily="34" charset="0"/>
              <a:buChar char="•"/>
            </a:pPr>
            <a:r>
              <a:rPr lang="en-US" dirty="0"/>
              <a:t>Crypto-currencies</a:t>
            </a:r>
          </a:p>
          <a:p>
            <a:pPr marL="285750" indent="-285750">
              <a:buFont typeface="Arial" panose="020B0604020202020204" pitchFamily="34" charset="0"/>
              <a:buChar char="•"/>
            </a:pPr>
            <a:r>
              <a:rPr lang="en-US" dirty="0"/>
              <a:t>Beanie Babies</a:t>
            </a:r>
          </a:p>
          <a:p>
            <a:pPr marL="285750" indent="-285750">
              <a:buFont typeface="Arial" panose="020B0604020202020204" pitchFamily="34" charset="0"/>
              <a:buChar char="•"/>
            </a:pPr>
            <a:r>
              <a:rPr lang="en-US" dirty="0"/>
              <a:t>Derivatives (originally)</a:t>
            </a:r>
          </a:p>
          <a:p>
            <a:pPr marL="285750" indent="-285750">
              <a:buFont typeface="Arial" panose="020B0604020202020204" pitchFamily="34" charset="0"/>
              <a:buChar char="•"/>
            </a:pPr>
            <a:r>
              <a:rPr lang="en-US" dirty="0"/>
              <a:t>Web Domains</a:t>
            </a:r>
          </a:p>
          <a:p>
            <a:pPr marL="285750" indent="-285750">
              <a:buFont typeface="Arial" panose="020B0604020202020204" pitchFamily="34" charset="0"/>
              <a:buChar char="•"/>
            </a:pPr>
            <a:r>
              <a:rPr lang="en-US" dirty="0"/>
              <a:t>…</a:t>
            </a:r>
          </a:p>
        </p:txBody>
      </p:sp>
      <p:sp>
        <p:nvSpPr>
          <p:cNvPr id="11" name="Rectangle 10"/>
          <p:cNvSpPr/>
          <p:nvPr/>
        </p:nvSpPr>
        <p:spPr>
          <a:xfrm>
            <a:off x="2195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a:t>
            </a:r>
          </a:p>
        </p:txBody>
      </p:sp>
      <p:sp>
        <p:nvSpPr>
          <p:cNvPr id="12" name="Rectangle 11"/>
          <p:cNvSpPr/>
          <p:nvPr/>
        </p:nvSpPr>
        <p:spPr>
          <a:xfrm>
            <a:off x="6462713" y="1395413"/>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Non-Traditional</a:t>
            </a:r>
          </a:p>
        </p:txBody>
      </p:sp>
      <p:sp>
        <p:nvSpPr>
          <p:cNvPr id="13" name="Slide Number Placeholder 4">
            <a:extLst>
              <a:ext uri="{FF2B5EF4-FFF2-40B4-BE49-F238E27FC236}">
                <a16:creationId xmlns:a16="http://schemas.microsoft.com/office/drawing/2014/main" id="{F9F3938E-A42F-4DC8-9E31-D7D8AD542EF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59</a:t>
            </a:fld>
            <a:endParaRPr lang="en-US" dirty="0"/>
          </a:p>
        </p:txBody>
      </p:sp>
    </p:spTree>
    <p:extLst>
      <p:ext uri="{BB962C8B-B14F-4D97-AF65-F5344CB8AC3E}">
        <p14:creationId xmlns:p14="http://schemas.microsoft.com/office/powerpoint/2010/main" val="270179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they are safe.  I bought the stock because the EPS is good.</a:t>
            </a:r>
          </a:p>
        </p:txBody>
      </p:sp>
      <p:sp>
        <p:nvSpPr>
          <p:cNvPr id="10" name="Slide Number Placeholder 4">
            <a:extLst>
              <a:ext uri="{FF2B5EF4-FFF2-40B4-BE49-F238E27FC236}">
                <a16:creationId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2" name="Rectangle 11">
            <a:extLst>
              <a:ext uri="{FF2B5EF4-FFF2-40B4-BE49-F238E27FC236}">
                <a16:creationId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 non-traditional Market - Example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2050"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9016" y="2130928"/>
            <a:ext cx="3804058" cy="21397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66939" y="5157788"/>
            <a:ext cx="7986712" cy="923330"/>
          </a:xfrm>
          <a:prstGeom prst="rect">
            <a:avLst/>
          </a:prstGeom>
          <a:noFill/>
        </p:spPr>
        <p:txBody>
          <a:bodyPr wrap="square" rtlCol="0">
            <a:spAutoFit/>
          </a:bodyPr>
          <a:lstStyle/>
          <a:p>
            <a:r>
              <a:rPr lang="en-US" dirty="0"/>
              <a:t>Owned by Hasbro, MTG is a 25 year old collectible trading card game.  It is estimated that there are 8-12million players worldwide.  Thus is it popular and has demonstrated longevity unlike other non-traditional markets.  </a:t>
            </a:r>
          </a:p>
        </p:txBody>
      </p:sp>
      <p:pic>
        <p:nvPicPr>
          <p:cNvPr id="1026" name="Picture 2" descr="Image result for magic the gathering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1614487"/>
            <a:ext cx="3270250" cy="327025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FF8CC77B-9CB1-4FA1-9719-D3E87A5D384A}"/>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60</a:t>
            </a:fld>
            <a:endParaRPr lang="en-US" dirty="0"/>
          </a:p>
        </p:txBody>
      </p:sp>
    </p:spTree>
    <p:extLst>
      <p:ext uri="{BB962C8B-B14F-4D97-AF65-F5344CB8AC3E}">
        <p14:creationId xmlns:p14="http://schemas.microsoft.com/office/powerpoint/2010/main" val="303334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Magic The Gathering</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1576601" y="1414463"/>
            <a:ext cx="8805650" cy="646331"/>
          </a:xfrm>
          <a:prstGeom prst="rect">
            <a:avLst/>
          </a:prstGeom>
          <a:noFill/>
        </p:spPr>
        <p:txBody>
          <a:bodyPr wrap="square" rtlCol="0">
            <a:spAutoFit/>
          </a:bodyPr>
          <a:lstStyle/>
          <a:p>
            <a:r>
              <a:rPr lang="en-US" dirty="0"/>
              <a:t>Players create 60 card decks with cards of different abilities for a duel.  Cards are fantasy based with creatures, sorceries, and mythical artifacts.</a:t>
            </a:r>
          </a:p>
        </p:txBody>
      </p:sp>
      <p:pic>
        <p:nvPicPr>
          <p:cNvPr id="3074"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4075" y="2208212"/>
            <a:ext cx="4613276" cy="230663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350E01A1-B955-4061-A3F5-468F93FC5E0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61</a:t>
            </a:fld>
            <a:endParaRPr lang="en-US" dirty="0"/>
          </a:p>
        </p:txBody>
      </p:sp>
    </p:spTree>
    <p:extLst>
      <p:ext uri="{BB962C8B-B14F-4D97-AF65-F5344CB8AC3E}">
        <p14:creationId xmlns:p14="http://schemas.microsoft.com/office/powerpoint/2010/main" val="2449568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Magic The Gathering</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a:t>Kwartler CSCI S-96</a:t>
            </a:r>
            <a:endParaRPr lang="en-US" dirty="0"/>
          </a:p>
        </p:txBody>
      </p:sp>
      <p:pic>
        <p:nvPicPr>
          <p:cNvPr id="4098" name="Picture 2" descr="Image result for magic the gathering tourna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2291" y="2630905"/>
            <a:ext cx="3122865" cy="23421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agic the gathering tourna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639" y="2253916"/>
            <a:ext cx="47625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16505" y="1283369"/>
            <a:ext cx="8839200" cy="646331"/>
          </a:xfrm>
          <a:prstGeom prst="rect">
            <a:avLst/>
          </a:prstGeom>
          <a:noFill/>
        </p:spPr>
        <p:txBody>
          <a:bodyPr wrap="square" rtlCol="0">
            <a:spAutoFit/>
          </a:bodyPr>
          <a:lstStyle/>
          <a:p>
            <a:r>
              <a:rPr lang="en-US" dirty="0"/>
              <a:t>Limited Print Runs</a:t>
            </a:r>
          </a:p>
          <a:p>
            <a:r>
              <a:rPr lang="en-US" dirty="0"/>
              <a:t>Specific Card Rarities </a:t>
            </a:r>
          </a:p>
        </p:txBody>
      </p:sp>
      <p:sp>
        <p:nvSpPr>
          <p:cNvPr id="9" name="Slide Number Placeholder 4">
            <a:extLst>
              <a:ext uri="{FF2B5EF4-FFF2-40B4-BE49-F238E27FC236}">
                <a16:creationId xmlns:a16="http://schemas.microsoft.com/office/drawing/2014/main" id="{47918700-034C-43AD-B526-533DD488FA0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62</a:t>
            </a:fld>
            <a:endParaRPr lang="en-US" dirty="0"/>
          </a:p>
        </p:txBody>
      </p:sp>
    </p:spTree>
    <p:extLst>
      <p:ext uri="{BB962C8B-B14F-4D97-AF65-F5344CB8AC3E}">
        <p14:creationId xmlns:p14="http://schemas.microsoft.com/office/powerpoint/2010/main" val="2122559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And that’s why it’s a market…</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6" name="Picture 5"/>
          <p:cNvPicPr>
            <a:picLocks noChangeAspect="1"/>
          </p:cNvPicPr>
          <p:nvPr/>
        </p:nvPicPr>
        <p:blipFill>
          <a:blip r:embed="rId2"/>
          <a:stretch>
            <a:fillRect/>
          </a:stretch>
        </p:blipFill>
        <p:spPr>
          <a:xfrm>
            <a:off x="2141371" y="1202155"/>
            <a:ext cx="7740567" cy="3080016"/>
          </a:xfrm>
          <a:prstGeom prst="rect">
            <a:avLst/>
          </a:prstGeom>
        </p:spPr>
      </p:pic>
      <p:sp>
        <p:nvSpPr>
          <p:cNvPr id="7" name="TextBox 6"/>
          <p:cNvSpPr txBox="1"/>
          <p:nvPr/>
        </p:nvSpPr>
        <p:spPr>
          <a:xfrm>
            <a:off x="2326105" y="4748462"/>
            <a:ext cx="7828548" cy="923330"/>
          </a:xfrm>
          <a:prstGeom prst="rect">
            <a:avLst/>
          </a:prstGeom>
          <a:noFill/>
        </p:spPr>
        <p:txBody>
          <a:bodyPr wrap="square" rtlCol="0">
            <a:spAutoFit/>
          </a:bodyPr>
          <a:lstStyle/>
          <a:p>
            <a:r>
              <a:rPr lang="en-US" dirty="0" err="1"/>
              <a:t>Karn</a:t>
            </a:r>
            <a:r>
              <a:rPr lang="en-US" dirty="0"/>
              <a:t>, Scion of </a:t>
            </a:r>
            <a:r>
              <a:rPr lang="en-US" dirty="0" err="1"/>
              <a:t>Urza</a:t>
            </a:r>
            <a:r>
              <a:rPr lang="en-US" dirty="0"/>
              <a:t> is a popular card selling for ~$50 but has been as much as $65.  Websites such as </a:t>
            </a:r>
            <a:r>
              <a:rPr lang="en-US" dirty="0">
                <a:hlinkClick r:id="rId3" action="ppaction://hlinkfile"/>
              </a:rPr>
              <a:t>mtggoldfish.com</a:t>
            </a:r>
            <a:r>
              <a:rPr lang="en-US" dirty="0"/>
              <a:t> and </a:t>
            </a:r>
            <a:r>
              <a:rPr lang="en-US" dirty="0">
                <a:hlinkClick r:id="rId4" action="ppaction://hlinkfile"/>
              </a:rPr>
              <a:t>mtgstocks.com</a:t>
            </a:r>
            <a:r>
              <a:rPr lang="en-US" dirty="0"/>
              <a:t> track prices on various market sites.  </a:t>
            </a:r>
          </a:p>
        </p:txBody>
      </p:sp>
      <p:sp>
        <p:nvSpPr>
          <p:cNvPr id="8" name="Slide Number Placeholder 4">
            <a:extLst>
              <a:ext uri="{FF2B5EF4-FFF2-40B4-BE49-F238E27FC236}">
                <a16:creationId xmlns:a16="http://schemas.microsoft.com/office/drawing/2014/main" id="{34F58E96-EF24-4040-8551-3E12256D1FC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63</a:t>
            </a:fld>
            <a:endParaRPr lang="en-US" dirty="0"/>
          </a:p>
        </p:txBody>
      </p:sp>
    </p:spTree>
    <p:extLst>
      <p:ext uri="{BB962C8B-B14F-4D97-AF65-F5344CB8AC3E}">
        <p14:creationId xmlns:p14="http://schemas.microsoft.com/office/powerpoint/2010/main" val="3581252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 you get cards?</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Rectangle 6"/>
          <p:cNvSpPr/>
          <p:nvPr/>
        </p:nvSpPr>
        <p:spPr>
          <a:xfrm>
            <a:off x="1881188" y="1314450"/>
            <a:ext cx="82296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Say you are a player that needs to get </a:t>
            </a:r>
            <a:r>
              <a:rPr lang="en-US" dirty="0" err="1"/>
              <a:t>Karn</a:t>
            </a:r>
            <a:r>
              <a:rPr lang="en-US" dirty="0"/>
              <a:t>, Scion of </a:t>
            </a:r>
            <a:r>
              <a:rPr lang="en-US" dirty="0" err="1"/>
              <a:t>Urza</a:t>
            </a:r>
            <a:r>
              <a:rPr lang="en-US" dirty="0"/>
              <a:t> to complete a deck.</a:t>
            </a:r>
          </a:p>
        </p:txBody>
      </p:sp>
      <p:sp>
        <p:nvSpPr>
          <p:cNvPr id="8" name="TextBox 7"/>
          <p:cNvSpPr txBox="1"/>
          <p:nvPr/>
        </p:nvSpPr>
        <p:spPr>
          <a:xfrm>
            <a:off x="1866901" y="2185988"/>
            <a:ext cx="81438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$50</a:t>
            </a:r>
          </a:p>
          <a:p>
            <a:r>
              <a:rPr lang="en-US" dirty="0"/>
              <a:t>You could buy </a:t>
            </a:r>
            <a:r>
              <a:rPr lang="en-US" dirty="0" err="1"/>
              <a:t>Karn</a:t>
            </a:r>
            <a:r>
              <a:rPr lang="en-US" dirty="0"/>
              <a:t> from an online marketplace.</a:t>
            </a:r>
          </a:p>
          <a:p>
            <a:endParaRPr lang="en-US" dirty="0"/>
          </a:p>
          <a:p>
            <a:pPr marL="285750" indent="-285750">
              <a:buFont typeface="Arial" panose="020B0604020202020204" pitchFamily="34" charset="0"/>
              <a:buChar char="•"/>
            </a:pPr>
            <a:r>
              <a:rPr lang="en-US" dirty="0"/>
              <a:t>For $3  </a:t>
            </a:r>
          </a:p>
          <a:p>
            <a:r>
              <a:rPr lang="en-US" dirty="0"/>
              <a:t>You can open a booster pack from the appropriate expansion set and hope you get it.</a:t>
            </a:r>
          </a:p>
          <a:p>
            <a:endParaRPr lang="en-US" dirty="0"/>
          </a:p>
          <a:p>
            <a:pPr marL="285750" indent="-285750">
              <a:buFont typeface="Arial" panose="020B0604020202020204" pitchFamily="34" charset="0"/>
              <a:buChar char="•"/>
            </a:pPr>
            <a:r>
              <a:rPr lang="en-US" dirty="0"/>
              <a:t>For $90</a:t>
            </a:r>
          </a:p>
          <a:p>
            <a:r>
              <a:rPr lang="en-US" dirty="0"/>
              <a:t>You can buy a booster box of 36 packs from the set and increase your odds of getting it while also getting many other potential valuable cards.  </a:t>
            </a:r>
          </a:p>
          <a:p>
            <a:endParaRPr lang="en-US" dirty="0"/>
          </a:p>
          <a:p>
            <a:pPr marL="285750" indent="-285750">
              <a:buFont typeface="Arial" panose="020B0604020202020204" pitchFamily="34" charset="0"/>
              <a:buChar char="•"/>
            </a:pPr>
            <a:r>
              <a:rPr lang="en-US" dirty="0"/>
              <a:t>For $540 </a:t>
            </a:r>
          </a:p>
          <a:p>
            <a:r>
              <a:rPr lang="en-US" dirty="0"/>
              <a:t>You can buy 6 of the booster boxes in a case.</a:t>
            </a:r>
          </a:p>
        </p:txBody>
      </p:sp>
      <p:sp>
        <p:nvSpPr>
          <p:cNvPr id="9" name="Rectangle 8"/>
          <p:cNvSpPr/>
          <p:nvPr/>
        </p:nvSpPr>
        <p:spPr>
          <a:xfrm>
            <a:off x="1654970" y="5808134"/>
            <a:ext cx="8843963" cy="44502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Cards go out of print limiting the supply.</a:t>
            </a:r>
          </a:p>
        </p:txBody>
      </p:sp>
      <p:sp>
        <p:nvSpPr>
          <p:cNvPr id="10" name="Slide Number Placeholder 4">
            <a:extLst>
              <a:ext uri="{FF2B5EF4-FFF2-40B4-BE49-F238E27FC236}">
                <a16:creationId xmlns:a16="http://schemas.microsoft.com/office/drawing/2014/main" id="{1B4522DB-19B0-4112-8556-4A669998DD4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64</a:t>
            </a:fld>
            <a:endParaRPr lang="en-US" dirty="0"/>
          </a:p>
        </p:txBody>
      </p:sp>
    </p:spTree>
    <p:extLst>
      <p:ext uri="{BB962C8B-B14F-4D97-AF65-F5344CB8AC3E}">
        <p14:creationId xmlns:p14="http://schemas.microsoft.com/office/powerpoint/2010/main" val="316752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People Speculate as Supply Diminishes</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8" name="Picture 7"/>
          <p:cNvPicPr>
            <a:picLocks noChangeAspect="1"/>
          </p:cNvPicPr>
          <p:nvPr/>
        </p:nvPicPr>
        <p:blipFill>
          <a:blip r:embed="rId2"/>
          <a:stretch>
            <a:fillRect/>
          </a:stretch>
        </p:blipFill>
        <p:spPr>
          <a:xfrm>
            <a:off x="1695451" y="1371600"/>
            <a:ext cx="4931297" cy="3457576"/>
          </a:xfrm>
          <a:prstGeom prst="rect">
            <a:avLst/>
          </a:prstGeom>
          <a:ln>
            <a:solidFill>
              <a:schemeClr val="tx1"/>
            </a:solidFill>
          </a:ln>
        </p:spPr>
      </p:pic>
      <p:pic>
        <p:nvPicPr>
          <p:cNvPr id="1026" name="Picture 2" descr="Image result for speculat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442" y="2941109"/>
            <a:ext cx="4336812" cy="317182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FB600F79-98AC-4C69-B8D8-FFADDB2C67C7}"/>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65</a:t>
            </a:fld>
            <a:endParaRPr lang="en-US" dirty="0"/>
          </a:p>
        </p:txBody>
      </p:sp>
    </p:spTree>
    <p:extLst>
      <p:ext uri="{BB962C8B-B14F-4D97-AF65-F5344CB8AC3E}">
        <p14:creationId xmlns:p14="http://schemas.microsoft.com/office/powerpoint/2010/main" val="1875602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Regardless of the Reserved List</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Rectangle 5"/>
          <p:cNvSpPr/>
          <p:nvPr/>
        </p:nvSpPr>
        <p:spPr>
          <a:xfrm>
            <a:off x="2422357" y="1219199"/>
            <a:ext cx="726707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Newly printed cards are sold in 15 card packs.  </a:t>
            </a:r>
          </a:p>
        </p:txBody>
      </p:sp>
      <p:sp>
        <p:nvSpPr>
          <p:cNvPr id="7" name="TextBox 6"/>
          <p:cNvSpPr txBox="1"/>
          <p:nvPr/>
        </p:nvSpPr>
        <p:spPr>
          <a:xfrm>
            <a:off x="6448927" y="2053391"/>
            <a:ext cx="3176337" cy="2585323"/>
          </a:xfrm>
          <a:prstGeom prst="rect">
            <a:avLst/>
          </a:prstGeom>
          <a:noFill/>
        </p:spPr>
        <p:txBody>
          <a:bodyPr wrap="square" rtlCol="0">
            <a:spAutoFit/>
          </a:bodyPr>
          <a:lstStyle/>
          <a:p>
            <a:r>
              <a:rPr lang="en-US" dirty="0"/>
              <a:t>Usually a pack contains</a:t>
            </a:r>
          </a:p>
          <a:p>
            <a:pPr marL="285750" indent="-285750">
              <a:buFont typeface="Arial" panose="020B0604020202020204" pitchFamily="34" charset="0"/>
              <a:buChar char="•"/>
            </a:pPr>
            <a:r>
              <a:rPr lang="en-US" dirty="0"/>
              <a:t>11 Commons</a:t>
            </a:r>
          </a:p>
          <a:p>
            <a:pPr marL="285750" indent="-285750">
              <a:buFont typeface="Arial" panose="020B0604020202020204" pitchFamily="34" charset="0"/>
              <a:buChar char="•"/>
            </a:pPr>
            <a:r>
              <a:rPr lang="en-US" dirty="0"/>
              <a:t>3 </a:t>
            </a:r>
            <a:r>
              <a:rPr lang="en-US" dirty="0" err="1"/>
              <a:t>Uncommons</a:t>
            </a:r>
            <a:endParaRPr lang="en-US" dirty="0"/>
          </a:p>
          <a:p>
            <a:pPr marL="285750" indent="-285750">
              <a:buFont typeface="Arial" panose="020B0604020202020204" pitchFamily="34" charset="0"/>
              <a:buChar char="•"/>
            </a:pPr>
            <a:r>
              <a:rPr lang="en-US" dirty="0"/>
              <a:t>1 Rare</a:t>
            </a:r>
          </a:p>
          <a:p>
            <a:pPr marL="742950" lvl="1" indent="-285750">
              <a:buFont typeface="Arial" panose="020B0604020202020204" pitchFamily="34" charset="0"/>
              <a:buChar char="•"/>
            </a:pPr>
            <a:r>
              <a:rPr lang="en-US" dirty="0"/>
              <a:t>1 in 8 packs will replace the rare with a mythic</a:t>
            </a:r>
          </a:p>
          <a:p>
            <a:pPr marL="285750" indent="-285750">
              <a:buFont typeface="Arial" panose="020B0604020202020204" pitchFamily="34" charset="0"/>
              <a:buChar char="•"/>
            </a:pPr>
            <a:r>
              <a:rPr lang="en-US" dirty="0"/>
              <a:t>1 in 6 packs will have a random premium foil card replacing a common. </a:t>
            </a:r>
          </a:p>
        </p:txBody>
      </p:sp>
      <p:pic>
        <p:nvPicPr>
          <p:cNvPr id="2050" name="Picture 2" descr="Magic the Gathering MtG Guilds of Ravnica Booster Box [Sea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267" y="2072964"/>
            <a:ext cx="4707467" cy="394260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1DC855BB-F19F-4127-A1B1-ADAAFCF2A08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3020555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68379" y="365127"/>
            <a:ext cx="8823158" cy="591477"/>
          </a:xfrm>
        </p:spPr>
        <p:txBody>
          <a:bodyPr>
            <a:normAutofit fontScale="90000"/>
          </a:bodyPr>
          <a:lstStyle/>
          <a:p>
            <a:r>
              <a:rPr lang="en-US" dirty="0"/>
              <a:t>Modeling Risk/Reward outside of the Reserved List</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TextBox 5"/>
          <p:cNvSpPr txBox="1"/>
          <p:nvPr/>
        </p:nvSpPr>
        <p:spPr>
          <a:xfrm>
            <a:off x="2053389" y="2149642"/>
            <a:ext cx="7844590" cy="923330"/>
          </a:xfrm>
          <a:prstGeom prst="rect">
            <a:avLst/>
          </a:prstGeom>
          <a:noFill/>
        </p:spPr>
        <p:txBody>
          <a:bodyPr wrap="square" rtlCol="0">
            <a:spAutoFit/>
          </a:bodyPr>
          <a:lstStyle/>
          <a:p>
            <a:r>
              <a:rPr lang="en-US" u="sng" dirty="0"/>
              <a:t>Risk:</a:t>
            </a:r>
          </a:p>
          <a:p>
            <a:r>
              <a:rPr lang="en-US" dirty="0"/>
              <a:t>Each expansion set has varying prices.  Some cards are worthless while other cards can be expensive..</a:t>
            </a:r>
          </a:p>
        </p:txBody>
      </p:sp>
      <p:sp>
        <p:nvSpPr>
          <p:cNvPr id="7" name="TextBox 6"/>
          <p:cNvSpPr txBox="1"/>
          <p:nvPr/>
        </p:nvSpPr>
        <p:spPr>
          <a:xfrm>
            <a:off x="1989221" y="1507958"/>
            <a:ext cx="3612464" cy="523220"/>
          </a:xfrm>
          <a:prstGeom prst="rect">
            <a:avLst/>
          </a:prstGeom>
          <a:noFill/>
        </p:spPr>
        <p:txBody>
          <a:bodyPr wrap="none" rtlCol="0">
            <a:spAutoFit/>
          </a:bodyPr>
          <a:lstStyle/>
          <a:p>
            <a:r>
              <a:rPr lang="en-US" sz="2800" dirty="0"/>
              <a:t>When you open a pack:</a:t>
            </a:r>
          </a:p>
        </p:txBody>
      </p:sp>
      <p:sp>
        <p:nvSpPr>
          <p:cNvPr id="8" name="TextBox 7"/>
          <p:cNvSpPr txBox="1"/>
          <p:nvPr/>
        </p:nvSpPr>
        <p:spPr>
          <a:xfrm>
            <a:off x="1981200" y="3761873"/>
            <a:ext cx="7844590" cy="923330"/>
          </a:xfrm>
          <a:prstGeom prst="rect">
            <a:avLst/>
          </a:prstGeom>
          <a:noFill/>
        </p:spPr>
        <p:txBody>
          <a:bodyPr wrap="square" rtlCol="0">
            <a:spAutoFit/>
          </a:bodyPr>
          <a:lstStyle/>
          <a:p>
            <a:r>
              <a:rPr lang="en-US" u="sng" dirty="0"/>
              <a:t>Reward:</a:t>
            </a:r>
          </a:p>
          <a:p>
            <a:r>
              <a:rPr lang="en-US" dirty="0"/>
              <a:t>Some packs will contain expensive cards which you can immediately sell for more than the cost of the pack.</a:t>
            </a:r>
          </a:p>
        </p:txBody>
      </p:sp>
      <p:sp>
        <p:nvSpPr>
          <p:cNvPr id="9" name="TextBox 8"/>
          <p:cNvSpPr txBox="1"/>
          <p:nvPr/>
        </p:nvSpPr>
        <p:spPr>
          <a:xfrm>
            <a:off x="3112169" y="5903495"/>
            <a:ext cx="7312708" cy="338554"/>
          </a:xfrm>
          <a:prstGeom prst="rect">
            <a:avLst/>
          </a:prstGeom>
          <a:noFill/>
        </p:spPr>
        <p:txBody>
          <a:bodyPr wrap="none" rtlCol="0">
            <a:spAutoFit/>
          </a:bodyPr>
          <a:lstStyle/>
          <a:p>
            <a:r>
              <a:rPr lang="en-US" sz="1600" i="1" dirty="0"/>
              <a:t>*Keep in mind there are friction costs, shipping a physical good takes time and money.</a:t>
            </a:r>
          </a:p>
        </p:txBody>
      </p:sp>
      <p:sp>
        <p:nvSpPr>
          <p:cNvPr id="10" name="Rectangle 9"/>
          <p:cNvSpPr/>
          <p:nvPr/>
        </p:nvSpPr>
        <p:spPr>
          <a:xfrm>
            <a:off x="1989222" y="5197640"/>
            <a:ext cx="8325852"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we know the cards in a set, their prices, and the probabilities of getting specific cards, we can simulate pack openings.  </a:t>
            </a:r>
          </a:p>
        </p:txBody>
      </p:sp>
      <p:sp>
        <p:nvSpPr>
          <p:cNvPr id="11" name="Slide Number Placeholder 4">
            <a:extLst>
              <a:ext uri="{FF2B5EF4-FFF2-40B4-BE49-F238E27FC236}">
                <a16:creationId xmlns:a16="http://schemas.microsoft.com/office/drawing/2014/main" id="{9E5C1682-5230-40D6-94C7-4411B72178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67</a:t>
            </a:fld>
            <a:endParaRPr lang="en-US" dirty="0"/>
          </a:p>
        </p:txBody>
      </p:sp>
    </p:spTree>
    <p:extLst>
      <p:ext uri="{BB962C8B-B14F-4D97-AF65-F5344CB8AC3E}">
        <p14:creationId xmlns:p14="http://schemas.microsoft.com/office/powerpoint/2010/main" val="198569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3_SimulateBoosters.R</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578" y="1253067"/>
            <a:ext cx="5596089" cy="4197067"/>
          </a:xfrm>
          <a:prstGeom prst="rect">
            <a:avLst/>
          </a:prstGeom>
        </p:spPr>
      </p:pic>
      <p:sp>
        <p:nvSpPr>
          <p:cNvPr id="8" name="Slide Number Placeholder 4">
            <a:extLst>
              <a:ext uri="{FF2B5EF4-FFF2-40B4-BE49-F238E27FC236}">
                <a16:creationId xmlns:a16="http://schemas.microsoft.com/office/drawing/2014/main" id="{E2C70E36-85A8-4D75-8938-801EE348515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68</a:t>
            </a:fld>
            <a:endParaRPr lang="en-US" dirty="0"/>
          </a:p>
        </p:txBody>
      </p:sp>
    </p:spTree>
    <p:extLst>
      <p:ext uri="{BB962C8B-B14F-4D97-AF65-F5344CB8AC3E}">
        <p14:creationId xmlns:p14="http://schemas.microsoft.com/office/powerpoint/2010/main" val="111012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4" name="Title 2">
            <a:extLst>
              <a:ext uri="{FF2B5EF4-FFF2-40B4-BE49-F238E27FC236}">
                <a16:creationId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a:t>
            </a:fld>
            <a:endParaRPr lang="en-US" dirty="0"/>
          </a:p>
        </p:txBody>
      </p:sp>
      <p:sp>
        <p:nvSpPr>
          <p:cNvPr id="15" name="Title 2">
            <a:extLst>
              <a:ext uri="{FF2B5EF4-FFF2-40B4-BE49-F238E27FC236}">
                <a16:creationId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4/24/2019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9</a:t>
            </a:fld>
            <a:endParaRPr lang="en-US" dirty="0"/>
          </a:p>
        </p:txBody>
      </p:sp>
      <p:sp>
        <p:nvSpPr>
          <p:cNvPr id="9" name="Rectangle 8">
            <a:extLst>
              <a:ext uri="{FF2B5EF4-FFF2-40B4-BE49-F238E27FC236}">
                <a16:creationId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4561</TotalTime>
  <Words>4265</Words>
  <Application>Microsoft Office PowerPoint</Application>
  <PresentationFormat>Widescreen</PresentationFormat>
  <Paragraphs>772</Paragraphs>
  <Slides>68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Consolas</vt:lpstr>
      <vt:lpstr>1_Office Theme</vt:lpstr>
      <vt:lpstr>Intro to Technical Financial Evaluation with R</vt:lpstr>
      <vt:lpstr>About me</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What type?</vt:lpstr>
      <vt:lpstr>What type?</vt:lpstr>
      <vt:lpstr>What type?</vt:lpstr>
      <vt:lpstr>What type?</vt:lpstr>
      <vt:lpstr>What type?</vt:lpstr>
      <vt:lpstr>Financial Risk Modeling</vt:lpstr>
      <vt:lpstr>Let’s zoom into Technical Trading Rules (TTR)</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Let’s Practice! Open 1_TTR_A.R</vt:lpstr>
      <vt:lpstr>Instead of forecasting, can we identify indicators to move in or out of positions?</vt:lpstr>
      <vt:lpstr>Agenda</vt:lpstr>
      <vt:lpstr>What is a moving average?</vt:lpstr>
      <vt:lpstr>What is a moving average?</vt:lpstr>
      <vt:lpstr>What is a moving average?</vt:lpstr>
      <vt:lpstr>What is a moving average?</vt:lpstr>
      <vt:lpstr>What is a moving average?</vt:lpstr>
      <vt:lpstr>So how does SMA become an Indicator?</vt:lpstr>
      <vt:lpstr>Open 1_TTR_B.R</vt:lpstr>
      <vt:lpstr>How does SMA become an indicator? MSFT 50 &amp; 200 day SMA</vt:lpstr>
      <vt:lpstr>MSFT 50 &amp; 200 day SMA</vt:lpstr>
      <vt:lpstr>Now let’s apply death/golden cross to CMG</vt:lpstr>
      <vt:lpstr>1_TTR_C_50Day_200Day_SMA</vt:lpstr>
      <vt:lpstr>SMA as an Indicator for CMG</vt:lpstr>
      <vt:lpstr>Agenda</vt:lpstr>
      <vt:lpstr>Moving Average Convergence Divergence</vt:lpstr>
      <vt:lpstr>One small addition difference.</vt:lpstr>
      <vt:lpstr>Open 1_TTR_D.R</vt:lpstr>
      <vt:lpstr>Agenda</vt:lpstr>
      <vt:lpstr>Relative Strength Index (RSI)</vt:lpstr>
      <vt:lpstr>Creates a control chart.</vt:lpstr>
      <vt:lpstr>Calculating the RSI</vt:lpstr>
      <vt:lpstr>Open 1_TTR_F.R</vt:lpstr>
      <vt:lpstr>Agenda</vt:lpstr>
      <vt:lpstr>Consumer Credit - Lending Club</vt:lpstr>
      <vt:lpstr>What’s the Risk?</vt:lpstr>
      <vt:lpstr>What’s the Reward?</vt:lpstr>
      <vt:lpstr>                                           Example</vt:lpstr>
      <vt:lpstr>                                           Data</vt:lpstr>
      <vt:lpstr>What is cross – validation?</vt:lpstr>
      <vt:lpstr>What is cross – validation?</vt:lpstr>
      <vt:lpstr>Open 2_CreditModeling_A.R</vt:lpstr>
      <vt:lpstr>Cutoff Threshold</vt:lpstr>
      <vt:lpstr>Open 2_CreditModeling_B.R</vt:lpstr>
      <vt:lpstr>Agenda</vt:lpstr>
      <vt:lpstr>Non-Traditional Markets</vt:lpstr>
      <vt:lpstr>A non-traditional Market - Example</vt:lpstr>
      <vt:lpstr>Magic The Gathering</vt:lpstr>
      <vt:lpstr>Magic The Gathering</vt:lpstr>
      <vt:lpstr>And that’s why it’s a market…</vt:lpstr>
      <vt:lpstr>So how do you get cards?</vt:lpstr>
      <vt:lpstr>People Speculate as Supply Diminishes</vt:lpstr>
      <vt:lpstr>Regardless of the Reserved List</vt:lpstr>
      <vt:lpstr>Modeling Risk/Reward outside of the Reserved List</vt:lpstr>
      <vt:lpstr>Open 3_SimulateBoosters.R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221</cp:revision>
  <dcterms:created xsi:type="dcterms:W3CDTF">2018-05-23T17:24:59Z</dcterms:created>
  <dcterms:modified xsi:type="dcterms:W3CDTF">2019-04-24T21:56:53Z</dcterms:modified>
</cp:coreProperties>
</file>