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9" r:id="rId6"/>
    <p:sldId id="268" r:id="rId7"/>
    <p:sldId id="259" r:id="rId8"/>
    <p:sldId id="270" r:id="rId9"/>
    <p:sldId id="260" r:id="rId10"/>
    <p:sldId id="275" r:id="rId11"/>
    <p:sldId id="263" r:id="rId12"/>
    <p:sldId id="264" r:id="rId13"/>
    <p:sldId id="273" r:id="rId14"/>
    <p:sldId id="274" r:id="rId15"/>
    <p:sldId id="276" r:id="rId16"/>
    <p:sldId id="277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2377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266"/>
            <a:ext cx="7772400" cy="147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marR="0" indent="-50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marR="0" indent="-101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marR="0" indent="-2539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marR="0" indent="-76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1pPr>
            <a:lvl2pPr marL="411480" marR="0" indent="-508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2pPr>
            <a:lvl3pPr marL="822960" marR="0" indent="-1016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3pPr>
            <a:lvl4pPr marL="1234440" marR="0" indent="-2539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4pPr>
            <a:lvl5pPr marL="1645920" marR="0" indent="-762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5pPr>
            <a:lvl6pPr marL="2057400" marR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6pPr>
            <a:lvl7pPr marL="2468880" marR="0" indent="-5079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7pPr>
            <a:lvl8pPr marL="2880360" marR="0" indent="-1016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8pPr>
            <a:lvl9pPr marL="3291840" marR="0" indent="-254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608647"/>
            <a:ext cx="7772400" cy="11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513849" y="152197"/>
            <a:ext cx="41162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8610" indent="-124459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668655" indent="-10350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2pPr>
            <a:lvl3pPr marL="1028700" indent="-76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3pPr>
            <a:lvl4pPr marL="1440180" indent="-9398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4pPr>
            <a:lvl5pPr marL="1851660" indent="-990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5pPr>
            <a:lvl6pPr marL="2263140" indent="-914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6pPr>
            <a:lvl7pPr marL="2674620" indent="-965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7pPr>
            <a:lvl8pPr marL="3086100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8pPr>
            <a:lvl9pPr marL="3497580" indent="-9397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42699" y="2381048"/>
            <a:ext cx="5487900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787889" y="506498"/>
            <a:ext cx="5487900" cy="56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8610" indent="-124459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668655" indent="-10350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2pPr>
            <a:lvl3pPr marL="1028700" indent="-76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3pPr>
            <a:lvl4pPr marL="1440180" indent="-9398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4pPr>
            <a:lvl5pPr marL="1851660" indent="-990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5pPr>
            <a:lvl6pPr marL="2263140" indent="-914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6pPr>
            <a:lvl7pPr marL="2674620" indent="-965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7pPr>
            <a:lvl8pPr marL="3086100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8pPr>
            <a:lvl9pPr marL="3497580" indent="-9397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285750" rtl="0">
              <a:spcBef>
                <a:spcPts val="0"/>
              </a:spcBef>
              <a:defRPr/>
            </a:lvl2pPr>
            <a:lvl3pPr marL="1143000" indent="-228600" rtl="0">
              <a:spcBef>
                <a:spcPts val="0"/>
              </a:spcBef>
              <a:defRPr/>
            </a:lvl3pPr>
            <a:lvl4pPr marL="1600200" indent="-228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8647"/>
            <a:ext cx="7772400" cy="11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1980248"/>
            <a:ext cx="77724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8610" indent="-124459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668655" indent="-10350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2pPr>
            <a:lvl3pPr marL="1028700" indent="-76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3pPr>
            <a:lvl4pPr marL="1440180" indent="-9398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4pPr>
            <a:lvl5pPr marL="1851660" indent="-990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5pPr>
            <a:lvl6pPr marL="2263140" indent="-914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6pPr>
            <a:lvl7pPr marL="2674620" indent="-965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7pPr>
            <a:lvl8pPr marL="3086100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8pPr>
            <a:lvl9pPr marL="3497580" indent="-9397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947" y="4406264"/>
            <a:ext cx="7772400" cy="136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947" y="2906077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11480" indent="-5080" rtl="0">
              <a:spcBef>
                <a:spcPts val="0"/>
              </a:spcBef>
              <a:buFont typeface="Verdana"/>
              <a:buNone/>
              <a:defRPr/>
            </a:lvl2pPr>
            <a:lvl3pPr marL="822960" indent="-10160" rtl="0">
              <a:spcBef>
                <a:spcPts val="0"/>
              </a:spcBef>
              <a:buFont typeface="Verdana"/>
              <a:buNone/>
              <a:defRPr/>
            </a:lvl3pPr>
            <a:lvl4pPr marL="1234440" indent="-2539" rtl="0">
              <a:spcBef>
                <a:spcPts val="0"/>
              </a:spcBef>
              <a:buFont typeface="Verdana"/>
              <a:buNone/>
              <a:defRPr/>
            </a:lvl4pPr>
            <a:lvl5pPr marL="1645920" indent="-7620" rtl="0">
              <a:spcBef>
                <a:spcPts val="0"/>
              </a:spcBef>
              <a:buFont typeface="Verdana"/>
              <a:buNone/>
              <a:defRPr/>
            </a:lvl5pPr>
            <a:lvl6pPr marL="2057400" indent="0" rtl="0">
              <a:spcBef>
                <a:spcPts val="0"/>
              </a:spcBef>
              <a:buFont typeface="Verdana"/>
              <a:buNone/>
              <a:defRPr/>
            </a:lvl6pPr>
            <a:lvl7pPr marL="2468880" indent="-5079" rtl="0">
              <a:spcBef>
                <a:spcPts val="0"/>
              </a:spcBef>
              <a:buFont typeface="Verdana"/>
              <a:buNone/>
              <a:defRPr/>
            </a:lvl7pPr>
            <a:lvl8pPr marL="2880360" indent="-10160" rtl="0">
              <a:spcBef>
                <a:spcPts val="0"/>
              </a:spcBef>
              <a:buFont typeface="Verdana"/>
              <a:buNone/>
              <a:defRPr/>
            </a:lvl8pPr>
            <a:lvl9pPr marL="3291840" indent="-254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608647"/>
            <a:ext cx="7772400" cy="11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1980248"/>
            <a:ext cx="38175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0580" y="1980248"/>
            <a:ext cx="38175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4478"/>
            <a:ext cx="4040399" cy="6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11480" indent="-5080" rtl="0">
              <a:spcBef>
                <a:spcPts val="0"/>
              </a:spcBef>
              <a:buFont typeface="Verdana"/>
              <a:buNone/>
              <a:defRPr/>
            </a:lvl2pPr>
            <a:lvl3pPr marL="822960" indent="-10160" rtl="0">
              <a:spcBef>
                <a:spcPts val="0"/>
              </a:spcBef>
              <a:buFont typeface="Verdana"/>
              <a:buNone/>
              <a:defRPr/>
            </a:lvl3pPr>
            <a:lvl4pPr marL="1234440" indent="-2539" rtl="0">
              <a:spcBef>
                <a:spcPts val="0"/>
              </a:spcBef>
              <a:buFont typeface="Verdana"/>
              <a:buNone/>
              <a:defRPr/>
            </a:lvl4pPr>
            <a:lvl5pPr marL="1645920" indent="-7620" rtl="0">
              <a:spcBef>
                <a:spcPts val="0"/>
              </a:spcBef>
              <a:buFont typeface="Verdana"/>
              <a:buNone/>
              <a:defRPr/>
            </a:lvl5pPr>
            <a:lvl6pPr marL="2057400" indent="0" rtl="0">
              <a:spcBef>
                <a:spcPts val="0"/>
              </a:spcBef>
              <a:buFont typeface="Verdana"/>
              <a:buNone/>
              <a:defRPr/>
            </a:lvl6pPr>
            <a:lvl7pPr marL="2468880" indent="-5079" rtl="0">
              <a:spcBef>
                <a:spcPts val="0"/>
              </a:spcBef>
              <a:buFont typeface="Verdana"/>
              <a:buNone/>
              <a:defRPr/>
            </a:lvl7pPr>
            <a:lvl8pPr marL="2880360" indent="-10160" rtl="0">
              <a:spcBef>
                <a:spcPts val="0"/>
              </a:spcBef>
              <a:buFont typeface="Verdana"/>
              <a:buNone/>
              <a:defRPr/>
            </a:lvl8pPr>
            <a:lvl9pPr marL="3291840" indent="-254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558"/>
            <a:ext cx="4040399" cy="395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4867" y="1534478"/>
            <a:ext cx="4041900" cy="6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11480" indent="-5080" rtl="0">
              <a:spcBef>
                <a:spcPts val="0"/>
              </a:spcBef>
              <a:buFont typeface="Verdana"/>
              <a:buNone/>
              <a:defRPr/>
            </a:lvl2pPr>
            <a:lvl3pPr marL="822960" indent="-10160" rtl="0">
              <a:spcBef>
                <a:spcPts val="0"/>
              </a:spcBef>
              <a:buFont typeface="Verdana"/>
              <a:buNone/>
              <a:defRPr/>
            </a:lvl3pPr>
            <a:lvl4pPr marL="1234440" indent="-2539" rtl="0">
              <a:spcBef>
                <a:spcPts val="0"/>
              </a:spcBef>
              <a:buFont typeface="Verdana"/>
              <a:buNone/>
              <a:defRPr/>
            </a:lvl4pPr>
            <a:lvl5pPr marL="1645920" indent="-7620" rtl="0">
              <a:spcBef>
                <a:spcPts val="0"/>
              </a:spcBef>
              <a:buFont typeface="Verdana"/>
              <a:buNone/>
              <a:defRPr/>
            </a:lvl5pPr>
            <a:lvl6pPr marL="2057400" indent="0" rtl="0">
              <a:spcBef>
                <a:spcPts val="0"/>
              </a:spcBef>
              <a:buFont typeface="Verdana"/>
              <a:buNone/>
              <a:defRPr/>
            </a:lvl6pPr>
            <a:lvl7pPr marL="2468880" indent="-5079" rtl="0">
              <a:spcBef>
                <a:spcPts val="0"/>
              </a:spcBef>
              <a:buFont typeface="Verdana"/>
              <a:buNone/>
              <a:defRPr/>
            </a:lvl7pPr>
            <a:lvl8pPr marL="2880360" indent="-10160" rtl="0">
              <a:spcBef>
                <a:spcPts val="0"/>
              </a:spcBef>
              <a:buFont typeface="Verdana"/>
              <a:buNone/>
              <a:defRPr/>
            </a:lvl8pPr>
            <a:lvl9pPr marL="3291840" indent="-254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4867" y="2174558"/>
            <a:ext cx="4041900" cy="395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85800" y="608647"/>
            <a:ext cx="7772400" cy="11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2891"/>
            <a:ext cx="3009000" cy="11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4732" y="272891"/>
            <a:ext cx="5111999" cy="58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4465"/>
            <a:ext cx="3009000" cy="469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11480" indent="-5080" rtl="0">
              <a:spcBef>
                <a:spcPts val="0"/>
              </a:spcBef>
              <a:buFont typeface="Verdana"/>
              <a:buNone/>
              <a:defRPr/>
            </a:lvl2pPr>
            <a:lvl3pPr marL="822960" indent="-10160" rtl="0">
              <a:spcBef>
                <a:spcPts val="0"/>
              </a:spcBef>
              <a:buFont typeface="Verdana"/>
              <a:buNone/>
              <a:defRPr/>
            </a:lvl3pPr>
            <a:lvl4pPr marL="1234440" indent="-2539" rtl="0">
              <a:spcBef>
                <a:spcPts val="0"/>
              </a:spcBef>
              <a:buFont typeface="Verdana"/>
              <a:buNone/>
              <a:defRPr/>
            </a:lvl4pPr>
            <a:lvl5pPr marL="1645920" indent="-7620" rtl="0">
              <a:spcBef>
                <a:spcPts val="0"/>
              </a:spcBef>
              <a:buFont typeface="Verdana"/>
              <a:buNone/>
              <a:defRPr/>
            </a:lvl5pPr>
            <a:lvl6pPr marL="2057400" indent="0" rtl="0">
              <a:spcBef>
                <a:spcPts val="0"/>
              </a:spcBef>
              <a:buFont typeface="Verdana"/>
              <a:buNone/>
              <a:defRPr/>
            </a:lvl6pPr>
            <a:lvl7pPr marL="2468880" indent="-5079" rtl="0">
              <a:spcBef>
                <a:spcPts val="0"/>
              </a:spcBef>
              <a:buFont typeface="Verdana"/>
              <a:buNone/>
              <a:defRPr/>
            </a:lvl7pPr>
            <a:lvl8pPr marL="2880360" indent="-10160" rtl="0">
              <a:spcBef>
                <a:spcPts val="0"/>
              </a:spcBef>
              <a:buFont typeface="Verdana"/>
              <a:buNone/>
              <a:defRPr/>
            </a:lvl8pPr>
            <a:lvl9pPr marL="3291840" indent="-254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1652" y="4800600"/>
            <a:ext cx="5486399" cy="56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1652" y="612933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1652" y="5367814"/>
            <a:ext cx="5486399" cy="80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411480" indent="-5080" rtl="0">
              <a:spcBef>
                <a:spcPts val="0"/>
              </a:spcBef>
              <a:buFont typeface="Verdana"/>
              <a:buNone/>
              <a:defRPr/>
            </a:lvl2pPr>
            <a:lvl3pPr marL="822960" indent="-10160" rtl="0">
              <a:spcBef>
                <a:spcPts val="0"/>
              </a:spcBef>
              <a:buFont typeface="Verdana"/>
              <a:buNone/>
              <a:defRPr/>
            </a:lvl3pPr>
            <a:lvl4pPr marL="1234440" indent="-2539" rtl="0">
              <a:spcBef>
                <a:spcPts val="0"/>
              </a:spcBef>
              <a:buFont typeface="Verdana"/>
              <a:buNone/>
              <a:defRPr/>
            </a:lvl4pPr>
            <a:lvl5pPr marL="1645920" indent="-7620" rtl="0">
              <a:spcBef>
                <a:spcPts val="0"/>
              </a:spcBef>
              <a:buFont typeface="Verdana"/>
              <a:buNone/>
              <a:defRPr/>
            </a:lvl5pPr>
            <a:lvl6pPr marL="2057400" indent="0" rtl="0">
              <a:spcBef>
                <a:spcPts val="0"/>
              </a:spcBef>
              <a:buFont typeface="Verdana"/>
              <a:buNone/>
              <a:defRPr/>
            </a:lvl6pPr>
            <a:lvl7pPr marL="2468880" indent="-5079" rtl="0">
              <a:spcBef>
                <a:spcPts val="0"/>
              </a:spcBef>
              <a:buFont typeface="Verdana"/>
              <a:buNone/>
              <a:defRPr/>
            </a:lvl7pPr>
            <a:lvl8pPr marL="2880360" indent="-10160" rtl="0">
              <a:spcBef>
                <a:spcPts val="0"/>
              </a:spcBef>
              <a:buFont typeface="Verdana"/>
              <a:buNone/>
              <a:defRPr/>
            </a:lvl8pPr>
            <a:lvl9pPr marL="3291840" indent="-254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59899" y="5972628"/>
            <a:ext cx="718500" cy="8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800" y="608647"/>
            <a:ext cx="7772400" cy="11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11480" marR="0" indent="-5080" algn="ctr" rtl="0">
              <a:spcBef>
                <a:spcPts val="0"/>
              </a:spcBef>
              <a:spcAft>
                <a:spcPts val="0"/>
              </a:spcAft>
              <a:defRPr/>
            </a:lvl6pPr>
            <a:lvl7pPr marL="822960" marR="0" indent="-10160" algn="ctr" rtl="0">
              <a:spcBef>
                <a:spcPts val="0"/>
              </a:spcBef>
              <a:spcAft>
                <a:spcPts val="0"/>
              </a:spcAft>
              <a:defRPr/>
            </a:lvl7pPr>
            <a:lvl8pPr marL="1234440" marR="0" indent="-2539" algn="ctr" rtl="0">
              <a:spcBef>
                <a:spcPts val="0"/>
              </a:spcBef>
              <a:spcAft>
                <a:spcPts val="0"/>
              </a:spcAft>
              <a:defRPr/>
            </a:lvl8pPr>
            <a:lvl9pPr marL="1645920" marR="0" indent="-762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980248"/>
            <a:ext cx="77724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8610" marR="0" indent="-124459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668655" marR="0" indent="-10350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2pPr>
            <a:lvl3pPr marL="1028700" marR="0" indent="-76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3pPr>
            <a:lvl4pPr marL="1440180" marR="0" indent="-9398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–"/>
              <a:defRPr/>
            </a:lvl4pPr>
            <a:lvl5pPr marL="1851660" marR="0" indent="-990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5pPr>
            <a:lvl6pPr marL="2263140" marR="0" indent="-914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6pPr>
            <a:lvl7pPr marL="2674620" marR="0" indent="-965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7pPr>
            <a:lvl8pPr marL="3086100" marR="0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8pPr>
            <a:lvl9pPr marL="3497580" marR="0" indent="-9397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»"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85800" y="6247925"/>
            <a:ext cx="19058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3248" y="6247925"/>
            <a:ext cx="28973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11480" marR="0" indent="-5080" algn="l" rtl="0">
              <a:spcBef>
                <a:spcPts val="0"/>
              </a:spcBef>
              <a:defRPr/>
            </a:lvl2pPr>
            <a:lvl3pPr marL="822960" marR="0" indent="-10160" algn="l" rtl="0">
              <a:spcBef>
                <a:spcPts val="0"/>
              </a:spcBef>
              <a:defRPr/>
            </a:lvl3pPr>
            <a:lvl4pPr marL="1234440" marR="0" indent="-2539" algn="l" rtl="0">
              <a:spcBef>
                <a:spcPts val="0"/>
              </a:spcBef>
              <a:defRPr/>
            </a:lvl4pPr>
            <a:lvl5pPr marL="1645920" marR="0" indent="-7620" algn="l" rtl="0">
              <a:spcBef>
                <a:spcPts val="0"/>
              </a:spcBef>
              <a:defRPr/>
            </a:lvl5pPr>
            <a:lvl6pPr marL="2057400" marR="0" indent="0" algn="l" rtl="0">
              <a:spcBef>
                <a:spcPts val="0"/>
              </a:spcBef>
              <a:defRPr/>
            </a:lvl6pPr>
            <a:lvl7pPr marL="2468880" marR="0" indent="-5079" algn="l" rtl="0">
              <a:spcBef>
                <a:spcPts val="0"/>
              </a:spcBef>
              <a:defRPr/>
            </a:lvl7pPr>
            <a:lvl8pPr marL="2880360" marR="0" indent="-10160" algn="l" rtl="0">
              <a:spcBef>
                <a:spcPts val="0"/>
              </a:spcBef>
              <a:defRPr/>
            </a:lvl8pPr>
            <a:lvl9pPr marL="3291840" marR="0" indent="-254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2248" y="6247925"/>
            <a:ext cx="1907400" cy="458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3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1" name="Shape 113"/>
          <p:cNvGrpSpPr/>
          <p:nvPr userDrawn="1"/>
        </p:nvGrpSpPr>
        <p:grpSpPr>
          <a:xfrm>
            <a:off x="6513210" y="6136858"/>
            <a:ext cx="1679040" cy="536052"/>
            <a:chOff x="6490605" y="5983462"/>
            <a:chExt cx="2754995" cy="874537"/>
          </a:xfrm>
        </p:grpSpPr>
        <p:pic>
          <p:nvPicPr>
            <p:cNvPr id="12" name="Shape 11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490605" y="6008914"/>
              <a:ext cx="2653394" cy="849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Shape 11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8309863" y="5983462"/>
              <a:ext cx="935736" cy="7910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tseez/blog/217021/" TargetMode="External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opencv.org/doc/tutorials/contrib/retina_model/retina_mode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ithub.com/itseez/openc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838200" y="1730075"/>
            <a:ext cx="8124300" cy="1470000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4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OpenCV</a:t>
            </a:r>
            <a:r>
              <a:rPr lang="en" sz="4800" b="1" i="0" u="none" strike="noStrike" cap="none" baseline="0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4800" b="1" i="0" u="none" strike="noStrike" cap="none" baseline="0" dirty="0" smtClean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3.0</a:t>
            </a:r>
            <a:r>
              <a:rPr lang="en-US" sz="4800" b="1" i="0" u="none" strike="noStrike" cap="none" baseline="0" dirty="0" smtClean="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4800" b="1" i="0" u="none" strike="noStrike" cap="none" baseline="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Modules</a:t>
            </a:r>
            <a:endParaRPr lang="en" sz="4800" b="1" i="0" u="none" strike="noStrike" cap="none" baseline="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000" b="1" dirty="0">
                <a:latin typeface="Verdana"/>
                <a:ea typeface="Verdana"/>
                <a:cs typeface="Verdana"/>
                <a:sym typeface="Verdana"/>
              </a:rPr>
              <a:t>Cool </a:t>
            </a:r>
            <a:r>
              <a:rPr lang="en-US" sz="3000" b="1" dirty="0" smtClean="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3000" b="1" dirty="0" smtClean="0">
                <a:latin typeface="Verdana"/>
                <a:ea typeface="Verdana"/>
                <a:cs typeface="Verdana"/>
                <a:sym typeface="Verdana"/>
              </a:rPr>
              <a:t>tuff </a:t>
            </a:r>
            <a:r>
              <a:rPr lang="en-US" sz="3000" b="1" dirty="0"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" sz="3000" b="1" dirty="0" smtClean="0">
                <a:latin typeface="Verdana"/>
                <a:ea typeface="Verdana"/>
                <a:cs typeface="Verdana"/>
                <a:sym typeface="Verdana"/>
              </a:rPr>
              <a:t>ou </a:t>
            </a:r>
            <a:r>
              <a:rPr lang="en-US" sz="3000" b="1" dirty="0" smtClean="0">
                <a:latin typeface="Verdana"/>
                <a:ea typeface="Verdana"/>
                <a:cs typeface="Verdana"/>
                <a:sym typeface="Verdana"/>
              </a:rPr>
              <a:t>might</a:t>
            </a:r>
            <a:br>
              <a:rPr lang="en-US" sz="3000" b="1" dirty="0" smtClean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1" dirty="0" smtClean="0">
                <a:latin typeface="Verdana"/>
                <a:ea typeface="Verdana"/>
                <a:cs typeface="Verdana"/>
                <a:sym typeface="Verdana"/>
              </a:rPr>
              <a:t>not have known</a:t>
            </a:r>
            <a:r>
              <a:rPr lang="en" sz="3000" b="1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1" dirty="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 sz="3000" b="1" dirty="0" smtClean="0">
                <a:latin typeface="Verdana"/>
                <a:ea typeface="Verdana"/>
                <a:cs typeface="Verdana"/>
                <a:sym typeface="Verdana"/>
              </a:rPr>
              <a:t>bout</a:t>
            </a:r>
            <a:endParaRPr lang="en" sz="3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455057" y="3611111"/>
            <a:ext cx="6335399" cy="1917625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" sz="2400" b="1" i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Vadim </a:t>
            </a:r>
            <a:r>
              <a:rPr lang="en" sz="2400" b="1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Pisarevsky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Principal Engineer, Itseez</a:t>
            </a:r>
          </a:p>
          <a:p>
            <a:pPr lvl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Font typeface="Verdana"/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Font typeface="Verdana"/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Font typeface="Verdana"/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endParaRPr sz="3200" b="1" i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59018" y="99801"/>
            <a:ext cx="8427899" cy="79675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3600" dirty="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eatures 2d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72525" y="925220"/>
            <a:ext cx="8599800" cy="830528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KAZE/AKAZE features are state-of-art in terms of robustness and localization accuracy.</a:t>
            </a:r>
            <a:endParaRPr lang="en-US"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525" y="1910245"/>
            <a:ext cx="8480423" cy="41290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>
                <a:latin typeface="Courier"/>
                <a:ea typeface="Courier New"/>
                <a:cs typeface="Courier"/>
              </a:rPr>
              <a:t>Mat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img</a:t>
            </a:r>
            <a:r>
              <a:rPr lang="en-US" sz="1600" dirty="0">
                <a:latin typeface="Courier"/>
                <a:ea typeface="Courier New"/>
                <a:cs typeface="Courier"/>
              </a:rPr>
              <a:t>[2],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[2]; vector&lt;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KeyPoint</a:t>
            </a:r>
            <a:r>
              <a:rPr lang="en-US" sz="1600" dirty="0">
                <a:latin typeface="Courier"/>
                <a:ea typeface="Courier New"/>
                <a:cs typeface="Courier"/>
              </a:rPr>
              <a:t>&gt;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[2];</a:t>
            </a:r>
          </a:p>
          <a:p>
            <a:r>
              <a:rPr lang="en-US" sz="1600" dirty="0" err="1">
                <a:latin typeface="Courier"/>
                <a:ea typeface="Courier New"/>
                <a:cs typeface="Courier"/>
              </a:rPr>
              <a:t>Ptr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&lt;AKAZE&gt; f2d </a:t>
            </a:r>
            <a:r>
              <a:rPr lang="en-US" sz="1600" dirty="0">
                <a:latin typeface="Courier"/>
                <a:ea typeface="Courier New"/>
                <a:cs typeface="Courier"/>
              </a:rPr>
              <a:t>= 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AKAZE:</a:t>
            </a:r>
            <a:r>
              <a:rPr lang="en-US" sz="1600" dirty="0">
                <a:latin typeface="Courier"/>
                <a:ea typeface="Courier New"/>
                <a:cs typeface="Courier"/>
              </a:rPr>
              <a:t>:create();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for(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int</a:t>
            </a:r>
            <a:r>
              <a:rPr lang="en-US" sz="1600" dirty="0">
                <a:latin typeface="Courier"/>
                <a:ea typeface="Courier New"/>
                <a:cs typeface="Courier"/>
              </a:rPr>
              <a:t> k = 0; k &lt; 2; k++ ) {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img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 =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imread</a:t>
            </a:r>
            <a:r>
              <a:rPr lang="en-US" sz="1600" dirty="0">
                <a:latin typeface="Courier"/>
                <a:ea typeface="Courier New"/>
                <a:cs typeface="Courier"/>
              </a:rPr>
              <a:t>(format(“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image%d.png</a:t>
            </a:r>
            <a:r>
              <a:rPr lang="en-US" sz="1600" dirty="0">
                <a:latin typeface="Courier"/>
                <a:ea typeface="Courier New"/>
                <a:cs typeface="Courier"/>
              </a:rPr>
              <a:t>”, k+1), 0);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f2d-</a:t>
            </a:r>
            <a:r>
              <a:rPr lang="en-US" sz="1600" dirty="0">
                <a:latin typeface="Courier"/>
                <a:ea typeface="Courier New"/>
                <a:cs typeface="Courier"/>
              </a:rPr>
              <a:t>&gt;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detectAndCompute</a:t>
            </a:r>
            <a:r>
              <a:rPr lang="en-US" sz="1600" dirty="0">
                <a:latin typeface="Courier"/>
                <a:ea typeface="Courier New"/>
                <a:cs typeface="Courier"/>
              </a:rPr>
              <a:t>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img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[k], Mat(),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[k], false 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vector&lt;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DMatch</a:t>
            </a:r>
            <a:r>
              <a:rPr lang="en-US" sz="1600" dirty="0">
                <a:latin typeface="Courier"/>
                <a:ea typeface="Courier New"/>
                <a:cs typeface="Courier"/>
              </a:rPr>
              <a:t> &gt; matches;</a:t>
            </a:r>
          </a:p>
          <a:p>
            <a:r>
              <a:rPr lang="en-US" sz="1600" dirty="0" err="1">
                <a:latin typeface="Courier"/>
                <a:ea typeface="Courier New"/>
                <a:cs typeface="Courier"/>
              </a:rPr>
              <a:t>BFMatcher</a:t>
            </a:r>
            <a:r>
              <a:rPr lang="en-US" sz="1600" dirty="0">
                <a:latin typeface="Courier"/>
                <a:ea typeface="Courier New"/>
                <a:cs typeface="Courier"/>
              </a:rPr>
              <a:t>(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NORM_HAMMING</a:t>
            </a:r>
            <a:r>
              <a:rPr lang="en-US" sz="1600" dirty="0" err="1" smtClean="0">
                <a:latin typeface="Courier"/>
                <a:ea typeface="Courier New"/>
                <a:cs typeface="Courier"/>
              </a:rPr>
              <a:t>,true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)</a:t>
            </a:r>
            <a:r>
              <a:rPr lang="en-US" sz="1600" dirty="0">
                <a:latin typeface="Courier"/>
                <a:ea typeface="Courier New"/>
                <a:cs typeface="Courier"/>
              </a:rPr>
              <a:t>.match(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[0],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[1], matches 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vector&lt;Point2f&gt; points[2];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for(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size_t</a:t>
            </a:r>
            <a:r>
              <a:rPr lang="en-US" sz="1600" dirty="0">
                <a:latin typeface="Courier"/>
                <a:ea typeface="Courier New"/>
                <a:cs typeface="Courier"/>
              </a:rPr>
              <a:t>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 = 0;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 &lt;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matches.size</a:t>
            </a:r>
            <a:r>
              <a:rPr lang="en-US" sz="1600" dirty="0">
                <a:latin typeface="Courier"/>
                <a:ea typeface="Courier New"/>
                <a:cs typeface="Courier"/>
              </a:rPr>
              <a:t>();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++ ) {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points[0].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push_back</a:t>
            </a:r>
            <a:r>
              <a:rPr lang="en-US" sz="1600" dirty="0">
                <a:latin typeface="Courier"/>
                <a:ea typeface="Courier New"/>
                <a:cs typeface="Courier"/>
              </a:rPr>
              <a:t>(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[matches[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queryIdx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pt</a:t>
            </a:r>
            <a:r>
              <a:rPr lang="en-US" sz="1600" dirty="0">
                <a:latin typeface="Courier"/>
                <a:ea typeface="Courier New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points[1].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push_back</a:t>
            </a:r>
            <a:r>
              <a:rPr lang="en-US" sz="1600" dirty="0">
                <a:latin typeface="Courier"/>
                <a:ea typeface="Courier New"/>
                <a:cs typeface="Courier"/>
              </a:rPr>
              <a:t>(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[matches[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trainIdx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pt</a:t>
            </a:r>
            <a:r>
              <a:rPr lang="en-US" sz="1600" dirty="0">
                <a:latin typeface="Courier"/>
                <a:ea typeface="Courier New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}</a:t>
            </a:r>
          </a:p>
          <a:p>
            <a:endParaRPr lang="sv-SE" sz="1600" dirty="0">
              <a:latin typeface="Courier"/>
              <a:ea typeface="Courier New"/>
              <a:cs typeface="Courier"/>
            </a:endParaRPr>
          </a:p>
          <a:p>
            <a:r>
              <a:rPr lang="sv-SE" sz="1600" dirty="0">
                <a:latin typeface="Courier"/>
                <a:ea typeface="Courier New"/>
                <a:cs typeface="Courier"/>
              </a:rPr>
              <a:t>Mat H, </a:t>
            </a:r>
            <a:r>
              <a:rPr lang="sv-SE" sz="1600" dirty="0" err="1">
                <a:latin typeface="Courier"/>
                <a:ea typeface="Courier New"/>
                <a:cs typeface="Courier"/>
              </a:rPr>
              <a:t>inliers</a:t>
            </a:r>
            <a:r>
              <a:rPr lang="sv-SE" sz="1600" dirty="0">
                <a:latin typeface="Courier"/>
                <a:ea typeface="Courier New"/>
                <a:cs typeface="Courier"/>
              </a:rPr>
              <a:t>;</a:t>
            </a:r>
          </a:p>
          <a:p>
            <a:r>
              <a:rPr lang="da-DK" sz="1600" dirty="0" smtClean="0">
                <a:latin typeface="Courier"/>
                <a:ea typeface="Courier New"/>
                <a:cs typeface="Courier"/>
              </a:rPr>
              <a:t>H </a:t>
            </a:r>
            <a:r>
              <a:rPr lang="da-DK" sz="1600" dirty="0">
                <a:latin typeface="Courier"/>
                <a:ea typeface="Courier New"/>
                <a:cs typeface="Courier"/>
              </a:rPr>
              <a:t>= </a:t>
            </a:r>
            <a:r>
              <a:rPr lang="da-DK" sz="1600" dirty="0" err="1">
                <a:latin typeface="Courier"/>
                <a:ea typeface="Courier New"/>
                <a:cs typeface="Courier"/>
              </a:rPr>
              <a:t>findHomography</a:t>
            </a:r>
            <a:r>
              <a:rPr lang="da-DK" sz="1600" dirty="0">
                <a:latin typeface="Courier"/>
                <a:ea typeface="Courier New"/>
                <a:cs typeface="Courier"/>
              </a:rPr>
              <a:t>( </a:t>
            </a:r>
            <a:r>
              <a:rPr lang="da-DK" sz="1600" dirty="0" smtClean="0">
                <a:latin typeface="Courier"/>
                <a:ea typeface="Courier New"/>
                <a:cs typeface="Courier"/>
              </a:rPr>
              <a:t>points[0], points[1], </a:t>
            </a:r>
            <a:r>
              <a:rPr lang="da-DK" sz="1600" dirty="0">
                <a:latin typeface="Courier"/>
                <a:ea typeface="Courier New"/>
                <a:cs typeface="Courier"/>
              </a:rPr>
              <a:t>RHO, </a:t>
            </a:r>
            <a:r>
              <a:rPr lang="da-DK" sz="1600" dirty="0" smtClean="0">
                <a:latin typeface="Courier"/>
                <a:ea typeface="Courier New"/>
                <a:cs typeface="Courier"/>
              </a:rPr>
              <a:t>1.0</a:t>
            </a:r>
            <a:r>
              <a:rPr lang="da-DK" sz="1600" dirty="0">
                <a:latin typeface="Courier"/>
                <a:ea typeface="Courier New"/>
                <a:cs typeface="Courier"/>
              </a:rPr>
              <a:t>, </a:t>
            </a:r>
            <a:r>
              <a:rPr lang="da-DK" sz="1600" dirty="0" err="1" smtClean="0">
                <a:latin typeface="Courier"/>
                <a:ea typeface="Courier New"/>
                <a:cs typeface="Courier"/>
              </a:rPr>
              <a:t>inliers</a:t>
            </a:r>
            <a:r>
              <a:rPr lang="da-DK" sz="1600" dirty="0" smtClean="0">
                <a:latin typeface="Courier"/>
                <a:ea typeface="Courier New"/>
                <a:cs typeface="Courier"/>
              </a:rPr>
              <a:t> </a:t>
            </a:r>
            <a:r>
              <a:rPr lang="da-DK" sz="1600" dirty="0">
                <a:latin typeface="Courier"/>
                <a:ea typeface="Courier New"/>
                <a:cs typeface="Courier"/>
              </a:rPr>
              <a:t>);</a:t>
            </a:r>
            <a:endParaRPr lang="en-US" sz="1600" dirty="0">
              <a:latin typeface="Courier"/>
              <a:ea typeface="Courier New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4" y="6312567"/>
            <a:ext cx="577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Inliers: ORB – 208/446 (47%) , AKAZE – </a:t>
            </a:r>
            <a:r>
              <a:rPr lang="en-US" sz="1800" b="1" dirty="0" smtClean="0">
                <a:solidFill>
                  <a:srgbClr val="FF0000"/>
                </a:solidFill>
              </a:rPr>
              <a:t>28/36</a:t>
            </a:r>
            <a:r>
              <a:rPr lang="en-US" sz="1800" b="1" dirty="0" smtClean="0"/>
              <a:t> (78%)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581827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59018" y="-122346"/>
            <a:ext cx="8427899" cy="884235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7. </a:t>
            </a:r>
            <a:r>
              <a:rPr lang="en-US" sz="36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" sz="3600" dirty="0" smtClean="0">
                <a:latin typeface="Verdana"/>
                <a:ea typeface="Verdana"/>
                <a:cs typeface="Verdana"/>
                <a:sym typeface="Verdana"/>
              </a:rPr>
              <a:t>iz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, Affine3D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33048" y="522800"/>
            <a:ext cx="8926285" cy="747201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342900" indent="-342900">
              <a:spcBef>
                <a:spcPts val="400"/>
              </a:spcBef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VTK-based tool for convenient 3D visualization</a:t>
            </a:r>
          </a:p>
          <a:p>
            <a:pPr marL="342900" indent="-342900">
              <a:spcBef>
                <a:spcPts val="400"/>
              </a:spcBef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http://habrahabr.ru/company/itseez/blog/217021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/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tutorial (in Russian)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49055"/>
            <a:ext cx="9059333" cy="36406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Mat </a:t>
            </a:r>
            <a:r>
              <a:rPr lang="en-US" sz="1200" dirty="0">
                <a:latin typeface="Courier"/>
                <a:ea typeface="Courier New"/>
                <a:cs typeface="Courier"/>
              </a:rPr>
              <a:t>cloud 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= </a:t>
            </a:r>
            <a:r>
              <a:rPr lang="en-US" sz="1200" dirty="0" err="1" smtClean="0">
                <a:latin typeface="Courier"/>
                <a:ea typeface="Courier New"/>
                <a:cs typeface="Courier"/>
              </a:rPr>
              <a:t>viz</a:t>
            </a:r>
            <a:r>
              <a:rPr lang="en-US" sz="1200" dirty="0">
                <a:latin typeface="Courier"/>
                <a:ea typeface="Courier New"/>
                <a:cs typeface="Courier"/>
              </a:rPr>
              <a:t>::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readCloud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dragon.ply</a:t>
            </a:r>
            <a:r>
              <a:rPr lang="en-US" sz="1200" dirty="0">
                <a:latin typeface="Courier"/>
                <a:ea typeface="Courier New"/>
                <a:cs typeface="Courier"/>
              </a:rPr>
              <a:t>”);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// read point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cloud</a:t>
            </a:r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Mat </a:t>
            </a:r>
            <a:r>
              <a:rPr lang="en-US" sz="1200" dirty="0">
                <a:latin typeface="Courier"/>
                <a:ea typeface="Courier New"/>
                <a:cs typeface="Courier"/>
              </a:rPr>
              <a:t>colors(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cloud.size</a:t>
            </a:r>
            <a:r>
              <a:rPr lang="en-US" sz="1200" dirty="0">
                <a:latin typeface="Courier"/>
                <a:ea typeface="Courier New"/>
                <a:cs typeface="Courier"/>
              </a:rPr>
              <a:t>(), CV_8UC3)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 </a:t>
            </a:r>
            <a:r>
              <a:rPr lang="en-US" sz="1200" dirty="0" err="1" smtClean="0">
                <a:latin typeface="Courier"/>
                <a:ea typeface="Courier New"/>
                <a:cs typeface="Courier"/>
              </a:rPr>
              <a:t>randu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(</a:t>
            </a:r>
            <a:r>
              <a:rPr lang="en-US" sz="1200" dirty="0">
                <a:latin typeface="Courier"/>
                <a:ea typeface="Courier New"/>
                <a:cs typeface="Courier"/>
              </a:rPr>
              <a:t>colors, 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50</a:t>
            </a:r>
            <a:r>
              <a:rPr lang="en-US" sz="1200" dirty="0">
                <a:latin typeface="Courier"/>
                <a:ea typeface="Courier New"/>
                <a:cs typeface="Courier"/>
              </a:rPr>
              <a:t>, 255)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 </a:t>
            </a:r>
            <a:r>
              <a:rPr lang="ru-RU" sz="1200" b="1" dirty="0">
                <a:latin typeface="Courier"/>
                <a:ea typeface="Courier New"/>
                <a:cs typeface="Courier"/>
              </a:rPr>
              <a:t>//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gen color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for each point</a:t>
            </a:r>
            <a:endParaRPr lang="ru-RU" sz="1200" b="1" dirty="0">
              <a:latin typeface="Courier"/>
              <a:ea typeface="Courier New"/>
              <a:cs typeface="Courier"/>
            </a:endParaRPr>
          </a:p>
          <a:p>
            <a:r>
              <a:rPr lang="ru-RU" sz="1200" b="1" dirty="0" smtClean="0">
                <a:latin typeface="Courier"/>
                <a:ea typeface="Courier New"/>
                <a:cs typeface="Courier"/>
              </a:rPr>
              <a:t>/</a:t>
            </a:r>
            <a:r>
              <a:rPr lang="ru-RU" sz="1200" b="1" dirty="0">
                <a:latin typeface="Courier"/>
                <a:ea typeface="Courier New"/>
                <a:cs typeface="Courier"/>
              </a:rPr>
              <a:t>/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make “sparse” (1/16) version of the cloud</a:t>
            </a:r>
          </a:p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float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qnan</a:t>
            </a:r>
            <a:r>
              <a:rPr lang="en-US" sz="1200" dirty="0">
                <a:latin typeface="Courier"/>
                <a:ea typeface="Courier New"/>
                <a:cs typeface="Courier"/>
              </a:rPr>
              <a:t> =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std</a:t>
            </a:r>
            <a:r>
              <a:rPr lang="en-US" sz="1200" dirty="0">
                <a:latin typeface="Courier"/>
                <a:ea typeface="Courier New"/>
                <a:cs typeface="Courier"/>
              </a:rPr>
              <a:t>::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numeric_limits</a:t>
            </a:r>
            <a:r>
              <a:rPr lang="en-US" sz="1200" dirty="0">
                <a:latin typeface="Courier"/>
                <a:ea typeface="Courier New"/>
                <a:cs typeface="Courier"/>
              </a:rPr>
              <a:t>&lt;float&gt;::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quiet_NaN</a:t>
            </a:r>
            <a:r>
              <a:rPr lang="en-US" sz="1200" dirty="0">
                <a:latin typeface="Courier"/>
                <a:ea typeface="Courier New"/>
                <a:cs typeface="Courier"/>
              </a:rPr>
              <a:t>();</a:t>
            </a:r>
          </a:p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Mat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masked_cloud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 =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cloud.clone</a:t>
            </a:r>
            <a:r>
              <a:rPr lang="en-US" sz="1200" dirty="0">
                <a:latin typeface="Courier"/>
                <a:ea typeface="Courier New"/>
                <a:cs typeface="Courier"/>
              </a:rPr>
              <a:t>();</a:t>
            </a:r>
          </a:p>
          <a:p>
            <a:r>
              <a:rPr lang="en-US" sz="1200" dirty="0">
                <a:latin typeface="Courier"/>
                <a:ea typeface="Courier New"/>
                <a:cs typeface="Courier"/>
              </a:rPr>
              <a:t>for(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int</a:t>
            </a:r>
            <a:r>
              <a:rPr lang="en-US" sz="1200" dirty="0">
                <a:latin typeface="Courier"/>
                <a:ea typeface="Courier New"/>
                <a:cs typeface="Courier"/>
              </a:rPr>
              <a:t>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200" dirty="0">
                <a:latin typeface="Courier"/>
                <a:ea typeface="Courier New"/>
                <a:cs typeface="Courier"/>
              </a:rPr>
              <a:t> = 0;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200" dirty="0">
                <a:latin typeface="Courier"/>
                <a:ea typeface="Courier New"/>
                <a:cs typeface="Courier"/>
              </a:rPr>
              <a:t> &lt;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cloud.total</a:t>
            </a:r>
            <a:r>
              <a:rPr lang="en-US" sz="1200" dirty="0">
                <a:latin typeface="Courier"/>
                <a:ea typeface="Courier New"/>
                <a:cs typeface="Courier"/>
              </a:rPr>
              <a:t>(); ++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200" dirty="0">
                <a:latin typeface="Courier"/>
                <a:ea typeface="Courier New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ea typeface="Courier New"/>
                <a:cs typeface="Courier"/>
              </a:rPr>
              <a:t>    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if(i%16 </a:t>
            </a:r>
            <a:r>
              <a:rPr lang="en-US" sz="1200" dirty="0">
                <a:latin typeface="Courier"/>
                <a:ea typeface="Courier New"/>
                <a:cs typeface="Courier"/>
              </a:rPr>
              <a:t>!= 0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) </a:t>
            </a:r>
            <a:r>
              <a:rPr lang="en-US" sz="1200" dirty="0" err="1" smtClean="0">
                <a:latin typeface="Courier"/>
                <a:ea typeface="Courier New"/>
                <a:cs typeface="Courier"/>
              </a:rPr>
              <a:t>masked_cloud.at</a:t>
            </a:r>
            <a:r>
              <a:rPr lang="en-US" sz="1200" dirty="0">
                <a:latin typeface="Courier"/>
                <a:ea typeface="Courier New"/>
                <a:cs typeface="Courier"/>
              </a:rPr>
              <a:t>&lt;Vec3f&gt;(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)= Vec3f</a:t>
            </a:r>
            <a:r>
              <a:rPr lang="en-US" sz="1200" dirty="0">
                <a:latin typeface="Courier"/>
                <a:ea typeface="Courier New"/>
                <a:cs typeface="Courier"/>
              </a:rPr>
              <a:t>(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qnan</a:t>
            </a:r>
            <a:r>
              <a:rPr lang="en-US" sz="1200" dirty="0">
                <a:latin typeface="Courier"/>
                <a:ea typeface="Courier New"/>
                <a:cs typeface="Courier"/>
              </a:rPr>
              <a:t>,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qnan</a:t>
            </a:r>
            <a:r>
              <a:rPr lang="en-US" sz="1200" dirty="0">
                <a:latin typeface="Courier"/>
                <a:ea typeface="Courier New"/>
                <a:cs typeface="Courier"/>
              </a:rPr>
              <a:t>,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qnan</a:t>
            </a:r>
            <a:r>
              <a:rPr lang="en-US" sz="1200" dirty="0">
                <a:latin typeface="Courier"/>
                <a:ea typeface="Courier New"/>
                <a:cs typeface="Courier"/>
              </a:rPr>
              <a:t>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</a:t>
            </a:r>
          </a:p>
          <a:p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>
                <a:latin typeface="Courier"/>
                <a:ea typeface="Courier New"/>
                <a:cs typeface="Courier"/>
              </a:rPr>
              <a:t>Viz3d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viz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(“dragons”)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// make 3d view (like named window)</a:t>
            </a:r>
            <a:endParaRPr lang="en-US" sz="1200" b="1" dirty="0">
              <a:latin typeface="Courier"/>
              <a:ea typeface="Courier New"/>
              <a:cs typeface="Courier"/>
            </a:endParaRPr>
          </a:p>
          <a:p>
            <a:r>
              <a:rPr lang="en-US" sz="1200" dirty="0" err="1" smtClean="0">
                <a:latin typeface="Courier"/>
                <a:ea typeface="Courier New"/>
                <a:cs typeface="Courier"/>
              </a:rPr>
              <a:t>viz.showWidget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(“coo”,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WCoordinateSystem</a:t>
            </a:r>
            <a:r>
              <a:rPr lang="en-US" sz="1200" dirty="0">
                <a:latin typeface="Courier"/>
                <a:ea typeface="Courier New"/>
                <a:cs typeface="Courier"/>
              </a:rPr>
              <a:t>())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// display coordinate axes</a:t>
            </a:r>
          </a:p>
          <a:p>
            <a:r>
              <a:rPr lang="en-US" sz="1200" dirty="0" err="1" smtClean="0">
                <a:latin typeface="Courier"/>
                <a:ea typeface="Courier New"/>
                <a:cs typeface="Courier"/>
              </a:rPr>
              <a:t>viz.showWidget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(“red”,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WCloud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(cloud, Color::red())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,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/</a:t>
            </a:r>
            <a:r>
              <a:rPr lang="ru-RU" sz="1200" b="1" dirty="0">
                <a:latin typeface="Courier"/>
                <a:ea typeface="Courier New"/>
                <a:cs typeface="Courier"/>
              </a:rPr>
              <a:t>/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1. red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dragon</a:t>
            </a:r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               Affine3d</a:t>
            </a:r>
            <a:r>
              <a:rPr lang="en-US" sz="1200" dirty="0">
                <a:latin typeface="Courier"/>
                <a:ea typeface="Courier New"/>
                <a:cs typeface="Courier"/>
              </a:rPr>
              <a:t>().translate(Vec3d(-1.0, 0.0, 0.0)))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</a:t>
            </a:r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 err="1" smtClean="0">
                <a:latin typeface="Courier"/>
                <a:ea typeface="Courier New"/>
                <a:cs typeface="Courier"/>
              </a:rPr>
              <a:t>viz.showWidget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(“colored”,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WCloud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(cloud, colors), </a:t>
            </a:r>
            <a:r>
              <a:rPr lang="ru-RU" sz="1200" b="1" dirty="0">
                <a:latin typeface="Courier"/>
                <a:ea typeface="Courier New"/>
                <a:cs typeface="Courier"/>
              </a:rPr>
              <a:t>//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2.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randomly-colored dragon</a:t>
            </a:r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               Affine3d</a:t>
            </a:r>
            <a:r>
              <a:rPr lang="en-US" sz="1200" dirty="0">
                <a:latin typeface="Courier"/>
                <a:ea typeface="Courier New"/>
                <a:cs typeface="Courier"/>
              </a:rPr>
              <a:t>().translate(Vec3d(+1.0, 0.0, 0.0)))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</a:t>
            </a:r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 err="1" smtClean="0">
                <a:latin typeface="Courier"/>
                <a:ea typeface="Courier New"/>
                <a:cs typeface="Courier"/>
              </a:rPr>
              <a:t>viz.showWidget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(“masked”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, </a:t>
            </a:r>
            <a:r>
              <a:rPr lang="ru-RU" sz="1200" b="1" dirty="0">
                <a:latin typeface="Courier"/>
                <a:ea typeface="Courier New"/>
                <a:cs typeface="Courier"/>
              </a:rPr>
              <a:t>// </a:t>
            </a:r>
            <a:r>
              <a:rPr lang="en-US" sz="1200" b="1" dirty="0">
                <a:latin typeface="Courier"/>
                <a:ea typeface="Courier New"/>
                <a:cs typeface="Courier"/>
              </a:rPr>
              <a:t>3.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melting dragon</a:t>
            </a:r>
            <a:endParaRPr lang="en-US" sz="1200" dirty="0" smtClean="0">
              <a:latin typeface="Courier"/>
              <a:ea typeface="Courier New"/>
              <a:cs typeface="Courier"/>
            </a:endParaRPr>
          </a:p>
          <a:p>
            <a:r>
              <a:rPr lang="en-US" sz="1200" dirty="0">
                <a:latin typeface="Courier"/>
                <a:ea typeface="Courier New"/>
                <a:cs typeface="Courier"/>
              </a:rPr>
              <a:t> 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  </a:t>
            </a:r>
            <a:r>
              <a:rPr lang="en-US" sz="1200" dirty="0" err="1" smtClean="0">
                <a:latin typeface="Courier"/>
                <a:ea typeface="Courier New"/>
                <a:cs typeface="Courier"/>
              </a:rPr>
              <a:t>WCloud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(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masked_cloud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, colors), Affine3d::Identity())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</a:t>
            </a:r>
            <a:endParaRPr lang="en-US" sz="1200" dirty="0">
              <a:latin typeface="Courier"/>
              <a:ea typeface="Courier New"/>
              <a:cs typeface="Courier"/>
            </a:endParaRPr>
          </a:p>
          <a:p>
            <a:r>
              <a:rPr lang="en-US" sz="1200" dirty="0" err="1" smtClean="0">
                <a:latin typeface="Courier"/>
                <a:ea typeface="Courier New"/>
                <a:cs typeface="Courier"/>
              </a:rPr>
              <a:t>viz.showWidget</a:t>
            </a:r>
            <a:r>
              <a:rPr lang="en-US" sz="1200" dirty="0">
                <a:latin typeface="Courier"/>
                <a:ea typeface="Courier New"/>
                <a:cs typeface="Courier"/>
              </a:rPr>
              <a:t>(“painted”, </a:t>
            </a:r>
            <a:r>
              <a:rPr lang="en-US" sz="1200" dirty="0" err="1">
                <a:latin typeface="Courier"/>
                <a:ea typeface="Courier New"/>
                <a:cs typeface="Courier"/>
              </a:rPr>
              <a:t>WPaintedCloud</a:t>
            </a:r>
            <a:r>
              <a:rPr lang="en-US" sz="1200" dirty="0">
                <a:latin typeface="Courier"/>
                <a:ea typeface="Courier New"/>
                <a:cs typeface="Courier"/>
              </a:rPr>
              <a:t>(cloud)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,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// 4. rainbow </a:t>
            </a:r>
            <a:r>
              <a:rPr lang="en-US" sz="1200" b="1" dirty="0" err="1" smtClean="0">
                <a:latin typeface="Courier"/>
                <a:ea typeface="Courier New"/>
                <a:cs typeface="Courier"/>
              </a:rPr>
              <a:t>gradon</a:t>
            </a:r>
            <a:endParaRPr lang="en-US" sz="1200" b="1" dirty="0">
              <a:latin typeface="Courier"/>
              <a:ea typeface="Courier New"/>
              <a:cs typeface="Courier"/>
            </a:endParaRPr>
          </a:p>
          <a:p>
            <a:r>
              <a:rPr lang="en-US" sz="1200" dirty="0" smtClean="0">
                <a:latin typeface="Courier"/>
                <a:ea typeface="Courier New"/>
                <a:cs typeface="Courier"/>
              </a:rPr>
              <a:t>               Affine3d</a:t>
            </a:r>
            <a:r>
              <a:rPr lang="en-US" sz="1200" dirty="0">
                <a:latin typeface="Courier"/>
                <a:ea typeface="Courier New"/>
                <a:cs typeface="Courier"/>
              </a:rPr>
              <a:t>().translate(Vec3d(+2.0, 0.0, 0.0)));</a:t>
            </a:r>
          </a:p>
          <a:p>
            <a:r>
              <a:rPr lang="en-US" sz="1200" dirty="0" err="1">
                <a:latin typeface="Courier"/>
                <a:ea typeface="Courier New"/>
                <a:cs typeface="Courier"/>
              </a:rPr>
              <a:t>viz.spin</a:t>
            </a:r>
            <a:r>
              <a:rPr lang="en-US" sz="1200" dirty="0">
                <a:latin typeface="Courier"/>
                <a:ea typeface="Courier New"/>
                <a:cs typeface="Courier"/>
              </a:rPr>
              <a:t>()</a:t>
            </a:r>
            <a:r>
              <a:rPr lang="en-US" sz="1200" dirty="0" smtClean="0">
                <a:latin typeface="Courier"/>
                <a:ea typeface="Courier New"/>
                <a:cs typeface="Courier"/>
              </a:rPr>
              <a:t>; </a:t>
            </a:r>
            <a:r>
              <a:rPr lang="en-US" sz="1200" b="1" dirty="0" smtClean="0">
                <a:latin typeface="Courier"/>
                <a:ea typeface="Courier New"/>
                <a:cs typeface="Courier"/>
              </a:rPr>
              <a:t>// run the event loop, user can rotate, zoom in/out etc. the view</a:t>
            </a:r>
            <a:endParaRPr lang="en-US" sz="1200" b="1" dirty="0">
              <a:latin typeface="Courier"/>
              <a:ea typeface="Courier New"/>
              <a:cs typeface="Courier"/>
            </a:endParaRPr>
          </a:p>
        </p:txBody>
      </p:sp>
      <p:pic>
        <p:nvPicPr>
          <p:cNvPr id="4" name="Picture 3" descr="drag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0" y="4789719"/>
            <a:ext cx="3824895" cy="20718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59018" y="-89685"/>
            <a:ext cx="8427899" cy="65554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8. text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72525" y="519745"/>
            <a:ext cx="8599800" cy="631298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 detection using </a:t>
            </a:r>
            <a:r>
              <a:rPr lang="en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Matas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&amp; Neumann</a:t>
            </a:r>
            <a:r>
              <a:rPr lang="en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r>
              <a:rPr lang="en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“letter” grouping, recognition (use of Tesseract</a:t>
            </a:r>
            <a:r>
              <a:rPr lang="en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22" y="1145079"/>
            <a:ext cx="7748800" cy="52054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// form channels</a:t>
            </a:r>
          </a:p>
          <a:p>
            <a:r>
              <a:rPr lang="en-US" sz="1200" dirty="0" smtClean="0">
                <a:latin typeface="Courier"/>
                <a:cs typeface="Courier"/>
              </a:rPr>
              <a:t>Mat image = </a:t>
            </a:r>
            <a:r>
              <a:rPr lang="en-US" sz="1200" dirty="0" err="1" smtClean="0">
                <a:latin typeface="Courier"/>
                <a:cs typeface="Courier"/>
              </a:rPr>
              <a:t>imread</a:t>
            </a:r>
            <a:r>
              <a:rPr lang="en-US" sz="1200" dirty="0" smtClean="0">
                <a:latin typeface="Courier"/>
                <a:cs typeface="Courier"/>
              </a:rPr>
              <a:t>(…), </a:t>
            </a:r>
            <a:r>
              <a:rPr lang="en-US" sz="1200" dirty="0">
                <a:latin typeface="Courier"/>
                <a:cs typeface="Courier"/>
              </a:rPr>
              <a:t>gray, </a:t>
            </a:r>
            <a:r>
              <a:rPr lang="en-US" sz="1200" dirty="0" err="1">
                <a:latin typeface="Courier"/>
                <a:cs typeface="Courier"/>
              </a:rPr>
              <a:t>group_img</a:t>
            </a:r>
            <a:r>
              <a:rPr lang="en-US" sz="1200" dirty="0">
                <a:latin typeface="Courier"/>
                <a:cs typeface="Courier"/>
              </a:rPr>
              <a:t>; vector&lt;Mat&gt; channels;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cvtColor</a:t>
            </a:r>
            <a:r>
              <a:rPr lang="en-US" sz="1200" dirty="0">
                <a:latin typeface="Courier"/>
                <a:cs typeface="Courier"/>
              </a:rPr>
              <a:t>(image, gray, COLOR_BGR2GRAY);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channels.push_back</a:t>
            </a:r>
            <a:r>
              <a:rPr lang="en-US" sz="1200" dirty="0">
                <a:latin typeface="Courier"/>
                <a:cs typeface="Courier"/>
              </a:rPr>
              <a:t>(gray); </a:t>
            </a:r>
            <a:r>
              <a:rPr lang="en-US" sz="1200" dirty="0" err="1">
                <a:latin typeface="Courier"/>
                <a:cs typeface="Courier"/>
              </a:rPr>
              <a:t>channels.push_back</a:t>
            </a:r>
            <a:r>
              <a:rPr lang="en-US" sz="1200" dirty="0">
                <a:latin typeface="Courier"/>
                <a:cs typeface="Courier"/>
              </a:rPr>
              <a:t>(255-gray)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r>
              <a:rPr lang="en-US" sz="1200" b="1" dirty="0" smtClean="0">
                <a:latin typeface="Courier"/>
                <a:cs typeface="Courier"/>
              </a:rPr>
              <a:t>// create and apply ER filters</a:t>
            </a:r>
            <a:r>
              <a:rPr lang="en-US" sz="1200" b="1" dirty="0">
                <a:latin typeface="Courier"/>
                <a:cs typeface="Courier"/>
              </a:rPr>
              <a:t>,</a:t>
            </a:r>
            <a:r>
              <a:rPr lang="en-US" sz="1200" b="1" dirty="0" smtClean="0">
                <a:latin typeface="Courier"/>
                <a:cs typeface="Courier"/>
              </a:rPr>
              <a:t> or you can also use MSER 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Ptr</a:t>
            </a:r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ERFilter</a:t>
            </a:r>
            <a:r>
              <a:rPr lang="en-US" sz="1200" dirty="0">
                <a:latin typeface="Courier"/>
                <a:cs typeface="Courier"/>
              </a:rPr>
              <a:t>&gt; er_filter1 </a:t>
            </a:r>
            <a:r>
              <a:rPr lang="en-US" sz="1200" dirty="0" smtClean="0">
                <a:latin typeface="Courier"/>
                <a:cs typeface="Courier"/>
              </a:rPr>
              <a:t>= createERFilterNM1</a:t>
            </a:r>
            <a:r>
              <a:rPr lang="en-US" sz="1200" dirty="0">
                <a:latin typeface="Courier"/>
                <a:cs typeface="Courier"/>
              </a:rPr>
              <a:t>(loadClassifierNM1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>
                <a:latin typeface="Courier"/>
                <a:cs typeface="Courier"/>
              </a:rPr>
              <a:t>trained_classifierNM1.xml"),8,0.00015f,0.13f,0.2f,true,0.1f);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Ptr</a:t>
            </a:r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ERFilter</a:t>
            </a:r>
            <a:r>
              <a:rPr lang="en-US" sz="1200" dirty="0">
                <a:latin typeface="Courier"/>
                <a:cs typeface="Courier"/>
              </a:rPr>
              <a:t>&gt; er_filter2 = createERFilterNM2(loadClassifierNM2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>
                <a:latin typeface="Courier"/>
                <a:cs typeface="Courier"/>
              </a:rPr>
              <a:t>trained_classifierNM2.xml"),0.5)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  <a:r>
              <a:rPr lang="en-US" sz="1200" b="1" dirty="0" smtClean="0">
                <a:latin typeface="Courier"/>
                <a:cs typeface="Courier"/>
              </a:rPr>
              <a:t>// create filters out of the loop!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vector</a:t>
            </a:r>
            <a:r>
              <a:rPr lang="en-US" sz="1200" dirty="0">
                <a:latin typeface="Courier"/>
                <a:cs typeface="Courier"/>
              </a:rPr>
              <a:t>&lt;vector&lt;</a:t>
            </a:r>
            <a:r>
              <a:rPr lang="en-US" sz="1200" dirty="0" err="1">
                <a:latin typeface="Courier"/>
                <a:cs typeface="Courier"/>
              </a:rPr>
              <a:t>ERStat</a:t>
            </a:r>
            <a:r>
              <a:rPr lang="en-US" sz="1200" dirty="0">
                <a:latin typeface="Courier"/>
                <a:cs typeface="Courier"/>
              </a:rPr>
              <a:t>&gt; &gt; regions(</a:t>
            </a:r>
            <a:r>
              <a:rPr lang="en-US" sz="1200" dirty="0" err="1">
                <a:latin typeface="Courier"/>
                <a:cs typeface="Courier"/>
              </a:rPr>
              <a:t>channels.size</a:t>
            </a:r>
            <a:r>
              <a:rPr lang="en-US" sz="1200" dirty="0">
                <a:latin typeface="Courier"/>
                <a:cs typeface="Courier"/>
              </a:rPr>
              <a:t>());</a:t>
            </a:r>
          </a:p>
          <a:p>
            <a:r>
              <a:rPr lang="en-US" sz="1200" dirty="0" smtClean="0">
                <a:latin typeface="Courier"/>
                <a:cs typeface="Courier"/>
              </a:rPr>
              <a:t>for</a:t>
            </a:r>
            <a:r>
              <a:rPr lang="en-US" sz="1200" dirty="0">
                <a:latin typeface="Courier"/>
                <a:cs typeface="Courier"/>
              </a:rPr>
              <a:t>( </a:t>
            </a:r>
            <a:r>
              <a:rPr lang="en-US" sz="1200" dirty="0" err="1">
                <a:latin typeface="Courier"/>
                <a:cs typeface="Courier"/>
              </a:rPr>
              <a:t>size_t</a:t>
            </a:r>
            <a:r>
              <a:rPr lang="en-US" sz="1200" dirty="0">
                <a:latin typeface="Courier"/>
                <a:cs typeface="Courier"/>
              </a:rPr>
              <a:t> c = 0; c &lt; </a:t>
            </a:r>
            <a:r>
              <a:rPr lang="en-US" sz="1200" dirty="0" err="1">
                <a:latin typeface="Courier"/>
                <a:cs typeface="Courier"/>
              </a:rPr>
              <a:t>channels.size</a:t>
            </a:r>
            <a:r>
              <a:rPr lang="en-US" sz="1200" dirty="0">
                <a:latin typeface="Courier"/>
                <a:cs typeface="Courier"/>
              </a:rPr>
              <a:t>(); </a:t>
            </a:r>
            <a:r>
              <a:rPr lang="en-US" sz="1200" dirty="0" err="1">
                <a:latin typeface="Courier"/>
                <a:cs typeface="Courier"/>
              </a:rPr>
              <a:t>c++</a:t>
            </a:r>
            <a:r>
              <a:rPr lang="en-US" sz="1200" dirty="0">
                <a:latin typeface="Courier"/>
                <a:cs typeface="Courier"/>
              </a:rPr>
              <a:t> )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smtClean="0">
                <a:latin typeface="Courier"/>
                <a:cs typeface="Courier"/>
              </a:rPr>
              <a:t>er_filter1</a:t>
            </a:r>
            <a:r>
              <a:rPr lang="en-US" sz="1200" dirty="0">
                <a:latin typeface="Courier"/>
                <a:cs typeface="Courier"/>
              </a:rPr>
              <a:t>-&gt;run(channels[c], regions[c]);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smtClean="0">
                <a:latin typeface="Courier"/>
                <a:cs typeface="Courier"/>
              </a:rPr>
              <a:t>er_filter2</a:t>
            </a:r>
            <a:r>
              <a:rPr lang="en-US" sz="1200" dirty="0">
                <a:latin typeface="Courier"/>
                <a:cs typeface="Courier"/>
              </a:rPr>
              <a:t>-&gt;run(channels[c], regions[c])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r>
              <a:rPr lang="en-US" sz="1200" b="1" dirty="0" smtClean="0">
                <a:latin typeface="Courier"/>
                <a:cs typeface="Courier"/>
              </a:rPr>
              <a:t>// group regions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vector</a:t>
            </a:r>
            <a:r>
              <a:rPr lang="en-US" sz="1200" dirty="0">
                <a:latin typeface="Courier"/>
                <a:cs typeface="Courier"/>
              </a:rPr>
              <a:t>&lt; vector&lt;Vec2i&gt; &gt; </a:t>
            </a:r>
            <a:r>
              <a:rPr lang="en-US" sz="1200" dirty="0" err="1">
                <a:latin typeface="Courier"/>
                <a:cs typeface="Courier"/>
              </a:rPr>
              <a:t>nm_region_groups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r>
              <a:rPr lang="en-US" sz="1200" dirty="0" smtClean="0">
                <a:latin typeface="Courier"/>
                <a:cs typeface="Courier"/>
              </a:rPr>
              <a:t>vector</a:t>
            </a:r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Rect</a:t>
            </a:r>
            <a:r>
              <a:rPr lang="en-US" sz="1200" dirty="0">
                <a:latin typeface="Courier"/>
                <a:cs typeface="Courier"/>
              </a:rPr>
              <a:t>&gt; </a:t>
            </a:r>
            <a:r>
              <a:rPr lang="en-US" sz="1200" dirty="0" err="1">
                <a:latin typeface="Courier"/>
                <a:cs typeface="Courier"/>
              </a:rPr>
              <a:t>nm_boxes</a:t>
            </a:r>
            <a:r>
              <a:rPr lang="en-US" sz="1200" dirty="0">
                <a:latin typeface="Courier"/>
                <a:cs typeface="Courier"/>
              </a:rPr>
              <a:t>;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erGrouping</a:t>
            </a:r>
            <a:r>
              <a:rPr lang="en-US" sz="1200" dirty="0">
                <a:latin typeface="Courier"/>
                <a:cs typeface="Courier"/>
              </a:rPr>
              <a:t>(image, channels, regions, </a:t>
            </a:r>
            <a:r>
              <a:rPr lang="en-US" sz="1200" dirty="0" err="1">
                <a:latin typeface="Courier"/>
                <a:cs typeface="Courier"/>
              </a:rPr>
              <a:t>nm_region_groups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   </a:t>
            </a:r>
            <a:r>
              <a:rPr lang="en-US" sz="1200" dirty="0" err="1" smtClean="0">
                <a:latin typeface="Courier"/>
                <a:cs typeface="Courier"/>
              </a:rPr>
              <a:t>nm_boxes</a:t>
            </a:r>
            <a:r>
              <a:rPr lang="en-US" sz="1200" dirty="0" err="1">
                <a:latin typeface="Courier"/>
                <a:cs typeface="Courier"/>
              </a:rPr>
              <a:t>,ERGROUPING_ORIENTATION_HORIZ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r>
              <a:rPr lang="en-US" sz="1200" b="1" dirty="0" smtClean="0">
                <a:latin typeface="Courier"/>
                <a:cs typeface="Courier"/>
              </a:rPr>
              <a:t>// recognize the text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Ptr</a:t>
            </a:r>
            <a:r>
              <a:rPr lang="en-US" sz="1200" dirty="0" smtClean="0">
                <a:latin typeface="Courier"/>
                <a:cs typeface="Courier"/>
              </a:rPr>
              <a:t>&lt;</a:t>
            </a:r>
            <a:r>
              <a:rPr lang="en-US" sz="1200" dirty="0" err="1" smtClean="0">
                <a:latin typeface="Courier"/>
                <a:cs typeface="Courier"/>
              </a:rPr>
              <a:t>OCRTesseract</a:t>
            </a:r>
            <a:r>
              <a:rPr lang="en-US" sz="1200" dirty="0" smtClean="0">
                <a:latin typeface="Courier"/>
                <a:cs typeface="Courier"/>
              </a:rPr>
              <a:t>&gt; </a:t>
            </a:r>
            <a:r>
              <a:rPr lang="en-US" sz="1200" dirty="0" err="1" smtClean="0">
                <a:latin typeface="Courier"/>
                <a:cs typeface="Courier"/>
              </a:rPr>
              <a:t>ocr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dirty="0" err="1" smtClean="0">
                <a:latin typeface="Courier"/>
                <a:cs typeface="Courier"/>
              </a:rPr>
              <a:t>OCRTesseract</a:t>
            </a:r>
            <a:r>
              <a:rPr lang="en-US" sz="1200" dirty="0" smtClean="0">
                <a:latin typeface="Courier"/>
                <a:cs typeface="Courier"/>
              </a:rPr>
              <a:t>::create();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vector</a:t>
            </a:r>
            <a:r>
              <a:rPr lang="en-US" sz="1200" dirty="0">
                <a:latin typeface="Courier"/>
                <a:cs typeface="Courier"/>
              </a:rPr>
              <a:t>&lt;string&gt; words;</a:t>
            </a:r>
          </a:p>
          <a:p>
            <a:r>
              <a:rPr lang="en-US" sz="1200" dirty="0" smtClean="0">
                <a:latin typeface="Courier"/>
                <a:cs typeface="Courier"/>
              </a:rPr>
              <a:t>for 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size_t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=0; 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&lt; </a:t>
            </a:r>
            <a:r>
              <a:rPr lang="en-US" sz="1200" dirty="0" err="1">
                <a:latin typeface="Courier"/>
                <a:cs typeface="Courier"/>
              </a:rPr>
              <a:t>nm_boxes.size</a:t>
            </a:r>
            <a:r>
              <a:rPr lang="en-US" sz="1200" dirty="0">
                <a:latin typeface="Courier"/>
                <a:cs typeface="Courier"/>
              </a:rPr>
              <a:t>(); 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++)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group_img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nm_boxes</a:t>
            </a:r>
            <a:r>
              <a:rPr lang="en-US" sz="1200" dirty="0">
                <a:latin typeface="Courier"/>
                <a:cs typeface="Courier"/>
              </a:rPr>
              <a:t>[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]).</a:t>
            </a:r>
            <a:r>
              <a:rPr lang="en-US" sz="1200" dirty="0" err="1">
                <a:latin typeface="Courier"/>
                <a:cs typeface="Courier"/>
              </a:rPr>
              <a:t>copyTo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group_img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copyMakeBorder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group_img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group_img</a:t>
            </a:r>
            <a:r>
              <a:rPr lang="en-US" sz="1200" dirty="0" smtClean="0">
                <a:latin typeface="Courier"/>
                <a:cs typeface="Courier"/>
              </a:rPr>
              <a:t>, 15,15,15,15</a:t>
            </a:r>
            <a:r>
              <a:rPr lang="en-US" sz="1200" dirty="0">
                <a:latin typeface="Courier"/>
                <a:cs typeface="Courier"/>
              </a:rPr>
              <a:t>,BORDER_CONSTANT,Scalar(0));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string </a:t>
            </a:r>
            <a:r>
              <a:rPr lang="en-US" sz="1200" dirty="0" err="1">
                <a:latin typeface="Courier"/>
                <a:cs typeface="Courier"/>
              </a:rPr>
              <a:t>ocr_out</a:t>
            </a:r>
            <a:r>
              <a:rPr lang="en-US" sz="1200" dirty="0">
                <a:latin typeface="Courier"/>
                <a:cs typeface="Courier"/>
              </a:rPr>
              <a:t>; </a:t>
            </a:r>
            <a:r>
              <a:rPr lang="en-US" sz="1200" dirty="0" err="1">
                <a:latin typeface="Courier"/>
                <a:cs typeface="Courier"/>
              </a:rPr>
              <a:t>ocr</a:t>
            </a:r>
            <a:r>
              <a:rPr lang="en-US" sz="1200" dirty="0">
                <a:latin typeface="Courier"/>
                <a:cs typeface="Courier"/>
              </a:rPr>
              <a:t>-&gt;run(</a:t>
            </a:r>
            <a:r>
              <a:rPr lang="en-US" sz="1200" dirty="0" err="1">
                <a:latin typeface="Courier"/>
                <a:cs typeface="Courier"/>
              </a:rPr>
              <a:t>group_img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ocr_out</a:t>
            </a:r>
            <a:r>
              <a:rPr lang="en-US" sz="1200" dirty="0">
                <a:latin typeface="Courier"/>
                <a:cs typeface="Courier"/>
              </a:rPr>
              <a:t>); </a:t>
            </a:r>
            <a:r>
              <a:rPr lang="en-US" sz="1200" dirty="0" err="1">
                <a:latin typeface="Courier"/>
                <a:cs typeface="Courier"/>
              </a:rPr>
              <a:t>words.push_back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ocr_out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  <a:endParaRPr lang="en-US" sz="1200" dirty="0">
              <a:latin typeface="Courier"/>
              <a:ea typeface="Courier New"/>
              <a:cs typeface="Courier"/>
            </a:endParaRPr>
          </a:p>
        </p:txBody>
      </p:sp>
      <p:pic>
        <p:nvPicPr>
          <p:cNvPr id="2" name="Picture 1" descr="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80" y="3026896"/>
            <a:ext cx="3773201" cy="243338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59018" y="186966"/>
            <a:ext cx="8427899" cy="774520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9a. </a:t>
            </a:r>
            <a:r>
              <a:rPr lang="en-US" sz="3600" dirty="0" err="1" smtClean="0">
                <a:latin typeface="Verdana"/>
                <a:ea typeface="Verdana"/>
                <a:cs typeface="Verdana"/>
                <a:sym typeface="Verdana"/>
              </a:rPr>
              <a:t>bioinspired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35689" y="926522"/>
            <a:ext cx="8836636" cy="4518381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Retina model for image/video preprocessing</a:t>
            </a:r>
          </a:p>
          <a:p>
            <a:pPr marL="457200" lvl="0" indent="-381000">
              <a:spcBef>
                <a:spcPts val="400"/>
              </a:spcBef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the excellent tutorial: 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://docs.opencv.org/doc/tutorials/contrib/retina_model/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retina_model.html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76200" lvl="0" indent="0">
              <a:spcBef>
                <a:spcPts val="400"/>
              </a:spcBef>
              <a:buSzPct val="100000"/>
              <a:buNone/>
            </a:pP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retina model presents two </a:t>
            </a:r>
            <a:r>
              <a:rPr lang="en-US" sz="1600" i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outputs:</a:t>
            </a:r>
            <a:endParaRPr lang="en-US" sz="1600" i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334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first one is called the </a:t>
            </a:r>
            <a:r>
              <a:rPr lang="en-US" sz="16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Parvocellular</a:t>
            </a: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channel. It is mainly active in the </a:t>
            </a:r>
            <a:r>
              <a:rPr lang="en-US" sz="16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foveal</a:t>
            </a: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retina area (high resolution central vision with color sensitive photo-receptors), its aim is to provide accurate color vision for visual details remaining static on the retina. On the other hand objects moving on the retina projection are blurred.</a:t>
            </a:r>
          </a:p>
          <a:p>
            <a:pPr marL="533400" lvl="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second well known channel is the </a:t>
            </a:r>
            <a:r>
              <a:rPr lang="en-US" sz="1600" i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Magnocellular</a:t>
            </a: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channel. It is mainly active in the retina peripheral vision and send signals related to change events (motion, transient events, etc.). These outing signals also help visual system to focus/center retina on ‘transient’/moving areas for more detailed analysis thus improving visual scene context and object classification.</a:t>
            </a:r>
          </a:p>
          <a:p>
            <a:pPr marL="457200" lvl="0" indent="-381000">
              <a:spcBef>
                <a:spcPts val="400"/>
              </a:spcBef>
              <a:buSzPct val="100000"/>
            </a:pPr>
            <a:endParaRPr lang="en-US" sz="20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>
              <a:spcBef>
                <a:spcPts val="400"/>
              </a:spcBef>
              <a:buSzPct val="100000"/>
            </a:pPr>
            <a:endParaRPr lang="en-US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>
              <a:spcBef>
                <a:spcPts val="400"/>
              </a:spcBef>
              <a:buSzPct val="100000"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770117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59018" y="-26809"/>
            <a:ext cx="8427899" cy="774520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9b. </a:t>
            </a:r>
            <a:r>
              <a:rPr lang="en-US" sz="3600" dirty="0" err="1" smtClean="0">
                <a:latin typeface="Verdana"/>
                <a:ea typeface="Verdana"/>
                <a:cs typeface="Verdana"/>
                <a:sym typeface="Verdana"/>
              </a:rPr>
              <a:t>bioinspired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8375" y="752007"/>
            <a:ext cx="4939842" cy="30985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“opencv2/</a:t>
            </a:r>
            <a:r>
              <a:rPr lang="en-US" dirty="0" err="1" smtClean="0">
                <a:latin typeface="Courier"/>
                <a:cs typeface="Courier"/>
              </a:rPr>
              <a:t>bioinspired.hpp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VideoCapture</a:t>
            </a:r>
            <a:r>
              <a:rPr lang="en-US" dirty="0" smtClean="0">
                <a:latin typeface="Courier"/>
                <a:cs typeface="Courier"/>
              </a:rPr>
              <a:t> cap(…);</a:t>
            </a:r>
          </a:p>
          <a:p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bioinspired</a:t>
            </a:r>
            <a:r>
              <a:rPr lang="en-US" dirty="0">
                <a:latin typeface="Courier"/>
                <a:cs typeface="Courier"/>
              </a:rPr>
              <a:t>::Retina&gt; retina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Mat frame, </a:t>
            </a:r>
            <a:r>
              <a:rPr lang="en-US" dirty="0" err="1" smtClean="0">
                <a:latin typeface="Courier"/>
                <a:cs typeface="Courier"/>
              </a:rPr>
              <a:t>parvo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magno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>
                <a:latin typeface="Courier"/>
                <a:cs typeface="Courier"/>
              </a:rPr>
              <a:t>(;;</a:t>
            </a:r>
            <a:r>
              <a:rPr lang="en-US" dirty="0" smtClean="0">
                <a:latin typeface="Courier"/>
                <a:cs typeface="Courier"/>
              </a:rPr>
              <a:t>) {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</a:t>
            </a:r>
            <a:r>
              <a:rPr lang="is-IS" dirty="0" smtClean="0">
                <a:latin typeface="Courier"/>
                <a:cs typeface="Courier"/>
              </a:rPr>
              <a:t>cap </a:t>
            </a:r>
            <a:r>
              <a:rPr lang="is-IS" dirty="0">
                <a:latin typeface="Courier"/>
                <a:cs typeface="Courier"/>
              </a:rPr>
              <a:t>&gt;&gt; </a:t>
            </a:r>
            <a:r>
              <a:rPr lang="is-IS" dirty="0" smtClean="0">
                <a:latin typeface="Courier"/>
                <a:cs typeface="Courier"/>
              </a:rPr>
              <a:t>frame;</a:t>
            </a:r>
            <a:endParaRPr lang="sv-SE" dirty="0">
              <a:latin typeface="Courier"/>
              <a:cs typeface="Courier"/>
            </a:endParaRPr>
          </a:p>
          <a:p>
            <a:r>
              <a:rPr lang="sv-SE" dirty="0">
                <a:latin typeface="Courier"/>
                <a:cs typeface="Courier"/>
              </a:rPr>
              <a:t>  </a:t>
            </a:r>
            <a:r>
              <a:rPr lang="sv-SE" dirty="0" err="1" smtClean="0">
                <a:latin typeface="Courier"/>
                <a:cs typeface="Courier"/>
              </a:rPr>
              <a:t>if</a:t>
            </a:r>
            <a:r>
              <a:rPr lang="sv-SE" dirty="0">
                <a:latin typeface="Courier"/>
                <a:cs typeface="Courier"/>
              </a:rPr>
              <a:t>(!retina</a:t>
            </a:r>
            <a:r>
              <a:rPr lang="sv-SE" dirty="0" smtClean="0">
                <a:latin typeface="Courier"/>
                <a:cs typeface="Courier"/>
              </a:rPr>
              <a:t>)</a:t>
            </a:r>
          </a:p>
          <a:p>
            <a:r>
              <a:rPr lang="sv-SE" dirty="0" smtClean="0">
                <a:latin typeface="Courier"/>
                <a:cs typeface="Courier"/>
              </a:rPr>
              <a:t>    retina </a:t>
            </a:r>
            <a:r>
              <a:rPr lang="sv-SE" dirty="0">
                <a:latin typeface="Courier"/>
                <a:cs typeface="Courier"/>
              </a:rPr>
              <a:t>= </a:t>
            </a:r>
            <a:r>
              <a:rPr lang="sv-SE" dirty="0" err="1">
                <a:latin typeface="Courier"/>
                <a:cs typeface="Courier"/>
              </a:rPr>
              <a:t>bioinspired</a:t>
            </a:r>
            <a:r>
              <a:rPr lang="sv-SE" dirty="0">
                <a:latin typeface="Courier"/>
                <a:cs typeface="Courier"/>
              </a:rPr>
              <a:t>::</a:t>
            </a:r>
            <a:r>
              <a:rPr lang="sv-SE" dirty="0" err="1" smtClean="0">
                <a:latin typeface="Courier"/>
                <a:cs typeface="Courier"/>
              </a:rPr>
              <a:t>createRetina</a:t>
            </a:r>
            <a:r>
              <a:rPr lang="sv-SE" dirty="0" smtClean="0">
                <a:latin typeface="Courier"/>
                <a:cs typeface="Courier"/>
              </a:rPr>
              <a:t>(</a:t>
            </a:r>
          </a:p>
          <a:p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smtClean="0">
                <a:latin typeface="Courier"/>
                <a:cs typeface="Courier"/>
              </a:rPr>
              <a:t>                        </a:t>
            </a:r>
            <a:r>
              <a:rPr lang="sv-SE" dirty="0" err="1" smtClean="0">
                <a:latin typeface="Courier"/>
                <a:cs typeface="Courier"/>
              </a:rPr>
              <a:t>frame.size</a:t>
            </a:r>
            <a:r>
              <a:rPr lang="sv-SE" dirty="0">
                <a:latin typeface="Courier"/>
                <a:cs typeface="Courier"/>
              </a:rPr>
              <a:t>())</a:t>
            </a:r>
            <a:r>
              <a:rPr lang="sv-SE" dirty="0" smtClean="0">
                <a:latin typeface="Courier"/>
                <a:cs typeface="Courier"/>
              </a:rPr>
              <a:t>;</a:t>
            </a:r>
            <a:endParaRPr lang="sv-SE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</a:t>
            </a:r>
            <a:r>
              <a:rPr lang="is-IS" dirty="0" smtClean="0">
                <a:latin typeface="Courier"/>
                <a:cs typeface="Courier"/>
              </a:rPr>
              <a:t>retina</a:t>
            </a:r>
            <a:r>
              <a:rPr lang="is-IS" dirty="0">
                <a:latin typeface="Courier"/>
                <a:cs typeface="Courier"/>
              </a:rPr>
              <a:t>-&gt;run(frame);</a:t>
            </a:r>
          </a:p>
          <a:p>
            <a:r>
              <a:rPr lang="fi-FI" dirty="0" smtClean="0">
                <a:latin typeface="Courier"/>
                <a:cs typeface="Courier"/>
              </a:rPr>
              <a:t>  </a:t>
            </a:r>
            <a:r>
              <a:rPr lang="fi-FI" dirty="0" err="1" smtClean="0">
                <a:latin typeface="Courier"/>
                <a:cs typeface="Courier"/>
              </a:rPr>
              <a:t>retina</a:t>
            </a:r>
            <a:r>
              <a:rPr lang="fi-FI" dirty="0" err="1">
                <a:latin typeface="Courier"/>
                <a:cs typeface="Courier"/>
              </a:rPr>
              <a:t>-</a:t>
            </a:r>
            <a:r>
              <a:rPr lang="fi-FI" dirty="0">
                <a:latin typeface="Courier"/>
                <a:cs typeface="Courier"/>
              </a:rPr>
              <a:t>&gt;</a:t>
            </a:r>
            <a:r>
              <a:rPr lang="fi-FI" dirty="0" err="1">
                <a:latin typeface="Courier"/>
                <a:cs typeface="Courier"/>
              </a:rPr>
              <a:t>getParvo(parvo</a:t>
            </a:r>
            <a:r>
              <a:rPr lang="fi-FI" dirty="0">
                <a:latin typeface="Courier"/>
                <a:cs typeface="Courier"/>
              </a:rPr>
              <a:t>);</a:t>
            </a:r>
          </a:p>
          <a:p>
            <a:r>
              <a:rPr lang="fi-FI" dirty="0">
                <a:latin typeface="Courier"/>
                <a:cs typeface="Courier"/>
              </a:rPr>
              <a:t>  </a:t>
            </a:r>
            <a:r>
              <a:rPr lang="fi-FI" dirty="0" err="1" smtClean="0">
                <a:latin typeface="Courier"/>
                <a:cs typeface="Courier"/>
              </a:rPr>
              <a:t>retina</a:t>
            </a:r>
            <a:r>
              <a:rPr lang="fi-FI" dirty="0" err="1">
                <a:latin typeface="Courier"/>
                <a:cs typeface="Courier"/>
              </a:rPr>
              <a:t>-</a:t>
            </a:r>
            <a:r>
              <a:rPr lang="fi-FI" dirty="0">
                <a:latin typeface="Courier"/>
                <a:cs typeface="Courier"/>
              </a:rPr>
              <a:t>&gt;</a:t>
            </a:r>
            <a:r>
              <a:rPr lang="fi-FI" dirty="0" err="1">
                <a:latin typeface="Courier"/>
                <a:cs typeface="Courier"/>
              </a:rPr>
              <a:t>getMagno(magno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;</a:t>
            </a:r>
          </a:p>
          <a:p>
            <a:r>
              <a:rPr lang="fi-FI" dirty="0">
                <a:latin typeface="Courier"/>
                <a:ea typeface="Courier New"/>
                <a:cs typeface="Courier"/>
              </a:rPr>
              <a:t>}</a:t>
            </a:r>
            <a:endParaRPr lang="en-US" dirty="0">
              <a:latin typeface="Courier"/>
              <a:ea typeface="Courier New"/>
              <a:cs typeface="Courier"/>
            </a:endParaRPr>
          </a:p>
        </p:txBody>
      </p:sp>
      <p:pic>
        <p:nvPicPr>
          <p:cNvPr id="6" name="Picture 5" descr="retina_inp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1" y="1415144"/>
            <a:ext cx="3426803" cy="2144446"/>
          </a:xfrm>
          <a:prstGeom prst="rect">
            <a:avLst/>
          </a:prstGeom>
        </p:spPr>
      </p:pic>
      <p:pic>
        <p:nvPicPr>
          <p:cNvPr id="7" name="Picture 6" descr="retina_magn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90" y="4421067"/>
            <a:ext cx="3484129" cy="2172778"/>
          </a:xfrm>
          <a:prstGeom prst="rect">
            <a:avLst/>
          </a:prstGeom>
        </p:spPr>
      </p:pic>
      <p:pic>
        <p:nvPicPr>
          <p:cNvPr id="8" name="Picture 7" descr="retina_parv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" y="4421067"/>
            <a:ext cx="3480822" cy="21727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779709" y="3621984"/>
            <a:ext cx="330820" cy="67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10529" y="3638341"/>
            <a:ext cx="1735757" cy="655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211" y="3993346"/>
            <a:ext cx="85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Parvo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1422" y="3993346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Magno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211" y="911344"/>
            <a:ext cx="1496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video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2462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59018" y="29730"/>
            <a:ext cx="8427899" cy="933725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Credits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hape 157"/>
          <p:cNvSpPr txBox="1">
            <a:spLocks noGrp="1"/>
          </p:cNvSpPr>
          <p:nvPr>
            <p:ph type="body" idx="1"/>
          </p:nvPr>
        </p:nvSpPr>
        <p:spPr>
          <a:xfrm>
            <a:off x="135689" y="986997"/>
            <a:ext cx="8836636" cy="4518381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Min/max problem solvers – Alex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Leontiev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</a:t>
            </a:r>
            <a:endParaRPr lang="en-US" sz="18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onnected components – Jason Newton, contribution</a:t>
            </a:r>
          </a:p>
          <a:p>
            <a:pPr marL="457200" indent="-381000">
              <a:spcBef>
                <a:spcPts val="400"/>
              </a:spcBef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HDR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Fedor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Morozov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Alexander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Shishkov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</a:t>
            </a:r>
            <a:endParaRPr lang="en-US" sz="18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Shape matchers – Juan Manuel Perez,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Ilya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Lysenkov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</a:t>
            </a:r>
            <a:endParaRPr lang="en-US" sz="18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>
              <a:spcBef>
                <a:spcPts val="400"/>
              </a:spcBef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RHO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homography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Bilaniuk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Olexa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Hamid </a:t>
            </a:r>
            <a:r>
              <a:rPr lang="en-US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Bazargani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Robert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Laganiere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Contribution</a:t>
            </a:r>
          </a:p>
          <a:p>
            <a:pPr marL="457200" lvl="0" indent="-381000">
              <a:spcBef>
                <a:spcPts val="400"/>
              </a:spcBef>
              <a:buSzPct val="100000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KAZE/AKAZE 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Pablo F.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Alcantarilla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Eugene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Khvedchenya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Fedor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Morozov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contribution,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</a:t>
            </a:r>
            <a:endParaRPr lang="en-US" sz="18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Viz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Affine3D – Anatoly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Baksheev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Ozan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Tonkal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contribution</a:t>
            </a: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Text detection –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Lluis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Gomez,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GSoC’s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Bioinspired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Alexandre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Benoit, contribution &amp;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maintainance</a:t>
            </a:r>
            <a:endParaRPr lang="en-US" sz="18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Thanks to Google for </a:t>
            </a:r>
            <a:r>
              <a:rPr lang="en-US" sz="1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GSoC’s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Thanks to Magic Leap for the core team funding!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47603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59018" y="29730"/>
            <a:ext cx="8427899" cy="933725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Let’s try it out: w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eb-</a:t>
            </a:r>
            <a:r>
              <a:rPr lang="en-US" sz="3600" dirty="0" err="1" smtClean="0">
                <a:latin typeface="Verdana"/>
                <a:ea typeface="Verdana"/>
                <a:cs typeface="Verdana"/>
                <a:sym typeface="Verdana"/>
              </a:rPr>
              <a:t>OpenCV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!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 descr="web_openc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1" y="1051190"/>
            <a:ext cx="7921239" cy="50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95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59018" y="186965"/>
            <a:ext cx="8427899" cy="103334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72525" y="1423300"/>
            <a:ext cx="8599800" cy="1471120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Doing </a:t>
            </a:r>
            <a:r>
              <a:rPr lang="en-US" sz="2400" dirty="0" err="1" smtClean="0">
                <a:solidFill>
                  <a:schemeClr val="dk1"/>
                </a:solidFill>
              </a:rPr>
              <a:t>OpenCV</a:t>
            </a:r>
            <a:r>
              <a:rPr lang="en-US" sz="2400" dirty="0" smtClean="0">
                <a:solidFill>
                  <a:schemeClr val="dk1"/>
                </a:solidFill>
              </a:rPr>
              <a:t> is like sitting near the ocean and collecting shells as they get to the coast</a:t>
            </a:r>
          </a:p>
          <a:p>
            <a:pPr marL="457200" lvl="0" indent="-4191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In </a:t>
            </a:r>
            <a:r>
              <a:rPr lang="en-US" sz="2400" dirty="0" err="1" smtClean="0">
                <a:solidFill>
                  <a:schemeClr val="dk1"/>
                </a:solidFill>
              </a:rPr>
              <a:t>OpenCV</a:t>
            </a:r>
            <a:r>
              <a:rPr lang="en-US" sz="2400" dirty="0" smtClean="0">
                <a:solidFill>
                  <a:schemeClr val="dk1"/>
                </a:solidFill>
              </a:rPr>
              <a:t> there are 1000’s of them, I will show you 9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 descr="she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32" y="2894420"/>
            <a:ext cx="4852978" cy="30248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5450" y="186975"/>
            <a:ext cx="8826900" cy="10100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0a. </a:t>
            </a:r>
            <a:r>
              <a:rPr lang="en" sz="3600" dirty="0" smtClean="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easiest way to start with OpenCV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550" y="1242408"/>
            <a:ext cx="8599800" cy="14546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2400" dirty="0">
                <a:solidFill>
                  <a:schemeClr val="dk1"/>
                </a:solidFill>
              </a:rPr>
              <a:t>clone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http://github.com/itseez/opencv</a:t>
            </a:r>
            <a:r>
              <a:rPr lang="en" sz="2400" dirty="0">
                <a:solidFill>
                  <a:schemeClr val="dk1"/>
                </a:solidFill>
              </a:rPr>
              <a:t> &amp; opencv_contrib</a:t>
            </a: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2400" dirty="0">
                <a:solidFill>
                  <a:schemeClr val="dk1"/>
                </a:solidFill>
              </a:rPr>
              <a:t>build it; do </a:t>
            </a:r>
            <a:r>
              <a:rPr lang="en" sz="2400" b="1" dirty="0">
                <a:solidFill>
                  <a:schemeClr val="dk1"/>
                </a:solidFill>
              </a:rPr>
              <a:t>not</a:t>
            </a:r>
            <a:r>
              <a:rPr lang="en" sz="2400" dirty="0">
                <a:solidFill>
                  <a:schemeClr val="dk1"/>
                </a:solidFill>
              </a:rPr>
              <a:t> install it!</a:t>
            </a: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2400" dirty="0">
                <a:solidFill>
                  <a:schemeClr val="dk1"/>
                </a:solidFill>
              </a:rPr>
              <a:t>use the following CMake file for you sample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87850" y="2739291"/>
            <a:ext cx="8342099" cy="2433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cmake_minimum_required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(VERSION 2.8)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project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(myopencv_sample)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find_package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(OpenCV REQUIRED)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include_directories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(${OpenCV_INCLUDE_DIRS})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(the_target "myopencv_sample")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add_executable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(${the_target} main.cpp) # add other .cpp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                                       # and .h files 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latin typeface="Courier"/>
                <a:ea typeface="Courier New"/>
                <a:cs typeface="Courier"/>
                <a:sym typeface="Courier New"/>
              </a:rPr>
              <a:t>target_link_libraries</a:t>
            </a:r>
            <a:r>
              <a:rPr lang="en" sz="1800" dirty="0">
                <a:latin typeface="Courier"/>
                <a:ea typeface="Courier New"/>
                <a:cs typeface="Courier"/>
                <a:sym typeface="Courier New"/>
              </a:rPr>
              <a:t>(${the_target} ${OpenCV_LIBS})</a:t>
            </a:r>
          </a:p>
          <a:p>
            <a:pPr>
              <a:spcBef>
                <a:spcPts val="0"/>
              </a:spcBef>
              <a:buNone/>
            </a:pPr>
            <a:endParaRPr sz="1800" dirty="0"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72550" y="5198220"/>
            <a:ext cx="8599800" cy="10661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2400" dirty="0">
                <a:solidFill>
                  <a:schemeClr val="dk1"/>
                </a:solidFill>
              </a:rPr>
              <a:t>locate OpenCVConfig.cmake when cmake complains</a:t>
            </a: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Font typeface="Verdana"/>
              <a:buChar char="•"/>
            </a:pPr>
            <a:r>
              <a:rPr lang="en" sz="2400" dirty="0">
                <a:solidFill>
                  <a:schemeClr val="dk1"/>
                </a:solidFill>
              </a:rPr>
              <a:t>you are good to go!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5450" y="186975"/>
            <a:ext cx="8826900" cy="10100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0b. </a:t>
            </a:r>
            <a:r>
              <a:rPr lang="en" sz="3600" dirty="0" smtClean="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easiest way to start with OpenCV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550" y="1242409"/>
            <a:ext cx="8599800" cy="68056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</a:rPr>
              <a:t>t</a:t>
            </a:r>
            <a:r>
              <a:rPr lang="en-US" sz="2400" dirty="0" smtClean="0">
                <a:solidFill>
                  <a:schemeClr val="dk1"/>
                </a:solidFill>
              </a:rPr>
              <a:t>ypical </a:t>
            </a:r>
            <a:r>
              <a:rPr lang="en-US" sz="2400" dirty="0" err="1" smtClean="0">
                <a:solidFill>
                  <a:schemeClr val="dk1"/>
                </a:solidFill>
              </a:rPr>
              <a:t>OpenCV</a:t>
            </a:r>
            <a:r>
              <a:rPr lang="en-US" sz="2400" dirty="0" smtClean="0">
                <a:solidFill>
                  <a:schemeClr val="dk1"/>
                </a:solidFill>
              </a:rPr>
              <a:t> sample template</a:t>
            </a:r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87850" y="1922971"/>
            <a:ext cx="8342099" cy="46768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#include “opencv2/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opencv.hpp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” 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joint “main” 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opencv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 header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include 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opencv_contrib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hal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 etc. headers separately …</a:t>
            </a:r>
          </a:p>
          <a:p>
            <a:pPr lvl="0" rtl="0">
              <a:spcBef>
                <a:spcPts val="0"/>
              </a:spcBef>
              <a:buNone/>
            </a:pPr>
            <a:endParaRPr lang="en-US" sz="1600" dirty="0" smtClean="0">
              <a:latin typeface="Courier"/>
              <a:ea typeface="Courier New"/>
              <a:cs typeface="Courie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make code wrist- and eyes-friendly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… or put your code into cv[::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nested_namespace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] namespace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using namespace cv;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"/>
                <a:ea typeface="Courier New"/>
                <a:cs typeface="Courier"/>
                <a:sym typeface="Courier New"/>
              </a:rPr>
              <a:t>u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sing namespace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std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endParaRPr lang="en-US" sz="1600" dirty="0" smtClean="0">
              <a:latin typeface="Courier"/>
              <a:ea typeface="Courier New"/>
              <a:cs typeface="Courie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for most experiments you do not need full-scale GUI app.</a:t>
            </a:r>
            <a:endParaRPr lang="en-US" sz="1600" b="1" dirty="0">
              <a:latin typeface="Courier"/>
              <a:ea typeface="Courier New"/>
              <a:cs typeface="Courie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just do the things and display results with 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highgui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1600" b="1" dirty="0">
              <a:latin typeface="Courier"/>
              <a:ea typeface="Courier New"/>
              <a:cs typeface="Courie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main(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argc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, char**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argv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) {</a:t>
            </a:r>
          </a:p>
          <a:p>
            <a:pPr lvl="0"/>
            <a:r>
              <a:rPr lang="en-US" sz="16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</a:t>
            </a:r>
            <a:r>
              <a:rPr lang="en-US" sz="1600" b="1" dirty="0">
                <a:latin typeface="Courier"/>
                <a:ea typeface="Courier New"/>
                <a:cs typeface="Courier"/>
                <a:sym typeface="Courier New"/>
              </a:rPr>
              <a:t>/ 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dst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 is created automatically</a:t>
            </a:r>
          </a:p>
          <a:p>
            <a:pPr lvl="0"/>
            <a:r>
              <a:rPr lang="en-US" sz="16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  Mat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src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imread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argv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[1]),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dst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  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imshow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(“test”,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src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); 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no need in </a:t>
            </a:r>
            <a:r>
              <a:rPr lang="en-US" sz="1600" b="1" dirty="0" err="1" smtClean="0">
                <a:latin typeface="Courier"/>
                <a:ea typeface="Courier New"/>
                <a:cs typeface="Courier"/>
                <a:sym typeface="Courier New"/>
              </a:rPr>
              <a:t>namedWindows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600" dirty="0" err="1" smtClean="0">
                <a:latin typeface="Courier"/>
                <a:ea typeface="Courier New"/>
                <a:cs typeface="Courier"/>
                <a:sym typeface="Courier New"/>
              </a:rPr>
              <a:t>waitKey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(); 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do not forget 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   return 0; </a:t>
            </a:r>
            <a:r>
              <a:rPr lang="en-US" sz="1600" b="1" dirty="0" smtClean="0">
                <a:latin typeface="Courier"/>
                <a:ea typeface="Courier New"/>
                <a:cs typeface="Courier"/>
                <a:sym typeface="Courier New"/>
              </a:rPr>
              <a:t>// skip cleanup things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ea typeface="Courier New"/>
                <a:cs typeface="Courier"/>
                <a:sym typeface="Courier New"/>
              </a:rPr>
              <a:t>}</a:t>
            </a:r>
            <a:endParaRPr lang="en" sz="1600" dirty="0"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1670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5450" y="62456"/>
            <a:ext cx="8826900" cy="784288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1. core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5994" y="893752"/>
            <a:ext cx="7894190" cy="1297818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There are Downhill Simplex (</a:t>
            </a:r>
            <a:r>
              <a:rPr lang="en-US" sz="2400" dirty="0" err="1" smtClean="0">
                <a:solidFill>
                  <a:schemeClr val="dk1"/>
                </a:solidFill>
              </a:rPr>
              <a:t>DownhillSolver</a:t>
            </a:r>
            <a:r>
              <a:rPr lang="en-US" sz="2400" dirty="0" smtClean="0">
                <a:solidFill>
                  <a:schemeClr val="dk1"/>
                </a:solidFill>
              </a:rPr>
              <a:t>), Conjugate Gradient (</a:t>
            </a:r>
            <a:r>
              <a:rPr lang="en-US" sz="2400" dirty="0" err="1" smtClean="0">
                <a:solidFill>
                  <a:schemeClr val="dk1"/>
                </a:solidFill>
              </a:rPr>
              <a:t>ConjGradSolver</a:t>
            </a:r>
            <a:r>
              <a:rPr lang="en-US" sz="2400" dirty="0" smtClean="0">
                <a:solidFill>
                  <a:schemeClr val="dk1"/>
                </a:solidFill>
              </a:rPr>
              <a:t>) and linear programming (</a:t>
            </a:r>
            <a:r>
              <a:rPr lang="en-US" sz="2400" dirty="0" err="1" smtClean="0">
                <a:solidFill>
                  <a:schemeClr val="dk1"/>
                </a:solidFill>
              </a:rPr>
              <a:t>solveLP</a:t>
            </a:r>
            <a:r>
              <a:rPr lang="en-US" sz="2400" dirty="0" smtClean="0">
                <a:solidFill>
                  <a:schemeClr val="dk1"/>
                </a:solidFill>
              </a:rPr>
              <a:t>) solvers in 3.0</a:t>
            </a:r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85994" y="2278734"/>
            <a:ext cx="8586356" cy="35737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>
              <a:defRPr sz="1600"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Rosenbrock</a:t>
            </a:r>
            <a:r>
              <a:rPr lang="en-US" dirty="0">
                <a:latin typeface="Courier"/>
                <a:cs typeface="Courier"/>
              </a:rPr>
              <a:t> : public </a:t>
            </a:r>
            <a:r>
              <a:rPr lang="en-US" dirty="0" err="1">
                <a:latin typeface="Courier"/>
                <a:cs typeface="Courier"/>
              </a:rPr>
              <a:t>MinProblemSolver</a:t>
            </a:r>
            <a:r>
              <a:rPr lang="en-US" dirty="0">
                <a:latin typeface="Courier"/>
                <a:cs typeface="Courier"/>
              </a:rPr>
              <a:t>::Function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getDims</a:t>
            </a:r>
            <a:r>
              <a:rPr lang="en-US" dirty="0">
                <a:latin typeface="Courier"/>
                <a:cs typeface="Courier"/>
              </a:rPr>
              <a:t>()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{ return 2; }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double </a:t>
            </a:r>
            <a:r>
              <a:rPr lang="en-US" dirty="0" err="1">
                <a:latin typeface="Courier"/>
                <a:cs typeface="Courier"/>
              </a:rPr>
              <a:t>calc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double* x)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is-IS" dirty="0">
                <a:latin typeface="Courier"/>
                <a:cs typeface="Courier"/>
              </a:rPr>
              <a:t>    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100*(x[1]-x[0]*x[0])*(x[1]-x[0]*x[0])+(1-x[0])*(1-x[0]);</a:t>
            </a:r>
          </a:p>
          <a:p>
            <a:r>
              <a:rPr lang="is-IS" dirty="0">
                <a:latin typeface="Courier"/>
                <a:cs typeface="Courier"/>
              </a:rPr>
              <a:t>  </a:t>
            </a: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</a:t>
            </a:r>
            <a:r>
              <a:rPr lang="is-IS" dirty="0" smtClean="0">
                <a:latin typeface="Courier"/>
                <a:cs typeface="Courier"/>
              </a:rPr>
              <a:t>/</a:t>
            </a:r>
            <a:r>
              <a:rPr lang="is-IS" dirty="0">
                <a:latin typeface="Courier"/>
                <a:cs typeface="Courier"/>
              </a:rPr>
              <a:t>/ override calcGradient() if you want to compute it analytically </a:t>
            </a:r>
          </a:p>
          <a:p>
            <a:r>
              <a:rPr lang="hr-HR" dirty="0">
                <a:latin typeface="Courier"/>
                <a:cs typeface="Courier"/>
              </a:rPr>
              <a:t>};</a:t>
            </a:r>
          </a:p>
          <a:p>
            <a:endParaRPr lang="hr-HR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ConjGradSolver</a:t>
            </a:r>
            <a:r>
              <a:rPr lang="en-US" dirty="0">
                <a:latin typeface="Courier"/>
                <a:cs typeface="Courier"/>
              </a:rPr>
              <a:t>&gt; solver = </a:t>
            </a:r>
            <a:r>
              <a:rPr lang="en-US" dirty="0" err="1">
                <a:latin typeface="Courier"/>
                <a:cs typeface="Courier"/>
              </a:rPr>
              <a:t>makePtr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ConjGradSolver</a:t>
            </a:r>
            <a:r>
              <a:rPr lang="en-US" dirty="0">
                <a:latin typeface="Courier"/>
                <a:cs typeface="Courier"/>
              </a:rPr>
              <a:t>&gt;();</a:t>
            </a:r>
          </a:p>
          <a:p>
            <a:r>
              <a:rPr lang="en-US" dirty="0">
                <a:latin typeface="Courier"/>
                <a:cs typeface="Courier"/>
              </a:rPr>
              <a:t>solver-&gt;</a:t>
            </a:r>
            <a:r>
              <a:rPr lang="en-US" dirty="0" err="1">
                <a:latin typeface="Courier"/>
                <a:cs typeface="Courier"/>
              </a:rPr>
              <a:t>setFunction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Rosenbrock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Mat x = (Mat_&lt;double&gt;(2,1</a:t>
            </a:r>
            <a:r>
              <a:rPr lang="en-US" dirty="0" smtClean="0">
                <a:latin typeface="Courier"/>
                <a:cs typeface="Courier"/>
              </a:rPr>
              <a:t>) &lt;&lt; 0.0, 0.0);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double </a:t>
            </a:r>
            <a:r>
              <a:rPr lang="en-US" dirty="0" err="1">
                <a:latin typeface="Courier"/>
                <a:cs typeface="Courier"/>
              </a:rPr>
              <a:t>fval</a:t>
            </a:r>
            <a:r>
              <a:rPr lang="en-US" dirty="0">
                <a:latin typeface="Courier"/>
                <a:cs typeface="Courier"/>
              </a:rPr>
              <a:t> = solver-&gt;minimize(x);</a:t>
            </a:r>
            <a:endParaRPr lang="hr-H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85623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5450" y="186975"/>
            <a:ext cx="8826900" cy="101009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en-US" sz="3600" dirty="0" err="1" smtClean="0">
                <a:latin typeface="Verdana"/>
                <a:ea typeface="Verdana"/>
                <a:cs typeface="Verdana"/>
                <a:sym typeface="Verdana"/>
              </a:rPr>
              <a:t>imgproc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550" y="1192601"/>
            <a:ext cx="8599800" cy="1135944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Fast connected component extraction – much faster than </a:t>
            </a:r>
            <a:r>
              <a:rPr lang="en-US" sz="2400" dirty="0" err="1" smtClean="0">
                <a:solidFill>
                  <a:schemeClr val="dk1"/>
                </a:solidFill>
              </a:rPr>
              <a:t>findContours</a:t>
            </a:r>
            <a:r>
              <a:rPr lang="en-US" sz="2400" dirty="0" smtClean="0">
                <a:solidFill>
                  <a:schemeClr val="dk1"/>
                </a:solidFill>
              </a:rPr>
              <a:t> + </a:t>
            </a:r>
            <a:r>
              <a:rPr lang="en-US" sz="2400" dirty="0" err="1" smtClean="0">
                <a:solidFill>
                  <a:schemeClr val="dk1"/>
                </a:solidFill>
              </a:rPr>
              <a:t>drawContours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45450" y="2540228"/>
            <a:ext cx="8826900" cy="331226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Mat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bw_image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;</a:t>
            </a:r>
          </a:p>
          <a:p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…</a:t>
            </a:r>
          </a:p>
          <a:p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Mat_&lt;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&gt; labels, stats;</a:t>
            </a:r>
          </a:p>
          <a:p>
            <a:r>
              <a:rPr lang="en-US" sz="1800" dirty="0" err="1">
                <a:latin typeface="Courier"/>
                <a:ea typeface="Courier New"/>
                <a:cs typeface="Courier"/>
                <a:sym typeface="Courier New"/>
              </a:rPr>
              <a:t>i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nt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ncomps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connectedComponentsWithStats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bw_image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, labels, stats,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noArray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());</a:t>
            </a:r>
          </a:p>
          <a:p>
            <a:endParaRPr lang="en-US" sz="1800" dirty="0">
              <a:latin typeface="Courier"/>
              <a:ea typeface="Courier New"/>
              <a:cs typeface="Courier"/>
              <a:sym typeface="Courier New"/>
            </a:endParaRPr>
          </a:p>
          <a:p>
            <a:r>
              <a:rPr lang="en-US" sz="1800" dirty="0">
                <a:latin typeface="Courier"/>
                <a:ea typeface="Courier New"/>
                <a:cs typeface="Courier"/>
                <a:sym typeface="Courier New"/>
              </a:rPr>
              <a:t>f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or(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= 0;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&lt;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ncomps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;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++ ) {</a:t>
            </a:r>
          </a:p>
          <a:p>
            <a:r>
              <a:rPr lang="en-US" sz="18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Rect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roi</a:t>
            </a:r>
            <a:r>
              <a:rPr lang="en-US" sz="1800" dirty="0"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stats(i,0), stats(i,1), stats(i,2), stats(i,3));</a:t>
            </a:r>
          </a:p>
          <a:p>
            <a:r>
              <a:rPr lang="en-US" sz="18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area = stats(i,4);</a:t>
            </a:r>
          </a:p>
          <a:p>
            <a:r>
              <a:rPr lang="en-US" sz="1800" dirty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// process </a:t>
            </a:r>
            <a:r>
              <a:rPr lang="en-US" sz="1800" dirty="0" err="1" smtClean="0">
                <a:latin typeface="Courier"/>
                <a:ea typeface="Courier New"/>
                <a:cs typeface="Courier"/>
                <a:sym typeface="Courier New"/>
              </a:rPr>
              <a:t>i-th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connected component</a:t>
            </a:r>
          </a:p>
          <a:p>
            <a:r>
              <a:rPr lang="en-US" sz="1800" dirty="0">
                <a:latin typeface="Courier"/>
                <a:ea typeface="Courier New"/>
                <a:cs typeface="Courier"/>
                <a:sym typeface="Courier New"/>
              </a:rPr>
              <a:t>}</a:t>
            </a:r>
            <a:r>
              <a:rPr lang="en-US" sz="1800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sz="1800" dirty="0"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96155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59018" y="12637"/>
            <a:ext cx="8427899" cy="809204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3. photo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72525" y="788248"/>
            <a:ext cx="8599800" cy="544133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lang="en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HDR</a:t>
            </a:r>
            <a:r>
              <a:rPr lang="en-US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a few lines of code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hape 102"/>
          <p:cNvSpPr txBox="1"/>
          <p:nvPr/>
        </p:nvSpPr>
        <p:spPr>
          <a:xfrm>
            <a:off x="145450" y="1270120"/>
            <a:ext cx="8826900" cy="217911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vector&lt;Mat&gt; exposures;</a:t>
            </a:r>
          </a:p>
          <a:p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for(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&lt; n;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++ )</a:t>
            </a:r>
          </a:p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exposures.push_back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imread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(format(“image%02d.jpg”,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Mat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fusion;</a:t>
            </a:r>
          </a:p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MergeMertens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merge_mertens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createMergeMertens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merge_mertens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-&gt;process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(exposures,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fusion)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pic>
        <p:nvPicPr>
          <p:cNvPr id="2" name="Picture 1" descr="fu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89" y="3581262"/>
            <a:ext cx="2136796" cy="3152217"/>
          </a:xfrm>
          <a:prstGeom prst="rect">
            <a:avLst/>
          </a:prstGeom>
        </p:spPr>
      </p:pic>
      <p:pic>
        <p:nvPicPr>
          <p:cNvPr id="3" name="Picture 2" descr="memori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4" y="3573758"/>
            <a:ext cx="2158765" cy="31846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50205" y="4968392"/>
            <a:ext cx="784439" cy="473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59018" y="29730"/>
            <a:ext cx="8427899" cy="538749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. shape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9018" y="520099"/>
            <a:ext cx="8599800" cy="730915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Shape Context and other ways to match shapes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762" y="991007"/>
            <a:ext cx="8877905" cy="29278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latin typeface="Courier"/>
                <a:ea typeface="Courier New"/>
                <a:cs typeface="Courier"/>
              </a:rPr>
              <a:t>Mat </a:t>
            </a:r>
            <a:r>
              <a:rPr lang="en-US" dirty="0" err="1" smtClean="0">
                <a:latin typeface="Courier"/>
                <a:ea typeface="Courier New"/>
                <a:cs typeface="Courier"/>
              </a:rPr>
              <a:t>bw_img</a:t>
            </a:r>
            <a:r>
              <a:rPr lang="en-US" dirty="0">
                <a:latin typeface="Courier"/>
                <a:ea typeface="Courier New"/>
                <a:cs typeface="Courier"/>
              </a:rPr>
              <a:t>[2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]; </a:t>
            </a:r>
            <a:r>
              <a:rPr lang="en-US" dirty="0">
                <a:latin typeface="Courier"/>
                <a:ea typeface="Courier New"/>
                <a:cs typeface="Courier"/>
              </a:rPr>
              <a:t>vector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&lt;Point</a:t>
            </a:r>
            <a:r>
              <a:rPr lang="en-US" dirty="0">
                <a:latin typeface="Courier"/>
                <a:ea typeface="Courier New"/>
                <a:cs typeface="Courier"/>
              </a:rPr>
              <a:t>&gt; 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shape[</a:t>
            </a:r>
            <a:r>
              <a:rPr lang="en-US" dirty="0">
                <a:latin typeface="Courier"/>
                <a:ea typeface="Courier New"/>
                <a:cs typeface="Courier"/>
              </a:rPr>
              <a:t>2]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; vector&lt;vector&lt;Point&gt; &gt; </a:t>
            </a:r>
            <a:r>
              <a:rPr lang="en-US" dirty="0" err="1" smtClean="0">
                <a:latin typeface="Courier"/>
                <a:ea typeface="Courier New"/>
                <a:cs typeface="Courier"/>
              </a:rPr>
              <a:t>cs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ea typeface="Courier New"/>
                <a:cs typeface="Courier"/>
              </a:rPr>
              <a:t>RNG&amp; </a:t>
            </a:r>
            <a:r>
              <a:rPr lang="en-US" dirty="0" err="1" smtClean="0">
                <a:latin typeface="Courier"/>
                <a:ea typeface="Courier New"/>
                <a:cs typeface="Courier"/>
              </a:rPr>
              <a:t>rng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 = </a:t>
            </a:r>
            <a:r>
              <a:rPr lang="en-US" dirty="0" err="1" smtClean="0">
                <a:latin typeface="Courier"/>
                <a:ea typeface="Courier New"/>
                <a:cs typeface="Courier"/>
              </a:rPr>
              <a:t>theRNG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();</a:t>
            </a:r>
          </a:p>
          <a:p>
            <a:r>
              <a:rPr lang="en-US" dirty="0">
                <a:latin typeface="Courier"/>
                <a:ea typeface="Courier New"/>
                <a:cs typeface="Courier"/>
              </a:rPr>
              <a:t>f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or( </a:t>
            </a:r>
            <a:r>
              <a:rPr lang="en-US" dirty="0" err="1" smtClean="0">
                <a:latin typeface="Courier"/>
                <a:ea typeface="Courier New"/>
                <a:cs typeface="Courier"/>
              </a:rPr>
              <a:t>int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 k = 0; k &lt; 2; k++ ) {</a:t>
            </a:r>
          </a:p>
          <a:p>
            <a:r>
              <a:rPr lang="en-US" dirty="0">
                <a:latin typeface="Courier"/>
                <a:ea typeface="Courier New"/>
                <a:cs typeface="Courier"/>
              </a:rPr>
              <a:t> 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 </a:t>
            </a:r>
            <a:r>
              <a:rPr lang="en-US" b="1" dirty="0" smtClean="0">
                <a:latin typeface="Courier"/>
                <a:ea typeface="Courier New"/>
                <a:cs typeface="Courier"/>
              </a:rPr>
              <a:t>// find contour of each shape</a:t>
            </a:r>
          </a:p>
          <a:p>
            <a:r>
              <a:rPr lang="en-US" dirty="0">
                <a:latin typeface="Courier"/>
                <a:ea typeface="Courier New"/>
                <a:cs typeface="Courier"/>
              </a:rPr>
              <a:t> </a:t>
            </a:r>
            <a:r>
              <a:rPr lang="en-US" dirty="0" smtClean="0">
                <a:latin typeface="Courier"/>
                <a:ea typeface="Courier New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findContours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bw_img</a:t>
            </a:r>
            <a:r>
              <a:rPr lang="en-US" dirty="0" smtClean="0">
                <a:latin typeface="Courier"/>
                <a:cs typeface="Courier"/>
              </a:rPr>
              <a:t>[k], </a:t>
            </a:r>
            <a:r>
              <a:rPr lang="en-US" dirty="0" err="1" smtClean="0">
                <a:latin typeface="Courier"/>
                <a:cs typeface="Courier"/>
              </a:rPr>
              <a:t>cs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>
                <a:latin typeface="Courier"/>
                <a:cs typeface="Courier"/>
              </a:rPr>
              <a:t>RETR_LIST, CHAIN_APPROX_NONE)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npoints</a:t>
            </a:r>
            <a:r>
              <a:rPr lang="en-US" dirty="0" smtClean="0">
                <a:latin typeface="Courier"/>
                <a:cs typeface="Courier"/>
              </a:rPr>
              <a:t> = 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err="1" smtClean="0">
                <a:latin typeface="Courier"/>
                <a:cs typeface="Courier"/>
              </a:rPr>
              <a:t>cs</a:t>
            </a:r>
            <a:r>
              <a:rPr lang="en-US" dirty="0" smtClean="0">
                <a:latin typeface="Courier"/>
                <a:cs typeface="Courier"/>
              </a:rPr>
              <a:t>[0].size(), npoints0 = 300;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b="1" dirty="0" smtClean="0">
                <a:latin typeface="Courier"/>
                <a:cs typeface="Courier"/>
              </a:rPr>
              <a:t>// assuming that the shape has a single contour, sample 300 random points of it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for 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= 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&lt; npoints0;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++ 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shape[</a:t>
            </a:r>
            <a:r>
              <a:rPr lang="en-US" dirty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err="1">
                <a:latin typeface="Courier"/>
                <a:cs typeface="Courier"/>
              </a:rPr>
              <a:t>push_back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cs</a:t>
            </a:r>
            <a:r>
              <a:rPr lang="en-US" dirty="0">
                <a:latin typeface="Courier"/>
                <a:cs typeface="Courier"/>
              </a:rPr>
              <a:t>[0]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rng.uniform</a:t>
            </a:r>
            <a:r>
              <a:rPr lang="en-US" dirty="0" smtClean="0">
                <a:latin typeface="Courier"/>
                <a:cs typeface="Courier"/>
              </a:rPr>
              <a:t>(0, </a:t>
            </a:r>
            <a:r>
              <a:rPr lang="en-US" dirty="0" err="1" smtClean="0">
                <a:latin typeface="Courier"/>
                <a:cs typeface="Courier"/>
              </a:rPr>
              <a:t>npoints</a:t>
            </a:r>
            <a:r>
              <a:rPr lang="en-US" dirty="0" smtClean="0">
                <a:latin typeface="Courier"/>
                <a:cs typeface="Courier"/>
              </a:rPr>
              <a:t>)]);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b="1" dirty="0" smtClean="0">
                <a:latin typeface="Courier"/>
                <a:cs typeface="Courier"/>
              </a:rPr>
              <a:t>// create shape context object and compute the distance between shapes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 smtClean="0">
                <a:latin typeface="Courier"/>
                <a:cs typeface="Courier"/>
              </a:rPr>
              <a:t> &lt;</a:t>
            </a:r>
            <a:r>
              <a:rPr lang="en-US" dirty="0" err="1" smtClean="0">
                <a:latin typeface="Courier"/>
                <a:cs typeface="Courier"/>
              </a:rPr>
              <a:t>ShapeContextDistanceExtractor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sc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createShapeContextDistanceExtractor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float dis = </a:t>
            </a:r>
            <a:r>
              <a:rPr lang="en-US" dirty="0" err="1" smtClean="0">
                <a:latin typeface="Courier"/>
                <a:cs typeface="Courier"/>
              </a:rPr>
              <a:t>sc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computeDistance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smtClean="0">
                <a:latin typeface="Courier"/>
                <a:cs typeface="Courier"/>
              </a:rPr>
              <a:t>shape[0], shape[1] 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13" y="5321898"/>
            <a:ext cx="641047" cy="654374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04" y="4059712"/>
            <a:ext cx="730002" cy="730002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60" y="5321897"/>
            <a:ext cx="700237" cy="654375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788" y="5321897"/>
            <a:ext cx="728825" cy="641047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44" y="5321898"/>
            <a:ext cx="1160266" cy="641047"/>
          </a:xfrm>
          <a:prstGeom prst="rect">
            <a:avLst/>
          </a:prstGeom>
        </p:spPr>
      </p:pic>
      <p:pic>
        <p:nvPicPr>
          <p:cNvPr id="9" name="Picture 8" descr="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46" y="5321898"/>
            <a:ext cx="641047" cy="641047"/>
          </a:xfrm>
          <a:prstGeom prst="rect">
            <a:avLst/>
          </a:prstGeom>
        </p:spPr>
      </p:pic>
      <p:pic>
        <p:nvPicPr>
          <p:cNvPr id="10" name="Picture 9" descr="1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44" y="5321900"/>
            <a:ext cx="1026810" cy="641047"/>
          </a:xfrm>
          <a:prstGeom prst="rect">
            <a:avLst/>
          </a:prstGeom>
        </p:spPr>
      </p:pic>
      <p:pic>
        <p:nvPicPr>
          <p:cNvPr id="11" name="Picture 10" descr="1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38" y="5321898"/>
            <a:ext cx="641046" cy="641046"/>
          </a:xfrm>
          <a:prstGeom prst="rect">
            <a:avLst/>
          </a:prstGeom>
        </p:spPr>
      </p:pic>
      <p:pic>
        <p:nvPicPr>
          <p:cNvPr id="12" name="Picture 11" descr="1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93" y="5321900"/>
            <a:ext cx="1169317" cy="641047"/>
          </a:xfrm>
          <a:prstGeom prst="rect">
            <a:avLst/>
          </a:prstGeom>
        </p:spPr>
      </p:pic>
      <p:pic>
        <p:nvPicPr>
          <p:cNvPr id="13" name="Picture 12" descr="17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5321898"/>
            <a:ext cx="641047" cy="641047"/>
          </a:xfrm>
          <a:prstGeom prst="rect">
            <a:avLst/>
          </a:prstGeom>
        </p:spPr>
      </p:pic>
      <p:pic>
        <p:nvPicPr>
          <p:cNvPr id="14" name="Picture 13" descr="19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97" y="5321897"/>
            <a:ext cx="867188" cy="6410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019524" y="4523622"/>
            <a:ext cx="1366762" cy="677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3154" y="4511527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~0.5</a:t>
            </a:r>
            <a:endParaRPr lang="en-US" sz="1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60952" y="4451049"/>
            <a:ext cx="1385558" cy="74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07954" y="4475239"/>
            <a:ext cx="70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~157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45407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59018" y="99801"/>
            <a:ext cx="8427899" cy="79675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. c</a:t>
            </a:r>
            <a:r>
              <a:rPr lang="en" sz="3600" dirty="0" smtClean="0">
                <a:latin typeface="Verdana"/>
                <a:ea typeface="Verdana"/>
                <a:cs typeface="Verdana"/>
                <a:sym typeface="Verdana"/>
              </a:rPr>
              <a:t>alib</a:t>
            </a:r>
            <a:r>
              <a:rPr lang="en-US" sz="3600" dirty="0" smtClean="0">
                <a:latin typeface="Verdana"/>
                <a:ea typeface="Verdana"/>
                <a:cs typeface="Verdana"/>
                <a:sym typeface="Verdana"/>
              </a:rPr>
              <a:t>3d</a:t>
            </a:r>
            <a:endParaRPr lang="en"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72525" y="925220"/>
            <a:ext cx="8599800" cy="830528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en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RHO algorithm for homography estimation (several times </a:t>
            </a:r>
            <a:r>
              <a:rPr lang="en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faster</a:t>
            </a:r>
            <a:r>
              <a:rPr lang="en-US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than RANSAC</a:t>
            </a:r>
            <a:r>
              <a:rPr lang="en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US" sz="2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620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525" y="1910245"/>
            <a:ext cx="8480423" cy="41290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>
                <a:latin typeface="Courier"/>
                <a:ea typeface="Courier New"/>
                <a:cs typeface="Courier"/>
              </a:rPr>
              <a:t>Mat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img</a:t>
            </a:r>
            <a:r>
              <a:rPr lang="en-US" sz="1600" dirty="0">
                <a:latin typeface="Courier"/>
                <a:ea typeface="Courier New"/>
                <a:cs typeface="Courier"/>
              </a:rPr>
              <a:t>[2],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[2]; vector&lt;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KeyPoint</a:t>
            </a:r>
            <a:r>
              <a:rPr lang="en-US" sz="1600" dirty="0">
                <a:latin typeface="Courier"/>
                <a:ea typeface="Courier New"/>
                <a:cs typeface="Courier"/>
              </a:rPr>
              <a:t>&gt;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[2];</a:t>
            </a:r>
          </a:p>
          <a:p>
            <a:r>
              <a:rPr lang="en-US" sz="1600" dirty="0" err="1">
                <a:latin typeface="Courier"/>
                <a:ea typeface="Courier New"/>
                <a:cs typeface="Courier"/>
              </a:rPr>
              <a:t>Ptr</a:t>
            </a:r>
            <a:r>
              <a:rPr lang="en-US" sz="1600" dirty="0">
                <a:latin typeface="Courier"/>
                <a:ea typeface="Courier New"/>
                <a:cs typeface="Courier"/>
              </a:rPr>
              <a:t>&lt;ORB&gt; 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f2d </a:t>
            </a:r>
            <a:r>
              <a:rPr lang="en-US" sz="1600" dirty="0">
                <a:latin typeface="Courier"/>
                <a:ea typeface="Courier New"/>
                <a:cs typeface="Courier"/>
              </a:rPr>
              <a:t>= ORB::create();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for(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int</a:t>
            </a:r>
            <a:r>
              <a:rPr lang="en-US" sz="1600" dirty="0">
                <a:latin typeface="Courier"/>
                <a:ea typeface="Courier New"/>
                <a:cs typeface="Courier"/>
              </a:rPr>
              <a:t> k = 0; k &lt; 2; k++ ) {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img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 =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imread</a:t>
            </a:r>
            <a:r>
              <a:rPr lang="en-US" sz="1600" dirty="0">
                <a:latin typeface="Courier"/>
                <a:ea typeface="Courier New"/>
                <a:cs typeface="Courier"/>
              </a:rPr>
              <a:t>(format(“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image%d.png</a:t>
            </a:r>
            <a:r>
              <a:rPr lang="en-US" sz="1600" dirty="0">
                <a:latin typeface="Courier"/>
                <a:ea typeface="Courier New"/>
                <a:cs typeface="Courier"/>
              </a:rPr>
              <a:t>”, k+1), 0);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f2d-</a:t>
            </a:r>
            <a:r>
              <a:rPr lang="en-US" sz="1600" dirty="0">
                <a:latin typeface="Courier"/>
                <a:ea typeface="Courier New"/>
                <a:cs typeface="Courier"/>
              </a:rPr>
              <a:t>&gt;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detectAndCompute</a:t>
            </a:r>
            <a:r>
              <a:rPr lang="en-US" sz="1600" dirty="0">
                <a:latin typeface="Courier"/>
                <a:ea typeface="Courier New"/>
                <a:cs typeface="Courier"/>
              </a:rPr>
              <a:t>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img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[k], Mat(),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[k], false 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vector&lt;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DMatch</a:t>
            </a:r>
            <a:r>
              <a:rPr lang="en-US" sz="1600" dirty="0">
                <a:latin typeface="Courier"/>
                <a:ea typeface="Courier New"/>
                <a:cs typeface="Courier"/>
              </a:rPr>
              <a:t> &gt; matches;</a:t>
            </a:r>
          </a:p>
          <a:p>
            <a:r>
              <a:rPr lang="en-US" sz="1600" dirty="0" err="1">
                <a:latin typeface="Courier"/>
                <a:ea typeface="Courier New"/>
                <a:cs typeface="Courier"/>
              </a:rPr>
              <a:t>BFMatcher</a:t>
            </a:r>
            <a:r>
              <a:rPr lang="en-US" sz="1600" dirty="0">
                <a:latin typeface="Courier"/>
                <a:ea typeface="Courier New"/>
                <a:cs typeface="Courier"/>
              </a:rPr>
              <a:t>(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NORM_HAMMING</a:t>
            </a:r>
            <a:r>
              <a:rPr lang="en-US" sz="1600" dirty="0" err="1" smtClean="0">
                <a:latin typeface="Courier"/>
                <a:ea typeface="Courier New"/>
                <a:cs typeface="Courier"/>
              </a:rPr>
              <a:t>,true</a:t>
            </a:r>
            <a:r>
              <a:rPr lang="en-US" sz="1600" dirty="0" smtClean="0">
                <a:latin typeface="Courier"/>
                <a:ea typeface="Courier New"/>
                <a:cs typeface="Courier"/>
              </a:rPr>
              <a:t>)</a:t>
            </a:r>
            <a:r>
              <a:rPr lang="en-US" sz="1600" dirty="0">
                <a:latin typeface="Courier"/>
                <a:ea typeface="Courier New"/>
                <a:cs typeface="Courier"/>
              </a:rPr>
              <a:t>.match(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[0],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desc</a:t>
            </a:r>
            <a:r>
              <a:rPr lang="en-US" sz="1600" dirty="0">
                <a:latin typeface="Courier"/>
                <a:ea typeface="Courier New"/>
                <a:cs typeface="Courier"/>
              </a:rPr>
              <a:t>[1], matches 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vector&lt;Point2f&gt; points[2];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for(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size_t</a:t>
            </a:r>
            <a:r>
              <a:rPr lang="en-US" sz="1600" dirty="0">
                <a:latin typeface="Courier"/>
                <a:ea typeface="Courier New"/>
                <a:cs typeface="Courier"/>
              </a:rPr>
              <a:t>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 = 0;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 &lt;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matches.size</a:t>
            </a:r>
            <a:r>
              <a:rPr lang="en-US" sz="1600" dirty="0">
                <a:latin typeface="Courier"/>
                <a:ea typeface="Courier New"/>
                <a:cs typeface="Courier"/>
              </a:rPr>
              <a:t>(); 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++ ) {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points[0].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push_back</a:t>
            </a:r>
            <a:r>
              <a:rPr lang="en-US" sz="1600" dirty="0">
                <a:latin typeface="Courier"/>
                <a:ea typeface="Courier New"/>
                <a:cs typeface="Courier"/>
              </a:rPr>
              <a:t>(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[matches[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queryIdx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pt</a:t>
            </a:r>
            <a:r>
              <a:rPr lang="en-US" sz="1600" dirty="0">
                <a:latin typeface="Courier"/>
                <a:ea typeface="Courier New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    points[1].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push_back</a:t>
            </a:r>
            <a:r>
              <a:rPr lang="en-US" sz="1600" dirty="0">
                <a:latin typeface="Courier"/>
                <a:ea typeface="Courier New"/>
                <a:cs typeface="Courier"/>
              </a:rPr>
              <a:t>(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kpt</a:t>
            </a:r>
            <a:r>
              <a:rPr lang="en-US" sz="1600" dirty="0">
                <a:latin typeface="Courier"/>
                <a:ea typeface="Courier New"/>
                <a:cs typeface="Courier"/>
              </a:rPr>
              <a:t>[matches[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i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trainIdx</a:t>
            </a:r>
            <a:r>
              <a:rPr lang="en-US" sz="1600" dirty="0">
                <a:latin typeface="Courier"/>
                <a:ea typeface="Courier New"/>
                <a:cs typeface="Courier"/>
              </a:rPr>
              <a:t>].</a:t>
            </a:r>
            <a:r>
              <a:rPr lang="en-US" sz="1600" dirty="0" err="1">
                <a:latin typeface="Courier"/>
                <a:ea typeface="Courier New"/>
                <a:cs typeface="Courier"/>
              </a:rPr>
              <a:t>pt</a:t>
            </a:r>
            <a:r>
              <a:rPr lang="en-US" sz="1600" dirty="0">
                <a:latin typeface="Courier"/>
                <a:ea typeface="Courier New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ea typeface="Courier New"/>
                <a:cs typeface="Courier"/>
              </a:rPr>
              <a:t>}</a:t>
            </a:r>
          </a:p>
          <a:p>
            <a:endParaRPr lang="sv-SE" sz="1600" dirty="0">
              <a:latin typeface="Courier"/>
              <a:ea typeface="Courier New"/>
              <a:cs typeface="Courier"/>
            </a:endParaRPr>
          </a:p>
          <a:p>
            <a:r>
              <a:rPr lang="sv-SE" sz="1600" dirty="0">
                <a:latin typeface="Courier"/>
                <a:ea typeface="Courier New"/>
                <a:cs typeface="Courier"/>
              </a:rPr>
              <a:t>Mat H, </a:t>
            </a:r>
            <a:r>
              <a:rPr lang="sv-SE" sz="1600" dirty="0" err="1">
                <a:latin typeface="Courier"/>
                <a:ea typeface="Courier New"/>
                <a:cs typeface="Courier"/>
              </a:rPr>
              <a:t>inliers</a:t>
            </a:r>
            <a:r>
              <a:rPr lang="sv-SE" sz="1600" dirty="0">
                <a:latin typeface="Courier"/>
                <a:ea typeface="Courier New"/>
                <a:cs typeface="Courier"/>
              </a:rPr>
              <a:t>;</a:t>
            </a:r>
          </a:p>
          <a:p>
            <a:r>
              <a:rPr lang="da-DK" sz="1600" dirty="0" smtClean="0">
                <a:latin typeface="Courier"/>
                <a:ea typeface="Courier New"/>
                <a:cs typeface="Courier"/>
              </a:rPr>
              <a:t>H </a:t>
            </a:r>
            <a:r>
              <a:rPr lang="da-DK" sz="1600" dirty="0">
                <a:latin typeface="Courier"/>
                <a:ea typeface="Courier New"/>
                <a:cs typeface="Courier"/>
              </a:rPr>
              <a:t>= </a:t>
            </a:r>
            <a:r>
              <a:rPr lang="da-DK" sz="1600" dirty="0" err="1">
                <a:latin typeface="Courier"/>
                <a:ea typeface="Courier New"/>
                <a:cs typeface="Courier"/>
              </a:rPr>
              <a:t>findHomography</a:t>
            </a:r>
            <a:r>
              <a:rPr lang="da-DK" sz="1600" dirty="0">
                <a:latin typeface="Courier"/>
                <a:ea typeface="Courier New"/>
                <a:cs typeface="Courier"/>
              </a:rPr>
              <a:t>( </a:t>
            </a:r>
            <a:r>
              <a:rPr lang="da-DK" sz="1600" dirty="0" smtClean="0">
                <a:latin typeface="Courier"/>
                <a:ea typeface="Courier New"/>
                <a:cs typeface="Courier"/>
              </a:rPr>
              <a:t>points[0], points[1], </a:t>
            </a:r>
            <a:r>
              <a:rPr lang="da-DK" sz="1600" dirty="0">
                <a:latin typeface="Courier"/>
                <a:ea typeface="Courier New"/>
                <a:cs typeface="Courier"/>
              </a:rPr>
              <a:t>RHO, </a:t>
            </a:r>
            <a:r>
              <a:rPr lang="da-DK" sz="1600" dirty="0" smtClean="0">
                <a:latin typeface="Courier"/>
                <a:ea typeface="Courier New"/>
                <a:cs typeface="Courier"/>
              </a:rPr>
              <a:t>1.0</a:t>
            </a:r>
            <a:r>
              <a:rPr lang="da-DK" sz="1600" dirty="0">
                <a:latin typeface="Courier"/>
                <a:ea typeface="Courier New"/>
                <a:cs typeface="Courier"/>
              </a:rPr>
              <a:t>, </a:t>
            </a:r>
            <a:r>
              <a:rPr lang="da-DK" sz="1600" dirty="0" err="1" smtClean="0">
                <a:latin typeface="Courier"/>
                <a:ea typeface="Courier New"/>
                <a:cs typeface="Courier"/>
              </a:rPr>
              <a:t>inliers</a:t>
            </a:r>
            <a:r>
              <a:rPr lang="da-DK" sz="1600" dirty="0" smtClean="0">
                <a:latin typeface="Courier"/>
                <a:ea typeface="Courier New"/>
                <a:cs typeface="Courier"/>
              </a:rPr>
              <a:t> </a:t>
            </a:r>
            <a:r>
              <a:rPr lang="da-DK" sz="1600" dirty="0">
                <a:latin typeface="Courier"/>
                <a:ea typeface="Courier New"/>
                <a:cs typeface="Courier"/>
              </a:rPr>
              <a:t>);</a:t>
            </a:r>
            <a:endParaRPr lang="en-US" sz="1600" dirty="0">
              <a:latin typeface="Courier"/>
              <a:ea typeface="Courier New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tseez_templat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2470</Words>
  <Application>Microsoft Macintosh PowerPoint</Application>
  <PresentationFormat>On-screen Show (4:3)</PresentationFormat>
  <Paragraphs>227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itseez_template</vt:lpstr>
      <vt:lpstr>OpenCV 3.0 Modules Cool stuff you might not have known about </vt:lpstr>
      <vt:lpstr>Introduction</vt:lpstr>
      <vt:lpstr>0a. The easiest way to start with OpenCV</vt:lpstr>
      <vt:lpstr>0b. The easiest way to start with OpenCV</vt:lpstr>
      <vt:lpstr>1. core</vt:lpstr>
      <vt:lpstr>2. imgproc</vt:lpstr>
      <vt:lpstr>3. photo</vt:lpstr>
      <vt:lpstr>4. shape</vt:lpstr>
      <vt:lpstr>5. calib3d</vt:lpstr>
      <vt:lpstr>6. features 2d</vt:lpstr>
      <vt:lpstr>7. viz, Affine3D</vt:lpstr>
      <vt:lpstr>8. text</vt:lpstr>
      <vt:lpstr>9a. bioinspired</vt:lpstr>
      <vt:lpstr>9b. bioinspired</vt:lpstr>
      <vt:lpstr>Credits</vt:lpstr>
      <vt:lpstr>Let’s try it out: web-OpenCV!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3.0 Cool stuff you might not have known about </dc:title>
  <cp:lastModifiedBy>Vadim Pisarevsky</cp:lastModifiedBy>
  <cp:revision>36</cp:revision>
  <dcterms:modified xsi:type="dcterms:W3CDTF">2015-06-07T12:23:06Z</dcterms:modified>
</cp:coreProperties>
</file>