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VMLoss求导" id="{226F83E7-71FA-6A41-961A-A6CD64AB7B92}">
          <p14:sldIdLst>
            <p14:sldId id="257"/>
            <p14:sldId id="258"/>
            <p14:sldId id="260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8"/>
  </p:normalViewPr>
  <p:slideViewPr>
    <p:cSldViewPr snapToGrid="0">
      <p:cViewPr varScale="1">
        <p:scale>
          <a:sx n="117" d="100"/>
          <a:sy n="117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20B3-3D8E-624E-9E39-B3F297762BC5}" type="datetimeFigureOut">
              <a:t>2023/8/17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4CBB4-60E0-A04E-A369-5B9266D1BA2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572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4CBB4-60E0-A04E-A369-5B9266D1BA29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83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095C0-2F21-AA0A-A6F0-3116E0339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232557-06C7-F461-CFB2-EE7C47324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435B7-BA28-FCF6-7873-E70A1816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6C7D3-3736-DA65-65A3-CE40D9F2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7044E-E05F-5C5C-4BFC-25F4D60C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27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E7EC3-2060-2955-4D41-FE8601C7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D02F03-EB65-834E-836E-68CC8DC56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75A36-D10D-8100-ACD9-355125DE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B688C-6821-E84B-6FFF-A331D258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36A2B-DF6B-E3C2-920A-9D28AA70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39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FC8581-FEA3-1888-F44A-0C7BEAEEE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15C187-723B-1771-6791-6351341C7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46D9E-C539-0967-D0C3-C6FF9F2F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A5263-6D95-CFEE-000C-CA075F2B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2DEFD-5A13-C436-D600-EB414CAB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076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E70D7-ABC7-4790-E223-53555D40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41555-71CC-A86F-1949-2F4F551C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DB3E2-6096-3F42-0DF0-96BAB861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B32E2-DB32-34E2-2C11-ECABF270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8A762-7A02-64E5-A4FE-CB6B8443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46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B8639-18DF-16B9-37E6-44FE1C9A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228A98-7065-D1D5-49EB-AAD0BDAA0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9688F-8F1A-F1C5-0C12-3136468A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C36BA-A915-C904-C767-70901405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B4895-8978-52A6-A24B-394A80DD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451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B6B02-98F9-A52B-4719-A48BC80D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3F0D3-6A64-8CBE-395A-A1966C119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38A433-4ABF-0E85-ED5E-6C302B358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1ABDD9-E56B-9FA5-6585-5CF29591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3F0D0-37EA-834E-0D03-BE808F41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06F57-2F81-C6F3-D2FC-AC4D5BE8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77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FE2AC-3A95-1381-06D8-611CD1D9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F4AD2B-B288-9C70-E4DC-1516A60E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DD2128-5D4C-4E05-2FB0-6D7F5450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5A3EB4-9396-7FC9-5248-91B2F7610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F43AF4-F844-C959-DB99-FB752E232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4E16E0-992A-5510-F973-B70D8C14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7D08A8-29F2-BAD7-42EF-E3F1C9F8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569811-4E24-6E9B-F7D0-230F5576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79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E572F-AF02-1535-F2A0-F5F8B3B0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76083-C0C7-1337-BC72-013348BD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55DBF6-420B-C179-FD78-799A8E14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8F9D0C-0622-A983-7FE4-EE3C5799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94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718A71-C987-8E4C-E756-DFDB93CA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0755A8-F050-FDB3-B6AD-82788E78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3447D-3EDD-84FB-9EED-21D65069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77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71A15-9C98-E080-0729-37EADD8B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C08AD-3C18-D8F3-F623-683CA01D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6DFF3-56AE-3C9D-A3D4-24E06D6C4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5FD4EF-5072-3638-6756-C67B24A6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B4D5B-5605-2CE4-1350-B4F42ECF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64A66-5DB3-6032-CA39-F69C15A3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67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F74D4-FA5C-8485-43DE-60991950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08B993-1F73-1733-798E-37EDD494F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6165A7-B9D5-ADBB-C1AE-28A5E2C6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857B2-D58A-FD92-A8B1-A4D02F44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DE2E5B-9B97-06A4-0297-0E3CD354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F308F3-1F48-B7C1-DD9D-752FCF83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09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DD84A3-150D-A88C-B52A-E64D2EB9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0312A2-FC19-4B6E-2028-64021D99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F2383-E4F0-3538-B9C1-BDC449D14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AE7F-17EA-A647-8E0F-E5C9F11D1534}" type="datetimeFigureOut">
              <a:t>2023/8/17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A3EFB-C1CD-32B8-0235-85EA23920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12806-8C26-9851-7217-489F9594D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74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50" Type="http://schemas.openxmlformats.org/officeDocument/2006/relationships/image" Target="../media/image52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3" Type="http://schemas.openxmlformats.org/officeDocument/2006/relationships/image" Target="../media/image5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Relationship Id="rId3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image" Target="../media/image22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optimization-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EC50984-AAF2-9147-19F5-813CF73723A8}"/>
              </a:ext>
            </a:extLst>
          </p:cNvPr>
          <p:cNvSpPr/>
          <p:nvPr/>
        </p:nvSpPr>
        <p:spPr>
          <a:xfrm>
            <a:off x="1055475" y="1548556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7BAF104-9B7C-909C-9B3E-75DD380790E4}"/>
              </a:ext>
            </a:extLst>
          </p:cNvPr>
          <p:cNvSpPr/>
          <p:nvPr/>
        </p:nvSpPr>
        <p:spPr>
          <a:xfrm>
            <a:off x="1055475" y="2863008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64A1E40-30D2-2C14-5FED-C8CDFFA5739C}"/>
              </a:ext>
            </a:extLst>
          </p:cNvPr>
          <p:cNvSpPr/>
          <p:nvPr/>
        </p:nvSpPr>
        <p:spPr>
          <a:xfrm>
            <a:off x="1055475" y="4177459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9E9D71D-4ECA-1809-80FC-8ADA6CE6CA0E}"/>
              </a:ext>
            </a:extLst>
          </p:cNvPr>
          <p:cNvSpPr/>
          <p:nvPr/>
        </p:nvSpPr>
        <p:spPr>
          <a:xfrm>
            <a:off x="1055475" y="3520234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0C8AD60-C48F-A0A3-FC0C-D83CA598B44C}"/>
              </a:ext>
            </a:extLst>
          </p:cNvPr>
          <p:cNvSpPr/>
          <p:nvPr/>
        </p:nvSpPr>
        <p:spPr>
          <a:xfrm>
            <a:off x="1055475" y="2205782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88F4ECF-3FBA-05AF-6C04-C93C8F2FCF36}"/>
              </a:ext>
            </a:extLst>
          </p:cNvPr>
          <p:cNvSpPr/>
          <p:nvPr/>
        </p:nvSpPr>
        <p:spPr>
          <a:xfrm>
            <a:off x="2884276" y="2863009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BB9B4EF-E550-BE51-5E57-AD7DC215DC75}"/>
              </a:ext>
            </a:extLst>
          </p:cNvPr>
          <p:cNvSpPr/>
          <p:nvPr/>
        </p:nvSpPr>
        <p:spPr>
          <a:xfrm>
            <a:off x="2884276" y="3520235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CB67E58-68B8-FA30-D3A2-5800D2BC8896}"/>
              </a:ext>
            </a:extLst>
          </p:cNvPr>
          <p:cNvSpPr/>
          <p:nvPr/>
        </p:nvSpPr>
        <p:spPr>
          <a:xfrm>
            <a:off x="2884276" y="2205783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6E355F-D93C-7012-5712-B02D0641063D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1415475" y="1728556"/>
            <a:ext cx="1468801" cy="657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4C514EF-E424-52DD-6572-225B8199E301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1415475" y="1728556"/>
            <a:ext cx="1468801" cy="13144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286514C-CBCC-98C5-CC2F-90C57223096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415475" y="1728556"/>
            <a:ext cx="1468801" cy="19716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F9B3EF-FEDE-5CE6-F7DD-803F185A1972}"/>
                  </a:ext>
                </a:extLst>
              </p:cNvPr>
              <p:cNvSpPr txBox="1"/>
              <p:nvPr/>
            </p:nvSpPr>
            <p:spPr>
              <a:xfrm>
                <a:off x="967966" y="1503171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F9B3EF-FEDE-5CE6-F7DD-803F185A1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1503171"/>
                <a:ext cx="5847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BEF5982-DF51-428D-0B61-0C4EF3E62F0D}"/>
                  </a:ext>
                </a:extLst>
              </p:cNvPr>
              <p:cNvSpPr txBox="1"/>
              <p:nvPr/>
            </p:nvSpPr>
            <p:spPr>
              <a:xfrm>
                <a:off x="967966" y="2165064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BEF5982-DF51-428D-0B61-0C4EF3E62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2165064"/>
                <a:ext cx="5847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3FE452D-876E-C7E0-9189-28F0CD89DF4B}"/>
                  </a:ext>
                </a:extLst>
              </p:cNvPr>
              <p:cNvSpPr txBox="1"/>
              <p:nvPr/>
            </p:nvSpPr>
            <p:spPr>
              <a:xfrm>
                <a:off x="967966" y="2817623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3FE452D-876E-C7E0-9189-28F0CD89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2817623"/>
                <a:ext cx="5847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F9F4BBC-741A-65FD-0B4C-2294EF0F9ED6}"/>
                  </a:ext>
                </a:extLst>
              </p:cNvPr>
              <p:cNvSpPr txBox="1"/>
              <p:nvPr/>
            </p:nvSpPr>
            <p:spPr>
              <a:xfrm>
                <a:off x="967966" y="3476934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F9F4BBC-741A-65FD-0B4C-2294EF0F9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3476934"/>
                <a:ext cx="5847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FE3C08E-8328-83DE-B587-687C4ED7E198}"/>
                  </a:ext>
                </a:extLst>
              </p:cNvPr>
              <p:cNvSpPr txBox="1"/>
              <p:nvPr/>
            </p:nvSpPr>
            <p:spPr>
              <a:xfrm>
                <a:off x="967966" y="4144909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FE3C08E-8328-83DE-B587-687C4ED7E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4144909"/>
                <a:ext cx="5847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5C2D34E-FB9A-328D-E5CE-B73988C13C1F}"/>
                  </a:ext>
                </a:extLst>
              </p:cNvPr>
              <p:cNvSpPr txBox="1"/>
              <p:nvPr/>
            </p:nvSpPr>
            <p:spPr>
              <a:xfrm>
                <a:off x="2149875" y="1794900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5C2D34E-FB9A-328D-E5CE-B73988C13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875" y="1794900"/>
                <a:ext cx="6092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4454621-4963-5B65-135E-DFD4FF43F043}"/>
                  </a:ext>
                </a:extLst>
              </p:cNvPr>
              <p:cNvSpPr txBox="1"/>
              <p:nvPr/>
            </p:nvSpPr>
            <p:spPr>
              <a:xfrm>
                <a:off x="2149875" y="2202911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4454621-4963-5B65-135E-DFD4FF43F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875" y="2202911"/>
                <a:ext cx="6092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3E74AF-A84A-886A-2E40-81087D577EEE}"/>
                  </a:ext>
                </a:extLst>
              </p:cNvPr>
              <p:cNvSpPr txBox="1"/>
              <p:nvPr/>
            </p:nvSpPr>
            <p:spPr>
              <a:xfrm>
                <a:off x="1732644" y="2580196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3E74AF-A84A-886A-2E40-81087D577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644" y="2580196"/>
                <a:ext cx="6092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EC87888-3F4D-E806-C5A1-29D24A83FC8E}"/>
                  </a:ext>
                </a:extLst>
              </p:cNvPr>
              <p:cNvSpPr txBox="1"/>
              <p:nvPr/>
            </p:nvSpPr>
            <p:spPr>
              <a:xfrm>
                <a:off x="2796767" y="2165064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EC87888-3F4D-E806-C5A1-29D24A83F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767" y="2165064"/>
                <a:ext cx="586379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B87B84D-8524-2B4C-9540-826100584642}"/>
                  </a:ext>
                </a:extLst>
              </p:cNvPr>
              <p:cNvSpPr txBox="1"/>
              <p:nvPr/>
            </p:nvSpPr>
            <p:spPr>
              <a:xfrm>
                <a:off x="2796296" y="2831622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B87B84D-8524-2B4C-9540-826100584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296" y="2831622"/>
                <a:ext cx="586379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EE56EAD-4A6F-24CB-E384-5D44B0771CBD}"/>
                  </a:ext>
                </a:extLst>
              </p:cNvPr>
              <p:cNvSpPr txBox="1"/>
              <p:nvPr/>
            </p:nvSpPr>
            <p:spPr>
              <a:xfrm>
                <a:off x="2806541" y="3487074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EE56EAD-4A6F-24CB-E384-5D44B0771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41" y="3487074"/>
                <a:ext cx="586379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DF7BA063-F54E-46A9-797A-DC9013AD716A}"/>
              </a:ext>
            </a:extLst>
          </p:cNvPr>
          <p:cNvSpPr/>
          <p:nvPr/>
        </p:nvSpPr>
        <p:spPr>
          <a:xfrm>
            <a:off x="5019862" y="1415722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70FCD9A-E761-A6A7-40C9-90D8CB698F63}"/>
              </a:ext>
            </a:extLst>
          </p:cNvPr>
          <p:cNvSpPr/>
          <p:nvPr/>
        </p:nvSpPr>
        <p:spPr>
          <a:xfrm>
            <a:off x="5019862" y="2730174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42AE9DB-74A4-E0A7-5ECE-460B8301F9A1}"/>
              </a:ext>
            </a:extLst>
          </p:cNvPr>
          <p:cNvSpPr/>
          <p:nvPr/>
        </p:nvSpPr>
        <p:spPr>
          <a:xfrm>
            <a:off x="5019862" y="4044625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099ECAE-F94B-F78B-2BBD-66B669CD3646}"/>
              </a:ext>
            </a:extLst>
          </p:cNvPr>
          <p:cNvSpPr/>
          <p:nvPr/>
        </p:nvSpPr>
        <p:spPr>
          <a:xfrm>
            <a:off x="5019862" y="3387400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44E7DAA-AF76-0E89-45B5-A43BBA22424E}"/>
              </a:ext>
            </a:extLst>
          </p:cNvPr>
          <p:cNvSpPr/>
          <p:nvPr/>
        </p:nvSpPr>
        <p:spPr>
          <a:xfrm>
            <a:off x="5019862" y="2072948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96F525C-FF0C-645B-EE2D-0170EC398767}"/>
              </a:ext>
            </a:extLst>
          </p:cNvPr>
          <p:cNvSpPr/>
          <p:nvPr/>
        </p:nvSpPr>
        <p:spPr>
          <a:xfrm>
            <a:off x="6848663" y="2730175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B9DAFE6-8202-3565-FA5E-FAD2DE103E4D}"/>
              </a:ext>
            </a:extLst>
          </p:cNvPr>
          <p:cNvSpPr/>
          <p:nvPr/>
        </p:nvSpPr>
        <p:spPr>
          <a:xfrm>
            <a:off x="6848663" y="3387401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5FA6F7B-DEEF-DD4D-C2D6-B30FAA1FDF5F}"/>
              </a:ext>
            </a:extLst>
          </p:cNvPr>
          <p:cNvSpPr/>
          <p:nvPr/>
        </p:nvSpPr>
        <p:spPr>
          <a:xfrm>
            <a:off x="6848663" y="2072949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CBC185E-CAB8-FFD0-6984-66AA19014BDB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5379862" y="1595722"/>
            <a:ext cx="1468801" cy="657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61FDD44B-343D-F5AC-F212-3596643F8427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5379862" y="2252948"/>
            <a:ext cx="14688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DCD9E29-F873-5907-13EE-D02F636ECFDA}"/>
                  </a:ext>
                </a:extLst>
              </p:cNvPr>
              <p:cNvSpPr txBox="1"/>
              <p:nvPr/>
            </p:nvSpPr>
            <p:spPr>
              <a:xfrm>
                <a:off x="4930686" y="1381597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DCD9E29-F873-5907-13EE-D02F636EC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686" y="1381597"/>
                <a:ext cx="58471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BED26DA-FACE-5377-AE85-A9B7512F648C}"/>
                  </a:ext>
                </a:extLst>
              </p:cNvPr>
              <p:cNvSpPr txBox="1"/>
              <p:nvPr/>
            </p:nvSpPr>
            <p:spPr>
              <a:xfrm>
                <a:off x="4951930" y="2038767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BED26DA-FACE-5377-AE85-A9B7512F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30" y="2038767"/>
                <a:ext cx="58471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57F546D-2926-78E0-2BF1-E1B3C33DE951}"/>
                  </a:ext>
                </a:extLst>
              </p:cNvPr>
              <p:cNvSpPr txBox="1"/>
              <p:nvPr/>
            </p:nvSpPr>
            <p:spPr>
              <a:xfrm>
                <a:off x="4935111" y="2698788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57F546D-2926-78E0-2BF1-E1B3C33DE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111" y="2698788"/>
                <a:ext cx="58471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E406F46-5594-D22C-976F-8DA1D214AA24}"/>
                  </a:ext>
                </a:extLst>
              </p:cNvPr>
              <p:cNvSpPr txBox="1"/>
              <p:nvPr/>
            </p:nvSpPr>
            <p:spPr>
              <a:xfrm>
                <a:off x="4944316" y="3358013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E406F46-5594-D22C-976F-8DA1D214A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16" y="3358013"/>
                <a:ext cx="58471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203723C-4920-E845-A59F-F721C7B423F0}"/>
                  </a:ext>
                </a:extLst>
              </p:cNvPr>
              <p:cNvSpPr txBox="1"/>
              <p:nvPr/>
            </p:nvSpPr>
            <p:spPr>
              <a:xfrm>
                <a:off x="4951930" y="4024570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203723C-4920-E845-A59F-F721C7B42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30" y="4024570"/>
                <a:ext cx="58471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5C88CD6-5AC9-6004-36AE-DC82203A4502}"/>
                  </a:ext>
                </a:extLst>
              </p:cNvPr>
              <p:cNvSpPr txBox="1"/>
              <p:nvPr/>
            </p:nvSpPr>
            <p:spPr>
              <a:xfrm>
                <a:off x="6114262" y="1662066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5C88CD6-5AC9-6004-36AE-DC82203A4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262" y="1662066"/>
                <a:ext cx="60920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B8BFF93-BBC0-C4B7-5F2E-F8B2A5AD55CD}"/>
                  </a:ext>
                </a:extLst>
              </p:cNvPr>
              <p:cNvSpPr txBox="1"/>
              <p:nvPr/>
            </p:nvSpPr>
            <p:spPr>
              <a:xfrm>
                <a:off x="5724919" y="1913076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B8BFF93-BBC0-C4B7-5F2E-F8B2A5AD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19" y="1913076"/>
                <a:ext cx="61452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7FF2FA3-E5F3-0D26-135C-E419F4A35BB9}"/>
                  </a:ext>
                </a:extLst>
              </p:cNvPr>
              <p:cNvSpPr txBox="1"/>
              <p:nvPr/>
            </p:nvSpPr>
            <p:spPr>
              <a:xfrm>
                <a:off x="6770928" y="2030456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7FF2FA3-E5F3-0D26-135C-E419F4A35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28" y="2030456"/>
                <a:ext cx="586379" cy="369332"/>
              </a:xfrm>
              <a:prstGeom prst="rect">
                <a:avLst/>
              </a:prstGeom>
              <a:blipFill>
                <a:blip r:embed="rId2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DD0990-265A-DA65-9995-20885A19E1CA}"/>
                  </a:ext>
                </a:extLst>
              </p:cNvPr>
              <p:cNvSpPr txBox="1"/>
              <p:nvPr/>
            </p:nvSpPr>
            <p:spPr>
              <a:xfrm>
                <a:off x="6760683" y="2698788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DD0990-265A-DA65-9995-20885A19E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683" y="2698788"/>
                <a:ext cx="586379" cy="369332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2E3BC1D-87CA-8DAE-BB4E-A00D14D7B29F}"/>
                  </a:ext>
                </a:extLst>
              </p:cNvPr>
              <p:cNvSpPr txBox="1"/>
              <p:nvPr/>
            </p:nvSpPr>
            <p:spPr>
              <a:xfrm>
                <a:off x="6770928" y="3354240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2E3BC1D-87CA-8DAE-BB4E-A00D14D7B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28" y="3354240"/>
                <a:ext cx="586379" cy="369332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A0A42956-9939-EB71-42C1-32AD092A3B05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 flipV="1">
            <a:off x="5379862" y="2252949"/>
            <a:ext cx="1468801" cy="657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2C82FFCE-0653-8591-5005-1F7386BFE5B9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5379862" y="2252949"/>
            <a:ext cx="1468801" cy="131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4B01B94C-D710-EDAD-A4CB-FBC14E8949EF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5379862" y="2252949"/>
            <a:ext cx="1468801" cy="1971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7283FE9-6FA8-B1EE-6986-66887A50038F}"/>
                  </a:ext>
                </a:extLst>
              </p:cNvPr>
              <p:cNvSpPr txBox="1"/>
              <p:nvPr/>
            </p:nvSpPr>
            <p:spPr>
              <a:xfrm>
                <a:off x="5553278" y="2305290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7283FE9-6FA8-B1EE-6986-66887A500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278" y="2305290"/>
                <a:ext cx="61452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61A1037-5D7C-D309-9B35-4A3C07D3DC37}"/>
                  </a:ext>
                </a:extLst>
              </p:cNvPr>
              <p:cNvSpPr txBox="1"/>
              <p:nvPr/>
            </p:nvSpPr>
            <p:spPr>
              <a:xfrm>
                <a:off x="5327610" y="2866657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61A1037-5D7C-D309-9B35-4A3C07D3D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10" y="2866657"/>
                <a:ext cx="60753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C697738-7D03-4B25-56A4-74EDEFD91564}"/>
                  </a:ext>
                </a:extLst>
              </p:cNvPr>
              <p:cNvSpPr txBox="1"/>
              <p:nvPr/>
            </p:nvSpPr>
            <p:spPr>
              <a:xfrm>
                <a:off x="5265246" y="3487961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C697738-7D03-4B25-56A4-74EDEFD91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246" y="3487961"/>
                <a:ext cx="61452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964543E7-DF57-72D5-F3DF-89D88A447CCE}"/>
              </a:ext>
            </a:extLst>
          </p:cNvPr>
          <p:cNvSpPr txBox="1"/>
          <p:nvPr/>
        </p:nvSpPr>
        <p:spPr>
          <a:xfrm>
            <a:off x="3301835" y="72368"/>
            <a:ext cx="76690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X: A numpy array of shape (N, D),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N=100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,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D=5,X[n]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means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n_th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sample</a:t>
            </a:r>
          </a:p>
          <a:p>
            <a:pPr marL="285750" indent="-285750">
              <a:buFontTx/>
              <a:buChar char="-"/>
            </a:pP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W: A numpy array of shape (D, C) weights,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C=3</a:t>
            </a:r>
          </a:p>
          <a:p>
            <a:pPr marL="285750" indent="-285750">
              <a:buFontTx/>
              <a:buChar char="-"/>
            </a:pP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Y: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A numpy array of shape (N,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C) output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score;</a:t>
            </a:r>
            <a:endParaRPr lang="en-US" altLang="zh-CN" sz="1400" b="0">
              <a:solidFill>
                <a:srgbClr val="000000"/>
              </a:solidFill>
              <a:effectLst/>
              <a:latin typeface="Meslo LG S Regular for Powerline" panose="020B0609030804020204" pitchFamily="49" charset="0"/>
            </a:endParaRPr>
          </a:p>
          <a:p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- 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y: A numpy array of shape (N,) labels; y[i] = c</a:t>
            </a:r>
            <a:endParaRPr lang="en-US" altLang="zh-CN" sz="1400" b="0">
              <a:solidFill>
                <a:srgbClr val="000000"/>
              </a:solidFill>
              <a:effectLst/>
              <a:latin typeface="Meslo LG S Regular for Powerline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7980C32-157E-A7B6-37AC-6E658F1B5850}"/>
                  </a:ext>
                </a:extLst>
              </p:cNvPr>
              <p:cNvSpPr txBox="1"/>
              <p:nvPr/>
            </p:nvSpPr>
            <p:spPr>
              <a:xfrm>
                <a:off x="1167699" y="0"/>
                <a:ext cx="1734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7980C32-157E-A7B6-37AC-6E658F1B5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699" y="0"/>
                <a:ext cx="1734001" cy="369332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B7CEEF7-7720-5043-6170-46173D2E2915}"/>
                  </a:ext>
                </a:extLst>
              </p:cNvPr>
              <p:cNvSpPr txBox="1"/>
              <p:nvPr/>
            </p:nvSpPr>
            <p:spPr>
              <a:xfrm>
                <a:off x="997481" y="375787"/>
                <a:ext cx="2077042" cy="896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kumimoji="1" lang="en-US" altLang="zh-CN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zh-CN" alt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=(1,5)(5,3)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B7CEEF7-7720-5043-6170-46173D2E2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81" y="375787"/>
                <a:ext cx="2077042" cy="896015"/>
              </a:xfrm>
              <a:prstGeom prst="rect">
                <a:avLst/>
              </a:prstGeom>
              <a:blipFill>
                <a:blip r:embed="rId2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AF3EC03-A2CB-5931-9C8E-87DA30B03474}"/>
                  </a:ext>
                </a:extLst>
              </p:cNvPr>
              <p:cNvSpPr txBox="1"/>
              <p:nvPr/>
            </p:nvSpPr>
            <p:spPr>
              <a:xfrm>
                <a:off x="401280" y="4546677"/>
                <a:ext cx="4083116" cy="10733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43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AF3EC03-A2CB-5931-9C8E-87DA30B0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80" y="4546677"/>
                <a:ext cx="4083116" cy="107337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0A2C813-C943-9C9A-FED2-42A974338984}"/>
                  </a:ext>
                </a:extLst>
              </p:cNvPr>
              <p:cNvSpPr txBox="1"/>
              <p:nvPr/>
            </p:nvSpPr>
            <p:spPr>
              <a:xfrm>
                <a:off x="4405299" y="4546677"/>
                <a:ext cx="3889490" cy="6023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160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0A2C813-C943-9C9A-FED2-42A97433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299" y="4546677"/>
                <a:ext cx="3889490" cy="6023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94CDCEA-29D2-721C-55AE-E489420F3453}"/>
                  </a:ext>
                </a:extLst>
              </p:cNvPr>
              <p:cNvSpPr txBox="1"/>
              <p:nvPr/>
            </p:nvSpPr>
            <p:spPr>
              <a:xfrm>
                <a:off x="498093" y="5733059"/>
                <a:ext cx="5851951" cy="563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kumimoji="1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𝑑𝑊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94CDCEA-29D2-721C-55AE-E489420F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93" y="5733059"/>
                <a:ext cx="5851951" cy="563616"/>
              </a:xfrm>
              <a:prstGeom prst="rect">
                <a:avLst/>
              </a:prstGeom>
              <a:blipFill>
                <a:blip r:embed="rId3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809A83D-DE44-8A48-4AB5-3A989D594329}"/>
                  </a:ext>
                </a:extLst>
              </p:cNvPr>
              <p:cNvSpPr txBox="1"/>
              <p:nvPr/>
            </p:nvSpPr>
            <p:spPr>
              <a:xfrm>
                <a:off x="6403546" y="5542052"/>
                <a:ext cx="4083116" cy="629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kumimoji="1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600" b="0" i="1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r>
                        <a:rPr lang="zh-CN" altLang="en-US" sz="1600" b="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</m:oMath>
                  </m:oMathPara>
                </a14:m>
                <a:endParaRPr lang="en-US" altLang="zh-CN" sz="160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809A83D-DE44-8A48-4AB5-3A989D594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546" y="5542052"/>
                <a:ext cx="4083116" cy="629981"/>
              </a:xfrm>
              <a:prstGeom prst="rect">
                <a:avLst/>
              </a:prstGeom>
              <a:blipFill>
                <a:blip r:embed="rId3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3A2EAFDC-4EB8-6526-011C-9E18628BF8B2}"/>
              </a:ext>
            </a:extLst>
          </p:cNvPr>
          <p:cNvCxnSpPr>
            <a:cxnSpLocks/>
            <a:stCxn id="77" idx="2"/>
            <a:endCxn id="81" idx="0"/>
          </p:cNvCxnSpPr>
          <p:nvPr/>
        </p:nvCxnSpPr>
        <p:spPr>
          <a:xfrm>
            <a:off x="6350044" y="5149021"/>
            <a:ext cx="2095060" cy="393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4ED47D3-3ADB-D273-B09D-21CC3999450A}"/>
                  </a:ext>
                </a:extLst>
              </p:cNvPr>
              <p:cNvSpPr txBox="1"/>
              <p:nvPr/>
            </p:nvSpPr>
            <p:spPr>
              <a:xfrm>
                <a:off x="3150622" y="1189776"/>
                <a:ext cx="15631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1,5</m:t>
                          </m:r>
                        </m:e>
                      </m:d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4ED47D3-3ADB-D273-B09D-21CC39994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22" y="1189776"/>
                <a:ext cx="1563120" cy="646331"/>
              </a:xfrm>
              <a:prstGeom prst="rect">
                <a:avLst/>
              </a:prstGeom>
              <a:blipFill>
                <a:blip r:embed="rId32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0008F721-A008-2A86-D4F7-85E1D63AB437}"/>
                  </a:ext>
                </a:extLst>
              </p:cNvPr>
              <p:cNvSpPr txBox="1"/>
              <p:nvPr/>
            </p:nvSpPr>
            <p:spPr>
              <a:xfrm>
                <a:off x="1838802" y="1281593"/>
                <a:ext cx="56259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0008F721-A008-2A86-D4F7-85E1D63AB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802" y="1281593"/>
                <a:ext cx="562590" cy="391646"/>
              </a:xfrm>
              <a:prstGeom prst="rect">
                <a:avLst/>
              </a:prstGeom>
              <a:blipFill>
                <a:blip r:embed="rId3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3DB9C7C-4603-4ECC-D8A0-428CB21718A2}"/>
                  </a:ext>
                </a:extLst>
              </p:cNvPr>
              <p:cNvSpPr txBox="1"/>
              <p:nvPr/>
            </p:nvSpPr>
            <p:spPr>
              <a:xfrm>
                <a:off x="5754262" y="1302326"/>
                <a:ext cx="56259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3DB9C7C-4603-4ECC-D8A0-428CB2171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262" y="1302326"/>
                <a:ext cx="562590" cy="391646"/>
              </a:xfrm>
              <a:prstGeom prst="rect">
                <a:avLst/>
              </a:prstGeom>
              <a:blipFill>
                <a:blip r:embed="rId3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椭圆 86">
            <a:extLst>
              <a:ext uri="{FF2B5EF4-FFF2-40B4-BE49-F238E27FC236}">
                <a16:creationId xmlns:a16="http://schemas.microsoft.com/office/drawing/2014/main" id="{8A80CB9E-2C03-136F-74F6-217C972F8064}"/>
              </a:ext>
            </a:extLst>
          </p:cNvPr>
          <p:cNvSpPr/>
          <p:nvPr/>
        </p:nvSpPr>
        <p:spPr>
          <a:xfrm>
            <a:off x="8635268" y="1371351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2F19777-1199-CC48-E14E-F1C16D265C4C}"/>
              </a:ext>
            </a:extLst>
          </p:cNvPr>
          <p:cNvSpPr/>
          <p:nvPr/>
        </p:nvSpPr>
        <p:spPr>
          <a:xfrm>
            <a:off x="8659281" y="2723349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C21A4FE3-1EC8-C746-FA7B-1525DAF4168D}"/>
              </a:ext>
            </a:extLst>
          </p:cNvPr>
          <p:cNvSpPr/>
          <p:nvPr/>
        </p:nvSpPr>
        <p:spPr>
          <a:xfrm>
            <a:off x="8659281" y="4037800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43A6EEE-DC0D-7988-EA2C-299CDE3B1021}"/>
              </a:ext>
            </a:extLst>
          </p:cNvPr>
          <p:cNvSpPr/>
          <p:nvPr/>
        </p:nvSpPr>
        <p:spPr>
          <a:xfrm>
            <a:off x="8659281" y="3380575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ADDC481-A504-186E-C74C-2D8382565D3E}"/>
              </a:ext>
            </a:extLst>
          </p:cNvPr>
          <p:cNvSpPr/>
          <p:nvPr/>
        </p:nvSpPr>
        <p:spPr>
          <a:xfrm>
            <a:off x="8659281" y="2066123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B8EBF27C-98F5-2E91-95E1-360123AD5899}"/>
              </a:ext>
            </a:extLst>
          </p:cNvPr>
          <p:cNvSpPr/>
          <p:nvPr/>
        </p:nvSpPr>
        <p:spPr>
          <a:xfrm>
            <a:off x="10497733" y="2066064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1D72637A-7B50-364B-71D2-54DC1644C2FA}"/>
              </a:ext>
            </a:extLst>
          </p:cNvPr>
          <p:cNvSpPr/>
          <p:nvPr/>
        </p:nvSpPr>
        <p:spPr>
          <a:xfrm>
            <a:off x="10488082" y="3380576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08C802D-AFB3-A9D2-361A-2AD3A04168E7}"/>
              </a:ext>
            </a:extLst>
          </p:cNvPr>
          <p:cNvSpPr/>
          <p:nvPr/>
        </p:nvSpPr>
        <p:spPr>
          <a:xfrm>
            <a:off x="10497733" y="2764969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A8002CDA-7773-DFE6-697A-EBCE7786BF9C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9019281" y="1588897"/>
            <a:ext cx="1478452" cy="1356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B85EF486-9840-BAAB-A62A-373F6BC5D871}"/>
              </a:ext>
            </a:extLst>
          </p:cNvPr>
          <p:cNvCxnSpPr>
            <a:cxnSpLocks/>
            <a:stCxn id="91" idx="6"/>
            <a:endCxn id="94" idx="2"/>
          </p:cNvCxnSpPr>
          <p:nvPr/>
        </p:nvCxnSpPr>
        <p:spPr>
          <a:xfrm>
            <a:off x="9019281" y="2246123"/>
            <a:ext cx="1478452" cy="6988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269FA89-4EFF-887C-772D-F55A52172284}"/>
                  </a:ext>
                </a:extLst>
              </p:cNvPr>
              <p:cNvSpPr txBox="1"/>
              <p:nvPr/>
            </p:nvSpPr>
            <p:spPr>
              <a:xfrm>
                <a:off x="8546092" y="1337226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269FA89-4EFF-887C-772D-F55A52172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092" y="1337226"/>
                <a:ext cx="584712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9F892D26-9FA4-33F9-C2CF-F2EF8F539EF0}"/>
                  </a:ext>
                </a:extLst>
              </p:cNvPr>
              <p:cNvSpPr txBox="1"/>
              <p:nvPr/>
            </p:nvSpPr>
            <p:spPr>
              <a:xfrm>
                <a:off x="8591349" y="2031942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9F892D26-9FA4-33F9-C2CF-F2EF8F539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349" y="2031942"/>
                <a:ext cx="584712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317A083-15FB-A172-D91B-EAB2405C06CA}"/>
                  </a:ext>
                </a:extLst>
              </p:cNvPr>
              <p:cNvSpPr txBox="1"/>
              <p:nvPr/>
            </p:nvSpPr>
            <p:spPr>
              <a:xfrm>
                <a:off x="8574530" y="2691963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317A083-15FB-A172-D91B-EAB2405C0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30" y="2691963"/>
                <a:ext cx="584712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ACA6E82-FE75-EED6-1FC7-6BDBC0CA95B2}"/>
                  </a:ext>
                </a:extLst>
              </p:cNvPr>
              <p:cNvSpPr txBox="1"/>
              <p:nvPr/>
            </p:nvSpPr>
            <p:spPr>
              <a:xfrm>
                <a:off x="8583735" y="3351188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ACA6E82-FE75-EED6-1FC7-6BDBC0CA9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735" y="3351188"/>
                <a:ext cx="584712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17FA75D-90DE-4768-3A29-F15441EC972C}"/>
                  </a:ext>
                </a:extLst>
              </p:cNvPr>
              <p:cNvSpPr txBox="1"/>
              <p:nvPr/>
            </p:nvSpPr>
            <p:spPr>
              <a:xfrm>
                <a:off x="8591349" y="4017745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17FA75D-90DE-4768-3A29-F15441EC9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349" y="4017745"/>
                <a:ext cx="584712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93C675D-C9E6-72F9-6B99-38CF88F9C4D8}"/>
                  </a:ext>
                </a:extLst>
              </p:cNvPr>
              <p:cNvSpPr txBox="1"/>
              <p:nvPr/>
            </p:nvSpPr>
            <p:spPr>
              <a:xfrm>
                <a:off x="9543398" y="1875712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93C675D-C9E6-72F9-6B99-38CF88F9C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398" y="1875712"/>
                <a:ext cx="609206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7F79922-4A90-1628-F09E-7259C0D909F3}"/>
                  </a:ext>
                </a:extLst>
              </p:cNvPr>
              <p:cNvSpPr txBox="1"/>
              <p:nvPr/>
            </p:nvSpPr>
            <p:spPr>
              <a:xfrm>
                <a:off x="9178379" y="2134519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7F79922-4A90-1628-F09E-7259C0D9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379" y="2134519"/>
                <a:ext cx="614527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6F9D2CA-2A66-ABE4-3CD8-F2CBA690B974}"/>
                  </a:ext>
                </a:extLst>
              </p:cNvPr>
              <p:cNvSpPr txBox="1"/>
              <p:nvPr/>
            </p:nvSpPr>
            <p:spPr>
              <a:xfrm>
                <a:off x="10384543" y="2723414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6F9D2CA-2A66-ABE4-3CD8-F2CBA690B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543" y="2723414"/>
                <a:ext cx="586379" cy="369332"/>
              </a:xfrm>
              <a:prstGeom prst="rect">
                <a:avLst/>
              </a:prstGeom>
              <a:blipFill>
                <a:blip r:embed="rId4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FC3D0857-BA8D-9E55-62AE-024E1B014347}"/>
                  </a:ext>
                </a:extLst>
              </p:cNvPr>
              <p:cNvSpPr txBox="1"/>
              <p:nvPr/>
            </p:nvSpPr>
            <p:spPr>
              <a:xfrm>
                <a:off x="10409753" y="2034677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FC3D0857-BA8D-9E55-62AE-024E1B014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753" y="2034677"/>
                <a:ext cx="586379" cy="369332"/>
              </a:xfrm>
              <a:prstGeom prst="rect">
                <a:avLst/>
              </a:prstGeom>
              <a:blipFill>
                <a:blip r:embed="rId4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96AFA36-36C9-FD1D-811E-BFD9F9DAB2C0}"/>
                  </a:ext>
                </a:extLst>
              </p:cNvPr>
              <p:cNvSpPr txBox="1"/>
              <p:nvPr/>
            </p:nvSpPr>
            <p:spPr>
              <a:xfrm>
                <a:off x="10410347" y="3347415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96AFA36-36C9-FD1D-811E-BFD9F9DAB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347" y="3347415"/>
                <a:ext cx="586379" cy="369332"/>
              </a:xfrm>
              <a:prstGeom prst="rect">
                <a:avLst/>
              </a:prstGeom>
              <a:blipFill>
                <a:blip r:embed="rId4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BED6270B-9822-D2B4-3426-2B9B69F85129}"/>
              </a:ext>
            </a:extLst>
          </p:cNvPr>
          <p:cNvCxnSpPr>
            <a:cxnSpLocks/>
            <a:stCxn id="88" idx="6"/>
            <a:endCxn id="94" idx="2"/>
          </p:cNvCxnSpPr>
          <p:nvPr/>
        </p:nvCxnSpPr>
        <p:spPr>
          <a:xfrm>
            <a:off x="9019281" y="2903349"/>
            <a:ext cx="1478452" cy="416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38FD4C33-3F98-34B0-24F5-24AFB29EBA13}"/>
              </a:ext>
            </a:extLst>
          </p:cNvPr>
          <p:cNvCxnSpPr>
            <a:cxnSpLocks/>
            <a:stCxn id="90" idx="6"/>
            <a:endCxn id="94" idx="2"/>
          </p:cNvCxnSpPr>
          <p:nvPr/>
        </p:nvCxnSpPr>
        <p:spPr>
          <a:xfrm flipV="1">
            <a:off x="9019281" y="2944969"/>
            <a:ext cx="1478452" cy="6156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7D6D71FF-A553-25D7-861B-06B527AA143D}"/>
              </a:ext>
            </a:extLst>
          </p:cNvPr>
          <p:cNvCxnSpPr>
            <a:stCxn id="89" idx="6"/>
            <a:endCxn id="94" idx="2"/>
          </p:cNvCxnSpPr>
          <p:nvPr/>
        </p:nvCxnSpPr>
        <p:spPr>
          <a:xfrm flipV="1">
            <a:off x="9019281" y="2944969"/>
            <a:ext cx="1478452" cy="12728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860CC8FB-F71B-0239-BFD9-BC06B17A5BEE}"/>
                  </a:ext>
                </a:extLst>
              </p:cNvPr>
              <p:cNvSpPr txBox="1"/>
              <p:nvPr/>
            </p:nvSpPr>
            <p:spPr>
              <a:xfrm>
                <a:off x="9000022" y="2587405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860CC8FB-F71B-0239-BFD9-BC06B17A5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22" y="2587405"/>
                <a:ext cx="61452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E68D5B85-518B-C39E-8FAD-B76FCA00F89F}"/>
                  </a:ext>
                </a:extLst>
              </p:cNvPr>
              <p:cNvSpPr txBox="1"/>
              <p:nvPr/>
            </p:nvSpPr>
            <p:spPr>
              <a:xfrm>
                <a:off x="8939000" y="3079738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E68D5B85-518B-C39E-8FAD-B76FCA00F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000" y="3079738"/>
                <a:ext cx="607539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89DB5AF9-469C-E905-FA35-A0CD0BA5A50D}"/>
                  </a:ext>
                </a:extLst>
              </p:cNvPr>
              <p:cNvSpPr txBox="1"/>
              <p:nvPr/>
            </p:nvSpPr>
            <p:spPr>
              <a:xfrm>
                <a:off x="8934480" y="3659267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89DB5AF9-469C-E905-FA35-A0CD0BA5A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80" y="3659267"/>
                <a:ext cx="61452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4EF17AD-49F1-E89E-E47F-281F6A0AEB0C}"/>
                  </a:ext>
                </a:extLst>
              </p:cNvPr>
              <p:cNvSpPr txBox="1"/>
              <p:nvPr/>
            </p:nvSpPr>
            <p:spPr>
              <a:xfrm>
                <a:off x="9566706" y="1470222"/>
                <a:ext cx="56259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4EF17AD-49F1-E89E-E47F-281F6A0AE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706" y="1470222"/>
                <a:ext cx="562590" cy="391646"/>
              </a:xfrm>
              <a:prstGeom prst="rect">
                <a:avLst/>
              </a:prstGeom>
              <a:blipFill>
                <a:blip r:embed="rId4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4C5E2D78-D9CD-05BF-EF87-7E8D32A4DACB}"/>
                  </a:ext>
                </a:extLst>
              </p:cNvPr>
              <p:cNvSpPr txBox="1"/>
              <p:nvPr/>
            </p:nvSpPr>
            <p:spPr>
              <a:xfrm>
                <a:off x="8128274" y="4558660"/>
                <a:ext cx="3889490" cy="533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...</a:t>
                </a:r>
                <a:r>
                  <a:rPr lang="zh-CN" altLang="en-US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52</m:t>
                            </m:r>
                          </m:sub>
                        </m:sSub>
                      </m:den>
                    </m:f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4C5E2D78-D9CD-05BF-EF87-7E8D32A4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274" y="4558660"/>
                <a:ext cx="3889490" cy="533929"/>
              </a:xfrm>
              <a:prstGeom prst="rect">
                <a:avLst/>
              </a:prstGeom>
              <a:blipFill>
                <a:blip r:embed="rId4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A041DC55-9228-68E0-3F16-97250E605285}"/>
              </a:ext>
            </a:extLst>
          </p:cNvPr>
          <p:cNvCxnSpPr>
            <a:cxnSpLocks/>
            <a:stCxn id="128" idx="2"/>
            <a:endCxn id="81" idx="0"/>
          </p:cNvCxnSpPr>
          <p:nvPr/>
        </p:nvCxnSpPr>
        <p:spPr>
          <a:xfrm flipH="1">
            <a:off x="8445104" y="5092589"/>
            <a:ext cx="1627915" cy="449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553D7038-5ED6-21B6-B939-B36785264F09}"/>
              </a:ext>
            </a:extLst>
          </p:cNvPr>
          <p:cNvCxnSpPr>
            <a:stCxn id="7" idx="6"/>
            <a:endCxn id="30" idx="2"/>
          </p:cNvCxnSpPr>
          <p:nvPr/>
        </p:nvCxnSpPr>
        <p:spPr>
          <a:xfrm flipV="1">
            <a:off x="1415475" y="2534396"/>
            <a:ext cx="1674482" cy="1165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DE2038E-4EAE-5091-A3E0-3D25A66B6F28}"/>
              </a:ext>
            </a:extLst>
          </p:cNvPr>
          <p:cNvCxnSpPr>
            <a:stCxn id="7" idx="6"/>
            <a:endCxn id="12" idx="4"/>
          </p:cNvCxnSpPr>
          <p:nvPr/>
        </p:nvCxnSpPr>
        <p:spPr>
          <a:xfrm flipV="1">
            <a:off x="1415475" y="3223009"/>
            <a:ext cx="1648801" cy="477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779BC85-6CCD-C578-88D5-E773ECB3B9A5}"/>
              </a:ext>
            </a:extLst>
          </p:cNvPr>
          <p:cNvCxnSpPr>
            <a:stCxn id="7" idx="6"/>
            <a:endCxn id="13" idx="4"/>
          </p:cNvCxnSpPr>
          <p:nvPr/>
        </p:nvCxnSpPr>
        <p:spPr>
          <a:xfrm>
            <a:off x="1415475" y="3700234"/>
            <a:ext cx="1648801" cy="180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D248CD0-64BE-2FA0-6A28-E9FECA4C9279}"/>
                  </a:ext>
                </a:extLst>
              </p:cNvPr>
              <p:cNvSpPr txBox="1"/>
              <p:nvPr/>
            </p:nvSpPr>
            <p:spPr>
              <a:xfrm>
                <a:off x="1534505" y="3006726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D248CD0-64BE-2FA0-6A28-E9FECA4C9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05" y="3006726"/>
                <a:ext cx="607539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868E73-A047-669E-7677-3544E747DF17}"/>
                  </a:ext>
                </a:extLst>
              </p:cNvPr>
              <p:cNvSpPr txBox="1"/>
              <p:nvPr/>
            </p:nvSpPr>
            <p:spPr>
              <a:xfrm>
                <a:off x="2058964" y="3336810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868E73-A047-669E-7677-3544E747D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64" y="3336810"/>
                <a:ext cx="607539" cy="36933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44F4448-9E35-33AA-9DD1-5661C54E2724}"/>
                  </a:ext>
                </a:extLst>
              </p:cNvPr>
              <p:cNvSpPr txBox="1"/>
              <p:nvPr/>
            </p:nvSpPr>
            <p:spPr>
              <a:xfrm>
                <a:off x="1646259" y="3704671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44F4448-9E35-33AA-9DD1-5661C54E2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259" y="3704671"/>
                <a:ext cx="607539" cy="369332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112461A8-2B39-DF50-6127-9D99C39F54DC}"/>
              </a:ext>
            </a:extLst>
          </p:cNvPr>
          <p:cNvCxnSpPr>
            <a:cxnSpLocks/>
            <a:stCxn id="76" idx="1"/>
            <a:endCxn id="78" idx="1"/>
          </p:cNvCxnSpPr>
          <p:nvPr/>
        </p:nvCxnSpPr>
        <p:spPr>
          <a:xfrm rot="10800000" flipH="1" flipV="1">
            <a:off x="401279" y="5083363"/>
            <a:ext cx="96813" cy="931504"/>
          </a:xfrm>
          <a:prstGeom prst="bentConnector3">
            <a:avLst>
              <a:gd name="adj1" fmla="val -23612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860AF04-D999-2CCA-0B13-96103947F1C6}"/>
                  </a:ext>
                </a:extLst>
              </p:cNvPr>
              <p:cNvSpPr txBox="1"/>
              <p:nvPr/>
            </p:nvSpPr>
            <p:spPr>
              <a:xfrm>
                <a:off x="449684" y="6372102"/>
                <a:ext cx="11270091" cy="3898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kumimoji="1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b="1">
                    <a:solidFill>
                      <a:schemeClr val="accent5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b="1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nary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</m:nary>
                    <m:r>
                      <a:rPr lang="en-US" altLang="zh-CN" b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nary>
                  </m:oMath>
                </a14:m>
                <a:endParaRPr lang="en-US" altLang="zh-CN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860AF04-D999-2CCA-0B13-96103947F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84" y="6372102"/>
                <a:ext cx="11270091" cy="389850"/>
              </a:xfrm>
              <a:prstGeom prst="rect">
                <a:avLst/>
              </a:prstGeom>
              <a:blipFill>
                <a:blip r:embed="rId53"/>
                <a:stretch>
                  <a:fillRect t="-100000" b="-15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51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A281726A-7A4F-F7DA-962C-198AEF9F592C}"/>
              </a:ext>
            </a:extLst>
          </p:cNvPr>
          <p:cNvGrpSpPr/>
          <p:nvPr/>
        </p:nvGrpSpPr>
        <p:grpSpPr>
          <a:xfrm>
            <a:off x="391008" y="1377580"/>
            <a:ext cx="2424954" cy="3034288"/>
            <a:chOff x="7897441" y="804882"/>
            <a:chExt cx="2424954" cy="303428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A76A785-9866-C24A-F759-782C2FD555FE}"/>
                </a:ext>
              </a:extLst>
            </p:cNvPr>
            <p:cNvSpPr/>
            <p:nvPr/>
          </p:nvSpPr>
          <p:spPr>
            <a:xfrm>
              <a:off x="7984950" y="850267"/>
              <a:ext cx="360000" cy="36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8EABACD-0F0F-3E46-9F4E-D8860C5E9905}"/>
                </a:ext>
              </a:extLst>
            </p:cNvPr>
            <p:cNvSpPr/>
            <p:nvPr/>
          </p:nvSpPr>
          <p:spPr>
            <a:xfrm>
              <a:off x="7984950" y="2164719"/>
              <a:ext cx="360000" cy="36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5386743-1374-7472-5472-BD184C1E4CA3}"/>
                </a:ext>
              </a:extLst>
            </p:cNvPr>
            <p:cNvSpPr/>
            <p:nvPr/>
          </p:nvSpPr>
          <p:spPr>
            <a:xfrm>
              <a:off x="7984950" y="3479170"/>
              <a:ext cx="360000" cy="36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FA618B-0FC3-BC0F-C8F2-6CD506FC8932}"/>
                </a:ext>
              </a:extLst>
            </p:cNvPr>
            <p:cNvSpPr/>
            <p:nvPr/>
          </p:nvSpPr>
          <p:spPr>
            <a:xfrm>
              <a:off x="7984950" y="2821945"/>
              <a:ext cx="360000" cy="36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8351AB3-7AF1-8CC7-9F93-064205E9F6A4}"/>
                </a:ext>
              </a:extLst>
            </p:cNvPr>
            <p:cNvSpPr/>
            <p:nvPr/>
          </p:nvSpPr>
          <p:spPr>
            <a:xfrm>
              <a:off x="7984950" y="1507493"/>
              <a:ext cx="360000" cy="36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B3A7BEE-BFEE-34B2-93E9-CC5C414BB096}"/>
                </a:ext>
              </a:extLst>
            </p:cNvPr>
            <p:cNvSpPr/>
            <p:nvPr/>
          </p:nvSpPr>
          <p:spPr>
            <a:xfrm>
              <a:off x="9813751" y="2164720"/>
              <a:ext cx="360000" cy="3600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E4A41A7-6B0D-0FA2-3FFF-BAE3F262CDDA}"/>
                </a:ext>
              </a:extLst>
            </p:cNvPr>
            <p:cNvSpPr/>
            <p:nvPr/>
          </p:nvSpPr>
          <p:spPr>
            <a:xfrm>
              <a:off x="9813751" y="2821946"/>
              <a:ext cx="360000" cy="3600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BE318B6-96EE-FCB2-4F1A-A13F8A2A6016}"/>
                </a:ext>
              </a:extLst>
            </p:cNvPr>
            <p:cNvSpPr/>
            <p:nvPr/>
          </p:nvSpPr>
          <p:spPr>
            <a:xfrm>
              <a:off x="9813751" y="1507494"/>
              <a:ext cx="360000" cy="3600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C4469EE-F4FA-B05A-FBC3-44878E2F6E96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8344950" y="1030267"/>
              <a:ext cx="1468801" cy="6572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01457E1E-78A5-3ECF-7393-CFD6D6351B3F}"/>
                </a:ext>
              </a:extLst>
            </p:cNvPr>
            <p:cNvCxnSpPr>
              <a:stCxn id="4" idx="6"/>
              <a:endCxn id="9" idx="2"/>
            </p:cNvCxnSpPr>
            <p:nvPr/>
          </p:nvCxnSpPr>
          <p:spPr>
            <a:xfrm>
              <a:off x="8344950" y="1030267"/>
              <a:ext cx="1468801" cy="13144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06FDBA27-87FB-931A-4361-19C1CEF8FE33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>
              <a:off x="8344950" y="1030267"/>
              <a:ext cx="1468801" cy="19716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6AC19BB-D68A-A20E-90A5-BED46C72C793}"/>
                    </a:ext>
                  </a:extLst>
                </p:cNvPr>
                <p:cNvSpPr txBox="1"/>
                <p:nvPr/>
              </p:nvSpPr>
              <p:spPr>
                <a:xfrm>
                  <a:off x="7897441" y="804882"/>
                  <a:ext cx="584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6AC19BB-D68A-A20E-90A5-BED46C72C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41" y="804882"/>
                  <a:ext cx="58471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FE10F30-6E20-DB77-B2C2-1AFAED7C40EC}"/>
                    </a:ext>
                  </a:extLst>
                </p:cNvPr>
                <p:cNvSpPr txBox="1"/>
                <p:nvPr/>
              </p:nvSpPr>
              <p:spPr>
                <a:xfrm>
                  <a:off x="7897441" y="1466775"/>
                  <a:ext cx="584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FE10F30-6E20-DB77-B2C2-1AFAED7C4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41" y="1466775"/>
                  <a:ext cx="58471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6A60348-DA63-1ADD-DCE3-15449E8587D4}"/>
                    </a:ext>
                  </a:extLst>
                </p:cNvPr>
                <p:cNvSpPr txBox="1"/>
                <p:nvPr/>
              </p:nvSpPr>
              <p:spPr>
                <a:xfrm>
                  <a:off x="7897441" y="2119334"/>
                  <a:ext cx="584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6A60348-DA63-1ADD-DCE3-15449E858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41" y="2119334"/>
                  <a:ext cx="58471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A1C5FC8-7875-0F9E-A15B-B44E1D75A691}"/>
                    </a:ext>
                  </a:extLst>
                </p:cNvPr>
                <p:cNvSpPr txBox="1"/>
                <p:nvPr/>
              </p:nvSpPr>
              <p:spPr>
                <a:xfrm>
                  <a:off x="7897441" y="2778645"/>
                  <a:ext cx="584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A1C5FC8-7875-0F9E-A15B-B44E1D75A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41" y="2778645"/>
                  <a:ext cx="58471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050DF86-4860-A88B-5326-A24CCAEF9A68}"/>
                    </a:ext>
                  </a:extLst>
                </p:cNvPr>
                <p:cNvSpPr txBox="1"/>
                <p:nvPr/>
              </p:nvSpPr>
              <p:spPr>
                <a:xfrm>
                  <a:off x="7897441" y="3446620"/>
                  <a:ext cx="584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050DF86-4860-A88B-5326-A24CCAEF9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41" y="3446620"/>
                  <a:ext cx="58471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3D5C768-8E1A-0AE9-C8EF-0CB69D0DF881}"/>
                    </a:ext>
                  </a:extLst>
                </p:cNvPr>
                <p:cNvSpPr txBox="1"/>
                <p:nvPr/>
              </p:nvSpPr>
              <p:spPr>
                <a:xfrm>
                  <a:off x="9079350" y="1096611"/>
                  <a:ext cx="60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3D5C768-8E1A-0AE9-C8EF-0CB69D0DF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9350" y="1096611"/>
                  <a:ext cx="6092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13BB2AA4-4F44-BD32-2AA0-3129F71B52AB}"/>
                    </a:ext>
                  </a:extLst>
                </p:cNvPr>
                <p:cNvSpPr txBox="1"/>
                <p:nvPr/>
              </p:nvSpPr>
              <p:spPr>
                <a:xfrm>
                  <a:off x="9079350" y="1504622"/>
                  <a:ext cx="60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13BB2AA4-4F44-BD32-2AA0-3129F71B5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9350" y="1504622"/>
                  <a:ext cx="6092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CB30D27-465B-84D6-902B-558A4D32808C}"/>
                    </a:ext>
                  </a:extLst>
                </p:cNvPr>
                <p:cNvSpPr txBox="1"/>
                <p:nvPr/>
              </p:nvSpPr>
              <p:spPr>
                <a:xfrm>
                  <a:off x="8662119" y="1881907"/>
                  <a:ext cx="60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CB30D27-465B-84D6-902B-558A4D328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119" y="1881907"/>
                  <a:ext cx="60920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3DBDA6D-F8BD-E7A8-5B93-C9F4C452D757}"/>
                    </a:ext>
                  </a:extLst>
                </p:cNvPr>
                <p:cNvSpPr txBox="1"/>
                <p:nvPr/>
              </p:nvSpPr>
              <p:spPr>
                <a:xfrm>
                  <a:off x="9726242" y="1466775"/>
                  <a:ext cx="586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3DBDA6D-F8BD-E7A8-5B93-C9F4C452D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242" y="1466775"/>
                  <a:ext cx="58637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11757F94-EE6A-4CB9-4807-8197A3BF3FEB}"/>
                    </a:ext>
                  </a:extLst>
                </p:cNvPr>
                <p:cNvSpPr txBox="1"/>
                <p:nvPr/>
              </p:nvSpPr>
              <p:spPr>
                <a:xfrm>
                  <a:off x="9725771" y="2133333"/>
                  <a:ext cx="586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11757F94-EE6A-4CB9-4807-8197A3BF3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5771" y="2133333"/>
                  <a:ext cx="58637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EA6BD4F-EF23-D880-6A44-2AEFB9019C0E}"/>
                    </a:ext>
                  </a:extLst>
                </p:cNvPr>
                <p:cNvSpPr txBox="1"/>
                <p:nvPr/>
              </p:nvSpPr>
              <p:spPr>
                <a:xfrm>
                  <a:off x="9736016" y="2788785"/>
                  <a:ext cx="586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EA6BD4F-EF23-D880-6A44-2AEFB9019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6016" y="2788785"/>
                  <a:ext cx="586379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EC16AF3E-B00A-9435-F4AB-F0ACC1E52F38}"/>
                </a:ext>
              </a:extLst>
            </p:cNvPr>
            <p:cNvCxnSpPr>
              <a:stCxn id="7" idx="6"/>
              <a:endCxn id="23" idx="2"/>
            </p:cNvCxnSpPr>
            <p:nvPr/>
          </p:nvCxnSpPr>
          <p:spPr>
            <a:xfrm flipV="1">
              <a:off x="8344950" y="1836107"/>
              <a:ext cx="1674482" cy="11658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FD0F64B9-CB0E-9301-C81B-8A1BA8AB9D54}"/>
                </a:ext>
              </a:extLst>
            </p:cNvPr>
            <p:cNvCxnSpPr>
              <a:stCxn id="7" idx="6"/>
              <a:endCxn id="9" idx="4"/>
            </p:cNvCxnSpPr>
            <p:nvPr/>
          </p:nvCxnSpPr>
          <p:spPr>
            <a:xfrm flipV="1">
              <a:off x="8344950" y="2524720"/>
              <a:ext cx="1648801" cy="4772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4922D289-076B-8F96-4504-CD3CCDA73AD1}"/>
                </a:ext>
              </a:extLst>
            </p:cNvPr>
            <p:cNvCxnSpPr>
              <a:stCxn id="7" idx="6"/>
              <a:endCxn id="10" idx="4"/>
            </p:cNvCxnSpPr>
            <p:nvPr/>
          </p:nvCxnSpPr>
          <p:spPr>
            <a:xfrm>
              <a:off x="8344950" y="3001945"/>
              <a:ext cx="1648801" cy="1800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656B217-3FF9-81BC-E081-BF147DA52F8C}"/>
                    </a:ext>
                  </a:extLst>
                </p:cNvPr>
                <p:cNvSpPr txBox="1"/>
                <p:nvPr/>
              </p:nvSpPr>
              <p:spPr>
                <a:xfrm>
                  <a:off x="8463980" y="2308437"/>
                  <a:ext cx="607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656B217-3FF9-81BC-E081-BF147DA52F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980" y="2308437"/>
                  <a:ext cx="60753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82FBF7E-0685-8D8D-D4C6-5936ABE71F30}"/>
                    </a:ext>
                  </a:extLst>
                </p:cNvPr>
                <p:cNvSpPr txBox="1"/>
                <p:nvPr/>
              </p:nvSpPr>
              <p:spPr>
                <a:xfrm>
                  <a:off x="8988439" y="2638521"/>
                  <a:ext cx="607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82FBF7E-0685-8D8D-D4C6-5936ABE71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8439" y="2638521"/>
                  <a:ext cx="60753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1C71FE1-3791-B040-F3DD-050CAB7BC73A}"/>
                    </a:ext>
                  </a:extLst>
                </p:cNvPr>
                <p:cNvSpPr txBox="1"/>
                <p:nvPr/>
              </p:nvSpPr>
              <p:spPr>
                <a:xfrm>
                  <a:off x="8575734" y="3006382"/>
                  <a:ext cx="607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43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1C71FE1-3791-B040-F3DD-050CAB7BC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734" y="3006382"/>
                  <a:ext cx="60753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0FA0F6B-0B81-13FC-4E01-3B76A07AD0EA}"/>
              </a:ext>
            </a:extLst>
          </p:cNvPr>
          <p:cNvSpPr txBox="1"/>
          <p:nvPr/>
        </p:nvSpPr>
        <p:spPr>
          <a:xfrm>
            <a:off x="4112912" y="236213"/>
            <a:ext cx="76690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X: A numpy array of shape (N, D),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N=100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,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D=5,X[n]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means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n_th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sample</a:t>
            </a:r>
          </a:p>
          <a:p>
            <a:pPr marL="285750" indent="-285750">
              <a:buFontTx/>
              <a:buChar char="-"/>
            </a:pP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W: A numpy array of shape (D, C) weights,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C=3</a:t>
            </a:r>
          </a:p>
          <a:p>
            <a:pPr marL="285750" indent="-285750">
              <a:buFontTx/>
              <a:buChar char="-"/>
            </a:pP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Y: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A numpy array of shape (N,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C) output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score;</a:t>
            </a:r>
            <a:endParaRPr lang="en-US" altLang="zh-CN" sz="1400" b="0">
              <a:solidFill>
                <a:srgbClr val="000000"/>
              </a:solidFill>
              <a:effectLst/>
              <a:latin typeface="Meslo LG S Regular for Powerline" panose="020B0609030804020204" pitchFamily="49" charset="0"/>
            </a:endParaRPr>
          </a:p>
          <a:p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- 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y: A numpy array of shape (N,) labels; y[i] = c</a:t>
            </a:r>
            <a:endParaRPr lang="en-US" altLang="zh-CN" sz="1400" b="0">
              <a:solidFill>
                <a:srgbClr val="000000"/>
              </a:solidFill>
              <a:effectLst/>
              <a:latin typeface="Meslo LG S Regular for Powerline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74BF54A-0F60-7430-9597-AB133478E08F}"/>
                  </a:ext>
                </a:extLst>
              </p:cNvPr>
              <p:cNvSpPr txBox="1"/>
              <p:nvPr/>
            </p:nvSpPr>
            <p:spPr>
              <a:xfrm>
                <a:off x="2030551" y="239991"/>
                <a:ext cx="1734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74BF54A-0F60-7430-9597-AB133478E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551" y="239991"/>
                <a:ext cx="1734000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F10E3F7-45D3-F57D-3266-A117C7BF2E3F}"/>
                  </a:ext>
                </a:extLst>
              </p:cNvPr>
              <p:cNvSpPr txBox="1"/>
              <p:nvPr/>
            </p:nvSpPr>
            <p:spPr>
              <a:xfrm>
                <a:off x="1675758" y="609974"/>
                <a:ext cx="23814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zh-CN" alt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zh-CN" alt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1,100</m:t>
                          </m:r>
                        </m:e>
                      </m:d>
                      <m: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b="0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F10E3F7-45D3-F57D-3266-A117C7BF2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758" y="609974"/>
                <a:ext cx="2381479" cy="923330"/>
              </a:xfrm>
              <a:prstGeom prst="rect">
                <a:avLst/>
              </a:prstGeom>
              <a:blipFill>
                <a:blip r:embed="rId17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90F9046B-2ADA-358A-3AF9-B124833D5D0A}"/>
              </a:ext>
            </a:extLst>
          </p:cNvPr>
          <p:cNvGrpSpPr/>
          <p:nvPr/>
        </p:nvGrpSpPr>
        <p:grpSpPr>
          <a:xfrm>
            <a:off x="4398758" y="1395574"/>
            <a:ext cx="6783173" cy="1702724"/>
            <a:chOff x="4615485" y="1639549"/>
            <a:chExt cx="6783173" cy="1702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47057B86-F991-C9DC-A98B-B764D310DD8A}"/>
                    </a:ext>
                  </a:extLst>
                </p:cNvPr>
                <p:cNvSpPr txBox="1"/>
                <p:nvPr/>
              </p:nvSpPr>
              <p:spPr>
                <a:xfrm>
                  <a:off x="5109803" y="3065274"/>
                  <a:ext cx="17676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:(100,5)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47057B86-F991-C9DC-A98B-B764D310D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803" y="3065274"/>
                  <a:ext cx="176760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143" t="-4545" r="-3571" b="-4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5B406D1-9385-92D1-53CA-B0FCF6D42A31}"/>
                    </a:ext>
                  </a:extLst>
                </p:cNvPr>
                <p:cNvSpPr txBox="1"/>
                <p:nvPr/>
              </p:nvSpPr>
              <p:spPr>
                <a:xfrm>
                  <a:off x="4615485" y="1639549"/>
                  <a:ext cx="2782687" cy="12731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25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35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5B406D1-9385-92D1-53CA-B0FCF6D42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485" y="1639549"/>
                  <a:ext cx="2782687" cy="1273169"/>
                </a:xfrm>
                <a:prstGeom prst="rect">
                  <a:avLst/>
                </a:prstGeom>
                <a:blipFill>
                  <a:blip r:embed="rId19"/>
                  <a:stretch>
                    <a:fillRect r="-1364" b="-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E14FF9E-AD1F-1F71-B553-46F52D3DCC51}"/>
                    </a:ext>
                  </a:extLst>
                </p:cNvPr>
                <p:cNvSpPr txBox="1"/>
                <p:nvPr/>
              </p:nvSpPr>
              <p:spPr>
                <a:xfrm>
                  <a:off x="7417939" y="1639549"/>
                  <a:ext cx="1915370" cy="13036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43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52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53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E14FF9E-AD1F-1F71-B553-46F52D3DC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939" y="1639549"/>
                  <a:ext cx="1915370" cy="1303690"/>
                </a:xfrm>
                <a:prstGeom prst="rect">
                  <a:avLst/>
                </a:prstGeom>
                <a:blipFill>
                  <a:blip r:embed="rId20"/>
                  <a:stretch>
                    <a:fillRect b="-9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60F894EB-BB88-A191-C38A-F55C29897FA2}"/>
                    </a:ext>
                  </a:extLst>
                </p:cNvPr>
                <p:cNvSpPr txBox="1"/>
                <p:nvPr/>
              </p:nvSpPr>
              <p:spPr>
                <a:xfrm>
                  <a:off x="7578912" y="3056708"/>
                  <a:ext cx="1585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:(5,3)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60F894EB-BB88-A191-C38A-F55C29897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8912" y="3056708"/>
                  <a:ext cx="1585049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2381" t="-4348" r="-4762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10B920A5-ACC1-1F6C-5BCE-AE1ADA3038A5}"/>
                    </a:ext>
                  </a:extLst>
                </p:cNvPr>
                <p:cNvSpPr txBox="1"/>
                <p:nvPr/>
              </p:nvSpPr>
              <p:spPr>
                <a:xfrm>
                  <a:off x="9399656" y="1652906"/>
                  <a:ext cx="1915370" cy="13064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10B920A5-ACC1-1F6C-5BCE-AE1ADA3038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9656" y="1652906"/>
                  <a:ext cx="1915370" cy="1306448"/>
                </a:xfrm>
                <a:prstGeom prst="rect">
                  <a:avLst/>
                </a:prstGeom>
                <a:blipFill>
                  <a:blip r:embed="rId22"/>
                  <a:stretch>
                    <a:fillRect l="-1961" t="-962" b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12D1229C-2866-3B4A-1235-A3449145D7BE}"/>
                    </a:ext>
                  </a:extLst>
                </p:cNvPr>
                <p:cNvSpPr txBox="1"/>
                <p:nvPr/>
              </p:nvSpPr>
              <p:spPr>
                <a:xfrm>
                  <a:off x="9640676" y="3028214"/>
                  <a:ext cx="17579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:(100,3)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12D1229C-2866-3B4A-1235-A3449145D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676" y="3028214"/>
                  <a:ext cx="1757982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2878" t="-4545" r="-4317" b="-4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7B59CC-7D3E-220B-72B9-2CFABB3C4042}"/>
                  </a:ext>
                </a:extLst>
              </p:cNvPr>
              <p:cNvSpPr txBox="1"/>
              <p:nvPr/>
            </p:nvSpPr>
            <p:spPr>
              <a:xfrm>
                <a:off x="5370598" y="3471644"/>
                <a:ext cx="6450740" cy="1462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7B59CC-7D3E-220B-72B9-2CFABB3C4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98" y="3471644"/>
                <a:ext cx="6450740" cy="1462260"/>
              </a:xfrm>
              <a:prstGeom prst="rect">
                <a:avLst/>
              </a:prstGeom>
              <a:blipFill>
                <a:blip r:embed="rId24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86E4C4-85F6-856E-9008-A66A4068C5C5}"/>
                  </a:ext>
                </a:extLst>
              </p:cNvPr>
              <p:cNvSpPr txBox="1"/>
              <p:nvPr/>
            </p:nvSpPr>
            <p:spPr>
              <a:xfrm>
                <a:off x="5370598" y="5290648"/>
                <a:ext cx="6549998" cy="1418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51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86E4C4-85F6-856E-9008-A66A4068C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98" y="5290648"/>
                <a:ext cx="6549998" cy="1418786"/>
              </a:xfrm>
              <a:prstGeom prst="rect">
                <a:avLst/>
              </a:prstGeom>
              <a:blipFill>
                <a:blip r:embed="rId25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E24A408-93C8-1456-2EB8-FAF935994AC2}"/>
                  </a:ext>
                </a:extLst>
              </p:cNvPr>
              <p:cNvSpPr txBox="1"/>
              <p:nvPr/>
            </p:nvSpPr>
            <p:spPr>
              <a:xfrm>
                <a:off x="4586406" y="3163867"/>
                <a:ext cx="61230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4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1400"/>
                  <a:t>的第一个维度和</a:t>
                </a:r>
                <a14:m>
                  <m:oMath xmlns:m="http://schemas.openxmlformats.org/officeDocument/2006/math">
                    <m:r>
                      <a:rPr kumimoji="1" lang="en-US" altLang="zh-CN" sz="1400" b="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zh-CN" altLang="en-US" sz="1400"/>
                  <a:t>的第二个维度对应所属于的</a:t>
                </a:r>
                <a14:m>
                  <m:oMath xmlns:m="http://schemas.openxmlformats.org/officeDocument/2006/math">
                    <m:r>
                      <a:rPr kumimoji="1" lang="en-US" altLang="zh-CN" sz="14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zh-CN" altLang="en-US" sz="1400"/>
                  <a:t>的两个维度</a:t>
                </a:r>
                <a:r>
                  <a:rPr kumimoji="1" lang="en-US" altLang="zh-CN" sz="1400"/>
                  <a:t>,</a:t>
                </a:r>
                <a:r>
                  <a:rPr kumimoji="1" lang="zh-CN" altLang="en-US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zh-CN" altLang="en-US" sz="1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zh-CN" sz="1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E24A408-93C8-1456-2EB8-FAF93599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406" y="3163867"/>
                <a:ext cx="6123023" cy="307777"/>
              </a:xfrm>
              <a:prstGeom prst="rect">
                <a:avLst/>
              </a:prstGeom>
              <a:blipFill>
                <a:blip r:embed="rId2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CCD0501-C3D2-7DD9-8B1D-A719D0F2E817}"/>
                  </a:ext>
                </a:extLst>
              </p:cNvPr>
              <p:cNvSpPr txBox="1"/>
              <p:nvPr/>
            </p:nvSpPr>
            <p:spPr>
              <a:xfrm>
                <a:off x="-27528" y="4875141"/>
                <a:ext cx="6549998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zh-CN" alt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zh-CN" alt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zh-CN" alt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CCD0501-C3D2-7DD9-8B1D-A719D0F2E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528" y="4875141"/>
                <a:ext cx="6549998" cy="391646"/>
              </a:xfrm>
              <a:prstGeom prst="rect">
                <a:avLst/>
              </a:prstGeom>
              <a:blipFill>
                <a:blip r:embed="rId2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5841BEA-C58E-AA7A-0F20-5A9AC7A495B1}"/>
                  </a:ext>
                </a:extLst>
              </p:cNvPr>
              <p:cNvSpPr txBox="1"/>
              <p:nvPr/>
            </p:nvSpPr>
            <p:spPr>
              <a:xfrm>
                <a:off x="1825544" y="4043824"/>
                <a:ext cx="36490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/>
                  <a:t>每组输入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200" b="0" i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2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1200" b="0" i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kumimoji="1" lang="zh-CN" altLang="en-US" sz="1200"/>
                  <a:t>会产生元素个数为</a:t>
                </a:r>
                <a:r>
                  <a:rPr kumimoji="1" lang="en-US" altLang="zh-CN" sz="1200">
                    <a:solidFill>
                      <a:srgbClr val="FFC000"/>
                    </a:solidFill>
                  </a:rPr>
                  <a:t>3</a:t>
                </a:r>
                <a:r>
                  <a:rPr kumimoji="1" lang="zh-CN" altLang="en-US" sz="1200">
                    <a:solidFill>
                      <a:srgbClr val="FFC000"/>
                    </a:solidFill>
                  </a:rPr>
                  <a:t>（类别个）</a:t>
                </a:r>
                <a:r>
                  <a:rPr kumimoji="1" lang="zh-CN" altLang="en-US" sz="1200"/>
                  <a:t>的列表</a:t>
                </a: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5841BEA-C58E-AA7A-0F20-5A9AC7A49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544" y="4043824"/>
                <a:ext cx="3649076" cy="276999"/>
              </a:xfrm>
              <a:prstGeom prst="rect">
                <a:avLst/>
              </a:prstGeom>
              <a:blipFill>
                <a:blip r:embed="rId2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AD3D09D-6B4C-2D3E-CD02-650EFC5482E7}"/>
                  </a:ext>
                </a:extLst>
              </p:cNvPr>
              <p:cNvSpPr txBox="1"/>
              <p:nvPr/>
            </p:nvSpPr>
            <p:spPr>
              <a:xfrm>
                <a:off x="3247471" y="5821105"/>
                <a:ext cx="1966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2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zh-CN" altLang="en-US" sz="1200"/>
                  <a:t>中每个元素会被使用</a:t>
                </a:r>
                <a14:m>
                  <m:oMath xmlns:m="http://schemas.openxmlformats.org/officeDocument/2006/math">
                    <m:r>
                      <a:rPr kumimoji="1" lang="en-US" altLang="zh-CN" sz="12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sz="1200"/>
                  <a:t>次</a:t>
                </a: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AD3D09D-6B4C-2D3E-CD02-650EFC548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471" y="5821105"/>
                <a:ext cx="1966244" cy="276999"/>
              </a:xfrm>
              <a:prstGeom prst="rect">
                <a:avLst/>
              </a:prstGeom>
              <a:blipFill>
                <a:blip r:embed="rId2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33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949B42-FBCF-F17D-F673-0C821F34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5" y="227981"/>
            <a:ext cx="9347692" cy="57373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078597-3932-C9FF-8F5B-D1AAD5603549}"/>
              </a:ext>
            </a:extLst>
          </p:cNvPr>
          <p:cNvSpPr txBox="1"/>
          <p:nvPr/>
        </p:nvSpPr>
        <p:spPr>
          <a:xfrm>
            <a:off x="7075714" y="6488668"/>
            <a:ext cx="4234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3"/>
              </a:rPr>
              <a:t>https://cs231n.github.io/optimization-1/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21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53DA82-E781-59DD-562A-A3815718C3FA}"/>
                  </a:ext>
                </a:extLst>
              </p:cNvPr>
              <p:cNvSpPr txBox="1"/>
              <p:nvPr/>
            </p:nvSpPr>
            <p:spPr>
              <a:xfrm>
                <a:off x="126749" y="0"/>
                <a:ext cx="5835888" cy="280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假设一共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3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个类别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是第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个样本</a:t>
                </a:r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假设第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1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个样本的真实类别是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1(1,2,3)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，则</a:t>
                </a:r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≠1</m:t>
                          </m:r>
                        </m:sub>
                        <m:sup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kumimoji="1" lang="en-US" altLang="zh-CN" sz="1600" b="0" i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max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⁡(0,</m:t>
                          </m:r>
                          <m:sSubSup>
                            <m:sSubSupPr>
                              <m:ctrlP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kumimoji="1" lang="en-US" altLang="zh-CN" sz="160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16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sz="1600" b="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</m:e>
                    </m:func>
                    <m:r>
                      <a:rPr kumimoji="1" lang="en-US" altLang="zh-CN" sz="16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16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max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⁡(0,</m:t>
                    </m:r>
                    <m:sSubSup>
                      <m:sSub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sub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sSubSup>
                      <m:sSub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kumimoji="1"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则当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d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sz="16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kumimoji="1" lang="en-US" altLang="zh-CN" sz="16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,</m:t>
                      </m:r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,</m:t>
                      </m:r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−2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53DA82-E781-59DD-562A-A3815718C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49" y="0"/>
                <a:ext cx="5835888" cy="2809231"/>
              </a:xfrm>
              <a:prstGeom prst="rect">
                <a:avLst/>
              </a:prstGeom>
              <a:blipFill>
                <a:blip r:embed="rId2"/>
                <a:stretch>
                  <a:fillRect l="-652" t="-9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BFDD16-3F3F-9434-252B-B0E2535B5C86}"/>
                  </a:ext>
                </a:extLst>
              </p:cNvPr>
              <p:cNvSpPr txBox="1"/>
              <p:nvPr/>
            </p:nvSpPr>
            <p:spPr>
              <a:xfrm>
                <a:off x="297611" y="5478643"/>
                <a:ext cx="1997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:(5,100)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BFDD16-3F3F-9434-252B-B0E2535B5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11" y="5478643"/>
                <a:ext cx="1997085" cy="276999"/>
              </a:xfrm>
              <a:prstGeom prst="rect">
                <a:avLst/>
              </a:prstGeom>
              <a:blipFill>
                <a:blip r:embed="rId3"/>
                <a:stretch>
                  <a:fillRect l="-1899" r="-379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9FDAF8-A0CF-62DD-5A59-CC10C9C4E94C}"/>
                  </a:ext>
                </a:extLst>
              </p:cNvPr>
              <p:cNvSpPr txBox="1"/>
              <p:nvPr/>
            </p:nvSpPr>
            <p:spPr>
              <a:xfrm>
                <a:off x="4350545" y="4201801"/>
                <a:ext cx="2495682" cy="1335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9FDAF8-A0CF-62DD-5A59-CC10C9C4E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545" y="4201801"/>
                <a:ext cx="2495682" cy="1335045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A6150D-6918-6E52-6202-F84F66A78ABF}"/>
                  </a:ext>
                </a:extLst>
              </p:cNvPr>
              <p:cNvSpPr txBox="1"/>
              <p:nvPr/>
            </p:nvSpPr>
            <p:spPr>
              <a:xfrm>
                <a:off x="2442718" y="3879045"/>
                <a:ext cx="2752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𝐶𝑜𝑒𝑓𝑓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𝑚𝑎𝑡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:(100,3)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A6150D-6918-6E52-6202-F84F66A78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718" y="3879045"/>
                <a:ext cx="2752164" cy="276999"/>
              </a:xfrm>
              <a:prstGeom prst="rect">
                <a:avLst/>
              </a:prstGeom>
              <a:blipFill>
                <a:blip r:embed="rId5"/>
                <a:stretch>
                  <a:fillRect l="-2304" t="-4348" r="-2765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7D40558-9CC6-BBE7-3864-68262702E5E4}"/>
                  </a:ext>
                </a:extLst>
              </p:cNvPr>
              <p:cNvSpPr txBox="1"/>
              <p:nvPr/>
            </p:nvSpPr>
            <p:spPr>
              <a:xfrm>
                <a:off x="2630283" y="4196858"/>
                <a:ext cx="1915370" cy="1306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7D40558-9CC6-BBE7-3864-6826270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283" y="4196858"/>
                <a:ext cx="1915370" cy="13061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E8318E9-D912-233A-8534-75CBE4F599BB}"/>
                  </a:ext>
                </a:extLst>
              </p:cNvPr>
              <p:cNvSpPr txBox="1"/>
              <p:nvPr/>
            </p:nvSpPr>
            <p:spPr>
              <a:xfrm>
                <a:off x="4954885" y="5635060"/>
                <a:ext cx="1718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:(5,3)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E8318E9-D912-233A-8534-75CBE4F59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85" y="5635060"/>
                <a:ext cx="1718099" cy="276999"/>
              </a:xfrm>
              <a:prstGeom prst="rect">
                <a:avLst/>
              </a:prstGeom>
              <a:blipFill>
                <a:blip r:embed="rId7"/>
                <a:stretch>
                  <a:fillRect l="-2941" r="-3676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258F53-B7FB-D573-4FC9-337B398E083B}"/>
                  </a:ext>
                </a:extLst>
              </p:cNvPr>
              <p:cNvSpPr txBox="1"/>
              <p:nvPr/>
            </p:nvSpPr>
            <p:spPr>
              <a:xfrm>
                <a:off x="0" y="4205175"/>
                <a:ext cx="2782687" cy="1305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258F53-B7FB-D573-4FC9-337B398E0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05175"/>
                <a:ext cx="2782687" cy="1305935"/>
              </a:xfrm>
              <a:prstGeom prst="rect">
                <a:avLst/>
              </a:prstGeom>
              <a:blipFill>
                <a:blip r:embed="rId8"/>
                <a:stretch>
                  <a:fillRect t="-971" b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B0E51BD-0F27-59AE-715E-DC9DC9AE41CB}"/>
                  </a:ext>
                </a:extLst>
              </p:cNvPr>
              <p:cNvSpPr txBox="1"/>
              <p:nvPr/>
            </p:nvSpPr>
            <p:spPr>
              <a:xfrm>
                <a:off x="6706244" y="4145061"/>
                <a:ext cx="5487208" cy="1475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B0E51BD-0F27-59AE-715E-DC9DC9AE4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244" y="4145061"/>
                <a:ext cx="5487208" cy="1475084"/>
              </a:xfrm>
              <a:prstGeom prst="rect">
                <a:avLst/>
              </a:prstGeom>
              <a:blipFill>
                <a:blip r:embed="rId9"/>
                <a:stretch>
                  <a:fillRect t="-855" b="-1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CA765BB-1075-F680-4E73-60081C936EE1}"/>
                  </a:ext>
                </a:extLst>
              </p:cNvPr>
              <p:cNvSpPr txBox="1"/>
              <p:nvPr/>
            </p:nvSpPr>
            <p:spPr>
              <a:xfrm>
                <a:off x="6889774" y="5617142"/>
                <a:ext cx="5302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来说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,</a:t>
                </a:r>
                <a:r>
                  <a:rPr kumimoji="1" lang="en-US" altLang="zh-CN" sz="16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...</a:t>
                </a:r>
                <a:r>
                  <a:rPr kumimoji="1" lang="en-US" altLang="zh-CN" sz="16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𝑁𝑖</m:t>
                        </m:r>
                      </m:sub>
                    </m:sSub>
                    <m:r>
                      <a:rPr kumimoji="1" lang="zh-CN" altLang="en-US" sz="1600" i="1">
                        <a:latin typeface="Cambria Math" panose="02040503050406030204" pitchFamily="18" charset="0"/>
                      </a:rPr>
                      <m:t>转置前就是一个完整的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zh-CN" altLang="en-US" sz="1600" i="1">
                        <a:latin typeface="Cambria Math" panose="02040503050406030204" pitchFamily="18" charset="0"/>
                      </a:rPr>
                      <m:t>维的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zh-CN" altLang="en-US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CA765BB-1075-F680-4E73-60081C936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74" y="5617142"/>
                <a:ext cx="5302226" cy="369332"/>
              </a:xfrm>
              <a:prstGeom prst="rect">
                <a:avLst/>
              </a:prstGeom>
              <a:blipFill>
                <a:blip r:embed="rId10"/>
                <a:stretch>
                  <a:fillRect l="-477" t="-10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4C32315-E2A3-57EC-0AFD-59927EE263F6}"/>
                  </a:ext>
                </a:extLst>
              </p:cNvPr>
              <p:cNvSpPr txBox="1"/>
              <p:nvPr/>
            </p:nvSpPr>
            <p:spPr>
              <a:xfrm>
                <a:off x="2392958" y="5521386"/>
                <a:ext cx="2390020" cy="1344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kumimoji="1" lang="en-US" altLang="zh-CN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4C32315-E2A3-57EC-0AFD-59927EE26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958" y="5521386"/>
                <a:ext cx="2390020" cy="1344599"/>
              </a:xfrm>
              <a:prstGeom prst="rect">
                <a:avLst/>
              </a:prstGeom>
              <a:blipFill>
                <a:blip r:embed="rId11"/>
                <a:stretch>
                  <a:fillRect b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3111269-D835-E66A-5E75-55DDC7CDDC42}"/>
                  </a:ext>
                </a:extLst>
              </p:cNvPr>
              <p:cNvSpPr txBox="1"/>
              <p:nvPr/>
            </p:nvSpPr>
            <p:spPr>
              <a:xfrm>
                <a:off x="5642002" y="300403"/>
                <a:ext cx="6549998" cy="2508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51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3111269-D835-E66A-5E75-55DDC7CDD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002" y="300403"/>
                <a:ext cx="6549998" cy="2508828"/>
              </a:xfrm>
              <a:prstGeom prst="rect">
                <a:avLst/>
              </a:prstGeom>
              <a:blipFill>
                <a:blip r:embed="rId12"/>
                <a:stretch>
                  <a:fillRect b="-50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06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2CAE833-6A53-8936-26FC-8C18793ECBEE}"/>
              </a:ext>
            </a:extLst>
          </p:cNvPr>
          <p:cNvGrpSpPr/>
          <p:nvPr/>
        </p:nvGrpSpPr>
        <p:grpSpPr>
          <a:xfrm>
            <a:off x="53856" y="167560"/>
            <a:ext cx="6195117" cy="1966106"/>
            <a:chOff x="598715" y="130734"/>
            <a:chExt cx="6195117" cy="1966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9F1F82C-2D8E-E2FB-7F57-B8520A6E6F3B}"/>
                    </a:ext>
                  </a:extLst>
                </p:cNvPr>
                <p:cNvSpPr txBox="1"/>
                <p:nvPr/>
              </p:nvSpPr>
              <p:spPr>
                <a:xfrm>
                  <a:off x="598715" y="130734"/>
                  <a:ext cx="1143728" cy="13059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9F1F82C-2D8E-E2FB-7F57-B8520A6E6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715" y="130734"/>
                  <a:ext cx="1143728" cy="1305935"/>
                </a:xfrm>
                <a:prstGeom prst="rect">
                  <a:avLst/>
                </a:prstGeom>
                <a:blipFill>
                  <a:blip r:embed="rId3"/>
                  <a:stretch>
                    <a:fillRect b="-9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514C199-E487-C1D1-FC69-344F7BF3F101}"/>
                    </a:ext>
                  </a:extLst>
                </p:cNvPr>
                <p:cNvSpPr txBox="1"/>
                <p:nvPr/>
              </p:nvSpPr>
              <p:spPr>
                <a:xfrm>
                  <a:off x="1284514" y="130734"/>
                  <a:ext cx="4369957" cy="13044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514C199-E487-C1D1-FC69-344F7BF3F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514" y="130734"/>
                  <a:ext cx="4369957" cy="1304460"/>
                </a:xfrm>
                <a:prstGeom prst="rect">
                  <a:avLst/>
                </a:prstGeom>
                <a:blipFill>
                  <a:blip r:embed="rId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C9C3039-A97E-6038-4ADA-CC4E9175074C}"/>
                    </a:ext>
                  </a:extLst>
                </p:cNvPr>
                <p:cNvSpPr txBox="1"/>
                <p:nvPr/>
              </p:nvSpPr>
              <p:spPr>
                <a:xfrm>
                  <a:off x="1328056" y="1400816"/>
                  <a:ext cx="5465776" cy="6960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紫色表示</a:t>
                  </a:r>
                  <a14:m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𝑇𝑟𝑢𝑒</m:t>
                      </m:r>
                      <m:r>
                        <a:rPr kumimoji="1" lang="zh-CN" alt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r>
                        <a:rPr kumimoji="1" lang="en-US" altLang="zh-CN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𝑙𝑎𝑏𝑒𝑙</m:t>
                      </m:r>
                    </m:oMath>
                  </a14:m>
                  <a:r>
                    <a:rPr kumimoji="1" lang="en-US" altLang="zh-CN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,</a:t>
                  </a:r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按照</a:t>
                  </a:r>
                  <a14:m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𝑛</m:t>
                      </m:r>
                    </m:oMath>
                  </a14:m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的样本顺序，依次是</a:t>
                  </a:r>
                  <a:r>
                    <a:rPr kumimoji="1" lang="en-US" altLang="zh-CN" sz="1400">
                      <a:latin typeface="SimSun" panose="02010600030101010101" pitchFamily="2" charset="-122"/>
                      <a:ea typeface="SimSun" panose="02010600030101010101" pitchFamily="2" charset="-122"/>
                      <a:sym typeface="Wingdings" pitchFamily="2" charset="2"/>
                    </a:rPr>
                    <a:t>:</a:t>
                  </a:r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  <a:ea typeface="SimSun" panose="02010600030101010101" pitchFamily="2" charset="-122"/>
                          <a:sym typeface="Wingdings" pitchFamily="2" charset="2"/>
                        </a:rPr>
                        <m:t>(1,2,2,3,1)</m:t>
                      </m:r>
                    </m:oMath>
                  </a14:m>
                  <a:endParaRPr kumimoji="1" lang="en-US" altLang="zh-CN" sz="1400">
                    <a:latin typeface="SimSun" panose="02010600030101010101" pitchFamily="2" charset="-122"/>
                    <a:ea typeface="SimSun" panose="02010600030101010101" pitchFamily="2" charset="-122"/>
                    <a:sym typeface="Wingdings" pitchFamily="2" charset="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  <a:sym typeface="Wingdings" pitchFamily="2" charset="2"/>
                    </a:rPr>
                    <a:t>只看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a14:m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的第二个下标即可，第一个下标是</a:t>
                  </a:r>
                  <a14:m>
                    <m:oMath xmlns:m="http://schemas.openxmlformats.org/officeDocument/2006/math">
                      <m:r>
                        <a:rPr kumimoji="1" lang="en-US" altLang="zh-CN" sz="14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𝑛</m:t>
                      </m:r>
                      <m:r>
                        <a:rPr kumimoji="1" lang="zh-CN" altLang="en-US" sz="14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，</m:t>
                      </m:r>
                    </m:oMath>
                  </a14:m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样本编号</a:t>
                  </a:r>
                  <a:endParaRPr kumimoji="1" lang="en-US" altLang="zh-CN" sz="140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C9C3039-A97E-6038-4ADA-CC4E91750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8056" y="1400816"/>
                  <a:ext cx="5465776" cy="696024"/>
                </a:xfrm>
                <a:prstGeom prst="rect">
                  <a:avLst/>
                </a:prstGeom>
                <a:blipFill>
                  <a:blip r:embed="rId5"/>
                  <a:stretch>
                    <a:fillRect l="-231" b="-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94A484B-B366-BAF9-67B4-150071ABCB8A}"/>
                  </a:ext>
                </a:extLst>
              </p:cNvPr>
              <p:cNvSpPr txBox="1"/>
              <p:nvPr/>
            </p:nvSpPr>
            <p:spPr>
              <a:xfrm>
                <a:off x="0" y="2175202"/>
                <a:ext cx="6302831" cy="3609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kumimoji="1" lang="en-US" altLang="zh-CN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kumimoji="1" lang="en-US" altLang="zh-CN" sz="1800" b="0" i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⁡(0,</m:t>
                        </m:r>
                        <m:sSubSup>
                          <m:sSubSupPr>
                            <m:ctrlP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zh-CN" altLang="en-US" sz="1800" b="0">
                    <a:ea typeface="SimSun" panose="02010600030101010101" pitchFamily="2" charset="-122"/>
                  </a:rPr>
                  <a:t> </a:t>
                </a:r>
                <a:r>
                  <a:rPr kumimoji="1" lang="zh-CN" altLang="en-US" sz="1400">
                    <a:ea typeface="SimSun" panose="02010600030101010101" pitchFamily="2" charset="-122"/>
                  </a:rPr>
                  <a:t>粗体表示是向量</a:t>
                </a:r>
                <a:br>
                  <a:rPr kumimoji="1" lang="en-US" altLang="zh-CN" sz="1800" b="0">
                    <a:ea typeface="SimSun" panose="02010600030101010101" pitchFamily="2" charset="-122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zh-CN" b="0" i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max</m:t>
                      </m:r>
                      <m:r>
                        <m:rPr>
                          <m:nor/>
                        </m:rPr>
                        <a:rPr kumimoji="1" lang="en-US" altLang="zh-CN" b="0" i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(0,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m:rPr>
                          <m:nor/>
                        </m:rPr>
                        <a:rPr kumimoji="1" lang="en-US" altLang="zh-CN" b="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m:rPr>
                          <m:nor/>
                        </m:rPr>
                        <a:rPr kumimoji="1" lang="en-US" altLang="zh-CN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kumimoji="1" lang="en-US" altLang="zh-CN" b="0" i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)+</m:t>
                      </m:r>
                      <m:r>
                        <m:rPr>
                          <m:nor/>
                        </m:rPr>
                        <a:rPr kumimoji="1" lang="en-US" altLang="zh-CN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max</m:t>
                      </m:r>
                      <m:r>
                        <m:rPr>
                          <m:nor/>
                        </m:rPr>
                        <a:rPr kumimoji="1" lang="en-US" altLang="zh-CN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(0,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m:rPr>
                          <m:nor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kumimoji="1" lang="en-US" altLang="zh-CN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kumimoji="1" lang="en-US" altLang="zh-CN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ts val="3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0,</m:t>
                              </m:r>
                              <m:sSubSup>
                                <m:sSubSup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</m:e>
                      </m:func>
                      <m: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0,</m:t>
                              </m:r>
                              <m:sSubSup>
                                <m:sSubSup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CN"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>
                    <a:latin typeface="SimSun" panose="02010600030101010101" pitchFamily="2" charset="-122"/>
                    <a:ea typeface="Cambria Math" panose="02040503050406030204" pitchFamily="18" charset="0"/>
                  </a:rPr>
                  <a:t>=</a:t>
                </a:r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zh-CN" altLang="en-US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12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</m:oMath>
                </a14:m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>
                  <a:ea typeface="SimSun" panose="02010600030101010101" pitchFamily="2" charset="-122"/>
                </a:endParaRPr>
              </a:p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>
                    <a:latin typeface="SimSun" panose="02010600030101010101" pitchFamily="2" charset="-122"/>
                    <a:ea typeface="Cambria Math" panose="02040503050406030204" pitchFamily="18" charset="0"/>
                  </a:rPr>
                  <a:t>=</a:t>
                </a:r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zh-CN" altLang="en-US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13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</m:oMath>
                </a14:m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23</m:t>
                        </m:r>
                      </m:sub>
                    </m:sSub>
                  </m:oMath>
                </a14:m>
                <a:endParaRPr kumimoji="1" lang="en-US" altLang="zh-CN"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>
                    <a:latin typeface="SimSun" panose="02010600030101010101" pitchFamily="2" charset="-122"/>
                    <a:ea typeface="Cambria Math" panose="02040503050406030204" pitchFamily="18" charset="0"/>
                  </a:rPr>
                  <a:t>=</a:t>
                </a:r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zh-CN" altLang="en-US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11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</m:oMath>
                </a14:m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21</m:t>
                        </m:r>
                      </m:sub>
                    </m:sSub>
                  </m:oMath>
                </a14:m>
                <a:endParaRPr kumimoji="1" lang="en-US" altLang="zh-CN"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ts val="3500"/>
                  </a:lnSpc>
                </a:pPr>
                <a:endParaRPr kumimoji="1" lang="en-US" altLang="zh-CN"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ts val="3500"/>
                  </a:lnSpc>
                </a:pPr>
                <a:endParaRPr kumimoji="1" lang="en-US" altLang="zh-CN"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94A484B-B366-BAF9-67B4-150071ABC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5202"/>
                <a:ext cx="6302831" cy="3609771"/>
              </a:xfrm>
              <a:prstGeom prst="rect">
                <a:avLst/>
              </a:prstGeom>
              <a:blipFill>
                <a:blip r:embed="rId6"/>
                <a:stretch>
                  <a:fillRect t="-9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B3B46F7-8B7D-EC03-6FA3-EFF47BC65F3B}"/>
                  </a:ext>
                </a:extLst>
              </p:cNvPr>
              <p:cNvSpPr txBox="1"/>
              <p:nvPr/>
            </p:nvSpPr>
            <p:spPr>
              <a:xfrm>
                <a:off x="3585550" y="3795529"/>
                <a:ext cx="2618015" cy="1120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kumimoji="1" sz="1400">
                    <a:latin typeface="SimSun" panose="02010600030101010101" pitchFamily="2" charset="-122"/>
                    <a:ea typeface="SimSun" panose="02010600030101010101" pitchFamily="2" charset="-122"/>
                  </a:defRPr>
                </a:lvl1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中的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/>
                  <a:t>对应的是第几个类别</a:t>
                </a:r>
                <a:r>
                  <a:rPr lang="en-US" altLang="zh-CN"/>
                  <a:t>,</a:t>
                </a:r>
                <a:r>
                  <a:rPr lang="zh-CN" altLang="en-US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𝑖𝑐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中的第二个维度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的值</m:t>
                    </m:r>
                  </m:oMath>
                </a14:m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表示的是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B3B46F7-8B7D-EC03-6FA3-EFF47BC65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50" y="3795529"/>
                <a:ext cx="2618015" cy="1120820"/>
              </a:xfrm>
              <a:prstGeom prst="rect">
                <a:avLst/>
              </a:prstGeom>
              <a:blipFill>
                <a:blip r:embed="rId7"/>
                <a:stretch>
                  <a:fillRect l="-966" r="-3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113DDD2-5832-BB6F-D190-A27D998214B9}"/>
                  </a:ext>
                </a:extLst>
              </p:cNvPr>
              <p:cNvSpPr txBox="1"/>
              <p:nvPr/>
            </p:nvSpPr>
            <p:spPr>
              <a:xfrm>
                <a:off x="0" y="4847661"/>
                <a:ext cx="5193040" cy="2427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1800" b="1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endParaRPr kumimoji="1" lang="en-US" altLang="zh-CN" sz="1800" b="1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13</m:t>
                            </m:r>
                          </m:sub>
                        </m:sSub>
                      </m:den>
                    </m:f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23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𝟑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1800" b="1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endParaRPr kumimoji="1" lang="en-US" altLang="zh-CN" sz="1800" b="1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kumimoji="1" lang="zh-CN" altLang="en-US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 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𝟐</m:t>
                        </m:r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1800" b="1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endParaRPr kumimoji="1" lang="en-US" altLang="zh-CN" sz="1800" b="1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1800" b="1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113DDD2-5832-BB6F-D190-A27D99821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47661"/>
                <a:ext cx="5193040" cy="24270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6C66E75-E121-4552-D0C3-B95D60BE7095}"/>
                  </a:ext>
                </a:extLst>
              </p:cNvPr>
              <p:cNvSpPr txBox="1"/>
              <p:nvPr/>
            </p:nvSpPr>
            <p:spPr>
              <a:xfrm>
                <a:off x="5671458" y="89807"/>
                <a:ext cx="6574358" cy="1970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假设共有样本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5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个，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𝑛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1,5</m:t>
                        </m:r>
                      </m:e>
                    </m:d>
                    <m:r>
                      <a:rPr kumimoji="1" lang="en-US" altLang="zh-CN" sz="16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kumimoji="1" lang="zh-CN" altLang="en-US" sz="16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每个样本有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2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维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,</a:t>
                </a:r>
                <a:r>
                  <a:rPr kumimoji="1" lang="en-US" altLang="zh-CN" sz="16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𝑋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𝑠h𝑎𝑝𝑒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5,2</m:t>
                        </m:r>
                      </m:e>
                    </m:d>
                  </m:oMath>
                </a14:m>
                <a:endParaRPr kumimoji="1" lang="en-US" altLang="zh-CN" sz="1600" b="0"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共有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3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个类别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,</a:t>
                </a:r>
                <a:r>
                  <a:rPr kumimoji="1" lang="en-US" altLang="zh-CN" sz="160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,</a:t>
                </a:r>
                <a:r>
                  <a:rPr kumimoji="1" lang="en-US" altLang="zh-CN" sz="160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 b="0" i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W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𝑠h𝑎𝑝𝑒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=(2,3)</m:t>
                    </m:r>
                  </m:oMath>
                </a14:m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输出和输入的映射关系是：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 i="1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𝑐𝑜𝑟𝑒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𝑋𝑊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1600" b="0" i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𝑠𝑐𝑜𝑟𝑒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CN" sz="1600" b="0">
                  <a:latin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</a:rPr>
                            <m:t>5,3</m:t>
                          </m:r>
                        </m:e>
                      </m:d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</a:rPr>
                            <m:t>5,</m:t>
                          </m:r>
                        </m:e>
                      </m:d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表示第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个样本的</m:t>
                      </m:r>
                      <m:r>
                        <m:rPr>
                          <m:sty m:val="p"/>
                        </m:rP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True</m:t>
                      </m:r>
                      <m:r>
                        <a:rPr kumimoji="1" lang="zh-CN" alt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label</m:t>
                      </m:r>
                    </m:oMath>
                  </m:oMathPara>
                </a14:m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损失函数是：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</m:sub>
                    </m:sSub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kumimoji="1" lang="en-US" altLang="zh-CN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kumimoji="1" lang="en-US" altLang="zh-CN" sz="1600" b="0" i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⁡(0,</m:t>
                        </m:r>
                        <m:sSubSup>
                          <m:sSubSupPr>
                            <m:ctrlP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6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6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6C66E75-E121-4552-D0C3-B95D60BE7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58" y="89807"/>
                <a:ext cx="6574358" cy="1970283"/>
              </a:xfrm>
              <a:prstGeom prst="rect">
                <a:avLst/>
              </a:prstGeom>
              <a:blipFill>
                <a:blip r:embed="rId9"/>
                <a:stretch>
                  <a:fillRect l="-385" b="-28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66A1510-94B0-C82B-659D-3D5AA08AF3CE}"/>
                  </a:ext>
                </a:extLst>
              </p:cNvPr>
              <p:cNvSpPr txBox="1"/>
              <p:nvPr/>
            </p:nvSpPr>
            <p:spPr>
              <a:xfrm>
                <a:off x="6302831" y="5427312"/>
                <a:ext cx="5791198" cy="1500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实际上，存在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kumimoji="1" lang="en-US" altLang="zh-CN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4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  <m:r>
                      <a:rPr kumimoji="1" lang="zh-CN" alt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的情况</m:t>
                    </m:r>
                    <m:r>
                      <a:rPr kumimoji="1" lang="zh-CN" altLang="en-US" sz="14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，</m:t>
                    </m:r>
                    <m:r>
                      <a:rPr kumimoji="1" lang="zh-CN" alt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因此系数矩阵实际上</m:t>
                    </m:r>
                  </m:oMath>
                </a14:m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会更类似下面： </a:t>
                </a:r>
                <a:endParaRPr kumimoji="1" lang="en-US" altLang="zh-CN" sz="1400" b="1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16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sz="1600" b="1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66A1510-94B0-C82B-659D-3D5AA08AF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831" y="5427312"/>
                <a:ext cx="5791198" cy="1500091"/>
              </a:xfrm>
              <a:prstGeom prst="rect">
                <a:avLst/>
              </a:prstGeom>
              <a:blipFill>
                <a:blip r:embed="rId10"/>
                <a:stretch>
                  <a:fillRect l="-438" t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53F5C5FF-C869-4591-5505-1C0CD69695E0}"/>
              </a:ext>
            </a:extLst>
          </p:cNvPr>
          <p:cNvGrpSpPr/>
          <p:nvPr/>
        </p:nvGrpSpPr>
        <p:grpSpPr>
          <a:xfrm>
            <a:off x="6163035" y="2253023"/>
            <a:ext cx="6082780" cy="1474166"/>
            <a:chOff x="6163035" y="2094420"/>
            <a:chExt cx="6082780" cy="1474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CE29659-8F12-EF21-CC95-EC2F88A731E5}"/>
                    </a:ext>
                  </a:extLst>
                </p:cNvPr>
                <p:cNvSpPr txBox="1"/>
                <p:nvPr/>
              </p:nvSpPr>
              <p:spPr>
                <a:xfrm>
                  <a:off x="6163035" y="2427848"/>
                  <a:ext cx="6082780" cy="11331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41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43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51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52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53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sz="160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CE29659-8F12-EF21-CC95-EC2F88A731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035" y="2427848"/>
                  <a:ext cx="6082780" cy="1133195"/>
                </a:xfrm>
                <a:prstGeom prst="rect">
                  <a:avLst/>
                </a:prstGeom>
                <a:blipFill>
                  <a:blip r:embed="rId11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4295795-F98C-E18A-6F25-74F27C316FA2}"/>
                    </a:ext>
                  </a:extLst>
                </p:cNvPr>
                <p:cNvSpPr txBox="1"/>
                <p:nvPr/>
              </p:nvSpPr>
              <p:spPr>
                <a:xfrm>
                  <a:off x="6652369" y="3345599"/>
                  <a:ext cx="135088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:(2,5)</m:t>
                        </m:r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4295795-F98C-E18A-6F25-74F27C316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369" y="3345599"/>
                  <a:ext cx="1350883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852" t="-5882" r="-3704" b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F701774-0ACA-488F-6FDA-1C6FCD7E465F}"/>
                    </a:ext>
                  </a:extLst>
                </p:cNvPr>
                <p:cNvSpPr txBox="1"/>
                <p:nvPr/>
              </p:nvSpPr>
              <p:spPr>
                <a:xfrm>
                  <a:off x="8237163" y="2094420"/>
                  <a:ext cx="194258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𝐶𝑜𝑒𝑓𝑓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𝑚𝑎𝑡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:(5,3)</m:t>
                        </m:r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F701774-0ACA-488F-6FDA-1C6FCD7E4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163" y="2094420"/>
                  <a:ext cx="1942583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2597" r="-2597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346918F-7ECE-C192-EAC1-2296B15F5E5E}"/>
                    </a:ext>
                  </a:extLst>
                </p:cNvPr>
                <p:cNvSpPr txBox="1"/>
                <p:nvPr/>
              </p:nvSpPr>
              <p:spPr>
                <a:xfrm>
                  <a:off x="10503398" y="3353142"/>
                  <a:ext cx="13340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𝑑𝑊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:(2,3)</m:t>
                        </m:r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346918F-7ECE-C192-EAC1-2296B15F5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3398" y="3353142"/>
                  <a:ext cx="1334020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2830" r="-3774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35EB8A0-1548-854C-6AB6-600A2DD9F023}"/>
                  </a:ext>
                </a:extLst>
              </p:cNvPr>
              <p:cNvSpPr txBox="1"/>
              <p:nvPr/>
            </p:nvSpPr>
            <p:spPr>
              <a:xfrm>
                <a:off x="6410114" y="3902740"/>
                <a:ext cx="5588622" cy="1469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(-2=-(1+1)</a:t>
                </a:r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，同一行的</a:t>
                </a:r>
                <a:r>
                  <a:rPr lang="en-US" altLang="zh-CN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1</a:t>
                </a:r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出现的次数</a:t>
                </a:r>
                <a:r>
                  <a:rPr lang="en-US" altLang="zh-CN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sz="1600"/>
                  <a:t>=-2</a:t>
                </a:r>
                <a:r>
                  <a:rPr kumimoji="1" lang="en-US" altLang="zh-CN" sz="160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zh-C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kumimoji="1" lang="en-US" altLang="zh-CN" sz="1600" b="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kumimoji="1" lang="en-US" altLang="zh-CN" sz="1600" b="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kumimoji="1" lang="en-US" altLang="zh-CN" sz="1600" b="0" i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51</m:t>
                        </m:r>
                      </m:sub>
                    </m:sSub>
                  </m:oMath>
                </a14:m>
                <a:r>
                  <a:rPr lang="zh-CN" altLang="en-US" sz="1600"/>
                  <a:t>   </a:t>
                </a:r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（</a:t>
                </a:r>
                <a:r>
                  <a:rPr lang="en-US" altLang="zh-CN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5</a:t>
                </a:r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个样本的梯度）</a:t>
                </a:r>
                <a:endParaRPr lang="en-US" altLang="zh-CN" sz="14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35EB8A0-1548-854C-6AB6-600A2DD9F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114" y="3902740"/>
                <a:ext cx="5588622" cy="1469313"/>
              </a:xfrm>
              <a:prstGeom prst="rect">
                <a:avLst/>
              </a:prstGeom>
              <a:blipFill>
                <a:blip r:embed="rId15"/>
                <a:stretch>
                  <a:fillRect b="-4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1FE354C5-970B-26E6-4712-FFB45C545D69}"/>
              </a:ext>
            </a:extLst>
          </p:cNvPr>
          <p:cNvCxnSpPr>
            <a:cxnSpLocks/>
          </p:cNvCxnSpPr>
          <p:nvPr/>
        </p:nvCxnSpPr>
        <p:spPr>
          <a:xfrm flipV="1">
            <a:off x="625720" y="5181600"/>
            <a:ext cx="6026649" cy="13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8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959</Words>
  <Application>Microsoft Macintosh PowerPoint</Application>
  <PresentationFormat>宽屏</PresentationFormat>
  <Paragraphs>140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SimSun</vt:lpstr>
      <vt:lpstr>Arial</vt:lpstr>
      <vt:lpstr>Cambria Math</vt:lpstr>
      <vt:lpstr>Meslo LG S Regular for Powerline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shan</dc:creator>
  <cp:lastModifiedBy>huang shan</cp:lastModifiedBy>
  <cp:revision>225</cp:revision>
  <dcterms:created xsi:type="dcterms:W3CDTF">2023-08-15T02:02:17Z</dcterms:created>
  <dcterms:modified xsi:type="dcterms:W3CDTF">2023-08-17T07:10:11Z</dcterms:modified>
</cp:coreProperties>
</file>