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VMLoss求导" id="{226F83E7-71FA-6A41-961A-A6CD64AB7B92}">
          <p14:sldIdLst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2"/>
  </p:normalViewPr>
  <p:slideViewPr>
    <p:cSldViewPr snapToGrid="0">
      <p:cViewPr varScale="1">
        <p:scale>
          <a:sx n="99" d="100"/>
          <a:sy n="99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20B3-3D8E-624E-9E39-B3F297762BC5}" type="datetimeFigureOut">
              <a:t>2023/8/17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CBB4-60E0-A04E-A369-5B9266D1BA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4CBB4-60E0-A04E-A369-5B9266D1BA2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5C0-2F21-AA0A-A6F0-3116E033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2557-06C7-F461-CFB2-EE7C473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435B7-BA28-FCF6-7873-E70A181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6C7D3-3736-DA65-65A3-CE40D9F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044E-E05F-5C5C-4BFC-25F4D60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EC3-2060-2955-4D41-FE8601C7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02F03-EB65-834E-836E-68CC8DC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5A36-D10D-8100-ACD9-355125D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688C-6821-E84B-6FFF-A331D25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6A2B-DF6B-E3C2-920A-9D28AA7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C8581-FEA3-1888-F44A-0C7BEAEE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5C187-723B-1771-6791-6351341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46D9E-C539-0967-D0C3-C6FF9F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5263-6D95-CFEE-000C-CA075F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DEFD-5A13-C436-D600-EB414CA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70D7-ABC7-4790-E223-53555D40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1555-71CC-A86F-1949-2F4F551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B3E2-6096-3F42-0DF0-96BAB86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32E2-DB32-34E2-2C11-ECABF27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A762-7A02-64E5-A4FE-CB6B844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639-18DF-16B9-37E6-44FE1C9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8A98-7065-D1D5-49EB-AAD0BDAA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9688F-8F1A-F1C5-0C12-3136468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36BA-A915-C904-C767-7090140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4895-8978-52A6-A24B-394A80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6B02-98F9-A52B-4719-A48BC80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F0D3-6A64-8CBE-395A-A1966C11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8A433-4ABF-0E85-ED5E-6C302B35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BDD9-E56B-9FA5-6585-5CF2959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0D0-37EA-834E-0D03-BE808F4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6F57-2F81-C6F3-D2FC-AC4D5BE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E2AC-3A95-1381-06D8-611CD1D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AD2B-B288-9C70-E4DC-1516A60E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2128-5D4C-4E05-2FB0-6D7F545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A3EB4-9396-7FC9-5248-91B2F76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43AF4-F844-C959-DB99-FB752E23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E16E0-992A-5510-F973-B70D8C1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D08A8-29F2-BAD7-42EF-E3F1C9F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9811-4E24-6E9B-F7D0-230F557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572F-AF02-1535-F2A0-F5F8B3B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76083-C0C7-1337-BC72-013348B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DBF6-420B-C179-FD78-799A8E1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F9D0C-0622-A983-7FE4-EE3C579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18A71-C987-8E4C-E756-DFDB93C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755A8-F050-FDB3-B6AD-82788E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3447D-3EDD-84FB-9EED-21D6506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1A15-9C98-E080-0729-37EADD8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08AD-3C18-D8F3-F623-683CA01D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DFF3-56AE-3C9D-A3D4-24E06D6C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D4EF-5072-3638-6756-C67B24A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4D5B-5605-2CE4-1350-B4F42EC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64A66-5DB3-6032-CA39-F69C15A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74D4-FA5C-8485-43DE-6099195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8B993-1F73-1733-798E-37EDD494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165A7-B9D5-ADBB-C1AE-28A5E2C6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57B2-D58A-FD92-A8B1-A4D02F4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E2E5B-9B97-06A4-0297-0E3CD35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308F3-1F48-B7C1-DD9D-752FCF8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84A3-150D-A88C-B52A-E64D2EB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312A2-FC19-4B6E-2028-64021D9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F2383-E4F0-3538-B9C1-BDC449D1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3EFB-C1CD-32B8-0235-85EA23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2806-8C26-9851-7217-489F9594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optimization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EC50984-AAF2-9147-19F5-813CF73723A8}"/>
              </a:ext>
            </a:extLst>
          </p:cNvPr>
          <p:cNvSpPr/>
          <p:nvPr/>
        </p:nvSpPr>
        <p:spPr>
          <a:xfrm>
            <a:off x="1055475" y="1548556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BAF104-9B7C-909C-9B3E-75DD380790E4}"/>
              </a:ext>
            </a:extLst>
          </p:cNvPr>
          <p:cNvSpPr/>
          <p:nvPr/>
        </p:nvSpPr>
        <p:spPr>
          <a:xfrm>
            <a:off x="1055475" y="286300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4A1E40-30D2-2C14-5FED-C8CDFFA5739C}"/>
              </a:ext>
            </a:extLst>
          </p:cNvPr>
          <p:cNvSpPr/>
          <p:nvPr/>
        </p:nvSpPr>
        <p:spPr>
          <a:xfrm>
            <a:off x="1055475" y="417745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E9D71D-4ECA-1809-80FC-8ADA6CE6CA0E}"/>
              </a:ext>
            </a:extLst>
          </p:cNvPr>
          <p:cNvSpPr/>
          <p:nvPr/>
        </p:nvSpPr>
        <p:spPr>
          <a:xfrm>
            <a:off x="1055475" y="352023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C8AD60-C48F-A0A3-FC0C-D83CA598B44C}"/>
              </a:ext>
            </a:extLst>
          </p:cNvPr>
          <p:cNvSpPr/>
          <p:nvPr/>
        </p:nvSpPr>
        <p:spPr>
          <a:xfrm>
            <a:off x="1055475" y="220578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F4ECF-3FBA-05AF-6C04-C93C8F2FCF36}"/>
              </a:ext>
            </a:extLst>
          </p:cNvPr>
          <p:cNvSpPr/>
          <p:nvPr/>
        </p:nvSpPr>
        <p:spPr>
          <a:xfrm>
            <a:off x="2884276" y="286300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B9B4EF-E550-BE51-5E57-AD7DC215DC75}"/>
              </a:ext>
            </a:extLst>
          </p:cNvPr>
          <p:cNvSpPr/>
          <p:nvPr/>
        </p:nvSpPr>
        <p:spPr>
          <a:xfrm>
            <a:off x="2884276" y="352023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B67E58-68B8-FA30-D3A2-5800D2BC8896}"/>
              </a:ext>
            </a:extLst>
          </p:cNvPr>
          <p:cNvSpPr/>
          <p:nvPr/>
        </p:nvSpPr>
        <p:spPr>
          <a:xfrm>
            <a:off x="2884276" y="2205783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6E355F-D93C-7012-5712-B02D0641063D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415475" y="1728556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4C514EF-E424-52DD-6572-225B8199E30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415475" y="1728556"/>
            <a:ext cx="1468801" cy="1314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286514C-CBCC-98C5-CC2F-90C5722309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415475" y="1728556"/>
            <a:ext cx="1468801" cy="197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/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/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/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/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/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/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/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/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/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/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/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DF7BA063-F54E-46A9-797A-DC9013AD716A}"/>
              </a:ext>
            </a:extLst>
          </p:cNvPr>
          <p:cNvSpPr/>
          <p:nvPr/>
        </p:nvSpPr>
        <p:spPr>
          <a:xfrm>
            <a:off x="5019862" y="141572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70FCD9A-E761-A6A7-40C9-90D8CB698F63}"/>
              </a:ext>
            </a:extLst>
          </p:cNvPr>
          <p:cNvSpPr/>
          <p:nvPr/>
        </p:nvSpPr>
        <p:spPr>
          <a:xfrm>
            <a:off x="5019862" y="273017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2AE9DB-74A4-E0A7-5ECE-460B8301F9A1}"/>
              </a:ext>
            </a:extLst>
          </p:cNvPr>
          <p:cNvSpPr/>
          <p:nvPr/>
        </p:nvSpPr>
        <p:spPr>
          <a:xfrm>
            <a:off x="5019862" y="404462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99ECAE-F94B-F78B-2BBD-66B669CD3646}"/>
              </a:ext>
            </a:extLst>
          </p:cNvPr>
          <p:cNvSpPr/>
          <p:nvPr/>
        </p:nvSpPr>
        <p:spPr>
          <a:xfrm>
            <a:off x="5019862" y="33874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4E7DAA-AF76-0E89-45B5-A43BBA22424E}"/>
              </a:ext>
            </a:extLst>
          </p:cNvPr>
          <p:cNvSpPr/>
          <p:nvPr/>
        </p:nvSpPr>
        <p:spPr>
          <a:xfrm>
            <a:off x="5019862" y="207294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F525C-FF0C-645B-EE2D-0170EC398767}"/>
              </a:ext>
            </a:extLst>
          </p:cNvPr>
          <p:cNvSpPr/>
          <p:nvPr/>
        </p:nvSpPr>
        <p:spPr>
          <a:xfrm>
            <a:off x="6848663" y="273017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9DAFE6-8202-3565-FA5E-FAD2DE103E4D}"/>
              </a:ext>
            </a:extLst>
          </p:cNvPr>
          <p:cNvSpPr/>
          <p:nvPr/>
        </p:nvSpPr>
        <p:spPr>
          <a:xfrm>
            <a:off x="6848663" y="3387401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FA6F7B-DEEF-DD4D-C2D6-B30FAA1FDF5F}"/>
              </a:ext>
            </a:extLst>
          </p:cNvPr>
          <p:cNvSpPr/>
          <p:nvPr/>
        </p:nvSpPr>
        <p:spPr>
          <a:xfrm>
            <a:off x="6848663" y="207294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CBC185E-CAB8-FFD0-6984-66AA19014BDB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5379862" y="1595722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FDD44B-343D-F5AC-F212-3596643F842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379862" y="2252948"/>
            <a:ext cx="1468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/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/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/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/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/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/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/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/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/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/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0A42956-9939-EB71-42C1-32AD092A3B0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5379862" y="2252949"/>
            <a:ext cx="1468801" cy="65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C82FFCE-0653-8591-5005-1F7386BFE5B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79862" y="2252949"/>
            <a:ext cx="1468801" cy="131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B01B94C-D710-EDAD-A4CB-FBC14E8949EF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5379862" y="2252949"/>
            <a:ext cx="1468801" cy="197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/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/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/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64543E7-DF57-72D5-F3DF-89D88A447CCE}"/>
              </a:ext>
            </a:extLst>
          </p:cNvPr>
          <p:cNvSpPr txBox="1"/>
          <p:nvPr/>
        </p:nvSpPr>
        <p:spPr>
          <a:xfrm>
            <a:off x="3301835" y="72368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/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/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=(1,5)(5,3)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/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/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/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blipFill>
                <a:blip r:embed="rId3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/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blipFill>
                <a:blip r:embed="rId3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A2EAFDC-4EB8-6526-011C-9E18628BF8B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6350044" y="5149021"/>
            <a:ext cx="2095060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/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blipFill>
                <a:blip r:embed="rId3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/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blipFill>
                <a:blip r:embed="rId3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/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blipFill>
                <a:blip r:embed="rId3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8A80CB9E-2C03-136F-74F6-217C972F8064}"/>
              </a:ext>
            </a:extLst>
          </p:cNvPr>
          <p:cNvSpPr/>
          <p:nvPr/>
        </p:nvSpPr>
        <p:spPr>
          <a:xfrm>
            <a:off x="8635268" y="1371351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F19777-1199-CC48-E14E-F1C16D265C4C}"/>
              </a:ext>
            </a:extLst>
          </p:cNvPr>
          <p:cNvSpPr/>
          <p:nvPr/>
        </p:nvSpPr>
        <p:spPr>
          <a:xfrm>
            <a:off x="8659281" y="272334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21A4FE3-1EC8-C746-FA7B-1525DAF4168D}"/>
              </a:ext>
            </a:extLst>
          </p:cNvPr>
          <p:cNvSpPr/>
          <p:nvPr/>
        </p:nvSpPr>
        <p:spPr>
          <a:xfrm>
            <a:off x="8659281" y="40378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43A6EEE-DC0D-7988-EA2C-299CDE3B1021}"/>
              </a:ext>
            </a:extLst>
          </p:cNvPr>
          <p:cNvSpPr/>
          <p:nvPr/>
        </p:nvSpPr>
        <p:spPr>
          <a:xfrm>
            <a:off x="8659281" y="33805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DC481-A504-186E-C74C-2D8382565D3E}"/>
              </a:ext>
            </a:extLst>
          </p:cNvPr>
          <p:cNvSpPr/>
          <p:nvPr/>
        </p:nvSpPr>
        <p:spPr>
          <a:xfrm>
            <a:off x="8659281" y="2066123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8EBF27C-98F5-2E91-95E1-360123AD5899}"/>
              </a:ext>
            </a:extLst>
          </p:cNvPr>
          <p:cNvSpPr/>
          <p:nvPr/>
        </p:nvSpPr>
        <p:spPr>
          <a:xfrm>
            <a:off x="10497733" y="2066064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72637A-7B50-364B-71D2-54DC1644C2FA}"/>
              </a:ext>
            </a:extLst>
          </p:cNvPr>
          <p:cNvSpPr/>
          <p:nvPr/>
        </p:nvSpPr>
        <p:spPr>
          <a:xfrm>
            <a:off x="10488082" y="3380576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08C802D-AFB3-A9D2-361A-2AD3A04168E7}"/>
              </a:ext>
            </a:extLst>
          </p:cNvPr>
          <p:cNvSpPr/>
          <p:nvPr/>
        </p:nvSpPr>
        <p:spPr>
          <a:xfrm>
            <a:off x="10497733" y="276496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002CDA-7773-DFE6-697A-EBCE7786BF9C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9019281" y="1588897"/>
            <a:ext cx="1478452" cy="1356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85EF486-9840-BAAB-A62A-373F6BC5D871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9019281" y="2246123"/>
            <a:ext cx="1478452" cy="69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/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/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/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/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/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/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/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/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/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blipFill>
                <a:blip r:embed="rId4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/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BED6270B-9822-D2B4-3426-2B9B69F85129}"/>
              </a:ext>
            </a:extLst>
          </p:cNvPr>
          <p:cNvCxnSpPr>
            <a:cxnSpLocks/>
            <a:stCxn id="88" idx="6"/>
            <a:endCxn id="94" idx="2"/>
          </p:cNvCxnSpPr>
          <p:nvPr/>
        </p:nvCxnSpPr>
        <p:spPr>
          <a:xfrm>
            <a:off x="9019281" y="2903349"/>
            <a:ext cx="1478452" cy="41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8FD4C33-3F98-34B0-24F5-24AFB29EBA13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9019281" y="2944969"/>
            <a:ext cx="1478452" cy="615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6D71FF-A553-25D7-861B-06B527AA143D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 flipV="1">
            <a:off x="9019281" y="2944969"/>
            <a:ext cx="1478452" cy="1272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/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/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/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/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blipFill>
                <a:blip r:embed="rId4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/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...</a:t>
                </a:r>
                <a:r>
                  <a:rPr lang="zh-CN" altLang="en-US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blipFill>
                <a:blip r:embed="rId4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A041DC55-9228-68E0-3F16-97250E605285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8445104" y="5092589"/>
            <a:ext cx="1627915" cy="449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53D7038-5ED6-21B6-B939-B36785264F09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415475" y="2534396"/>
            <a:ext cx="1674482" cy="11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E2038E-4EAE-5091-A3E0-3D25A66B6F2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415475" y="3223009"/>
            <a:ext cx="1648801" cy="47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79BC85-6CCD-C578-88D5-E773ECB3B9A5}"/>
              </a:ext>
            </a:extLst>
          </p:cNvPr>
          <p:cNvCxnSpPr>
            <a:stCxn id="7" idx="6"/>
            <a:endCxn id="13" idx="4"/>
          </p:cNvCxnSpPr>
          <p:nvPr/>
        </p:nvCxnSpPr>
        <p:spPr>
          <a:xfrm>
            <a:off x="1415475" y="3700234"/>
            <a:ext cx="1648801" cy="18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/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/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/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112461A8-2B39-DF50-6127-9D99C39F54DC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401279" y="5083363"/>
            <a:ext cx="96813" cy="931504"/>
          </a:xfrm>
          <a:prstGeom prst="bentConnector3">
            <a:avLst>
              <a:gd name="adj1" fmla="val -2361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/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nary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nary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blipFill>
                <a:blip r:embed="rId53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281726A-7A4F-F7DA-962C-198AEF9F592C}"/>
              </a:ext>
            </a:extLst>
          </p:cNvPr>
          <p:cNvGrpSpPr/>
          <p:nvPr/>
        </p:nvGrpSpPr>
        <p:grpSpPr>
          <a:xfrm>
            <a:off x="391008" y="1377580"/>
            <a:ext cx="2424954" cy="3034288"/>
            <a:chOff x="7897441" y="804882"/>
            <a:chExt cx="2424954" cy="3034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76A785-9866-C24A-F759-782C2FD555FE}"/>
                </a:ext>
              </a:extLst>
            </p:cNvPr>
            <p:cNvSpPr/>
            <p:nvPr/>
          </p:nvSpPr>
          <p:spPr>
            <a:xfrm>
              <a:off x="7984950" y="850267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EABACD-0F0F-3E46-9F4E-D8860C5E9905}"/>
                </a:ext>
              </a:extLst>
            </p:cNvPr>
            <p:cNvSpPr/>
            <p:nvPr/>
          </p:nvSpPr>
          <p:spPr>
            <a:xfrm>
              <a:off x="7984950" y="2164719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386743-1374-7472-5472-BD184C1E4CA3}"/>
                </a:ext>
              </a:extLst>
            </p:cNvPr>
            <p:cNvSpPr/>
            <p:nvPr/>
          </p:nvSpPr>
          <p:spPr>
            <a:xfrm>
              <a:off x="7984950" y="3479170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FA618B-0FC3-BC0F-C8F2-6CD506FC8932}"/>
                </a:ext>
              </a:extLst>
            </p:cNvPr>
            <p:cNvSpPr/>
            <p:nvPr/>
          </p:nvSpPr>
          <p:spPr>
            <a:xfrm>
              <a:off x="7984950" y="2821945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351AB3-7AF1-8CC7-9F93-064205E9F6A4}"/>
                </a:ext>
              </a:extLst>
            </p:cNvPr>
            <p:cNvSpPr/>
            <p:nvPr/>
          </p:nvSpPr>
          <p:spPr>
            <a:xfrm>
              <a:off x="7984950" y="1507493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3A7BEE-BFEE-34B2-93E9-CC5C414BB096}"/>
                </a:ext>
              </a:extLst>
            </p:cNvPr>
            <p:cNvSpPr/>
            <p:nvPr/>
          </p:nvSpPr>
          <p:spPr>
            <a:xfrm>
              <a:off x="9813751" y="2164720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4A41A7-6B0D-0FA2-3FFF-BAE3F262CDDA}"/>
                </a:ext>
              </a:extLst>
            </p:cNvPr>
            <p:cNvSpPr/>
            <p:nvPr/>
          </p:nvSpPr>
          <p:spPr>
            <a:xfrm>
              <a:off x="9813751" y="2821946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E318B6-96EE-FCB2-4F1A-A13F8A2A6016}"/>
                </a:ext>
              </a:extLst>
            </p:cNvPr>
            <p:cNvSpPr/>
            <p:nvPr/>
          </p:nvSpPr>
          <p:spPr>
            <a:xfrm>
              <a:off x="9813751" y="1507494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C4469EE-F4FA-B05A-FBC3-44878E2F6E96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8344950" y="1030267"/>
              <a:ext cx="1468801" cy="657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01457E1E-78A5-3ECF-7393-CFD6D6351B3F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8344950" y="1030267"/>
              <a:ext cx="1468801" cy="1314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06FDBA27-87FB-931A-4361-19C1CEF8FE33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8344950" y="1030267"/>
              <a:ext cx="1468801" cy="1971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/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/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/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/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/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/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/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/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/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/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/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C16AF3E-B00A-9435-F4AB-F0ACC1E52F38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 flipV="1">
              <a:off x="8344950" y="1836107"/>
              <a:ext cx="1674482" cy="11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D0F64B9-CB0E-9301-C81B-8A1BA8AB9D54}"/>
                </a:ext>
              </a:extLst>
            </p:cNvPr>
            <p:cNvCxnSpPr>
              <a:stCxn id="7" idx="6"/>
              <a:endCxn id="9" idx="4"/>
            </p:cNvCxnSpPr>
            <p:nvPr/>
          </p:nvCxnSpPr>
          <p:spPr>
            <a:xfrm flipV="1">
              <a:off x="8344950" y="2524720"/>
              <a:ext cx="1648801" cy="47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4922D289-076B-8F96-4504-CD3CCDA73AD1}"/>
                </a:ext>
              </a:extLst>
            </p:cNvPr>
            <p:cNvCxnSpPr>
              <a:stCxn id="7" idx="6"/>
              <a:endCxn id="10" idx="4"/>
            </p:cNvCxnSpPr>
            <p:nvPr/>
          </p:nvCxnSpPr>
          <p:spPr>
            <a:xfrm>
              <a:off x="8344950" y="3001945"/>
              <a:ext cx="1648801" cy="1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/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/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/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FA0F6B-0B81-13FC-4E01-3B76A07AD0EA}"/>
              </a:ext>
            </a:extLst>
          </p:cNvPr>
          <p:cNvSpPr txBox="1"/>
          <p:nvPr/>
        </p:nvSpPr>
        <p:spPr>
          <a:xfrm>
            <a:off x="4112912" y="236213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/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/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1,100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blipFill>
                <a:blip r:embed="rId17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F9046B-2ADA-358A-3AF9-B124833D5D0A}"/>
              </a:ext>
            </a:extLst>
          </p:cNvPr>
          <p:cNvGrpSpPr/>
          <p:nvPr/>
        </p:nvGrpSpPr>
        <p:grpSpPr>
          <a:xfrm>
            <a:off x="4398758" y="1395574"/>
            <a:ext cx="6783173" cy="1702724"/>
            <a:chOff x="4615485" y="1639549"/>
            <a:chExt cx="6783173" cy="1702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/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:(100,5)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43" t="-4545" r="-3571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/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blipFill>
                  <a:blip r:embed="rId19"/>
                  <a:stretch>
                    <a:fillRect r="-1364"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/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blipFill>
                  <a:blip r:embed="rId20"/>
                  <a:stretch>
                    <a:fillRect b="-9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/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81" t="-4348" r="-4762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/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blipFill>
                  <a:blip r:embed="rId22"/>
                  <a:stretch>
                    <a:fillRect l="-1961" t="-962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/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78" t="-4545" r="-4317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/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blipFill>
                <a:blip r:embed="rId2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/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blipFill>
                <a:blip r:embed="rId25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/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400"/>
                  <a:t>的第一个维度和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1400"/>
                  <a:t>的第二个维度对应所属于的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1400"/>
                  <a:t>的两个维度</a:t>
                </a:r>
                <a:r>
                  <a:rPr kumimoji="1" lang="en-US" altLang="zh-CN" sz="1400"/>
                  <a:t>,</a:t>
                </a:r>
                <a:r>
                  <a:rPr kumimoji="1" lang="zh-CN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blipFill>
                <a:blip r:embed="rId2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/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blipFill>
                <a:blip r:embed="rId2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/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/>
                  <a:t>每组输入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b="0" i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2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200" b="0" i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kumimoji="1" lang="zh-CN" altLang="en-US" sz="1200"/>
                  <a:t>会产生元素个数为</a:t>
                </a:r>
                <a:r>
                  <a:rPr kumimoji="1" lang="en-US" altLang="zh-CN" sz="1200">
                    <a:solidFill>
                      <a:srgbClr val="FFC000"/>
                    </a:solidFill>
                  </a:rPr>
                  <a:t>3</a:t>
                </a:r>
                <a:r>
                  <a:rPr kumimoji="1" lang="zh-CN" altLang="en-US" sz="1200">
                    <a:solidFill>
                      <a:srgbClr val="FFC000"/>
                    </a:solidFill>
                  </a:rPr>
                  <a:t>（类别个）</a:t>
                </a:r>
                <a:r>
                  <a:rPr kumimoji="1" lang="zh-CN" altLang="en-US" sz="1200"/>
                  <a:t>的列表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/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sz="1200"/>
                  <a:t>中每个元素会被使用</a:t>
                </a:r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1200"/>
                  <a:t>次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3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49B42-FBCF-F17D-F673-0C821F34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227981"/>
            <a:ext cx="9347692" cy="5737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078597-3932-C9FF-8F5B-D1AAD5603549}"/>
              </a:ext>
            </a:extLst>
          </p:cNvPr>
          <p:cNvSpPr txBox="1"/>
          <p:nvPr/>
        </p:nvSpPr>
        <p:spPr>
          <a:xfrm>
            <a:off x="7075714" y="6488668"/>
            <a:ext cx="42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https://cs231n.github.io/optimization-1/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/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假设一共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个样本的真实类别是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1(1,2,3)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，则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sub>
                        <m:sup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 sz="1600" b="0" i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⁡(0,</m:t>
                          </m:r>
                          <m:sSubSup>
                            <m:sSubSup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func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max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⁡(0,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则当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blipFill>
                <a:blip r:embed="rId2"/>
                <a:stretch>
                  <a:fillRect l="-652" t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/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:(5,100)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blipFill>
                <a:blip r:embed="rId3"/>
                <a:stretch>
                  <a:fillRect l="-1899" r="-379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/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/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:(100,3)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blipFill>
                <a:blip r:embed="rId5"/>
                <a:stretch>
                  <a:fillRect l="-2304" t="-4348" r="-27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/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/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blipFill>
                <a:blip r:embed="rId7"/>
                <a:stretch>
                  <a:fillRect l="-2941" r="-367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/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blipFill>
                <a:blip r:embed="rId8"/>
                <a:stretch>
                  <a:fillRect t="-971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/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blipFill>
                <a:blip r:embed="rId9"/>
                <a:stretch>
                  <a:fillRect t="-855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/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来说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...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转置前就是一个完整的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维的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blipFill>
                <a:blip r:embed="rId10"/>
                <a:stretch>
                  <a:fillRect l="-477" t="-10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/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blipFill>
                <a:blip r:embed="rId11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/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blipFill>
                <a:blip r:embed="rId12"/>
                <a:stretch>
                  <a:fillRect b="-50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6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AE833-6A53-8936-26FC-8C18793ECBEE}"/>
              </a:ext>
            </a:extLst>
          </p:cNvPr>
          <p:cNvGrpSpPr/>
          <p:nvPr/>
        </p:nvGrpSpPr>
        <p:grpSpPr>
          <a:xfrm>
            <a:off x="53856" y="167560"/>
            <a:ext cx="6195117" cy="1966106"/>
            <a:chOff x="598715" y="130734"/>
            <a:chExt cx="6195117" cy="1966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/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blipFill>
                  <a:blip r:embed="rId3"/>
                  <a:stretch>
                    <a:fillRect b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/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blipFill>
                  <a:blip r:embed="rId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/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紫色表示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𝑇𝑟𝑢𝑒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𝑙𝑎𝑏𝑒𝑙</m:t>
                      </m:r>
                    </m:oMath>
                  </a14:m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按照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的样本顺序，依次是</a:t>
                  </a:r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: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sym typeface="Wingdings" pitchFamily="2" charset="2"/>
                        </a:rPr>
                        <m:t>(1,2,2,3,1)</m:t>
                      </m:r>
                    </m:oMath>
                  </a14:m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  <a:sym typeface="Wingdings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只看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的第二个下标即可，第一个下标是</a:t>
                  </a:r>
                  <a14:m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  <m:r>
                        <a:rPr kumimoji="1" lang="zh-CN" altLang="en-US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，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样本编号</a:t>
                  </a:r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blipFill>
                  <a:blip r:embed="rId5"/>
                  <a:stretch>
                    <a:fillRect l="-231"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/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8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800" b="0">
                    <a:ea typeface="SimSun" panose="02010600030101010101" pitchFamily="2" charset="-122"/>
                  </a:rPr>
                  <a:t> </a:t>
                </a:r>
                <a:r>
                  <a:rPr kumimoji="1" lang="zh-CN" altLang="en-US" sz="1400">
                    <a:ea typeface="SimSun" panose="02010600030101010101" pitchFamily="2" charset="-122"/>
                  </a:rPr>
                  <a:t>粗体表示是向量</a:t>
                </a:r>
                <a:br>
                  <a:rPr kumimoji="1" lang="en-US" altLang="zh-CN" sz="1800" b="0">
                    <a:ea typeface="SimSun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)+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kumimoji="1" lang="en-US" altLang="zh-CN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13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blipFill>
                <a:blip r:embed="rId6"/>
                <a:stretch>
                  <a:fillRect t="-9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/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1" sz="1400">
                    <a:latin typeface="SimSun" panose="02010600030101010101" pitchFamily="2" charset="-122"/>
                    <a:ea typeface="SimSun" panose="02010600030101010101" pitchFamily="2" charset="-122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对应的是第几个类别</a:t>
                </a:r>
                <a:r>
                  <a:rPr lang="en-US" altLang="zh-CN"/>
                  <a:t>,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中的第二个维度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的值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blipFill>
                <a:blip r:embed="rId7"/>
                <a:stretch>
                  <a:fillRect l="-966" r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/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/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假设共有样本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zh-CN" altLang="en-US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每个样本有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𝑋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5,2</m:t>
                        </m:r>
                      </m:e>
                    </m:d>
                  </m:oMath>
                </a14:m>
                <a:endParaRPr kumimoji="1" lang="en-US" altLang="zh-CN" sz="1600" b="0"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共有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W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=(2,3)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输出和输入的映射关系是：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𝑋𝑊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CN" sz="1600" b="0">
                  <a:latin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表示第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个样本的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损失函数是：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blipFill>
                <a:blip r:embed="rId9"/>
                <a:stretch>
                  <a:fillRect l="-385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/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实际上，存在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的情况</m:t>
                    </m:r>
                    <m:r>
                      <a:rPr kumimoji="1" lang="zh-CN" altLang="en-US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，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因此系数矩阵实际上</m:t>
                    </m:r>
                  </m:oMath>
                </a14:m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会更类似下面： </a:t>
                </a:r>
                <a:endParaRPr kumimoji="1" lang="en-US" altLang="zh-CN" sz="1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blipFill>
                <a:blip r:embed="rId10"/>
                <a:stretch>
                  <a:fillRect l="-438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F5C5FF-C869-4591-5505-1C0CD69695E0}"/>
              </a:ext>
            </a:extLst>
          </p:cNvPr>
          <p:cNvGrpSpPr/>
          <p:nvPr/>
        </p:nvGrpSpPr>
        <p:grpSpPr>
          <a:xfrm>
            <a:off x="6163035" y="2253023"/>
            <a:ext cx="6082780" cy="1474166"/>
            <a:chOff x="6163035" y="2094420"/>
            <a:chExt cx="6082780" cy="1474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/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blipFill>
                  <a:blip r:embed="rId11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/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:(2,5)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52" t="-5882" r="-3704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/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𝐶𝑜𝑒𝑓𝑓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𝑚𝑎𝑡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597" r="-2597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/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830" r="-3774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/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(-2=-(1+1)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，同一行的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出现的次数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1600"/>
                  <a:t>=-2</a:t>
                </a:r>
                <a:r>
                  <a:rPr kumimoji="1" lang="en-US" altLang="zh-CN" sz="16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r>
                  <a:rPr lang="zh-CN" altLang="en-US" sz="1600"/>
                  <a:t>   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个样本的梯度）</a:t>
                </a:r>
                <a:endParaRPr lang="en-US" altLang="zh-CN" sz="1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blipFill>
                <a:blip r:embed="rId15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FE354C5-970B-26E6-4712-FFB45C545D69}"/>
              </a:ext>
            </a:extLst>
          </p:cNvPr>
          <p:cNvCxnSpPr>
            <a:cxnSpLocks/>
          </p:cNvCxnSpPr>
          <p:nvPr/>
        </p:nvCxnSpPr>
        <p:spPr>
          <a:xfrm flipV="1">
            <a:off x="625720" y="5181600"/>
            <a:ext cx="6026649" cy="13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959</Words>
  <Application>Microsoft Macintosh PowerPoint</Application>
  <PresentationFormat>宽屏</PresentationFormat>
  <Paragraphs>140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SimSun</vt:lpstr>
      <vt:lpstr>Arial</vt:lpstr>
      <vt:lpstr>Cambria Math</vt:lpstr>
      <vt:lpstr>Meslo LG S Regular for Powerline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shan</dc:creator>
  <cp:lastModifiedBy>huang shan</cp:lastModifiedBy>
  <cp:revision>225</cp:revision>
  <dcterms:created xsi:type="dcterms:W3CDTF">2023-08-15T02:02:17Z</dcterms:created>
  <dcterms:modified xsi:type="dcterms:W3CDTF">2023-08-17T11:09:41Z</dcterms:modified>
</cp:coreProperties>
</file>