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VMLoss求导" id="{226F83E7-71FA-6A41-961A-A6CD64AB7B92}">
          <p14:sldIdLst>
            <p14:sldId id="257"/>
            <p14:sldId id="258"/>
            <p14:sldId id="260"/>
            <p14:sldId id="259"/>
            <p14:sldId id="261"/>
          </p14:sldIdLst>
        </p14:section>
        <p14:section name="Two_layer_NN" id="{C686DF15-0BC4-F747-BE9F-E7F87FF814D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62"/>
  </p:normalViewPr>
  <p:slideViewPr>
    <p:cSldViewPr snapToGrid="0">
      <p:cViewPr varScale="1">
        <p:scale>
          <a:sx n="99" d="100"/>
          <a:sy n="99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20B3-3D8E-624E-9E39-B3F297762BC5}" type="datetimeFigureOut">
              <a:t>2023/9/6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CBB4-60E0-A04E-A369-5B9266D1BA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72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https://zhuanlan.zhihu.com/p/42237606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4CBB4-60E0-A04E-A369-5B9266D1BA29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83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95C0-2F21-AA0A-A6F0-3116E033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32557-06C7-F461-CFB2-EE7C47324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435B7-BA28-FCF6-7873-E70A1816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6C7D3-3736-DA65-65A3-CE40D9F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7044E-E05F-5C5C-4BFC-25F4D60C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E7EC3-2060-2955-4D41-FE8601C7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02F03-EB65-834E-836E-68CC8DC5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75A36-D10D-8100-ACD9-355125DE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B688C-6821-E84B-6FFF-A331D258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36A2B-DF6B-E3C2-920A-9D28AA70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3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FC8581-FEA3-1888-F44A-0C7BEAEEE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15C187-723B-1771-6791-6351341C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46D9E-C539-0967-D0C3-C6FF9F2F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5263-6D95-CFEE-000C-CA075F2B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DEFD-5A13-C436-D600-EB414CA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076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70D7-ABC7-4790-E223-53555D40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41555-71CC-A86F-1949-2F4F551C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DB3E2-6096-3F42-0DF0-96BAB86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B32E2-DB32-34E2-2C11-ECABF27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A762-7A02-64E5-A4FE-CB6B8443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B8639-18DF-16B9-37E6-44FE1C9A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228A98-7065-D1D5-49EB-AAD0BDAA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9688F-8F1A-F1C5-0C12-3136468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C36BA-A915-C904-C767-70901405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B4895-8978-52A6-A24B-394A80D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5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B6B02-98F9-A52B-4719-A48BC80D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3F0D3-6A64-8CBE-395A-A1966C119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8A433-4ABF-0E85-ED5E-6C302B358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1ABDD9-E56B-9FA5-6585-5CF29591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3F0D0-37EA-834E-0D03-BE808F4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06F57-2F81-C6F3-D2FC-AC4D5BE8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E2AC-3A95-1381-06D8-611CD1D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4AD2B-B288-9C70-E4DC-1516A60E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D2128-5D4C-4E05-2FB0-6D7F5450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A3EB4-9396-7FC9-5248-91B2F761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F43AF4-F844-C959-DB99-FB752E232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E16E0-992A-5510-F973-B70D8C1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D08A8-29F2-BAD7-42EF-E3F1C9F8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69811-4E24-6E9B-F7D0-230F5576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7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E572F-AF02-1535-F2A0-F5F8B3B0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76083-C0C7-1337-BC72-013348BD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5DBF6-420B-C179-FD78-799A8E1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8F9D0C-0622-A983-7FE4-EE3C579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9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18A71-C987-8E4C-E756-DFDB93CA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0755A8-F050-FDB3-B6AD-82788E78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3447D-3EDD-84FB-9EED-21D65069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77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71A15-9C98-E080-0729-37EADD8B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08AD-3C18-D8F3-F623-683CA01D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6DFF3-56AE-3C9D-A3D4-24E06D6C4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FD4EF-5072-3638-6756-C67B24A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B4D5B-5605-2CE4-1350-B4F42ECF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64A66-5DB3-6032-CA39-F69C15A3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67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F74D4-FA5C-8485-43DE-60991950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08B993-1F73-1733-798E-37EDD494F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6165A7-B9D5-ADBB-C1AE-28A5E2C6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857B2-D58A-FD92-A8B1-A4D02F44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E2E5B-9B97-06A4-0297-0E3CD354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308F3-1F48-B7C1-DD9D-752FCF83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0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D84A3-150D-A88C-B52A-E64D2EB9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312A2-FC19-4B6E-2028-64021D9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F2383-E4F0-3538-B9C1-BDC449D14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AE7F-17EA-A647-8E0F-E5C9F11D1534}" type="datetimeFigureOut">
              <a:t>2023/9/6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A3EFB-C1CD-32B8-0235-85EA2392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2806-8C26-9851-7217-489F9594D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F58-0BE3-7F44-A0CC-21596A1B6C46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7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optimization-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EC50984-AAF2-9147-19F5-813CF73723A8}"/>
              </a:ext>
            </a:extLst>
          </p:cNvPr>
          <p:cNvSpPr/>
          <p:nvPr/>
        </p:nvSpPr>
        <p:spPr>
          <a:xfrm>
            <a:off x="1055475" y="1548556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BAF104-9B7C-909C-9B3E-75DD380790E4}"/>
              </a:ext>
            </a:extLst>
          </p:cNvPr>
          <p:cNvSpPr/>
          <p:nvPr/>
        </p:nvSpPr>
        <p:spPr>
          <a:xfrm>
            <a:off x="1055475" y="286300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64A1E40-30D2-2C14-5FED-C8CDFFA5739C}"/>
              </a:ext>
            </a:extLst>
          </p:cNvPr>
          <p:cNvSpPr/>
          <p:nvPr/>
        </p:nvSpPr>
        <p:spPr>
          <a:xfrm>
            <a:off x="1055475" y="417745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E9D71D-4ECA-1809-80FC-8ADA6CE6CA0E}"/>
              </a:ext>
            </a:extLst>
          </p:cNvPr>
          <p:cNvSpPr/>
          <p:nvPr/>
        </p:nvSpPr>
        <p:spPr>
          <a:xfrm>
            <a:off x="1055475" y="352023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C8AD60-C48F-A0A3-FC0C-D83CA598B44C}"/>
              </a:ext>
            </a:extLst>
          </p:cNvPr>
          <p:cNvSpPr/>
          <p:nvPr/>
        </p:nvSpPr>
        <p:spPr>
          <a:xfrm>
            <a:off x="1055475" y="220578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88F4ECF-3FBA-05AF-6C04-C93C8F2FCF36}"/>
              </a:ext>
            </a:extLst>
          </p:cNvPr>
          <p:cNvSpPr/>
          <p:nvPr/>
        </p:nvSpPr>
        <p:spPr>
          <a:xfrm>
            <a:off x="2884276" y="286300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BB9B4EF-E550-BE51-5E57-AD7DC215DC75}"/>
              </a:ext>
            </a:extLst>
          </p:cNvPr>
          <p:cNvSpPr/>
          <p:nvPr/>
        </p:nvSpPr>
        <p:spPr>
          <a:xfrm>
            <a:off x="2884276" y="352023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CB67E58-68B8-FA30-D3A2-5800D2BC8896}"/>
              </a:ext>
            </a:extLst>
          </p:cNvPr>
          <p:cNvSpPr/>
          <p:nvPr/>
        </p:nvSpPr>
        <p:spPr>
          <a:xfrm>
            <a:off x="2884276" y="2205783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C6E355F-D93C-7012-5712-B02D0641063D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415475" y="1728556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4C514EF-E424-52DD-6572-225B8199E301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1415475" y="1728556"/>
            <a:ext cx="1468801" cy="1314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286514C-CBCC-98C5-CC2F-90C57223096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415475" y="1728556"/>
            <a:ext cx="1468801" cy="19716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/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F9B3EF-FEDE-5CE6-F7DD-803F185A1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1503171"/>
                <a:ext cx="58471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/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EF5982-DF51-428D-0B61-0C4EF3E6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165064"/>
                <a:ext cx="5847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/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FE452D-876E-C7E0-9189-28F0CD89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2817623"/>
                <a:ext cx="584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/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F9F4BBC-741A-65FD-0B4C-2294EF0F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3476934"/>
                <a:ext cx="58471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/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E3C08E-8328-83DE-B587-687C4ED7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6" y="4144909"/>
                <a:ext cx="5847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/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5C2D34E-FB9A-328D-E5CE-B73988C1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1794900"/>
                <a:ext cx="6092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/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454621-4963-5B65-135E-DFD4FF43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875" y="2202911"/>
                <a:ext cx="6092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/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3E74AF-A84A-886A-2E40-81087D57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44" y="2580196"/>
                <a:ext cx="60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/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C87888-3F4D-E806-C5A1-29D24A83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67" y="2165064"/>
                <a:ext cx="58637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/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B87B84D-8524-2B4C-9540-82610058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96" y="2831622"/>
                <a:ext cx="586379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/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E56EAD-4A6F-24CB-E384-5D44B077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41" y="3487074"/>
                <a:ext cx="586379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DF7BA063-F54E-46A9-797A-DC9013AD716A}"/>
              </a:ext>
            </a:extLst>
          </p:cNvPr>
          <p:cNvSpPr/>
          <p:nvPr/>
        </p:nvSpPr>
        <p:spPr>
          <a:xfrm>
            <a:off x="5019862" y="1415722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70FCD9A-E761-A6A7-40C9-90D8CB698F63}"/>
              </a:ext>
            </a:extLst>
          </p:cNvPr>
          <p:cNvSpPr/>
          <p:nvPr/>
        </p:nvSpPr>
        <p:spPr>
          <a:xfrm>
            <a:off x="5019862" y="2730174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42AE9DB-74A4-E0A7-5ECE-460B8301F9A1}"/>
              </a:ext>
            </a:extLst>
          </p:cNvPr>
          <p:cNvSpPr/>
          <p:nvPr/>
        </p:nvSpPr>
        <p:spPr>
          <a:xfrm>
            <a:off x="5019862" y="404462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099ECAE-F94B-F78B-2BBD-66B669CD3646}"/>
              </a:ext>
            </a:extLst>
          </p:cNvPr>
          <p:cNvSpPr/>
          <p:nvPr/>
        </p:nvSpPr>
        <p:spPr>
          <a:xfrm>
            <a:off x="5019862" y="33874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44E7DAA-AF76-0E89-45B5-A43BBA22424E}"/>
              </a:ext>
            </a:extLst>
          </p:cNvPr>
          <p:cNvSpPr/>
          <p:nvPr/>
        </p:nvSpPr>
        <p:spPr>
          <a:xfrm>
            <a:off x="5019862" y="2072948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96F525C-FF0C-645B-EE2D-0170EC398767}"/>
              </a:ext>
            </a:extLst>
          </p:cNvPr>
          <p:cNvSpPr/>
          <p:nvPr/>
        </p:nvSpPr>
        <p:spPr>
          <a:xfrm>
            <a:off x="6848663" y="2730175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B9DAFE6-8202-3565-FA5E-FAD2DE103E4D}"/>
              </a:ext>
            </a:extLst>
          </p:cNvPr>
          <p:cNvSpPr/>
          <p:nvPr/>
        </p:nvSpPr>
        <p:spPr>
          <a:xfrm>
            <a:off x="6848663" y="3387401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5FA6F7B-DEEF-DD4D-C2D6-B30FAA1FDF5F}"/>
              </a:ext>
            </a:extLst>
          </p:cNvPr>
          <p:cNvSpPr/>
          <p:nvPr/>
        </p:nvSpPr>
        <p:spPr>
          <a:xfrm>
            <a:off x="6848663" y="207294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CBC185E-CAB8-FFD0-6984-66AA19014BDB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>
            <a:off x="5379862" y="1595722"/>
            <a:ext cx="1468801" cy="6572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61FDD44B-343D-F5AC-F212-3596643F8427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5379862" y="2252948"/>
            <a:ext cx="1468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/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DCD9E29-F873-5907-13EE-D02F636EC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686" y="1381597"/>
                <a:ext cx="58471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/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BED26DA-FACE-5377-AE85-A9B7512F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2038767"/>
                <a:ext cx="5847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/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57F546D-2926-78E0-2BF1-E1B3C33DE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111" y="2698788"/>
                <a:ext cx="5847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/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E406F46-5594-D22C-976F-8DA1D214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316" y="3358013"/>
                <a:ext cx="58471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/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203723C-4920-E845-A59F-F721C7B4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30" y="4024570"/>
                <a:ext cx="5847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/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5C88CD6-5AC9-6004-36AE-DC82203A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62" y="1662066"/>
                <a:ext cx="6092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/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B8BFF93-BBC0-C4B7-5F2E-F8B2A5AD5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19" y="1913076"/>
                <a:ext cx="6145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/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7FF2FA3-E5F3-0D26-135C-E419F4A35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2030456"/>
                <a:ext cx="586379" cy="369332"/>
              </a:xfrm>
              <a:prstGeom prst="rect">
                <a:avLst/>
              </a:prstGeom>
              <a:blipFill>
                <a:blip r:embed="rId2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/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DD0990-265A-DA65-9995-20885A19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683" y="2698788"/>
                <a:ext cx="586379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/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2E3BC1D-87CA-8DAE-BB4E-A00D14D7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28" y="3354240"/>
                <a:ext cx="586379" cy="369332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0A42956-9939-EB71-42C1-32AD092A3B05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5379862" y="2252949"/>
            <a:ext cx="1468801" cy="657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2C82FFCE-0653-8591-5005-1F7386BFE5B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5379862" y="2252949"/>
            <a:ext cx="1468801" cy="131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4B01B94C-D710-EDAD-A4CB-FBC14E8949EF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 flipV="1">
            <a:off x="5379862" y="2252949"/>
            <a:ext cx="1468801" cy="1971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/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7283FE9-6FA8-B1EE-6986-66887A50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278" y="2305290"/>
                <a:ext cx="61452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/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1A1037-5D7C-D309-9B35-4A3C07D3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10" y="2866657"/>
                <a:ext cx="60753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/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C697738-7D03-4B25-56A4-74EDEFD9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46" y="3487961"/>
                <a:ext cx="61452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964543E7-DF57-72D5-F3DF-89D88A447CCE}"/>
              </a:ext>
            </a:extLst>
          </p:cNvPr>
          <p:cNvSpPr txBox="1"/>
          <p:nvPr/>
        </p:nvSpPr>
        <p:spPr>
          <a:xfrm>
            <a:off x="3301835" y="72368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/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7980C32-157E-A7B6-37AC-6E658F1B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99" y="0"/>
                <a:ext cx="1734001" cy="369332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/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kumimoji="1" lang="en-US" altLang="zh-CN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=(1,5)(5,3)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B7CEEF7-7720-5043-6170-46173D2E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1" y="375787"/>
                <a:ext cx="2077042" cy="896015"/>
              </a:xfrm>
              <a:prstGeom prst="rect">
                <a:avLst/>
              </a:prstGeom>
              <a:blipFill>
                <a:blip r:embed="rId2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/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AF3EC03-A2CB-5931-9C8E-87DA30B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80" y="4546677"/>
                <a:ext cx="4083116" cy="10733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/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0A2C813-C943-9C9A-FED2-42A97433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299" y="4546677"/>
                <a:ext cx="3889490" cy="6023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/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𝑑𝑊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94CDCEA-29D2-721C-55AE-E489420F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3" y="5733059"/>
                <a:ext cx="5851951" cy="563616"/>
              </a:xfrm>
              <a:prstGeom prst="rect">
                <a:avLst/>
              </a:prstGeom>
              <a:blipFill>
                <a:blip r:embed="rId3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/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  <m:r>
                        <a:rPr lang="zh-CN" altLang="en-US" sz="1600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𝑛𝑖</m:t>
                          </m:r>
                        </m:sub>
                      </m:sSub>
                    </m:oMath>
                  </m:oMathPara>
                </a14:m>
                <a:endParaRPr lang="en-US" altLang="zh-CN" sz="160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809A83D-DE44-8A48-4AB5-3A989D59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46" y="5542052"/>
                <a:ext cx="4083116" cy="629981"/>
              </a:xfrm>
              <a:prstGeom prst="rect">
                <a:avLst/>
              </a:prstGeom>
              <a:blipFill>
                <a:blip r:embed="rId3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A2EAFDC-4EB8-6526-011C-9E18628BF8B2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6350044" y="5149021"/>
            <a:ext cx="2095060" cy="39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/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4ED47D3-3ADB-D273-B09D-21CC3999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22" y="1189776"/>
                <a:ext cx="1563120" cy="646331"/>
              </a:xfrm>
              <a:prstGeom prst="rect">
                <a:avLst/>
              </a:prstGeom>
              <a:blipFill>
                <a:blip r:embed="rId3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/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008F721-A008-2A86-D4F7-85E1D63A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02" y="1281593"/>
                <a:ext cx="562590" cy="391646"/>
              </a:xfrm>
              <a:prstGeom prst="rect">
                <a:avLst/>
              </a:prstGeom>
              <a:blipFill>
                <a:blip r:embed="rId3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/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3DB9C7C-4603-4ECC-D8A0-428CB2171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2" y="1302326"/>
                <a:ext cx="562590" cy="391646"/>
              </a:xfrm>
              <a:prstGeom prst="rect">
                <a:avLst/>
              </a:prstGeom>
              <a:blipFill>
                <a:blip r:embed="rId3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椭圆 86">
            <a:extLst>
              <a:ext uri="{FF2B5EF4-FFF2-40B4-BE49-F238E27FC236}">
                <a16:creationId xmlns:a16="http://schemas.microsoft.com/office/drawing/2014/main" id="{8A80CB9E-2C03-136F-74F6-217C972F8064}"/>
              </a:ext>
            </a:extLst>
          </p:cNvPr>
          <p:cNvSpPr/>
          <p:nvPr/>
        </p:nvSpPr>
        <p:spPr>
          <a:xfrm>
            <a:off x="8635268" y="1371351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2F19777-1199-CC48-E14E-F1C16D265C4C}"/>
              </a:ext>
            </a:extLst>
          </p:cNvPr>
          <p:cNvSpPr/>
          <p:nvPr/>
        </p:nvSpPr>
        <p:spPr>
          <a:xfrm>
            <a:off x="8659281" y="2723349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21A4FE3-1EC8-C746-FA7B-1525DAF4168D}"/>
              </a:ext>
            </a:extLst>
          </p:cNvPr>
          <p:cNvSpPr/>
          <p:nvPr/>
        </p:nvSpPr>
        <p:spPr>
          <a:xfrm>
            <a:off x="8659281" y="4037800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43A6EEE-DC0D-7988-EA2C-299CDE3B1021}"/>
              </a:ext>
            </a:extLst>
          </p:cNvPr>
          <p:cNvSpPr/>
          <p:nvPr/>
        </p:nvSpPr>
        <p:spPr>
          <a:xfrm>
            <a:off x="8659281" y="3380575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DDC481-A504-186E-C74C-2D8382565D3E}"/>
              </a:ext>
            </a:extLst>
          </p:cNvPr>
          <p:cNvSpPr/>
          <p:nvPr/>
        </p:nvSpPr>
        <p:spPr>
          <a:xfrm>
            <a:off x="8659281" y="2066123"/>
            <a:ext cx="360000" cy="360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B8EBF27C-98F5-2E91-95E1-360123AD5899}"/>
              </a:ext>
            </a:extLst>
          </p:cNvPr>
          <p:cNvSpPr/>
          <p:nvPr/>
        </p:nvSpPr>
        <p:spPr>
          <a:xfrm>
            <a:off x="10497733" y="2066064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1D72637A-7B50-364B-71D2-54DC1644C2FA}"/>
              </a:ext>
            </a:extLst>
          </p:cNvPr>
          <p:cNvSpPr/>
          <p:nvPr/>
        </p:nvSpPr>
        <p:spPr>
          <a:xfrm>
            <a:off x="10488082" y="3380576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08C802D-AFB3-A9D2-361A-2AD3A04168E7}"/>
              </a:ext>
            </a:extLst>
          </p:cNvPr>
          <p:cNvSpPr/>
          <p:nvPr/>
        </p:nvSpPr>
        <p:spPr>
          <a:xfrm>
            <a:off x="10497733" y="2764969"/>
            <a:ext cx="360000" cy="3600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A8002CDA-7773-DFE6-697A-EBCE7786BF9C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9019281" y="1588897"/>
            <a:ext cx="1478452" cy="1356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B85EF486-9840-BAAB-A62A-373F6BC5D871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9019281" y="2246123"/>
            <a:ext cx="1478452" cy="69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/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269FA89-4EFF-887C-772D-F55A52172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2" y="1337226"/>
                <a:ext cx="584712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/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F892D26-9FA4-33F9-C2CF-F2EF8F539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2031942"/>
                <a:ext cx="584712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/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317A083-15FB-A172-D91B-EAB2405C0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30" y="2691963"/>
                <a:ext cx="584712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/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ACA6E82-FE75-EED6-1FC7-6BDBC0CA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735" y="3351188"/>
                <a:ext cx="584712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/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17FA75D-90DE-4768-3A29-F15441EC9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49" y="4017745"/>
                <a:ext cx="58471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/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93C675D-C9E6-72F9-6B99-38CF88F9C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398" y="1875712"/>
                <a:ext cx="609206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/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7F79922-4A90-1628-F09E-7259C0D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379" y="2134519"/>
                <a:ext cx="614527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/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F9D2CA-2A66-ABE4-3CD8-F2CBA690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543" y="2723414"/>
                <a:ext cx="586379" cy="369332"/>
              </a:xfrm>
              <a:prstGeom prst="rect">
                <a:avLst/>
              </a:prstGeom>
              <a:blipFill>
                <a:blip r:embed="rId4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/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FC3D0857-BA8D-9E55-62AE-024E1B014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753" y="2034677"/>
                <a:ext cx="586379" cy="369332"/>
              </a:xfrm>
              <a:prstGeom prst="rect">
                <a:avLst/>
              </a:prstGeom>
              <a:blipFill>
                <a:blip r:embed="rId4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/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96AFA36-36C9-FD1D-811E-BFD9F9DAB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347" y="3347415"/>
                <a:ext cx="586379" cy="369332"/>
              </a:xfrm>
              <a:prstGeom prst="rect">
                <a:avLst/>
              </a:prstGeom>
              <a:blipFill>
                <a:blip r:embed="rId4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BED6270B-9822-D2B4-3426-2B9B69F85129}"/>
              </a:ext>
            </a:extLst>
          </p:cNvPr>
          <p:cNvCxnSpPr>
            <a:cxnSpLocks/>
            <a:stCxn id="88" idx="6"/>
            <a:endCxn id="94" idx="2"/>
          </p:cNvCxnSpPr>
          <p:nvPr/>
        </p:nvCxnSpPr>
        <p:spPr>
          <a:xfrm>
            <a:off x="9019281" y="2903349"/>
            <a:ext cx="1478452" cy="41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8FD4C33-3F98-34B0-24F5-24AFB29EBA13}"/>
              </a:ext>
            </a:extLst>
          </p:cNvPr>
          <p:cNvCxnSpPr>
            <a:cxnSpLocks/>
            <a:stCxn id="90" idx="6"/>
            <a:endCxn id="94" idx="2"/>
          </p:cNvCxnSpPr>
          <p:nvPr/>
        </p:nvCxnSpPr>
        <p:spPr>
          <a:xfrm flipV="1">
            <a:off x="9019281" y="2944969"/>
            <a:ext cx="1478452" cy="615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7D6D71FF-A553-25D7-861B-06B527AA143D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 flipV="1">
            <a:off x="9019281" y="2944969"/>
            <a:ext cx="1478452" cy="12728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/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60CC8FB-F71B-0239-BFD9-BC06B17A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22" y="2587405"/>
                <a:ext cx="61452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/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68D5B85-518B-C39E-8FAD-B76FCA00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000" y="3079738"/>
                <a:ext cx="607539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/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9DB5AF9-469C-E905-FA35-A0CD0BA5A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80" y="3659267"/>
                <a:ext cx="61452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/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44EF17AD-49F1-E89E-E47F-281F6A0AE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706" y="1470222"/>
                <a:ext cx="562590" cy="391646"/>
              </a:xfrm>
              <a:prstGeom prst="rect">
                <a:avLst/>
              </a:prstGeom>
              <a:blipFill>
                <a:blip r:embed="rId4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/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...</a:t>
                </a:r>
                <a:r>
                  <a:rPr lang="zh-CN" altLang="en-US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52</m:t>
                            </m:r>
                          </m:sub>
                        </m:sSub>
                      </m:den>
                    </m:f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C5E2D78-D9CD-05BF-EF87-7E8D32A4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274" y="4558660"/>
                <a:ext cx="3889490" cy="533929"/>
              </a:xfrm>
              <a:prstGeom prst="rect">
                <a:avLst/>
              </a:prstGeom>
              <a:blipFill>
                <a:blip r:embed="rId4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A041DC55-9228-68E0-3F16-97250E605285}"/>
              </a:ext>
            </a:extLst>
          </p:cNvPr>
          <p:cNvCxnSpPr>
            <a:cxnSpLocks/>
            <a:stCxn id="128" idx="2"/>
            <a:endCxn id="81" idx="0"/>
          </p:cNvCxnSpPr>
          <p:nvPr/>
        </p:nvCxnSpPr>
        <p:spPr>
          <a:xfrm flipH="1">
            <a:off x="8445104" y="5092589"/>
            <a:ext cx="1627915" cy="449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53D7038-5ED6-21B6-B939-B36785264F09}"/>
              </a:ext>
            </a:extLst>
          </p:cNvPr>
          <p:cNvCxnSpPr>
            <a:stCxn id="7" idx="6"/>
            <a:endCxn id="30" idx="2"/>
          </p:cNvCxnSpPr>
          <p:nvPr/>
        </p:nvCxnSpPr>
        <p:spPr>
          <a:xfrm flipV="1">
            <a:off x="1415475" y="2534396"/>
            <a:ext cx="1674482" cy="1165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DE2038E-4EAE-5091-A3E0-3D25A66B6F28}"/>
              </a:ext>
            </a:extLst>
          </p:cNvPr>
          <p:cNvCxnSpPr>
            <a:stCxn id="7" idx="6"/>
            <a:endCxn id="12" idx="4"/>
          </p:cNvCxnSpPr>
          <p:nvPr/>
        </p:nvCxnSpPr>
        <p:spPr>
          <a:xfrm flipV="1">
            <a:off x="1415475" y="3223009"/>
            <a:ext cx="1648801" cy="477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779BC85-6CCD-C578-88D5-E773ECB3B9A5}"/>
              </a:ext>
            </a:extLst>
          </p:cNvPr>
          <p:cNvCxnSpPr>
            <a:stCxn id="7" idx="6"/>
            <a:endCxn id="13" idx="4"/>
          </p:cNvCxnSpPr>
          <p:nvPr/>
        </p:nvCxnSpPr>
        <p:spPr>
          <a:xfrm>
            <a:off x="1415475" y="3700234"/>
            <a:ext cx="1648801" cy="18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/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D248CD0-64BE-2FA0-6A28-E9FECA4C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05" y="3006726"/>
                <a:ext cx="607539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/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868E73-A047-669E-7677-3544E747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64" y="3336810"/>
                <a:ext cx="607539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/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44F4448-9E35-33AA-9DD1-5661C54E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259" y="3704671"/>
                <a:ext cx="607539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112461A8-2B39-DF50-6127-9D99C39F54DC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 flipH="1" flipV="1">
            <a:off x="401279" y="5083363"/>
            <a:ext cx="96813" cy="931504"/>
          </a:xfrm>
          <a:prstGeom prst="bentConnector3">
            <a:avLst>
              <a:gd name="adj1" fmla="val -2361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/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kumimoji="1" i="1"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="1">
                    <a:solidFill>
                      <a:schemeClr val="accent5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b="1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nary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nary>
                    <m:r>
                      <a:rPr lang="en-US" altLang="zh-CN" b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sup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60AF04-D999-2CCA-0B13-96103947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4" y="6372102"/>
                <a:ext cx="11270091" cy="389850"/>
              </a:xfrm>
              <a:prstGeom prst="rect">
                <a:avLst/>
              </a:prstGeom>
              <a:blipFill>
                <a:blip r:embed="rId53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5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A281726A-7A4F-F7DA-962C-198AEF9F592C}"/>
              </a:ext>
            </a:extLst>
          </p:cNvPr>
          <p:cNvGrpSpPr/>
          <p:nvPr/>
        </p:nvGrpSpPr>
        <p:grpSpPr>
          <a:xfrm>
            <a:off x="391008" y="1377580"/>
            <a:ext cx="2424954" cy="3034288"/>
            <a:chOff x="7897441" y="804882"/>
            <a:chExt cx="2424954" cy="30342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A76A785-9866-C24A-F759-782C2FD555FE}"/>
                </a:ext>
              </a:extLst>
            </p:cNvPr>
            <p:cNvSpPr/>
            <p:nvPr/>
          </p:nvSpPr>
          <p:spPr>
            <a:xfrm>
              <a:off x="7984950" y="850267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8EABACD-0F0F-3E46-9F4E-D8860C5E9905}"/>
                </a:ext>
              </a:extLst>
            </p:cNvPr>
            <p:cNvSpPr/>
            <p:nvPr/>
          </p:nvSpPr>
          <p:spPr>
            <a:xfrm>
              <a:off x="7984950" y="2164719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386743-1374-7472-5472-BD184C1E4CA3}"/>
                </a:ext>
              </a:extLst>
            </p:cNvPr>
            <p:cNvSpPr/>
            <p:nvPr/>
          </p:nvSpPr>
          <p:spPr>
            <a:xfrm>
              <a:off x="7984950" y="3479170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7FA618B-0FC3-BC0F-C8F2-6CD506FC8932}"/>
                </a:ext>
              </a:extLst>
            </p:cNvPr>
            <p:cNvSpPr/>
            <p:nvPr/>
          </p:nvSpPr>
          <p:spPr>
            <a:xfrm>
              <a:off x="7984950" y="2821945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8351AB3-7AF1-8CC7-9F93-064205E9F6A4}"/>
                </a:ext>
              </a:extLst>
            </p:cNvPr>
            <p:cNvSpPr/>
            <p:nvPr/>
          </p:nvSpPr>
          <p:spPr>
            <a:xfrm>
              <a:off x="7984950" y="1507493"/>
              <a:ext cx="360000" cy="36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3A7BEE-BFEE-34B2-93E9-CC5C414BB096}"/>
                </a:ext>
              </a:extLst>
            </p:cNvPr>
            <p:cNvSpPr/>
            <p:nvPr/>
          </p:nvSpPr>
          <p:spPr>
            <a:xfrm>
              <a:off x="9813751" y="2164720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E4A41A7-6B0D-0FA2-3FFF-BAE3F262CDDA}"/>
                </a:ext>
              </a:extLst>
            </p:cNvPr>
            <p:cNvSpPr/>
            <p:nvPr/>
          </p:nvSpPr>
          <p:spPr>
            <a:xfrm>
              <a:off x="9813751" y="2821946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BE318B6-96EE-FCB2-4F1A-A13F8A2A6016}"/>
                </a:ext>
              </a:extLst>
            </p:cNvPr>
            <p:cNvSpPr/>
            <p:nvPr/>
          </p:nvSpPr>
          <p:spPr>
            <a:xfrm>
              <a:off x="9813751" y="1507494"/>
              <a:ext cx="360000" cy="3600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C4469EE-F4FA-B05A-FBC3-44878E2F6E96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8344950" y="1030267"/>
              <a:ext cx="1468801" cy="6572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01457E1E-78A5-3ECF-7393-CFD6D6351B3F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>
              <a:off x="8344950" y="1030267"/>
              <a:ext cx="1468801" cy="13144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06FDBA27-87FB-931A-4361-19C1CEF8FE33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8344950" y="1030267"/>
              <a:ext cx="1468801" cy="19716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/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6AC19BB-D68A-A20E-90A5-BED46C72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804882"/>
                  <a:ext cx="58471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/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E10F30-6E20-DB77-B2C2-1AFAED7C4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1466775"/>
                  <a:ext cx="5847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/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6A60348-DA63-1ADD-DCE3-15449E858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119334"/>
                  <a:ext cx="5847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/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A1C5FC8-7875-0F9E-A15B-B44E1D75A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2778645"/>
                  <a:ext cx="58471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/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50DF86-4860-A88B-5326-A24CCAEF9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41" y="3446620"/>
                  <a:ext cx="5847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/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D5C768-8E1A-0AE9-C8EF-0CB69D0DF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096611"/>
                  <a:ext cx="6092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/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3BB2AA4-4F44-BD32-2AA0-3129F71B5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350" y="1504622"/>
                  <a:ext cx="6092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/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CB30D27-465B-84D6-902B-558A4D328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119" y="1881907"/>
                  <a:ext cx="6092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/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3DBDA6D-F8BD-E7A8-5B93-C9F4C452D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242" y="1466775"/>
                  <a:ext cx="58637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/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1757F94-EE6A-4CB9-4807-8197A3BF3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5771" y="2133333"/>
                  <a:ext cx="58637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/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EA6BD4F-EF23-D880-6A44-2AEFB9019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016" y="2788785"/>
                  <a:ext cx="5863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C16AF3E-B00A-9435-F4AB-F0ACC1E52F38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 flipV="1">
              <a:off x="8344950" y="1836107"/>
              <a:ext cx="1674482" cy="116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FD0F64B9-CB0E-9301-C81B-8A1BA8AB9D54}"/>
                </a:ext>
              </a:extLst>
            </p:cNvPr>
            <p:cNvCxnSpPr>
              <a:stCxn id="7" idx="6"/>
              <a:endCxn id="9" idx="4"/>
            </p:cNvCxnSpPr>
            <p:nvPr/>
          </p:nvCxnSpPr>
          <p:spPr>
            <a:xfrm flipV="1">
              <a:off x="8344950" y="2524720"/>
              <a:ext cx="1648801" cy="47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4922D289-076B-8F96-4504-CD3CCDA73AD1}"/>
                </a:ext>
              </a:extLst>
            </p:cNvPr>
            <p:cNvCxnSpPr>
              <a:stCxn id="7" idx="6"/>
              <a:endCxn id="10" idx="4"/>
            </p:cNvCxnSpPr>
            <p:nvPr/>
          </p:nvCxnSpPr>
          <p:spPr>
            <a:xfrm>
              <a:off x="8344950" y="3001945"/>
              <a:ext cx="1648801" cy="1800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/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656B217-3FF9-81BC-E081-BF147DA52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3980" y="2308437"/>
                  <a:ext cx="6075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/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82FBF7E-0685-8D8D-D4C6-5936ABE71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439" y="2638521"/>
                  <a:ext cx="60753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/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1C71FE1-3791-B040-F3DD-050CAB7BC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734" y="3006382"/>
                  <a:ext cx="607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0FA0F6B-0B81-13FC-4E01-3B76A07AD0EA}"/>
              </a:ext>
            </a:extLst>
          </p:cNvPr>
          <p:cNvSpPr txBox="1"/>
          <p:nvPr/>
        </p:nvSpPr>
        <p:spPr>
          <a:xfrm>
            <a:off x="4112912" y="236213"/>
            <a:ext cx="7669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X: A numpy array of shape (N, D),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N=100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,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D=5,X[n]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means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n_th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sample</a:t>
            </a:r>
          </a:p>
          <a:p>
            <a:pPr marL="285750" indent="-285750">
              <a:buFontTx/>
              <a:buChar char="-"/>
            </a:pP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W: A numpy array of shape (D, C) weights,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C=3</a:t>
            </a:r>
          </a:p>
          <a:p>
            <a:pPr marL="285750" indent="-285750">
              <a:buFontTx/>
              <a:buChar char="-"/>
            </a:pPr>
            <a:r>
              <a:rPr lang="en-US" altLang="zh-CN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Y:</a:t>
            </a:r>
            <a:r>
              <a:rPr lang="zh-CN" altLang="en-US" sz="1400">
                <a:solidFill>
                  <a:srgbClr val="A31515"/>
                </a:solidFill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A numpy array of shape (N,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C) output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score;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  <a:p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- </a:t>
            </a:r>
            <a:r>
              <a:rPr lang="zh-CN" altLang="en-US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 </a:t>
            </a:r>
            <a:r>
              <a:rPr lang="en-US" altLang="zh-CN" sz="1400" b="0">
                <a:solidFill>
                  <a:srgbClr val="A31515"/>
                </a:solidFill>
                <a:effectLst/>
                <a:latin typeface="Meslo LG S Regular for Powerline" panose="020B0609030804020204" pitchFamily="49" charset="0"/>
              </a:rPr>
              <a:t>y: A numpy array of shape (N,) labels; y[i] = c</a:t>
            </a:r>
            <a:endParaRPr lang="en-US" altLang="zh-CN" sz="1400" b="0">
              <a:solidFill>
                <a:srgbClr val="000000"/>
              </a:solidFill>
              <a:effectLst/>
              <a:latin typeface="Meslo LG S Regular for Powerline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/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74BF54A-0F60-7430-9597-AB133478E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551" y="239991"/>
                <a:ext cx="17340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/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zh-CN" alt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1,100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kumimoji="1" lang="en-US" altLang="zh-CN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b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F10E3F7-45D3-F57D-3266-A117C7BF2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758" y="609974"/>
                <a:ext cx="2381479" cy="923330"/>
              </a:xfrm>
              <a:prstGeom prst="rect">
                <a:avLst/>
              </a:prstGeom>
              <a:blipFill>
                <a:blip r:embed="rId17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90F9046B-2ADA-358A-3AF9-B124833D5D0A}"/>
              </a:ext>
            </a:extLst>
          </p:cNvPr>
          <p:cNvGrpSpPr/>
          <p:nvPr/>
        </p:nvGrpSpPr>
        <p:grpSpPr>
          <a:xfrm>
            <a:off x="4398758" y="1395574"/>
            <a:ext cx="6783173" cy="1702724"/>
            <a:chOff x="4615485" y="1639549"/>
            <a:chExt cx="6783173" cy="1702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/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:(100,5)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7057B86-F991-C9DC-A98B-B764D310D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03" y="3065274"/>
                  <a:ext cx="176760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43" t="-4545" r="-3571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/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F5B406D1-9385-92D1-53CA-B0FCF6D4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485" y="1639549"/>
                  <a:ext cx="2782687" cy="1273169"/>
                </a:xfrm>
                <a:prstGeom prst="rect">
                  <a:avLst/>
                </a:prstGeom>
                <a:blipFill>
                  <a:blip r:embed="rId19"/>
                  <a:stretch>
                    <a:fillRect r="-1364" b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/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E14FF9E-AD1F-1F71-B553-46F52D3DC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939" y="1639549"/>
                  <a:ext cx="1915370" cy="1303690"/>
                </a:xfrm>
                <a:prstGeom prst="rect">
                  <a:avLst/>
                </a:prstGeom>
                <a:blipFill>
                  <a:blip r:embed="rId20"/>
                  <a:stretch>
                    <a:fillRect b="-9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/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60F894EB-BB88-A191-C38A-F55C29897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912" y="3056708"/>
                  <a:ext cx="158504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381" t="-4348" r="-4762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/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0B920A5-ACC1-1F6C-5BCE-AE1ADA303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9656" y="1652906"/>
                  <a:ext cx="1915370" cy="1306448"/>
                </a:xfrm>
                <a:prstGeom prst="rect">
                  <a:avLst/>
                </a:prstGeom>
                <a:blipFill>
                  <a:blip r:embed="rId22"/>
                  <a:stretch>
                    <a:fillRect l="-1961" t="-962"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/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:(100,3)</m:t>
                        </m:r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12D1229C-2866-3B4A-1235-A3449145D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676" y="3028214"/>
                  <a:ext cx="1757982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78" t="-4545" r="-4317" b="-4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/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7B59CC-7D3E-220B-72B9-2CFABB3C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3471644"/>
                <a:ext cx="6450740" cy="1462260"/>
              </a:xfrm>
              <a:prstGeom prst="rect">
                <a:avLst/>
              </a:prstGeom>
              <a:blipFill>
                <a:blip r:embed="rId24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/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86E4C4-85F6-856E-9008-A66A4068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598" y="5290648"/>
                <a:ext cx="6549998" cy="1418786"/>
              </a:xfrm>
              <a:prstGeom prst="rect">
                <a:avLst/>
              </a:prstGeom>
              <a:blipFill>
                <a:blip r:embed="rId25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/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1400"/>
                  <a:t>的第一个维度和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zh-CN" altLang="en-US" sz="1400"/>
                  <a:t>的第二个维度对应所属于的</a:t>
                </a:r>
                <a14:m>
                  <m:oMath xmlns:m="http://schemas.openxmlformats.org/officeDocument/2006/math">
                    <m:r>
                      <a:rPr kumimoji="1" lang="en-US" altLang="zh-CN" sz="14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zh-CN" altLang="en-US" sz="1400"/>
                  <a:t>的两个维度</a:t>
                </a:r>
                <a:r>
                  <a:rPr kumimoji="1" lang="en-US" altLang="zh-CN" sz="1400"/>
                  <a:t>,</a:t>
                </a:r>
                <a:r>
                  <a:rPr kumimoji="1" lang="zh-CN" alt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zh-CN" altLang="en-US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kumimoji="1" lang="zh-CN" altLang="en-US" sz="140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E24A408-93C8-1456-2EB8-FAF935994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06" y="3163867"/>
                <a:ext cx="6123023" cy="307777"/>
              </a:xfrm>
              <a:prstGeom prst="rect">
                <a:avLst/>
              </a:prstGeom>
              <a:blipFill>
                <a:blip r:embed="rId2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/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𝑛𝑗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zh-CN" altLang="en-US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CD0501-C3D2-7DD9-8B1D-A719D0F2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" y="4875141"/>
                <a:ext cx="6549998" cy="391646"/>
              </a:xfrm>
              <a:prstGeom prst="rect">
                <a:avLst/>
              </a:prstGeom>
              <a:blipFill>
                <a:blip r:embed="rId2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/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/>
                  <a:t>每组输入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b="0" i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2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200" b="0" i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kumimoji="1" lang="zh-CN" altLang="en-US" sz="1200"/>
                  <a:t>会产生元素个数为</a:t>
                </a:r>
                <a:r>
                  <a:rPr kumimoji="1" lang="en-US" altLang="zh-CN" sz="1200">
                    <a:solidFill>
                      <a:srgbClr val="FFC000"/>
                    </a:solidFill>
                  </a:rPr>
                  <a:t>3</a:t>
                </a:r>
                <a:r>
                  <a:rPr kumimoji="1" lang="zh-CN" altLang="en-US" sz="1200">
                    <a:solidFill>
                      <a:srgbClr val="FFC000"/>
                    </a:solidFill>
                  </a:rPr>
                  <a:t>（类别个）</a:t>
                </a:r>
                <a:r>
                  <a:rPr kumimoji="1" lang="zh-CN" altLang="en-US" sz="1200"/>
                  <a:t>的列表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5841BEA-C58E-AA7A-0F20-5A9AC7A49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44" y="4043824"/>
                <a:ext cx="3649076" cy="276999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/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zh-CN" altLang="en-US" sz="1200"/>
                  <a:t>中每个元素会被使用</a:t>
                </a:r>
                <a14:m>
                  <m:oMath xmlns:m="http://schemas.openxmlformats.org/officeDocument/2006/math">
                    <m:r>
                      <a:rPr kumimoji="1" lang="en-US" altLang="zh-CN" sz="12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CN" altLang="en-US" sz="1200"/>
                  <a:t>次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AD3D09D-6B4C-2D3E-CD02-650EFC54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71" y="5821105"/>
                <a:ext cx="1966244" cy="276999"/>
              </a:xfrm>
              <a:prstGeom prst="rect">
                <a:avLst/>
              </a:prstGeom>
              <a:blipFill>
                <a:blip r:embed="rId2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33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949B42-FBCF-F17D-F673-0C821F34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227981"/>
            <a:ext cx="9347692" cy="5737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078597-3932-C9FF-8F5B-D1AAD5603549}"/>
              </a:ext>
            </a:extLst>
          </p:cNvPr>
          <p:cNvSpPr txBox="1"/>
          <p:nvPr/>
        </p:nvSpPr>
        <p:spPr>
          <a:xfrm>
            <a:off x="7075714" y="6488668"/>
            <a:ext cx="423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https://cs231n.github.io/optimization-1/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21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/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假设一共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是第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个样本的真实类别是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1(1,2,3)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，则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𝑗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≠1</m:t>
                          </m:r>
                        </m:sub>
                        <m:sup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zh-CN" sz="1600" b="0" i="0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⁡(0,</m:t>
                          </m:r>
                          <m:sSubSup>
                            <m:sSubSup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b="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sz="16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</m:func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max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⁡(0,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则当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en-US" altLang="zh-CN" sz="16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,</m:t>
                      </m:r>
                      <m:f>
                        <m:f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Pr>
                        <m:num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6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−2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753DA82-E781-59DD-562A-A3815718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49" y="0"/>
                <a:ext cx="5835888" cy="2809231"/>
              </a:xfrm>
              <a:prstGeom prst="rect">
                <a:avLst/>
              </a:prstGeom>
              <a:blipFill>
                <a:blip r:embed="rId2"/>
                <a:stretch>
                  <a:fillRect l="-652" t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/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:(5,100)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BFDD16-3F3F-9434-252B-B0E2535B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1" y="5478643"/>
                <a:ext cx="1997085" cy="276999"/>
              </a:xfrm>
              <a:prstGeom prst="rect">
                <a:avLst/>
              </a:prstGeom>
              <a:blipFill>
                <a:blip r:embed="rId3"/>
                <a:stretch>
                  <a:fillRect l="-1899" r="-379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/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C9FDAF8-A0CF-62DD-5A59-CC10C9C4E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545" y="4201801"/>
                <a:ext cx="2495682" cy="133504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/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𝐶𝑜𝑒𝑓𝑓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𝑚𝑎𝑡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:(100,3)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A6150D-6918-6E52-6202-F84F66A7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718" y="3879045"/>
                <a:ext cx="2752164" cy="276999"/>
              </a:xfrm>
              <a:prstGeom prst="rect">
                <a:avLst/>
              </a:prstGeom>
              <a:blipFill>
                <a:blip r:embed="rId5"/>
                <a:stretch>
                  <a:fillRect l="-2304" t="-4348" r="-276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/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7D40558-9CC6-BBE7-3864-6826270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283" y="4196858"/>
                <a:ext cx="1915370" cy="1306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/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b="0" i="1">
                          <a:latin typeface="Cambria Math" panose="02040503050406030204" pitchFamily="18" charset="0"/>
                        </a:rPr>
                        <m:t>:(5,3)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E8318E9-D912-233A-8534-75CBE4F5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85" y="5635060"/>
                <a:ext cx="1718099" cy="276999"/>
              </a:xfrm>
              <a:prstGeom prst="rect">
                <a:avLst/>
              </a:prstGeom>
              <a:blipFill>
                <a:blip r:embed="rId7"/>
                <a:stretch>
                  <a:fillRect l="-2941" r="-367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/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8F53-B7FB-D573-4FC9-337B398E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05175"/>
                <a:ext cx="2782687" cy="1305935"/>
              </a:xfrm>
              <a:prstGeom prst="rect">
                <a:avLst/>
              </a:prstGeom>
              <a:blipFill>
                <a:blip r:embed="rId8"/>
                <a:stretch>
                  <a:fillRect t="-971"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/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/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0E51BD-0F27-59AE-715E-DC9DC9AE4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44" y="4145061"/>
                <a:ext cx="5487208" cy="1475084"/>
              </a:xfrm>
              <a:prstGeom prst="rect">
                <a:avLst/>
              </a:prstGeom>
              <a:blipFill>
                <a:blip r:embed="rId9"/>
                <a:stretch>
                  <a:fillRect t="-855" b="-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/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来说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...</a:t>
                </a:r>
                <a:r>
                  <a:rPr kumimoji="1"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转置前就是一个完整的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zh-CN" altLang="en-US" sz="1600" i="1">
                        <a:latin typeface="Cambria Math" panose="02040503050406030204" pitchFamily="18" charset="0"/>
                      </a:rPr>
                      <m:t>维的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zh-CN" altLang="en-US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A765BB-1075-F680-4E73-60081C936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74" y="5617142"/>
                <a:ext cx="5302226" cy="369332"/>
              </a:xfrm>
              <a:prstGeom prst="rect">
                <a:avLst/>
              </a:prstGeom>
              <a:blipFill>
                <a:blip r:embed="rId10"/>
                <a:stretch>
                  <a:fillRect l="-477" t="-10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/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C32315-E2A3-57EC-0AFD-59927EE2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58" y="5521386"/>
                <a:ext cx="2390020" cy="1344599"/>
              </a:xfrm>
              <a:prstGeom prst="rect">
                <a:avLst/>
              </a:prstGeom>
              <a:blipFill>
                <a:blip r:embed="rId11"/>
                <a:stretch>
                  <a:fillRect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/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kumimoji="1"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kumimoji="1" lang="en-US" altLang="zh-CN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111269-D835-E66A-5E75-55DDC7CD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02" y="300403"/>
                <a:ext cx="6549998" cy="2508828"/>
              </a:xfrm>
              <a:prstGeom prst="rect">
                <a:avLst/>
              </a:prstGeom>
              <a:blipFill>
                <a:blip r:embed="rId12"/>
                <a:stretch>
                  <a:fillRect b="-50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06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2CAE833-6A53-8936-26FC-8C18793ECBEE}"/>
              </a:ext>
            </a:extLst>
          </p:cNvPr>
          <p:cNvGrpSpPr/>
          <p:nvPr/>
        </p:nvGrpSpPr>
        <p:grpSpPr>
          <a:xfrm>
            <a:off x="53856" y="167560"/>
            <a:ext cx="6195117" cy="1966106"/>
            <a:chOff x="598715" y="130734"/>
            <a:chExt cx="6195117" cy="1966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/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9F1F82C-2D8E-E2FB-7F57-B8520A6E6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15" y="130734"/>
                  <a:ext cx="1143728" cy="1305935"/>
                </a:xfrm>
                <a:prstGeom prst="rect">
                  <a:avLst/>
                </a:prstGeom>
                <a:blipFill>
                  <a:blip r:embed="rId3"/>
                  <a:stretch>
                    <a:fillRect b="-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/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514C199-E487-C1D1-FC69-344F7BF3F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514" y="130734"/>
                  <a:ext cx="4369957" cy="1304460"/>
                </a:xfrm>
                <a:prstGeom prst="rect">
                  <a:avLst/>
                </a:prstGeom>
                <a:blipFill>
                  <a:blip r:embed="rId4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/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紫色表示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𝑇𝑟𝑢𝑒</m:t>
                      </m:r>
                      <m:r>
                        <a:rPr kumimoji="1" lang="zh-CN" altLang="en-US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 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𝑙𝑎𝑏𝑒𝑙</m:t>
                      </m:r>
                    </m:oMath>
                  </a14:m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,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按照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的样本顺序，依次是</a:t>
                  </a:r>
                  <a:r>
                    <a:rPr kumimoji="1" lang="en-US" altLang="zh-CN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:</a:t>
                  </a: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sym typeface="Wingdings" pitchFamily="2" charset="2"/>
                        </a:rPr>
                        <m:t>(1,2,2,3,1)</m:t>
                      </m:r>
                    </m:oMath>
                  </a14:m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  <a:sym typeface="Wingdings" pitchFamily="2" charset="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  <a:sym typeface="Wingdings" pitchFamily="2" charset="2"/>
                    </a:rPr>
                    <a:t>只看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的第二个下标即可，第一个下标是</a:t>
                  </a:r>
                  <a14:m>
                    <m:oMath xmlns:m="http://schemas.openxmlformats.org/officeDocument/2006/math">
                      <m:r>
                        <a:rPr kumimoji="1" lang="en-US" altLang="zh-CN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𝑛</m:t>
                      </m:r>
                      <m:r>
                        <a:rPr kumimoji="1" lang="zh-CN" altLang="en-US" sz="1400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，</m:t>
                      </m:r>
                    </m:oMath>
                  </a14:m>
                  <a:r>
                    <a:rPr kumimoji="1" lang="zh-CN" altLang="en-US" sz="1400">
                      <a:latin typeface="SimSun" panose="02010600030101010101" pitchFamily="2" charset="-122"/>
                      <a:ea typeface="SimSun" panose="02010600030101010101" pitchFamily="2" charset="-122"/>
                    </a:rPr>
                    <a:t>样本编号</a:t>
                  </a:r>
                  <a:endParaRPr kumimoji="1"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C9C3039-A97E-6038-4ADA-CC4E91750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056" y="1400816"/>
                  <a:ext cx="5465776" cy="696024"/>
                </a:xfrm>
                <a:prstGeom prst="rect">
                  <a:avLst/>
                </a:prstGeom>
                <a:blipFill>
                  <a:blip r:embed="rId5"/>
                  <a:stretch>
                    <a:fillRect l="-231"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/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8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800" b="0">
                    <a:ea typeface="SimSun" panose="02010600030101010101" pitchFamily="2" charset="-122"/>
                  </a:rPr>
                  <a:t> </a:t>
                </a:r>
                <a:r>
                  <a:rPr kumimoji="1" lang="zh-CN" altLang="en-US" sz="1400">
                    <a:ea typeface="SimSun" panose="02010600030101010101" pitchFamily="2" charset="-122"/>
                  </a:rPr>
                  <a:t>粗体表示是向量</a:t>
                </a:r>
                <a:br>
                  <a:rPr kumimoji="1" lang="en-US" altLang="zh-CN" sz="1800" b="0">
                    <a:ea typeface="SimSun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 b="0" i="0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)+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max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kumimoji="1" lang="en-US" altLang="zh-CN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  <m: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𝟑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b="1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𝒘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12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>
                  <a:ea typeface="SimSun" panose="02010600030101010101" pitchFamily="2" charset="-122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13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23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>
                    <a:latin typeface="SimSun" panose="02010600030101010101" pitchFamily="2" charset="-122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11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</m:oMath>
                </a14:m>
                <a:r>
                  <a:rPr kumimoji="1" lang="en-US" altLang="zh-CN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zh-CN" alt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21</m:t>
                        </m:r>
                      </m:sub>
                    </m:sSub>
                  </m:oMath>
                </a14:m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500"/>
                  </a:lnSpc>
                </a:pPr>
                <a:endParaRPr kumimoji="1" lang="en-US" altLang="zh-CN">
                  <a:latin typeface="SimSun" panose="02010600030101010101" pitchFamily="2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94A484B-B366-BAF9-67B4-150071AB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75202"/>
                <a:ext cx="6302831" cy="3609771"/>
              </a:xfrm>
              <a:prstGeom prst="rect">
                <a:avLst/>
              </a:prstGeom>
              <a:blipFill>
                <a:blip r:embed="rId6"/>
                <a:stretch>
                  <a:fillRect t="-9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/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kumimoji="1" sz="1400">
                    <a:latin typeface="SimSun" panose="02010600030101010101" pitchFamily="2" charset="-122"/>
                    <a:ea typeface="SimSun" panose="02010600030101010101" pitchFamily="2" charset="-122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中的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/>
                  <a:t>对应的是第几个类别</a:t>
                </a:r>
                <a:r>
                  <a:rPr lang="en-US" altLang="zh-CN"/>
                  <a:t>,</a:t>
                </a: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𝑖𝑐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中的第二个维度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的值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表示的是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B3B46F7-8B7D-EC03-6FA3-EFF47BC6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50" y="3795529"/>
                <a:ext cx="2618015" cy="1120820"/>
              </a:xfrm>
              <a:prstGeom prst="rect">
                <a:avLst/>
              </a:prstGeom>
              <a:blipFill>
                <a:blip r:embed="rId7"/>
                <a:stretch>
                  <a:fillRect l="-966" r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/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13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23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zh-CN" altLang="en-US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 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18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kumimoji="1" lang="en-US" altLang="zh-CN" sz="18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8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kumimoji="1" lang="en-US" altLang="zh-CN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1800" b="1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1800" b="1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1800" b="1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13DDD2-5832-BB6F-D190-A27D9982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47661"/>
                <a:ext cx="5193040" cy="2427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/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假设共有样本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个，</a:t>
                </a:r>
                <a14:m>
                  <m:oMath xmlns:m="http://schemas.openxmlformats.org/officeDocument/2006/math"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𝑛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kumimoji="1" lang="en-US" altLang="zh-CN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zh-CN" altLang="en-US" sz="16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每个样本有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2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维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𝑋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5,2</m:t>
                        </m:r>
                      </m:e>
                    </m:d>
                  </m:oMath>
                </a14:m>
                <a:endParaRPr kumimoji="1" lang="en-US" altLang="zh-CN" sz="1600" b="0"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共有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3</a:t>
                </a: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个类别</a:t>
                </a:r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kumimoji="1" lang="en-US" altLang="zh-CN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,</a:t>
                </a:r>
                <a:r>
                  <a:rPr kumimoji="1" lang="en-US" altLang="zh-CN" sz="160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b="0" i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W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𝑠h𝑎𝑝𝑒</m:t>
                    </m:r>
                    <m:r>
                      <a:rPr kumimoji="1" lang="en-US" altLang="zh-CN" sz="16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=(2,3)</m:t>
                    </m:r>
                  </m:oMath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输出和输入的映射关系是：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600" i="1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𝑐𝑜𝑟𝑒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𝑋𝑊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16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zh-CN" sz="1600" b="0">
                  <a:latin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5,3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𝑠h𝑎𝑝𝑒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>
                              <a:latin typeface="Cambria Math" panose="02040503050406030204" pitchFamily="18" charset="0"/>
                            </a:rPr>
                            <m:t>5,</m:t>
                          </m:r>
                        </m:e>
                      </m:d>
                      <m:r>
                        <a:rPr kumimoji="1" lang="en-US" altLang="zh-CN" sz="16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表示第</m:t>
                      </m:r>
                      <m:r>
                        <a:rPr kumimoji="1" lang="en-US" altLang="zh-C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个样本的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kumimoji="1" lang="zh-CN" altLang="en-US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label</m:t>
                      </m:r>
                    </m:oMath>
                  </m:oMathPara>
                </a14:m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损失函数是：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kumimoji="1" lang="en-US" altLang="zh-CN" sz="16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𝑗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sz="1600" b="0" i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⁡(0,</m:t>
                        </m:r>
                        <m:sSubSup>
                          <m:sSubSup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16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1600" b="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zh-CN" sz="1600" b="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160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endParaRPr kumimoji="1" lang="en-US" altLang="zh-CN" sz="16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C66E75-E121-4552-D0C3-B95D60BE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58" y="89807"/>
                <a:ext cx="6574358" cy="1970283"/>
              </a:xfrm>
              <a:prstGeom prst="rect">
                <a:avLst/>
              </a:prstGeom>
              <a:blipFill>
                <a:blip r:embed="rId9"/>
                <a:stretch>
                  <a:fillRect l="-385" b="-28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/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实际上，存在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的情况</m:t>
                    </m:r>
                    <m:r>
                      <a:rPr kumimoji="1" lang="zh-CN" altLang="en-US" sz="1400" b="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，</m:t>
                    </m:r>
                    <m:r>
                      <a:rPr kumimoji="1" lang="zh-CN" alt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因此系数矩阵实际上</m:t>
                    </m:r>
                  </m:oMath>
                </a14:m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会更类似下面： </a:t>
                </a:r>
                <a:endParaRPr kumimoji="1" lang="en-US" altLang="zh-CN" sz="1400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1600" b="1" i="1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zh-CN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66A1510-94B0-C82B-659D-3D5AA08A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31" y="5427312"/>
                <a:ext cx="5791198" cy="1500091"/>
              </a:xfrm>
              <a:prstGeom prst="rect">
                <a:avLst/>
              </a:prstGeom>
              <a:blipFill>
                <a:blip r:embed="rId10"/>
                <a:stretch>
                  <a:fillRect l="-438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F5C5FF-C869-4591-5505-1C0CD69695E0}"/>
              </a:ext>
            </a:extLst>
          </p:cNvPr>
          <p:cNvGrpSpPr/>
          <p:nvPr/>
        </p:nvGrpSpPr>
        <p:grpSpPr>
          <a:xfrm>
            <a:off x="6163035" y="2253023"/>
            <a:ext cx="6082780" cy="1474166"/>
            <a:chOff x="6163035" y="2094420"/>
            <a:chExt cx="6082780" cy="1474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/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kumimoji="1" lang="en-US" altLang="zh-CN" sz="16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53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∇</m:t>
                                      </m:r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60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CE29659-8F12-EF21-CC95-EC2F88A73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035" y="2427848"/>
                  <a:ext cx="6082780" cy="1133195"/>
                </a:xfrm>
                <a:prstGeom prst="rect">
                  <a:avLst/>
                </a:prstGeom>
                <a:blipFill>
                  <a:blip r:embed="rId11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/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:(2,5)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295795-F98C-E18A-6F25-74F27C316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69" y="3345599"/>
                  <a:ext cx="1350883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852" t="-5882" r="-3704" b="-35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/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𝐶𝑜𝑒𝑓𝑓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𝑚𝑎𝑡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:(5,3)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701774-0ACA-488F-6FDA-1C6FCD7E4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63" y="2094420"/>
                  <a:ext cx="1942583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2597" r="-2597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/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𝑑𝑊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𝑠h𝑎𝑝𝑒</m:t>
                        </m:r>
                        <m:r>
                          <a:rPr kumimoji="1" lang="en-US" altLang="zh-CN" sz="1400" b="0" i="1">
                            <a:latin typeface="Cambria Math" panose="02040503050406030204" pitchFamily="18" charset="0"/>
                          </a:rPr>
                          <m:t>:(2,3)</m:t>
                        </m:r>
                      </m:oMath>
                    </m:oMathPara>
                  </a14:m>
                  <a:endParaRPr kumimoji="1" lang="zh-CN" altLang="en-US" sz="140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46918F-7ECE-C192-EAC1-2296B15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3398" y="3353142"/>
                  <a:ext cx="133402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2830" r="-3774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/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(-2=-(1+1)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，同一行的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1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出现的次数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sz="1600"/>
                  <a:t>=-2</a:t>
                </a:r>
                <a:r>
                  <a:rPr kumimoji="1" lang="en-US" altLang="zh-CN" sz="160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zh-C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kumimoji="1" lang="en-US" altLang="zh-CN" sz="1600" b="0" i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r>
                  <a:rPr lang="zh-CN" altLang="en-US" sz="1600"/>
                  <a:t>   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（</a:t>
                </a:r>
                <a:r>
                  <a:rPr lang="en-US" altLang="zh-CN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5</a:t>
                </a:r>
                <a:r>
                  <a:rPr lang="zh-CN" altLang="en-US" sz="1400">
                    <a:latin typeface="SimSun" panose="02010600030101010101" pitchFamily="2" charset="-122"/>
                    <a:ea typeface="SimSun" panose="02010600030101010101" pitchFamily="2" charset="-122"/>
                  </a:rPr>
                  <a:t>个样本的梯度）</a:t>
                </a:r>
                <a:endParaRPr lang="en-US" altLang="zh-CN" sz="140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5EB8A0-1548-854C-6AB6-600A2DD9F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114" y="3902740"/>
                <a:ext cx="5588622" cy="1469313"/>
              </a:xfrm>
              <a:prstGeom prst="rect">
                <a:avLst/>
              </a:prstGeom>
              <a:blipFill>
                <a:blip r:embed="rId15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FE354C5-970B-26E6-4712-FFB45C545D69}"/>
              </a:ext>
            </a:extLst>
          </p:cNvPr>
          <p:cNvCxnSpPr>
            <a:cxnSpLocks/>
          </p:cNvCxnSpPr>
          <p:nvPr/>
        </p:nvCxnSpPr>
        <p:spPr>
          <a:xfrm flipV="1">
            <a:off x="625720" y="5181600"/>
            <a:ext cx="6026649" cy="13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47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970</Words>
  <Application>Microsoft Macintosh PowerPoint</Application>
  <PresentationFormat>宽屏</PresentationFormat>
  <Paragraphs>141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SimSun</vt:lpstr>
      <vt:lpstr>Arial</vt:lpstr>
      <vt:lpstr>Cambria Math</vt:lpstr>
      <vt:lpstr>Meslo LG S Regular for Powerline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shan</dc:creator>
  <cp:lastModifiedBy>huang shan</cp:lastModifiedBy>
  <cp:revision>227</cp:revision>
  <dcterms:created xsi:type="dcterms:W3CDTF">2023-08-15T02:02:17Z</dcterms:created>
  <dcterms:modified xsi:type="dcterms:W3CDTF">2023-09-06T09:21:52Z</dcterms:modified>
</cp:coreProperties>
</file>