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3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珊" initials="黄珊" lastIdx="1" clrIdx="0">
    <p:extLst>
      <p:ext uri="{19B8F6BF-5375-455C-9EA6-DF929625EA0E}">
        <p15:presenceInfo xmlns:p15="http://schemas.microsoft.com/office/powerpoint/2012/main" userId="黄珊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FF"/>
    <a:srgbClr val="FF0000"/>
    <a:srgbClr val="D9EAD3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1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62" y="51"/>
      </p:cViewPr>
      <p:guideLst>
        <p:guide orient="horz" pos="1620"/>
        <p:guide pos="23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17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0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45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6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53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2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0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01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4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28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6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26EE9-193A-4963-9AF3-364A384F1BF7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41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microsoft.com/office/2007/relationships/hdphoto" Target="../media/hdphoto1.wdp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A999152-A41B-4025-B120-219302232477}"/>
              </a:ext>
            </a:extLst>
          </p:cNvPr>
          <p:cNvSpPr/>
          <p:nvPr/>
        </p:nvSpPr>
        <p:spPr>
          <a:xfrm>
            <a:off x="2236446" y="975796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05235C-161F-4B3A-8111-919FAED948B7}"/>
              </a:ext>
            </a:extLst>
          </p:cNvPr>
          <p:cNvCxnSpPr>
            <a:cxnSpLocks/>
          </p:cNvCxnSpPr>
          <p:nvPr/>
        </p:nvCxnSpPr>
        <p:spPr>
          <a:xfrm flipV="1">
            <a:off x="2536129" y="1559678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E61048-4A10-4D42-832E-F2A79EB353CD}"/>
                  </a:ext>
                </a:extLst>
              </p:cNvPr>
              <p:cNvSpPr txBox="1"/>
              <p:nvPr/>
            </p:nvSpPr>
            <p:spPr>
              <a:xfrm>
                <a:off x="2983053" y="1254659"/>
                <a:ext cx="8586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E61048-4A10-4D42-832E-F2A79EB35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53" y="1254659"/>
                <a:ext cx="85863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1E655B3-CAA4-4AF5-8291-85A2FE71915F}"/>
              </a:ext>
            </a:extLst>
          </p:cNvPr>
          <p:cNvSpPr/>
          <p:nvPr/>
        </p:nvSpPr>
        <p:spPr>
          <a:xfrm>
            <a:off x="2392823" y="2285137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68AD351-A790-4345-B4B7-BA87B19453B1}"/>
              </a:ext>
            </a:extLst>
          </p:cNvPr>
          <p:cNvSpPr/>
          <p:nvPr/>
        </p:nvSpPr>
        <p:spPr>
          <a:xfrm>
            <a:off x="3875590" y="109973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167303-F25B-44ED-B5AB-9D03FCC9C264}"/>
              </a:ext>
            </a:extLst>
          </p:cNvPr>
          <p:cNvSpPr txBox="1"/>
          <p:nvPr/>
        </p:nvSpPr>
        <p:spPr>
          <a:xfrm>
            <a:off x="2373458" y="2280225"/>
            <a:ext cx="32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aa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F3B5F1-93A7-4DF3-862D-67AE9C922749}"/>
              </a:ext>
            </a:extLst>
          </p:cNvPr>
          <p:cNvSpPr txBox="1"/>
          <p:nvPr/>
        </p:nvSpPr>
        <p:spPr>
          <a:xfrm>
            <a:off x="3855494" y="1099733"/>
            <a:ext cx="39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bb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5C04248-AF8F-4906-86C1-0B4E8686C2AF}"/>
              </a:ext>
            </a:extLst>
          </p:cNvPr>
          <p:cNvCxnSpPr>
            <a:cxnSpLocks/>
            <a:stCxn id="18" idx="1"/>
            <a:endCxn id="4" idx="6"/>
          </p:cNvCxnSpPr>
          <p:nvPr/>
        </p:nvCxnSpPr>
        <p:spPr>
          <a:xfrm flipH="1" flipV="1">
            <a:off x="2773850" y="1244498"/>
            <a:ext cx="1081644" cy="912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76091DC-0E28-4BBC-8879-0BEF99910F17}"/>
                  </a:ext>
                </a:extLst>
              </p:cNvPr>
              <p:cNvSpPr/>
              <p:nvPr/>
            </p:nvSpPr>
            <p:spPr>
              <a:xfrm>
                <a:off x="2193641" y="1000504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76091DC-0E28-4BBC-8879-0BEF99910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641" y="1000504"/>
                <a:ext cx="623013" cy="523220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3B29638C-4565-4756-8AB3-CAEA2804ACFB}"/>
              </a:ext>
            </a:extLst>
          </p:cNvPr>
          <p:cNvSpPr txBox="1"/>
          <p:nvPr/>
        </p:nvSpPr>
        <p:spPr>
          <a:xfrm>
            <a:off x="2170342" y="7551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EB79624-2F6D-4BE4-A7C6-9401C4598B9C}"/>
              </a:ext>
            </a:extLst>
          </p:cNvPr>
          <p:cNvCxnSpPr>
            <a:cxnSpLocks/>
          </p:cNvCxnSpPr>
          <p:nvPr/>
        </p:nvCxnSpPr>
        <p:spPr>
          <a:xfrm>
            <a:off x="4162203" y="1243040"/>
            <a:ext cx="1081644" cy="631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E8B089-8A4B-44A4-8DF3-74627C1AC73B}"/>
              </a:ext>
            </a:extLst>
          </p:cNvPr>
          <p:cNvSpPr/>
          <p:nvPr/>
        </p:nvSpPr>
        <p:spPr>
          <a:xfrm>
            <a:off x="5309297" y="1022274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D9522F2-42A4-466D-8760-EAA7FE5C95F8}"/>
                  </a:ext>
                </a:extLst>
              </p:cNvPr>
              <p:cNvSpPr/>
              <p:nvPr/>
            </p:nvSpPr>
            <p:spPr>
              <a:xfrm>
                <a:off x="5266492" y="1046982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D9522F2-42A4-466D-8760-EAA7FE5C9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492" y="1046982"/>
                <a:ext cx="623013" cy="523220"/>
              </a:xfrm>
              <a:prstGeom prst="rect">
                <a:avLst/>
              </a:prstGeom>
              <a:blipFill>
                <a:blip r:embed="rId4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111E3DB2-ECB3-4460-80C5-90B66282496C}"/>
              </a:ext>
            </a:extLst>
          </p:cNvPr>
          <p:cNvSpPr txBox="1"/>
          <p:nvPr/>
        </p:nvSpPr>
        <p:spPr>
          <a:xfrm>
            <a:off x="5243193" y="80160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2152CE6-D310-47D8-857A-1992C37B2419}"/>
                  </a:ext>
                </a:extLst>
              </p:cNvPr>
              <p:cNvSpPr txBox="1"/>
              <p:nvPr/>
            </p:nvSpPr>
            <p:spPr>
              <a:xfrm>
                <a:off x="1045229" y="1758261"/>
                <a:ext cx="1576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2152CE6-D310-47D8-857A-1992C37B2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29" y="1758261"/>
                <a:ext cx="1576137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D780FF7-B1DC-4014-95FB-727D74AC2731}"/>
                  </a:ext>
                </a:extLst>
              </p:cNvPr>
              <p:cNvSpPr txBox="1"/>
              <p:nvPr/>
            </p:nvSpPr>
            <p:spPr>
              <a:xfrm>
                <a:off x="4222824" y="1280750"/>
                <a:ext cx="1117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D780FF7-B1DC-4014-95FB-727D74AC2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824" y="1280750"/>
                <a:ext cx="111754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A645241F-DDD8-4E21-B670-6E7B965938A0}"/>
              </a:ext>
            </a:extLst>
          </p:cNvPr>
          <p:cNvSpPr txBox="1"/>
          <p:nvPr/>
        </p:nvSpPr>
        <p:spPr>
          <a:xfrm>
            <a:off x="2947870" y="1557654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赋值</a:t>
            </a:r>
            <a:r>
              <a:rPr lang="en-US" altLang="zh-CN" sz="100">
                <a:solidFill>
                  <a:srgbClr val="FF0000"/>
                </a:solidFill>
              </a:rPr>
              <a:t>=</a:t>
            </a:r>
            <a:r>
              <a:rPr lang="zh-CN" altLang="en-US" sz="100"/>
              <a:t>是浅拷贝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F6D8CD2-51EA-47A0-8FC8-0E01B0D68372}"/>
              </a:ext>
            </a:extLst>
          </p:cNvPr>
          <p:cNvSpPr txBox="1"/>
          <p:nvPr/>
        </p:nvSpPr>
        <p:spPr>
          <a:xfrm>
            <a:off x="4310919" y="1550584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* </a:t>
            </a:r>
            <a:r>
              <a:rPr lang="zh-CN" altLang="en-US" sz="100"/>
              <a:t>会开辟一个新的内存区域存放新的变量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BFB2431-B32C-4293-B0D4-01E2F60BD5AF}"/>
              </a:ext>
            </a:extLst>
          </p:cNvPr>
          <p:cNvSpPr/>
          <p:nvPr/>
        </p:nvSpPr>
        <p:spPr>
          <a:xfrm>
            <a:off x="4771411" y="3361777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478224-193B-459B-98FE-6223E507D258}"/>
              </a:ext>
            </a:extLst>
          </p:cNvPr>
          <p:cNvCxnSpPr>
            <a:cxnSpLocks/>
          </p:cNvCxnSpPr>
          <p:nvPr/>
        </p:nvCxnSpPr>
        <p:spPr>
          <a:xfrm flipV="1">
            <a:off x="5071093" y="3945659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009FD3F-0910-473E-9FF3-DB657D8C8E1C}"/>
                  </a:ext>
                </a:extLst>
              </p:cNvPr>
              <p:cNvSpPr txBox="1"/>
              <p:nvPr/>
            </p:nvSpPr>
            <p:spPr>
              <a:xfrm>
                <a:off x="5518017" y="3640640"/>
                <a:ext cx="8586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009FD3F-0910-473E-9FF3-DB657D8C8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017" y="3640640"/>
                <a:ext cx="85863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BC9F0F3-11E9-4F85-A946-366E7F0D71B5}"/>
              </a:ext>
            </a:extLst>
          </p:cNvPr>
          <p:cNvSpPr/>
          <p:nvPr/>
        </p:nvSpPr>
        <p:spPr>
          <a:xfrm>
            <a:off x="4927787" y="4671118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7BD6EBD-3774-4386-9F49-09B786A0DD62}"/>
              </a:ext>
            </a:extLst>
          </p:cNvPr>
          <p:cNvSpPr/>
          <p:nvPr/>
        </p:nvSpPr>
        <p:spPr>
          <a:xfrm>
            <a:off x="6410554" y="348571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FB89F4E-7F98-421C-A857-237B1FC2945C}"/>
              </a:ext>
            </a:extLst>
          </p:cNvPr>
          <p:cNvSpPr txBox="1"/>
          <p:nvPr/>
        </p:nvSpPr>
        <p:spPr>
          <a:xfrm>
            <a:off x="4908422" y="4666206"/>
            <a:ext cx="32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aa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E9BCDFD-66DB-4EF7-A76B-60EDD4898C8C}"/>
              </a:ext>
            </a:extLst>
          </p:cNvPr>
          <p:cNvSpPr txBox="1"/>
          <p:nvPr/>
        </p:nvSpPr>
        <p:spPr>
          <a:xfrm>
            <a:off x="6390459" y="3485713"/>
            <a:ext cx="39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bb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D763CBC-D573-496F-ACF7-EAF4BB6ED182}"/>
              </a:ext>
            </a:extLst>
          </p:cNvPr>
          <p:cNvCxnSpPr>
            <a:cxnSpLocks/>
            <a:stCxn id="38" idx="1"/>
            <a:endCxn id="32" idx="6"/>
          </p:cNvCxnSpPr>
          <p:nvPr/>
        </p:nvCxnSpPr>
        <p:spPr>
          <a:xfrm flipH="1" flipV="1">
            <a:off x="5308815" y="3630479"/>
            <a:ext cx="1081644" cy="912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F4FE847-E26F-4041-B48D-8C46849E384D}"/>
                  </a:ext>
                </a:extLst>
              </p:cNvPr>
              <p:cNvSpPr/>
              <p:nvPr/>
            </p:nvSpPr>
            <p:spPr>
              <a:xfrm>
                <a:off x="4728605" y="3386486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F4FE847-E26F-4041-B48D-8C46849E3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605" y="3386486"/>
                <a:ext cx="623013" cy="523220"/>
              </a:xfrm>
              <a:prstGeom prst="rect">
                <a:avLst/>
              </a:prstGeom>
              <a:blipFill>
                <a:blip r:embed="rId8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63F21010-A115-4354-A02E-844948335CC4}"/>
              </a:ext>
            </a:extLst>
          </p:cNvPr>
          <p:cNvSpPr txBox="1"/>
          <p:nvPr/>
        </p:nvSpPr>
        <p:spPr>
          <a:xfrm>
            <a:off x="4705306" y="314111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E89DB59-2979-451C-A2C6-B0AF7D52D044}"/>
              </a:ext>
            </a:extLst>
          </p:cNvPr>
          <p:cNvCxnSpPr>
            <a:cxnSpLocks/>
          </p:cNvCxnSpPr>
          <p:nvPr/>
        </p:nvCxnSpPr>
        <p:spPr>
          <a:xfrm>
            <a:off x="6697167" y="3629021"/>
            <a:ext cx="1081644" cy="631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90E4F327-4173-4275-9787-C153013B4852}"/>
              </a:ext>
            </a:extLst>
          </p:cNvPr>
          <p:cNvSpPr/>
          <p:nvPr/>
        </p:nvSpPr>
        <p:spPr>
          <a:xfrm>
            <a:off x="7844261" y="3408255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87A64D9-CC06-4CA2-AEA9-E3E78B26F4FD}"/>
                  </a:ext>
                </a:extLst>
              </p:cNvPr>
              <p:cNvSpPr/>
              <p:nvPr/>
            </p:nvSpPr>
            <p:spPr>
              <a:xfrm>
                <a:off x="7801456" y="3432963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87A64D9-CC06-4CA2-AEA9-E3E78B26F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456" y="3432963"/>
                <a:ext cx="623013" cy="523220"/>
              </a:xfrm>
              <a:prstGeom prst="rect">
                <a:avLst/>
              </a:prstGeom>
              <a:blipFill>
                <a:blip r:embed="rId9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B4D8BF53-71E7-4CDE-A63C-F855A3AB36EC}"/>
              </a:ext>
            </a:extLst>
          </p:cNvPr>
          <p:cNvSpPr txBox="1"/>
          <p:nvPr/>
        </p:nvSpPr>
        <p:spPr>
          <a:xfrm>
            <a:off x="7778157" y="31875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6EDBF72-5D73-4E73-80C2-58CFB8C92A00}"/>
                  </a:ext>
                </a:extLst>
              </p:cNvPr>
              <p:cNvSpPr txBox="1"/>
              <p:nvPr/>
            </p:nvSpPr>
            <p:spPr>
              <a:xfrm>
                <a:off x="3580193" y="4144242"/>
                <a:ext cx="1576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6EDBF72-5D73-4E73-80C2-58CFB8C92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93" y="4144242"/>
                <a:ext cx="1576137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8A37968-E629-4AA8-9B58-ACAF42C21AE7}"/>
                  </a:ext>
                </a:extLst>
              </p:cNvPr>
              <p:cNvSpPr txBox="1"/>
              <p:nvPr/>
            </p:nvSpPr>
            <p:spPr>
              <a:xfrm>
                <a:off x="6757788" y="3666731"/>
                <a:ext cx="1117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8A37968-E629-4AA8-9B58-ACAF42C21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788" y="3666731"/>
                <a:ext cx="111754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2D26037C-9596-45C4-9E38-D8ED056BC3AC}"/>
              </a:ext>
            </a:extLst>
          </p:cNvPr>
          <p:cNvSpPr txBox="1"/>
          <p:nvPr/>
        </p:nvSpPr>
        <p:spPr>
          <a:xfrm>
            <a:off x="5482835" y="3943635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赋值</a:t>
            </a:r>
            <a:r>
              <a:rPr lang="en-US" altLang="zh-CN" sz="100">
                <a:solidFill>
                  <a:srgbClr val="FF0000"/>
                </a:solidFill>
              </a:rPr>
              <a:t>=</a:t>
            </a:r>
            <a:r>
              <a:rPr lang="zh-CN" altLang="en-US" sz="100"/>
              <a:t>是浅拷贝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8602592-EDA8-4C63-BD94-211F26835727}"/>
              </a:ext>
            </a:extLst>
          </p:cNvPr>
          <p:cNvSpPr txBox="1"/>
          <p:nvPr/>
        </p:nvSpPr>
        <p:spPr>
          <a:xfrm>
            <a:off x="6845883" y="3936566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* </a:t>
            </a:r>
            <a:r>
              <a:rPr lang="zh-CN" altLang="en-US" sz="100"/>
              <a:t>会开辟一个新的内存区域存放新的变量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83FD800-4F65-4A55-B639-79EA48F16C6A}"/>
              </a:ext>
            </a:extLst>
          </p:cNvPr>
          <p:cNvCxnSpPr/>
          <p:nvPr/>
        </p:nvCxnSpPr>
        <p:spPr>
          <a:xfrm>
            <a:off x="5675872" y="3408254"/>
            <a:ext cx="441548" cy="743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48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3C54CB-19D7-4D3B-9BC7-18FC5A033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9" t="27583" r="1767" b="38649"/>
          <a:stretch/>
        </p:blipFill>
        <p:spPr>
          <a:xfrm>
            <a:off x="157946" y="389458"/>
            <a:ext cx="2675607" cy="5390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CE24A2-D581-40D7-ADE0-E971628C0361}"/>
                  </a:ext>
                </a:extLst>
              </p:cNvPr>
              <p:cNvSpPr txBox="1"/>
              <p:nvPr/>
            </p:nvSpPr>
            <p:spPr>
              <a:xfrm>
                <a:off x="4070225" y="670833"/>
                <a:ext cx="1316899" cy="263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11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CE24A2-D581-40D7-ADE0-E971628C0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225" y="670833"/>
                <a:ext cx="1316899" cy="263534"/>
              </a:xfrm>
              <a:prstGeom prst="rect">
                <a:avLst/>
              </a:prstGeom>
              <a:blipFill>
                <a:blip r:embed="rId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712A5A00-FE29-478D-BD37-5CAFDE86BD69}"/>
              </a:ext>
            </a:extLst>
          </p:cNvPr>
          <p:cNvSpPr txBox="1"/>
          <p:nvPr/>
        </p:nvSpPr>
        <p:spPr>
          <a:xfrm>
            <a:off x="3688719" y="372962"/>
            <a:ext cx="42755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假设权重向量为三维向量，隐藏层输出也是三维向量，表示如下：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65A536-5ADC-4E13-88CC-BE9015D6808C}"/>
                  </a:ext>
                </a:extLst>
              </p:cNvPr>
              <p:cNvSpPr txBox="1"/>
              <p:nvPr/>
            </p:nvSpPr>
            <p:spPr>
              <a:xfrm>
                <a:off x="5387124" y="663234"/>
                <a:ext cx="1706301" cy="265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1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65A536-5ADC-4E13-88CC-BE9015D68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124" y="663234"/>
                <a:ext cx="1706301" cy="265265"/>
              </a:xfrm>
              <a:prstGeom prst="rect">
                <a:avLst/>
              </a:prstGeom>
              <a:blipFill>
                <a:blip r:embed="rId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01FCB3B1-3369-449C-8B21-1476F81D76DA}"/>
              </a:ext>
            </a:extLst>
          </p:cNvPr>
          <p:cNvSpPr txBox="1"/>
          <p:nvPr/>
        </p:nvSpPr>
        <p:spPr>
          <a:xfrm>
            <a:off x="3688719" y="949679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则上述计算过程可以展开如下：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8EECA84-36E1-4E79-B715-B7E770FA121C}"/>
                  </a:ext>
                </a:extLst>
              </p:cNvPr>
              <p:cNvSpPr txBox="1"/>
              <p:nvPr/>
            </p:nvSpPr>
            <p:spPr>
              <a:xfrm>
                <a:off x="3299281" y="1222028"/>
                <a:ext cx="5785430" cy="1310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400"/>
                  <a:t>[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zh-CN" altLang="en-US" sz="140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8EECA84-36E1-4E79-B715-B7E770FA1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281" y="1222028"/>
                <a:ext cx="5785430" cy="1310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6973CCB4-77F2-42B2-90DD-79219937F9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88"/>
          <a:stretch/>
        </p:blipFill>
        <p:spPr bwMode="auto">
          <a:xfrm>
            <a:off x="94138" y="1024826"/>
            <a:ext cx="2453258" cy="234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在这里插入图片描述">
            <a:extLst>
              <a:ext uri="{FF2B5EF4-FFF2-40B4-BE49-F238E27FC236}">
                <a16:creationId xmlns:a16="http://schemas.microsoft.com/office/drawing/2014/main" id="{1A130D73-85B7-4B51-830A-B8F2B9621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52" r="2198" b="50064"/>
          <a:stretch/>
        </p:blipFill>
        <p:spPr bwMode="auto">
          <a:xfrm>
            <a:off x="589128" y="3462796"/>
            <a:ext cx="1209922" cy="129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E1E5E57-B4C0-4D74-BCDD-EC926A60157B}"/>
              </a:ext>
            </a:extLst>
          </p:cNvPr>
          <p:cNvSpPr txBox="1"/>
          <p:nvPr/>
        </p:nvSpPr>
        <p:spPr>
          <a:xfrm>
            <a:off x="4239585" y="2198485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先展开分子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E80DCFA-F99F-47A1-9393-8C91275A75D5}"/>
              </a:ext>
            </a:extLst>
          </p:cNvPr>
          <p:cNvSpPr txBox="1"/>
          <p:nvPr/>
        </p:nvSpPr>
        <p:spPr>
          <a:xfrm>
            <a:off x="6033816" y="2595020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再展开分母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233D0E9-69FD-4DF8-9565-C7FFC08AFDE1}"/>
              </a:ext>
            </a:extLst>
          </p:cNvPr>
          <p:cNvSpPr txBox="1"/>
          <p:nvPr/>
        </p:nvSpPr>
        <p:spPr>
          <a:xfrm>
            <a:off x="4070225" y="323447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最后代入公式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16AB8D5-EE00-4330-9515-401E8A8DD00C}"/>
                  </a:ext>
                </a:extLst>
              </p:cNvPr>
              <p:cNvSpPr txBox="1"/>
              <p:nvPr/>
            </p:nvSpPr>
            <p:spPr>
              <a:xfrm>
                <a:off x="4772188" y="3098331"/>
                <a:ext cx="2270331" cy="465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05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zh-CN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05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16AB8D5-EE00-4330-9515-401E8A8DD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188" y="3098331"/>
                <a:ext cx="2270331" cy="4653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90810D-E75C-49CF-8646-2D8A8078F7C8}"/>
                  </a:ext>
                </a:extLst>
              </p:cNvPr>
              <p:cNvSpPr txBox="1"/>
              <p:nvPr/>
            </p:nvSpPr>
            <p:spPr>
              <a:xfrm>
                <a:off x="4834720" y="3601453"/>
                <a:ext cx="2270331" cy="465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05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zh-CN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05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90810D-E75C-49CF-8646-2D8A8078F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720" y="3601453"/>
                <a:ext cx="2270331" cy="4655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195BBBA-56DD-41A5-8FD7-EF03D5742954}"/>
              </a:ext>
            </a:extLst>
          </p:cNvPr>
          <p:cNvCxnSpPr/>
          <p:nvPr/>
        </p:nvCxnSpPr>
        <p:spPr>
          <a:xfrm>
            <a:off x="3076973" y="45198"/>
            <a:ext cx="31292" cy="505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56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62386F5-33AD-468B-B208-957B9A94339A}"/>
              </a:ext>
            </a:extLst>
          </p:cNvPr>
          <p:cNvSpPr/>
          <p:nvPr/>
        </p:nvSpPr>
        <p:spPr>
          <a:xfrm>
            <a:off x="2236446" y="975796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FB89160-48D1-4DD1-B99E-F33E5C035161}"/>
              </a:ext>
            </a:extLst>
          </p:cNvPr>
          <p:cNvCxnSpPr>
            <a:cxnSpLocks/>
          </p:cNvCxnSpPr>
          <p:nvPr/>
        </p:nvCxnSpPr>
        <p:spPr>
          <a:xfrm flipV="1">
            <a:off x="2536129" y="1559678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7229BA-16F6-45AE-AAFE-C29F8AA00AA4}"/>
                  </a:ext>
                </a:extLst>
              </p:cNvPr>
              <p:cNvSpPr txBox="1"/>
              <p:nvPr/>
            </p:nvSpPr>
            <p:spPr>
              <a:xfrm>
                <a:off x="2983054" y="1254659"/>
                <a:ext cx="7512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𝑑𝑑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𝑐𝑐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7229BA-16F6-45AE-AAFE-C29F8AA00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54" y="1254659"/>
                <a:ext cx="751231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B515EA14-D204-4C3B-888F-E5967E401354}"/>
              </a:ext>
            </a:extLst>
          </p:cNvPr>
          <p:cNvSpPr/>
          <p:nvPr/>
        </p:nvSpPr>
        <p:spPr>
          <a:xfrm>
            <a:off x="2392823" y="2285137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8222EE5-748D-4DC8-9589-32DBF6C4DA9B}"/>
              </a:ext>
            </a:extLst>
          </p:cNvPr>
          <p:cNvSpPr/>
          <p:nvPr/>
        </p:nvSpPr>
        <p:spPr>
          <a:xfrm>
            <a:off x="3875590" y="109973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4D8911-49D2-4CDC-ACA5-31D4BF3A6950}"/>
              </a:ext>
            </a:extLst>
          </p:cNvPr>
          <p:cNvSpPr txBox="1"/>
          <p:nvPr/>
        </p:nvSpPr>
        <p:spPr>
          <a:xfrm>
            <a:off x="2373458" y="2280225"/>
            <a:ext cx="32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cc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AF7ECF-A093-429D-9486-B29D87DEBB4A}"/>
              </a:ext>
            </a:extLst>
          </p:cNvPr>
          <p:cNvSpPr txBox="1"/>
          <p:nvPr/>
        </p:nvSpPr>
        <p:spPr>
          <a:xfrm>
            <a:off x="3855494" y="1099733"/>
            <a:ext cx="39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bb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2FCAA91-C8CC-4FF5-8F34-6BB5800C1626}"/>
              </a:ext>
            </a:extLst>
          </p:cNvPr>
          <p:cNvCxnSpPr>
            <a:cxnSpLocks/>
            <a:stCxn id="10" idx="1"/>
            <a:endCxn id="4" idx="6"/>
          </p:cNvCxnSpPr>
          <p:nvPr/>
        </p:nvCxnSpPr>
        <p:spPr>
          <a:xfrm flipH="1">
            <a:off x="2773850" y="1238233"/>
            <a:ext cx="1081644" cy="626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B4CFCCB-A532-43B8-A99B-41D43D5EDF0A}"/>
                  </a:ext>
                </a:extLst>
              </p:cNvPr>
              <p:cNvSpPr/>
              <p:nvPr/>
            </p:nvSpPr>
            <p:spPr>
              <a:xfrm>
                <a:off x="2193641" y="1000504"/>
                <a:ext cx="6230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2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B4CFCCB-A532-43B8-A99B-41D43D5ED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641" y="1000504"/>
                <a:ext cx="623013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43BE124-F426-4B37-BF69-1F41C0FF1A2A}"/>
              </a:ext>
            </a:extLst>
          </p:cNvPr>
          <p:cNvSpPr txBox="1"/>
          <p:nvPr/>
        </p:nvSpPr>
        <p:spPr>
          <a:xfrm>
            <a:off x="2170342" y="75512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内存空间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CC9D0AD-D904-4E7B-913B-EAA20C1EE5AC}"/>
                  </a:ext>
                </a:extLst>
              </p:cNvPr>
              <p:cNvSpPr txBox="1"/>
              <p:nvPr/>
            </p:nvSpPr>
            <p:spPr>
              <a:xfrm>
                <a:off x="1045229" y="1758261"/>
                <a:ext cx="13542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CC9D0AD-D904-4E7B-913B-EAA20C1EE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29" y="1758261"/>
                <a:ext cx="1354217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CD4EBDFD-1568-48EA-82DB-5F917E6CBD28}"/>
              </a:ext>
            </a:extLst>
          </p:cNvPr>
          <p:cNvSpPr txBox="1"/>
          <p:nvPr/>
        </p:nvSpPr>
        <p:spPr>
          <a:xfrm>
            <a:off x="2947870" y="1557654"/>
            <a:ext cx="1306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赋值</a:t>
            </a:r>
            <a:r>
              <a:rPr lang="en-US" altLang="zh-CN" sz="1000">
                <a:solidFill>
                  <a:srgbClr val="FF0000"/>
                </a:solidFill>
              </a:rPr>
              <a:t>=</a:t>
            </a:r>
            <a:r>
              <a:rPr lang="zh-CN" altLang="en-US" sz="1000"/>
              <a:t>是浅拷贝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4516FF2-9F35-4286-BC83-B992160253F2}"/>
              </a:ext>
            </a:extLst>
          </p:cNvPr>
          <p:cNvSpPr/>
          <p:nvPr/>
        </p:nvSpPr>
        <p:spPr>
          <a:xfrm>
            <a:off x="5716579" y="961174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EB2042C-A8B7-42CA-8786-80AF2265558F}"/>
              </a:ext>
            </a:extLst>
          </p:cNvPr>
          <p:cNvCxnSpPr>
            <a:cxnSpLocks/>
          </p:cNvCxnSpPr>
          <p:nvPr/>
        </p:nvCxnSpPr>
        <p:spPr>
          <a:xfrm flipV="1">
            <a:off x="6016262" y="1545056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329B21A-89E4-4823-920A-FF420BF1247D}"/>
                  </a:ext>
                </a:extLst>
              </p:cNvPr>
              <p:cNvSpPr txBox="1"/>
              <p:nvPr/>
            </p:nvSpPr>
            <p:spPr>
              <a:xfrm>
                <a:off x="6463186" y="1240037"/>
                <a:ext cx="1146724" cy="403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24" i="1">
                          <a:latin typeface="Cambria Math" panose="02040503050406030204" pitchFamily="18" charset="0"/>
                        </a:rPr>
                        <m:t>𝑑𝑑</m:t>
                      </m:r>
                      <m:r>
                        <a:rPr lang="en-US" altLang="zh-CN" sz="2024" i="1">
                          <a:latin typeface="Cambria Math" panose="02040503050406030204" pitchFamily="18" charset="0"/>
                        </a:rPr>
                        <m:t>∗=2</m:t>
                      </m:r>
                    </m:oMath>
                  </m:oMathPara>
                </a14:m>
                <a:endParaRPr lang="zh-CN" altLang="en-US" sz="2024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329B21A-89E4-4823-920A-FF420BF12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186" y="1240037"/>
                <a:ext cx="1146724" cy="403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DAA3BCC-564B-4438-AA38-708D549FC4FB}"/>
              </a:ext>
            </a:extLst>
          </p:cNvPr>
          <p:cNvSpPr/>
          <p:nvPr/>
        </p:nvSpPr>
        <p:spPr>
          <a:xfrm>
            <a:off x="5872955" y="2270514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640C7F7-5C00-45D1-8AFE-C42E291E725B}"/>
              </a:ext>
            </a:extLst>
          </p:cNvPr>
          <p:cNvSpPr/>
          <p:nvPr/>
        </p:nvSpPr>
        <p:spPr>
          <a:xfrm>
            <a:off x="7355722" y="1085110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87D3B4D-75B0-4E94-BABD-32AC8B97564A}"/>
              </a:ext>
            </a:extLst>
          </p:cNvPr>
          <p:cNvSpPr txBox="1"/>
          <p:nvPr/>
        </p:nvSpPr>
        <p:spPr>
          <a:xfrm>
            <a:off x="5853591" y="2265603"/>
            <a:ext cx="32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cc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C742676-4DA4-4158-8638-B8A7F14C69B4}"/>
              </a:ext>
            </a:extLst>
          </p:cNvPr>
          <p:cNvSpPr txBox="1"/>
          <p:nvPr/>
        </p:nvSpPr>
        <p:spPr>
          <a:xfrm>
            <a:off x="7335627" y="1085110"/>
            <a:ext cx="39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bb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B2B4442-D624-4DE5-AE9A-789C1F0D3E19}"/>
              </a:ext>
            </a:extLst>
          </p:cNvPr>
          <p:cNvCxnSpPr>
            <a:cxnSpLocks/>
            <a:stCxn id="28" idx="1"/>
            <a:endCxn id="22" idx="6"/>
          </p:cNvCxnSpPr>
          <p:nvPr/>
        </p:nvCxnSpPr>
        <p:spPr>
          <a:xfrm flipH="1">
            <a:off x="6253983" y="1223610"/>
            <a:ext cx="1081644" cy="626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32C433F-FE86-4BFA-A33B-BEFADD7FF229}"/>
                  </a:ext>
                </a:extLst>
              </p:cNvPr>
              <p:cNvSpPr/>
              <p:nvPr/>
            </p:nvSpPr>
            <p:spPr>
              <a:xfrm>
                <a:off x="5673774" y="985882"/>
                <a:ext cx="6230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2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32C433F-FE86-4BFA-A33B-BEFADD7FF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774" y="985882"/>
                <a:ext cx="623013" cy="461665"/>
              </a:xfrm>
              <a:prstGeom prst="rect">
                <a:avLst/>
              </a:prstGeom>
              <a:blipFill>
                <a:blip r:embed="rId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EDE0FFFC-9C50-41A5-B362-8DBF0D07B04E}"/>
              </a:ext>
            </a:extLst>
          </p:cNvPr>
          <p:cNvSpPr txBox="1"/>
          <p:nvPr/>
        </p:nvSpPr>
        <p:spPr>
          <a:xfrm>
            <a:off x="5650474" y="74050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内存空间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D820521-41CA-481C-BF37-DDFC52E321D1}"/>
              </a:ext>
            </a:extLst>
          </p:cNvPr>
          <p:cNvSpPr txBox="1"/>
          <p:nvPr/>
        </p:nvSpPr>
        <p:spPr>
          <a:xfrm>
            <a:off x="6428002" y="1543032"/>
            <a:ext cx="907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*=</a:t>
            </a:r>
            <a:r>
              <a:rPr lang="zh-CN" altLang="en-US" sz="1000"/>
              <a:t>是原地操作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58778F1B-E3ED-4412-9183-186258F3D464}"/>
              </a:ext>
            </a:extLst>
          </p:cNvPr>
          <p:cNvSpPr/>
          <p:nvPr/>
        </p:nvSpPr>
        <p:spPr>
          <a:xfrm>
            <a:off x="4495123" y="1543031"/>
            <a:ext cx="755280" cy="27690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</p:spTree>
    <p:extLst>
      <p:ext uri="{BB962C8B-B14F-4D97-AF65-F5344CB8AC3E}">
        <p14:creationId xmlns:p14="http://schemas.microsoft.com/office/powerpoint/2010/main" val="418088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1483895-BF67-4C81-BA39-909A1D1C2664}"/>
              </a:ext>
            </a:extLst>
          </p:cNvPr>
          <p:cNvSpPr txBox="1"/>
          <p:nvPr/>
        </p:nvSpPr>
        <p:spPr>
          <a:xfrm>
            <a:off x="936138" y="1657521"/>
            <a:ext cx="2201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[[ 2.7183,  7.3891, 20.0855],       </a:t>
            </a:r>
            <a:endParaRPr lang="en-US" altLang="zh-CN" sz="1400"/>
          </a:p>
          <a:p>
            <a:r>
              <a:rPr lang="zh-CN" altLang="en-US" sz="1400"/>
              <a:t> [ 7.3891,  7.3891, 20.0855]]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621B3D-4335-475A-93CF-7B652BC1C19C}"/>
              </a:ext>
            </a:extLst>
          </p:cNvPr>
          <p:cNvSpPr txBox="1"/>
          <p:nvPr/>
        </p:nvSpPr>
        <p:spPr>
          <a:xfrm>
            <a:off x="3275040" y="1666284"/>
            <a:ext cx="1061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[[30.1929],       </a:t>
            </a:r>
            <a:endParaRPr lang="en-US" altLang="zh-CN" sz="1400"/>
          </a:p>
          <a:p>
            <a:r>
              <a:rPr lang="zh-CN" altLang="en-US" sz="1400"/>
              <a:t> [34.8636]]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9CFF013-E0EF-4EA6-9C6F-E1C32AD35797}"/>
                  </a:ext>
                </a:extLst>
              </p:cNvPr>
              <p:cNvSpPr txBox="1"/>
              <p:nvPr/>
            </p:nvSpPr>
            <p:spPr>
              <a:xfrm>
                <a:off x="936137" y="2494108"/>
                <a:ext cx="2201320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2.7183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20.0855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20.0855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9CFF013-E0EF-4EA6-9C6F-E1C32AD35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37" y="2494108"/>
                <a:ext cx="2201320" cy="4757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911B84E-F793-4A6B-8177-0C40B8388867}"/>
                  </a:ext>
                </a:extLst>
              </p:cNvPr>
              <p:cNvSpPr txBox="1"/>
              <p:nvPr/>
            </p:nvSpPr>
            <p:spPr>
              <a:xfrm>
                <a:off x="3103387" y="2494108"/>
                <a:ext cx="2466031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911B84E-F793-4A6B-8177-0C40B8388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87" y="2494108"/>
                <a:ext cx="2466031" cy="475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27180C-D976-4303-910F-02FD1295CCB9}"/>
                  </a:ext>
                </a:extLst>
              </p:cNvPr>
              <p:cNvSpPr txBox="1"/>
              <p:nvPr/>
            </p:nvSpPr>
            <p:spPr>
              <a:xfrm>
                <a:off x="1355130" y="1368553"/>
                <a:ext cx="12287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a</a:t>
                </a:r>
                <a:r>
                  <a:rPr lang="zh-CN" altLang="en-US" sz="1050"/>
                  <a:t>矩阵形状：</a:t>
                </a:r>
                <a14:m>
                  <m:oMath xmlns:m="http://schemas.openxmlformats.org/officeDocument/2006/math"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27180C-D976-4303-910F-02FD1295C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130" y="1368553"/>
                <a:ext cx="1228798" cy="253916"/>
              </a:xfrm>
              <a:prstGeom prst="rect">
                <a:avLst/>
              </a:prstGeom>
              <a:blipFill>
                <a:blip r:embed="rId4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DBD4E88-2811-472C-95CA-6F7F1BB2C9B9}"/>
                  </a:ext>
                </a:extLst>
              </p:cNvPr>
              <p:cNvSpPr txBox="1"/>
              <p:nvPr/>
            </p:nvSpPr>
            <p:spPr>
              <a:xfrm>
                <a:off x="3035249" y="1345219"/>
                <a:ext cx="123521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b</a:t>
                </a:r>
                <a:r>
                  <a:rPr lang="zh-CN" altLang="en-US" sz="1050"/>
                  <a:t>矩阵形状：</a:t>
                </a:r>
                <a14:m>
                  <m:oMath xmlns:m="http://schemas.openxmlformats.org/officeDocument/2006/math"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DBD4E88-2811-472C-95CA-6F7F1BB2C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49" y="1345219"/>
                <a:ext cx="1235210" cy="253916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19103E81-B90F-4D5B-916F-3D3569F082B7}"/>
              </a:ext>
            </a:extLst>
          </p:cNvPr>
          <p:cNvSpPr txBox="1"/>
          <p:nvPr/>
        </p:nvSpPr>
        <p:spPr>
          <a:xfrm>
            <a:off x="1427469" y="1024155"/>
            <a:ext cx="27430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a</a:t>
            </a:r>
            <a:r>
              <a:rPr lang="zh-CN" altLang="en-US" sz="1050"/>
              <a:t>矩阵每行元素之和等于</a:t>
            </a:r>
            <a:r>
              <a:rPr lang="en-US" altLang="zh-CN" sz="1050"/>
              <a:t>b</a:t>
            </a:r>
            <a:r>
              <a:rPr lang="zh-CN" altLang="en-US" sz="1050"/>
              <a:t>矩阵对应行的元素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C874F96-4EE7-47AB-9110-A54DE45B387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36798" y="2180741"/>
            <a:ext cx="0" cy="258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9BC676A-27B2-4B27-ABF3-FA413C5AA00F}"/>
              </a:ext>
            </a:extLst>
          </p:cNvPr>
          <p:cNvCxnSpPr>
            <a:cxnSpLocks/>
          </p:cNvCxnSpPr>
          <p:nvPr/>
        </p:nvCxnSpPr>
        <p:spPr>
          <a:xfrm>
            <a:off x="3617797" y="2142101"/>
            <a:ext cx="0" cy="297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8110EC2-3E4E-454D-9A7A-F6D97EDAFAF4}"/>
              </a:ext>
            </a:extLst>
          </p:cNvPr>
          <p:cNvSpPr txBox="1"/>
          <p:nvPr/>
        </p:nvSpPr>
        <p:spPr>
          <a:xfrm>
            <a:off x="3651868" y="2117821"/>
            <a:ext cx="2632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a</a:t>
            </a:r>
            <a:r>
              <a:rPr lang="zh-CN" altLang="en-US" sz="800"/>
              <a:t>矩阵和</a:t>
            </a:r>
            <a:r>
              <a:rPr lang="en-US" altLang="zh-CN" sz="800"/>
              <a:t>b</a:t>
            </a:r>
            <a:r>
              <a:rPr lang="zh-CN" altLang="en-US" sz="800"/>
              <a:t>矩阵有一个维度相同（行维度相同），所以可以对</a:t>
            </a:r>
            <a:r>
              <a:rPr lang="en-US" altLang="zh-CN" sz="800"/>
              <a:t>b</a:t>
            </a:r>
            <a:r>
              <a:rPr lang="zh-CN" altLang="en-US" sz="800"/>
              <a:t>的列维度进行扩展，直接复制多列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938E3E1-70F6-4AD6-8340-1C9C949E7109}"/>
                  </a:ext>
                </a:extLst>
              </p:cNvPr>
              <p:cNvSpPr txBox="1"/>
              <p:nvPr/>
            </p:nvSpPr>
            <p:spPr>
              <a:xfrm>
                <a:off x="2002727" y="3357805"/>
                <a:ext cx="2201320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0.0900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0.2447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0.6652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0.2119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0.2119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0.5761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938E3E1-70F6-4AD6-8340-1C9C949E7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27" y="3357805"/>
                <a:ext cx="2201320" cy="4757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5CC249F-AC8D-4E4A-B03E-B283F9D50FD0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2036797" y="2969879"/>
            <a:ext cx="1066590" cy="387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38A0438-D9C9-4EF7-A3E4-42C25E1DD879}"/>
              </a:ext>
            </a:extLst>
          </p:cNvPr>
          <p:cNvCxnSpPr>
            <a:stCxn id="9" idx="2"/>
            <a:endCxn id="20" idx="0"/>
          </p:cNvCxnSpPr>
          <p:nvPr/>
        </p:nvCxnSpPr>
        <p:spPr>
          <a:xfrm flipH="1">
            <a:off x="3103387" y="2969879"/>
            <a:ext cx="1233016" cy="387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3A94857-8390-4BC3-BD32-DD67BDF1079E}"/>
              </a:ext>
            </a:extLst>
          </p:cNvPr>
          <p:cNvSpPr txBox="1"/>
          <p:nvPr/>
        </p:nvSpPr>
        <p:spPr>
          <a:xfrm>
            <a:off x="2630345" y="301013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对应位置相除</a:t>
            </a:r>
          </a:p>
        </p:txBody>
      </p:sp>
    </p:spTree>
    <p:extLst>
      <p:ext uri="{BB962C8B-B14F-4D97-AF65-F5344CB8AC3E}">
        <p14:creationId xmlns:p14="http://schemas.microsoft.com/office/powerpoint/2010/main" val="220814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66E36354-27A1-4499-858B-FC8AEE28D100}"/>
              </a:ext>
            </a:extLst>
          </p:cNvPr>
          <p:cNvSpPr/>
          <p:nvPr/>
        </p:nvSpPr>
        <p:spPr>
          <a:xfrm>
            <a:off x="14343" y="26713"/>
            <a:ext cx="1875445" cy="15550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CB5F44-BF3D-430A-9D94-2458ABCE8194}"/>
                  </a:ext>
                </a:extLst>
              </p:cNvPr>
              <p:cNvSpPr txBox="1"/>
              <p:nvPr/>
            </p:nvSpPr>
            <p:spPr>
              <a:xfrm>
                <a:off x="2547465" y="1128410"/>
                <a:ext cx="1427827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CB5F44-BF3D-430A-9D94-2458ABCE8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65" y="1128410"/>
                <a:ext cx="1427827" cy="404726"/>
              </a:xfrm>
              <a:prstGeom prst="rect">
                <a:avLst/>
              </a:prstGeom>
              <a:blipFill>
                <a:blip r:embed="rId2"/>
                <a:stretch>
                  <a:fillRect l="-2564" r="-2564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12C5E1-546F-42F1-87B4-5FA8B091FD36}"/>
                  </a:ext>
                </a:extLst>
              </p:cNvPr>
              <p:cNvSpPr txBox="1"/>
              <p:nvPr/>
            </p:nvSpPr>
            <p:spPr>
              <a:xfrm>
                <a:off x="5032806" y="3795623"/>
                <a:ext cx="14560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12C5E1-546F-42F1-87B4-5FA8B091F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6" y="3795623"/>
                <a:ext cx="1456040" cy="215444"/>
              </a:xfrm>
              <a:prstGeom prst="rect">
                <a:avLst/>
              </a:prstGeom>
              <a:blipFill>
                <a:blip r:embed="rId3"/>
                <a:stretch>
                  <a:fillRect l="-1681" r="-2521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EBF224-07FB-4112-9CFE-918F76BC219D}"/>
                  </a:ext>
                </a:extLst>
              </p:cNvPr>
              <p:cNvSpPr txBox="1"/>
              <p:nvPr/>
            </p:nvSpPr>
            <p:spPr>
              <a:xfrm>
                <a:off x="2606540" y="1753898"/>
                <a:ext cx="143888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EBF224-07FB-4112-9CFE-918F76BC2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40" y="1753898"/>
                <a:ext cx="1438885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619A649-F2EC-4A40-8403-3961FB1BD29B}"/>
                  </a:ext>
                </a:extLst>
              </p:cNvPr>
              <p:cNvSpPr txBox="1"/>
              <p:nvPr/>
            </p:nvSpPr>
            <p:spPr>
              <a:xfrm>
                <a:off x="6175449" y="1657159"/>
                <a:ext cx="139081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（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619A649-F2EC-4A40-8403-3961FB1B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449" y="1657159"/>
                <a:ext cx="1390811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A36D9A-3C57-403F-A94B-A6D06EFEF86C}"/>
                  </a:ext>
                </a:extLst>
              </p:cNvPr>
              <p:cNvSpPr txBox="1"/>
              <p:nvPr/>
            </p:nvSpPr>
            <p:spPr>
              <a:xfrm>
                <a:off x="1582465" y="2117047"/>
                <a:ext cx="15500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A36D9A-3C57-403F-A94B-A6D06EFEF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465" y="2117047"/>
                <a:ext cx="1550040" cy="215444"/>
              </a:xfrm>
              <a:prstGeom prst="rect">
                <a:avLst/>
              </a:prstGeom>
              <a:blipFill>
                <a:blip r:embed="rId6"/>
                <a:stretch>
                  <a:fillRect l="-3937" r="-39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ECCD9E-B263-4192-AC53-73DE4050D110}"/>
                  </a:ext>
                </a:extLst>
              </p:cNvPr>
              <p:cNvSpPr txBox="1"/>
              <p:nvPr/>
            </p:nvSpPr>
            <p:spPr>
              <a:xfrm>
                <a:off x="2404426" y="3052868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ECCD9E-B263-4192-AC53-73DE4050D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26" y="3052868"/>
                <a:ext cx="1772194" cy="311560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8ED1884-887E-45DF-B4FC-DF2FC9DBDE00}"/>
                  </a:ext>
                </a:extLst>
              </p:cNvPr>
              <p:cNvSpPr txBox="1"/>
              <p:nvPr/>
            </p:nvSpPr>
            <p:spPr>
              <a:xfrm>
                <a:off x="2439886" y="2416415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8ED1884-887E-45DF-B4FC-DF2FC9DBD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86" y="2416415"/>
                <a:ext cx="1772194" cy="311560"/>
              </a:xfrm>
              <a:prstGeom prst="rect">
                <a:avLst/>
              </a:prstGeom>
              <a:blipFill>
                <a:blip r:embed="rId8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3A74AD5-6E05-4C4B-8E5C-B6C5B9A8BDA3}"/>
                  </a:ext>
                </a:extLst>
              </p:cNvPr>
              <p:cNvSpPr txBox="1"/>
              <p:nvPr/>
            </p:nvSpPr>
            <p:spPr>
              <a:xfrm>
                <a:off x="1894420" y="2776199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3A74AD5-6E05-4C4B-8E5C-B6C5B9A8B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420" y="2776199"/>
                <a:ext cx="1119473" cy="215444"/>
              </a:xfrm>
              <a:prstGeom prst="rect">
                <a:avLst/>
              </a:prstGeom>
              <a:blipFill>
                <a:blip r:embed="rId9"/>
                <a:stretch>
                  <a:fillRect l="-5464" r="-54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89B92F5-C37C-4961-99CB-ED7B2C5E473A}"/>
              </a:ext>
            </a:extLst>
          </p:cNvPr>
          <p:cNvCxnSpPr/>
          <p:nvPr/>
        </p:nvCxnSpPr>
        <p:spPr>
          <a:xfrm>
            <a:off x="3190455" y="2030801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843026E-28ED-44E7-8976-9DA43EB7EC8B}"/>
              </a:ext>
            </a:extLst>
          </p:cNvPr>
          <p:cNvCxnSpPr/>
          <p:nvPr/>
        </p:nvCxnSpPr>
        <p:spPr>
          <a:xfrm>
            <a:off x="3190455" y="270720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6DE6A12-9988-4F77-84B2-904060144655}"/>
                  </a:ext>
                </a:extLst>
              </p:cNvPr>
              <p:cNvSpPr txBox="1"/>
              <p:nvPr/>
            </p:nvSpPr>
            <p:spPr>
              <a:xfrm>
                <a:off x="2355187" y="3614492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6DE6A12-9988-4F77-84B2-904060144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187" y="3614492"/>
                <a:ext cx="1772194" cy="311560"/>
              </a:xfrm>
              <a:prstGeom prst="rect">
                <a:avLst/>
              </a:prstGeom>
              <a:blipFill>
                <a:blip r:embed="rId1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865FAD6-257B-42F1-8DBA-D2CD276FD255}"/>
              </a:ext>
            </a:extLst>
          </p:cNvPr>
          <p:cNvCxnSpPr/>
          <p:nvPr/>
        </p:nvCxnSpPr>
        <p:spPr>
          <a:xfrm>
            <a:off x="3190455" y="3333472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50A0ACF-C20B-43FF-98F5-CBE4FCADE066}"/>
              </a:ext>
            </a:extLst>
          </p:cNvPr>
          <p:cNvCxnSpPr/>
          <p:nvPr/>
        </p:nvCxnSpPr>
        <p:spPr>
          <a:xfrm>
            <a:off x="3190455" y="389509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38CA5A-184B-495A-92CC-1AAD1A52CCC8}"/>
                  </a:ext>
                </a:extLst>
              </p:cNvPr>
              <p:cNvSpPr txBox="1"/>
              <p:nvPr/>
            </p:nvSpPr>
            <p:spPr>
              <a:xfrm>
                <a:off x="1407039" y="3926793"/>
                <a:ext cx="19064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5">
                        <a:lumMod val="75000"/>
                      </a:schemeClr>
                    </a:solidFill>
                  </a:rPr>
                  <a:t>两边同时乘以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altLang="zh-CN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400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altLang="zh-CN" sz="1400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14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38CA5A-184B-495A-92CC-1AAD1A52C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039" y="3926793"/>
                <a:ext cx="1906484" cy="307777"/>
              </a:xfrm>
              <a:prstGeom prst="rect">
                <a:avLst/>
              </a:prstGeom>
              <a:blipFill>
                <a:blip r:embed="rId11"/>
                <a:stretch>
                  <a:fillRect l="-958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7797665-976F-48E6-8A70-FF179A9A4289}"/>
                  </a:ext>
                </a:extLst>
              </p:cNvPr>
              <p:cNvSpPr txBox="1"/>
              <p:nvPr/>
            </p:nvSpPr>
            <p:spPr>
              <a:xfrm>
                <a:off x="2404426" y="4276389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7797665-976F-48E6-8A70-FF179A9A4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26" y="4276389"/>
                <a:ext cx="1772194" cy="311560"/>
              </a:xfrm>
              <a:prstGeom prst="rect">
                <a:avLst/>
              </a:prstGeom>
              <a:blipFill>
                <a:blip r:embed="rId1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BA2D7BA-218D-4673-8E08-37404D2E381E}"/>
                  </a:ext>
                </a:extLst>
              </p:cNvPr>
              <p:cNvSpPr txBox="1"/>
              <p:nvPr/>
            </p:nvSpPr>
            <p:spPr>
              <a:xfrm>
                <a:off x="5860947" y="2778310"/>
                <a:ext cx="16910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（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BA2D7BA-218D-4673-8E08-37404D2E3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947" y="2778310"/>
                <a:ext cx="1691046" cy="307777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5C426A82-67E4-4292-AE74-1A49943C29DC}"/>
              </a:ext>
            </a:extLst>
          </p:cNvPr>
          <p:cNvSpPr txBox="1"/>
          <p:nvPr/>
        </p:nvSpPr>
        <p:spPr>
          <a:xfrm>
            <a:off x="6279871" y="140050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</a:rPr>
              <a:t>两边同时进行转置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1B55589-674B-4877-8DC4-DB4DFE6F807F}"/>
                  </a:ext>
                </a:extLst>
              </p:cNvPr>
              <p:cNvSpPr txBox="1"/>
              <p:nvPr/>
            </p:nvSpPr>
            <p:spPr>
              <a:xfrm>
                <a:off x="4874783" y="1230989"/>
                <a:ext cx="1772194" cy="31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1B55589-674B-4877-8DC4-DB4DFE6F8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783" y="1230989"/>
                <a:ext cx="1772194" cy="312586"/>
              </a:xfrm>
              <a:prstGeom prst="rect">
                <a:avLst/>
              </a:prstGeom>
              <a:blipFill>
                <a:blip r:embed="rId1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B649D5A-6249-42C8-BA6C-3484891186C1}"/>
              </a:ext>
            </a:extLst>
          </p:cNvPr>
          <p:cNvCxnSpPr/>
          <p:nvPr/>
        </p:nvCxnSpPr>
        <p:spPr>
          <a:xfrm>
            <a:off x="3190455" y="1442019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094E250-2875-4442-BD06-44C3F4B05697}"/>
              </a:ext>
            </a:extLst>
          </p:cNvPr>
          <p:cNvCxnSpPr/>
          <p:nvPr/>
        </p:nvCxnSpPr>
        <p:spPr>
          <a:xfrm>
            <a:off x="5596224" y="1489820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D266A76-BC7B-4502-A0B0-3C35990D51AA}"/>
                  </a:ext>
                </a:extLst>
              </p:cNvPr>
              <p:cNvSpPr txBox="1"/>
              <p:nvPr/>
            </p:nvSpPr>
            <p:spPr>
              <a:xfrm>
                <a:off x="4795996" y="1835480"/>
                <a:ext cx="1772194" cy="31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D266A76-BC7B-4502-A0B0-3C35990D5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996" y="1835480"/>
                <a:ext cx="1772194" cy="312586"/>
              </a:xfrm>
              <a:prstGeom prst="rect">
                <a:avLst/>
              </a:prstGeom>
              <a:blipFill>
                <a:blip r:embed="rId1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5641F58-D7A1-4C60-BE98-29D9B1B8B6F7}"/>
              </a:ext>
            </a:extLst>
          </p:cNvPr>
          <p:cNvCxnSpPr/>
          <p:nvPr/>
        </p:nvCxnSpPr>
        <p:spPr>
          <a:xfrm>
            <a:off x="5596224" y="2095855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D798577-C7AB-4A18-B435-E460285FF15E}"/>
                  </a:ext>
                </a:extLst>
              </p:cNvPr>
              <p:cNvSpPr txBox="1"/>
              <p:nvPr/>
            </p:nvSpPr>
            <p:spPr>
              <a:xfrm>
                <a:off x="4919762" y="2498507"/>
                <a:ext cx="17127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 [(</m:t>
                              </m:r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D798577-C7AB-4A18-B435-E460285FF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762" y="2498507"/>
                <a:ext cx="1712713" cy="215444"/>
              </a:xfrm>
              <a:prstGeom prst="rect">
                <a:avLst/>
              </a:prstGeom>
              <a:blipFill>
                <a:blip r:embed="rId15"/>
                <a:stretch>
                  <a:fillRect l="-712" r="-1779"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2FE4529-F579-4B8A-8CDA-1661AA69BBDB}"/>
                  </a:ext>
                </a:extLst>
              </p:cNvPr>
              <p:cNvSpPr txBox="1"/>
              <p:nvPr/>
            </p:nvSpPr>
            <p:spPr>
              <a:xfrm>
                <a:off x="5950425" y="2133610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2FE4529-F579-4B8A-8CDA-1661AA69B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425" y="2133610"/>
                <a:ext cx="1119473" cy="215444"/>
              </a:xfrm>
              <a:prstGeom prst="rect">
                <a:avLst/>
              </a:prstGeom>
              <a:blipFill>
                <a:blip r:embed="rId16"/>
                <a:stretch>
                  <a:fillRect l="-4891"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146D90A5-7B74-4190-9DA5-A525F11DC62E}"/>
              </a:ext>
            </a:extLst>
          </p:cNvPr>
          <p:cNvCxnSpPr>
            <a:cxnSpLocks/>
            <a:stCxn id="27" idx="3"/>
            <a:endCxn id="37" idx="1"/>
          </p:cNvCxnSpPr>
          <p:nvPr/>
        </p:nvCxnSpPr>
        <p:spPr>
          <a:xfrm flipV="1">
            <a:off x="4176620" y="1387282"/>
            <a:ext cx="698163" cy="3044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7EED0D4-9012-42F6-99BE-7DD6A06707A1}"/>
              </a:ext>
            </a:extLst>
          </p:cNvPr>
          <p:cNvCxnSpPr/>
          <p:nvPr/>
        </p:nvCxnSpPr>
        <p:spPr>
          <a:xfrm>
            <a:off x="5620270" y="275500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9705368-269B-4144-A6DB-36B0B629A171}"/>
                  </a:ext>
                </a:extLst>
              </p:cNvPr>
              <p:cNvSpPr txBox="1"/>
              <p:nvPr/>
            </p:nvSpPr>
            <p:spPr>
              <a:xfrm>
                <a:off x="4928393" y="3159532"/>
                <a:ext cx="17127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 [(</m:t>
                              </m:r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9705368-269B-4144-A6DB-36B0B629A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393" y="3159532"/>
                <a:ext cx="1712713" cy="215444"/>
              </a:xfrm>
              <a:prstGeom prst="rect">
                <a:avLst/>
              </a:prstGeom>
              <a:blipFill>
                <a:blip r:embed="rId17"/>
                <a:stretch>
                  <a:fillRect l="-712" r="-177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B19840B-93AB-456A-8442-6772B4FA0E07}"/>
              </a:ext>
            </a:extLst>
          </p:cNvPr>
          <p:cNvCxnSpPr/>
          <p:nvPr/>
        </p:nvCxnSpPr>
        <p:spPr>
          <a:xfrm>
            <a:off x="5620270" y="3396029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E6F586B-E49E-415B-8E0C-685CC1B9646D}"/>
                  </a:ext>
                </a:extLst>
              </p:cNvPr>
              <p:cNvSpPr txBox="1"/>
              <p:nvPr/>
            </p:nvSpPr>
            <p:spPr>
              <a:xfrm>
                <a:off x="5860946" y="3446594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E6F586B-E49E-415B-8E0C-685CC1B96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946" y="3446594"/>
                <a:ext cx="1119473" cy="215444"/>
              </a:xfrm>
              <a:prstGeom prst="rect">
                <a:avLst/>
              </a:prstGeom>
              <a:blipFill>
                <a:blip r:embed="rId16"/>
                <a:stretch>
                  <a:fillRect l="-489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37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377BB26-43BE-4105-A567-96EF2187FA00}"/>
                  </a:ext>
                </a:extLst>
              </p:cNvPr>
              <p:cNvSpPr txBox="1"/>
              <p:nvPr/>
            </p:nvSpPr>
            <p:spPr>
              <a:xfrm>
                <a:off x="1183968" y="1835595"/>
                <a:ext cx="2022926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377BB26-43BE-4105-A567-96EF2187F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968" y="1835595"/>
                <a:ext cx="2022926" cy="487762"/>
              </a:xfrm>
              <a:prstGeom prst="rect">
                <a:avLst/>
              </a:prstGeom>
              <a:blipFill>
                <a:blip r:embed="rId2"/>
                <a:stretch>
                  <a:fillRect t="-12500" r="-8133" b="-9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112CDAD-1562-4171-8494-01ACD91BA468}"/>
                  </a:ext>
                </a:extLst>
              </p:cNvPr>
              <p:cNvSpPr txBox="1"/>
              <p:nvPr/>
            </p:nvSpPr>
            <p:spPr>
              <a:xfrm>
                <a:off x="1353693" y="1380415"/>
                <a:ext cx="2149948" cy="561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𝐖𝐱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zh-CN" altLang="en-US" sz="1200" b="1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112CDAD-1562-4171-8494-01ACD91BA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693" y="1380415"/>
                <a:ext cx="2149948" cy="561372"/>
              </a:xfrm>
              <a:prstGeom prst="rect">
                <a:avLst/>
              </a:prstGeom>
              <a:blipFill>
                <a:blip r:embed="rId3"/>
                <a:stretch>
                  <a:fillRect l="-6799" t="-110753" b="-15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79C03D6C-8AF1-41AB-9AD3-ADA9AA03F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8591" y="400798"/>
            <a:ext cx="2326723" cy="99163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38156E3-0FDD-4710-93D4-44AE9EC6220E}"/>
              </a:ext>
            </a:extLst>
          </p:cNvPr>
          <p:cNvSpPr txBox="1"/>
          <p:nvPr/>
        </p:nvSpPr>
        <p:spPr>
          <a:xfrm>
            <a:off x="97025" y="1897437"/>
            <a:ext cx="100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Softmax</a:t>
            </a:r>
            <a:r>
              <a:rPr lang="zh-CN" altLang="en-US" sz="1200"/>
              <a:t>分类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7155D6-A043-4CBD-9646-552292ACC286}"/>
              </a:ext>
            </a:extLst>
          </p:cNvPr>
          <p:cNvSpPr txBox="1"/>
          <p:nvPr/>
        </p:nvSpPr>
        <p:spPr>
          <a:xfrm>
            <a:off x="-15191" y="226120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交叉熵函数的一般形式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761AC0A-09E0-4189-9B0F-D5B26001D38F}"/>
                  </a:ext>
                </a:extLst>
              </p:cNvPr>
              <p:cNvSpPr txBox="1"/>
              <p:nvPr/>
            </p:nvSpPr>
            <p:spPr>
              <a:xfrm>
                <a:off x="1323005" y="2476008"/>
                <a:ext cx="2011343" cy="540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761AC0A-09E0-4189-9B0F-D5B26001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005" y="2476008"/>
                <a:ext cx="2011343" cy="540469"/>
              </a:xfrm>
              <a:prstGeom prst="rect">
                <a:avLst/>
              </a:prstGeom>
              <a:blipFill>
                <a:blip r:embed="rId6"/>
                <a:stretch>
                  <a:fillRect t="-115730" r="-10909" b="-162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1FDE91E7-8388-437C-915F-87BFE36E47E1}"/>
              </a:ext>
            </a:extLst>
          </p:cNvPr>
          <p:cNvSpPr txBox="1"/>
          <p:nvPr/>
        </p:nvSpPr>
        <p:spPr>
          <a:xfrm>
            <a:off x="2713" y="2924014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将其作为损失函数可以表示为：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8F3910-FB93-4D4D-9934-B8F2C7D17138}"/>
                  </a:ext>
                </a:extLst>
              </p:cNvPr>
              <p:cNvSpPr txBox="1"/>
              <p:nvPr/>
            </p:nvSpPr>
            <p:spPr>
              <a:xfrm>
                <a:off x="1074460" y="3180883"/>
                <a:ext cx="2400401" cy="540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8F3910-FB93-4D4D-9934-B8F2C7D17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60" y="3180883"/>
                <a:ext cx="2400401" cy="540469"/>
              </a:xfrm>
              <a:prstGeom prst="rect">
                <a:avLst/>
              </a:prstGeom>
              <a:blipFill>
                <a:blip r:embed="rId7"/>
                <a:stretch>
                  <a:fillRect t="-117045" r="-3299" b="-16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384BA3AC-B451-481F-954B-8266C474052E}"/>
              </a:ext>
            </a:extLst>
          </p:cNvPr>
          <p:cNvSpPr txBox="1"/>
          <p:nvPr/>
        </p:nvSpPr>
        <p:spPr>
          <a:xfrm>
            <a:off x="3801952" y="174445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(1)</a:t>
            </a:r>
            <a:endParaRPr lang="zh-CN" altLang="en-US" sz="1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7611A7-B137-4999-A608-B24089848BC1}"/>
              </a:ext>
            </a:extLst>
          </p:cNvPr>
          <p:cNvSpPr txBox="1"/>
          <p:nvPr/>
        </p:nvSpPr>
        <p:spPr>
          <a:xfrm>
            <a:off x="3801952" y="255725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(2)</a:t>
            </a:r>
            <a:endParaRPr lang="zh-CN" altLang="en-US" sz="1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420E8D-5F1B-4AF0-8CFF-F3D2444A8E98}"/>
              </a:ext>
            </a:extLst>
          </p:cNvPr>
          <p:cNvSpPr txBox="1"/>
          <p:nvPr/>
        </p:nvSpPr>
        <p:spPr>
          <a:xfrm>
            <a:off x="3801952" y="324069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(3)</a:t>
            </a:r>
            <a:endParaRPr lang="zh-CN" altLang="en-US" sz="1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AC14D3-DDFC-4E82-B295-5C8BF5E11CF6}"/>
              </a:ext>
            </a:extLst>
          </p:cNvPr>
          <p:cNvSpPr txBox="1"/>
          <p:nvPr/>
        </p:nvSpPr>
        <p:spPr>
          <a:xfrm>
            <a:off x="2652354" y="4498312"/>
            <a:ext cx="38392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">
                <a:solidFill>
                  <a:schemeClr val="accent1"/>
                </a:solidFill>
              </a:rPr>
              <a:t>线性回归的损失函数是预测值和真实值的差，因为线性回归是回归问题，预测值和真实值都是单纯的数值。</a:t>
            </a:r>
            <a:endParaRPr lang="en-US" altLang="zh-CN" sz="450">
              <a:solidFill>
                <a:schemeClr val="accent1"/>
              </a:solidFill>
            </a:endParaRPr>
          </a:p>
          <a:p>
            <a:r>
              <a:rPr lang="zh-CN" altLang="en-US" sz="450">
                <a:solidFill>
                  <a:schemeClr val="accent1"/>
                </a:solidFill>
              </a:rPr>
              <a:t>而</a:t>
            </a:r>
            <a:r>
              <a:rPr lang="en-US" altLang="zh-CN" sz="450">
                <a:solidFill>
                  <a:schemeClr val="accent1"/>
                </a:solidFill>
              </a:rPr>
              <a:t>softmax</a:t>
            </a:r>
            <a:r>
              <a:rPr lang="zh-CN" altLang="en-US" sz="450">
                <a:solidFill>
                  <a:schemeClr val="accent1"/>
                </a:solidFill>
              </a:rPr>
              <a:t>用于分类问题，比较的是预测的概率分布和真实的概率分布，两组概率之间的差距，使用的就是交叉熵损失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BDB01C-8497-4E83-915C-5C89425C2BEF}"/>
              </a:ext>
            </a:extLst>
          </p:cNvPr>
          <p:cNvSpPr txBox="1"/>
          <p:nvPr/>
        </p:nvSpPr>
        <p:spPr>
          <a:xfrm>
            <a:off x="5080510" y="1298593"/>
            <a:ext cx="3612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softmax</a:t>
            </a:r>
            <a:r>
              <a:rPr lang="zh-CN" altLang="en-US" sz="1200"/>
              <a:t>二分类问题的损失函数（单个样本的差异）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BB399F6-D2B3-49DE-BDB2-32295CD984C2}"/>
              </a:ext>
            </a:extLst>
          </p:cNvPr>
          <p:cNvCxnSpPr>
            <a:cxnSpLocks/>
          </p:cNvCxnSpPr>
          <p:nvPr/>
        </p:nvCxnSpPr>
        <p:spPr>
          <a:xfrm>
            <a:off x="4905535" y="796179"/>
            <a:ext cx="0" cy="35221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802312-D8F3-4BF9-945E-40519DF1A76B}"/>
                  </a:ext>
                </a:extLst>
              </p:cNvPr>
              <p:cNvSpPr txBox="1"/>
              <p:nvPr/>
            </p:nvSpPr>
            <p:spPr>
              <a:xfrm>
                <a:off x="5380899" y="1636805"/>
                <a:ext cx="29844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=−[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func>
                        <m:funcPr>
                          <m:ctrlP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802312-D8F3-4BF9-945E-40519DF1A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99" y="1636805"/>
                <a:ext cx="2984407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178A2FC-A3E7-4A81-AE99-DF9B19AE9C18}"/>
                  </a:ext>
                </a:extLst>
              </p:cNvPr>
              <p:cNvSpPr txBox="1"/>
              <p:nvPr/>
            </p:nvSpPr>
            <p:spPr>
              <a:xfrm>
                <a:off x="5124916" y="2522932"/>
                <a:ext cx="4012388" cy="705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其中：</a:t>
                </a: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450"/>
                  <a:t>表示样本 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 的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真实</a:t>
                </a:r>
                <a:r>
                  <a:rPr lang="en-US" altLang="zh-CN" sz="450">
                    <a:solidFill>
                      <a:srgbClr val="FF0000"/>
                    </a:solidFill>
                  </a:rPr>
                  <a:t>label</a:t>
                </a:r>
                <a:r>
                  <a:rPr lang="zh-CN" altLang="en-US" sz="450"/>
                  <a:t>，正类为</a:t>
                </a:r>
                <a:r>
                  <a:rPr lang="en-US" altLang="zh-CN" sz="450"/>
                  <a:t>1</a:t>
                </a:r>
                <a:r>
                  <a:rPr lang="zh-CN" altLang="en-US" sz="450"/>
                  <a:t>，负类为</a:t>
                </a:r>
                <a:r>
                  <a:rPr lang="en-US" altLang="zh-CN" sz="450"/>
                  <a:t>0(</a:t>
                </a:r>
                <a:r>
                  <a:rPr lang="zh-CN" altLang="en-US" sz="450"/>
                  <a:t>也可以理解为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属于正类的概率为</a:t>
                </a:r>
                <a:r>
                  <a:rPr lang="en-US" altLang="zh-CN" sz="45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450"/>
                  <a:t>，属于负类的概率为</a:t>
                </a:r>
                <a:r>
                  <a:rPr lang="en-US" altLang="zh-CN" sz="450"/>
                  <a:t>0)</a:t>
                </a:r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45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450"/>
                  <a:t>样本 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 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预测为正类的概率</a:t>
                </a:r>
                <a:endParaRPr lang="en-US" altLang="zh-CN" sz="450">
                  <a:solidFill>
                    <a:srgbClr val="FF0000"/>
                  </a:solidFill>
                </a:endParaRPr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450"/>
                  <a:t>表示样本数量</a:t>
                </a: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:r>
                  <a:rPr lang="zh-CN" altLang="en-US" sz="450"/>
                  <a:t>因为二分类比较常见，所以可以单独对这个公式进行一个简化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178A2FC-A3E7-4A81-AE99-DF9B19AE9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916" y="2522932"/>
                <a:ext cx="4012388" cy="7050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1B77B098-332F-4212-ADC3-7A6803A94037}"/>
              </a:ext>
            </a:extLst>
          </p:cNvPr>
          <p:cNvSpPr txBox="1"/>
          <p:nvPr/>
        </p:nvSpPr>
        <p:spPr>
          <a:xfrm>
            <a:off x="6903310" y="818795"/>
            <a:ext cx="194794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>
                <a:solidFill>
                  <a:schemeClr val="accent1"/>
                </a:solidFill>
              </a:rPr>
              <a:t>loss function </a:t>
            </a:r>
            <a:r>
              <a:rPr lang="zh-CN" altLang="en-US" sz="1050">
                <a:solidFill>
                  <a:schemeClr val="accent1"/>
                </a:solidFill>
              </a:rPr>
              <a:t>单个样本的差异</a:t>
            </a:r>
            <a:endParaRPr lang="en-US" altLang="zh-CN" sz="1050">
              <a:solidFill>
                <a:schemeClr val="accent1"/>
              </a:solidFill>
            </a:endParaRPr>
          </a:p>
          <a:p>
            <a:r>
              <a:rPr lang="en-US" altLang="zh-CN" sz="1050">
                <a:solidFill>
                  <a:schemeClr val="accent1"/>
                </a:solidFill>
              </a:rPr>
              <a:t>cost function </a:t>
            </a:r>
            <a:r>
              <a:rPr lang="zh-CN" altLang="en-US" sz="1050">
                <a:solidFill>
                  <a:schemeClr val="accent1"/>
                </a:solidFill>
              </a:rPr>
              <a:t>多个样本的差异</a:t>
            </a:r>
            <a:endParaRPr lang="en-US" altLang="zh-CN" sz="105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A6F8C79-87A8-42FB-8054-E4461A9DEA33}"/>
                  </a:ext>
                </a:extLst>
              </p:cNvPr>
              <p:cNvSpPr txBox="1"/>
              <p:nvPr/>
            </p:nvSpPr>
            <p:spPr>
              <a:xfrm>
                <a:off x="835693" y="3667494"/>
                <a:ext cx="3297004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其中：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表示类别的个数（可以是多类别）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45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450"/>
                  <a:t>第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450"/>
                  <a:t>类别的真实概率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4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4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450"/>
                  <a:t>表示第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450"/>
                  <a:t>类别的预测概率</a:t>
                </a:r>
                <a:endParaRPr lang="en-US" altLang="zh-CN" sz="45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A6F8C79-87A8-42FB-8054-E4461A9D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93" y="3667494"/>
                <a:ext cx="3297004" cy="4970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右大括号 22">
            <a:extLst>
              <a:ext uri="{FF2B5EF4-FFF2-40B4-BE49-F238E27FC236}">
                <a16:creationId xmlns:a16="http://schemas.microsoft.com/office/drawing/2014/main" id="{3D7E0F4E-BA07-4822-A9BF-AFDFC071B50E}"/>
              </a:ext>
            </a:extLst>
          </p:cNvPr>
          <p:cNvSpPr/>
          <p:nvPr/>
        </p:nvSpPr>
        <p:spPr>
          <a:xfrm rot="5400000">
            <a:off x="6963105" y="857404"/>
            <a:ext cx="133796" cy="2200097"/>
          </a:xfrm>
          <a:prstGeom prst="rightBrace">
            <a:avLst>
              <a:gd name="adj1" fmla="val 27578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E5C24CC-01FA-4745-8EDB-3C19FD731464}"/>
                  </a:ext>
                </a:extLst>
              </p:cNvPr>
              <p:cNvSpPr txBox="1"/>
              <p:nvPr/>
            </p:nvSpPr>
            <p:spPr>
              <a:xfrm>
                <a:off x="6465241" y="2064305"/>
                <a:ext cx="1391647" cy="254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5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0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0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zh-CN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05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5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1050"/>
                  <a:t>的展开</a:t>
                </a:r>
                <a:endParaRPr lang="en-US" altLang="zh-CN" sz="105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E5C24CC-01FA-4745-8EDB-3C19FD731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241" y="2064305"/>
                <a:ext cx="1391647" cy="254109"/>
              </a:xfrm>
              <a:prstGeom prst="rect">
                <a:avLst/>
              </a:prstGeom>
              <a:blipFill>
                <a:blip r:embed="rId11"/>
                <a:stretch>
                  <a:fillRect l="-3509" t="-100000" b="-16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F24FAD5-09DB-4EC4-A56C-FD7AC1DB0F49}"/>
              </a:ext>
            </a:extLst>
          </p:cNvPr>
          <p:cNvSpPr txBox="1"/>
          <p:nvPr/>
        </p:nvSpPr>
        <p:spPr>
          <a:xfrm>
            <a:off x="191205" y="148062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线性回归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081EF9D-80AA-4231-947E-B2169E19A5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88" y="409736"/>
            <a:ext cx="2422933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4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47E0C7EA-5441-4E9C-898F-0892E3F9837E}"/>
              </a:ext>
            </a:extLst>
          </p:cNvPr>
          <p:cNvSpPr txBox="1"/>
          <p:nvPr/>
        </p:nvSpPr>
        <p:spPr>
          <a:xfrm>
            <a:off x="120652" y="206790"/>
            <a:ext cx="646331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基本初等函数公式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E9EF4F2-1ABF-444D-BD12-130356119FC3}"/>
              </a:ext>
            </a:extLst>
          </p:cNvPr>
          <p:cNvSpPr txBox="1"/>
          <p:nvPr/>
        </p:nvSpPr>
        <p:spPr>
          <a:xfrm>
            <a:off x="120652" y="1485510"/>
            <a:ext cx="992579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函数的和、差、积、商求导法则</a:t>
            </a:r>
            <a:endParaRPr lang="en-US" altLang="zh-CN" sz="450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DFB4014-B842-4366-8688-4717DEF89156}"/>
                  </a:ext>
                </a:extLst>
              </p:cNvPr>
              <p:cNvSpPr txBox="1"/>
              <p:nvPr/>
            </p:nvSpPr>
            <p:spPr>
              <a:xfrm>
                <a:off x="120652" y="1721895"/>
                <a:ext cx="1037592" cy="161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50"/>
                  <a:t>设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，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都可导，则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DFB4014-B842-4366-8688-4717DEF8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2" y="1721895"/>
                <a:ext cx="1037592" cy="1615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31">
                <a:extLst>
                  <a:ext uri="{FF2B5EF4-FFF2-40B4-BE49-F238E27FC236}">
                    <a16:creationId xmlns:a16="http://schemas.microsoft.com/office/drawing/2014/main" id="{AA4A864A-2A30-4FC9-BD24-2F76C2C77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608952"/>
                  </p:ext>
                </p:extLst>
              </p:nvPr>
            </p:nvGraphicFramePr>
            <p:xfrm>
              <a:off x="120652" y="444006"/>
              <a:ext cx="3343773" cy="9085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998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951600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15218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</a:tblGrid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常数的导数为</a:t>
                          </a:r>
                          <a:r>
                            <a:rPr lang="en-US" altLang="zh-CN" sz="900"/>
                            <a:t>0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2913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sz="9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)′=</m:t>
                                </m:r>
                                <m:r>
                                  <a:rPr lang="zh-CN" altLang="en-US" sz="9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特别的，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900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9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)′=−(</m:t>
                              </m:r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)=−</m:t>
                              </m:r>
                              <m:f>
                                <m:f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)′=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012825892"/>
                      </a:ext>
                    </a:extLst>
                  </a:tr>
                  <a:tr h="205692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9323362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31">
                <a:extLst>
                  <a:ext uri="{FF2B5EF4-FFF2-40B4-BE49-F238E27FC236}">
                    <a16:creationId xmlns:a16="http://schemas.microsoft.com/office/drawing/2014/main" id="{AA4A864A-2A30-4FC9-BD24-2F76C2C77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608952"/>
                  </p:ext>
                </p:extLst>
              </p:nvPr>
            </p:nvGraphicFramePr>
            <p:xfrm>
              <a:off x="120652" y="444006"/>
              <a:ext cx="3343773" cy="9085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998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951600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15218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</a:tblGrid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2941" r="-226752" b="-3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常数的导数为</a:t>
                          </a:r>
                          <a:r>
                            <a:rPr lang="en-US" altLang="zh-CN" sz="900"/>
                            <a:t>0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29137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72917" r="-226752" b="-1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55650" t="-72917" r="-565" b="-14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244118" r="-226752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012825892"/>
                      </a:ext>
                    </a:extLst>
                  </a:tr>
                  <a:tr h="205716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9323362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表格 31">
                <a:extLst>
                  <a:ext uri="{FF2B5EF4-FFF2-40B4-BE49-F238E27FC236}">
                    <a16:creationId xmlns:a16="http://schemas.microsoft.com/office/drawing/2014/main" id="{84FFDF8A-8F8E-4594-B9E0-156B5CE611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804987"/>
                  </p:ext>
                </p:extLst>
              </p:nvPr>
            </p:nvGraphicFramePr>
            <p:xfrm>
              <a:off x="120652" y="1921508"/>
              <a:ext cx="2886732" cy="5452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11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1099312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5921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  <a:gridCol w="1296087">
                      <a:extLst>
                        <a:ext uri="{9D8B030D-6E8A-4147-A177-3AD203B41FA5}">
                          <a16:colId xmlns:a16="http://schemas.microsoft.com/office/drawing/2014/main" val="1883657732"/>
                        </a:ext>
                      </a:extLst>
                    </a:gridCol>
                  </a:tblGrid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±</m:t>
                                        </m:r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′±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𝐶𝑢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zh-CN" altLang="en-US" sz="900"/>
                            <a:t>（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zh-CN" altLang="en-US" sz="900"/>
                            <a:t>是常数）</a:t>
                          </a:r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3395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𝑢𝑣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𝑢𝑣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(4)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表格 31">
                <a:extLst>
                  <a:ext uri="{FF2B5EF4-FFF2-40B4-BE49-F238E27FC236}">
                    <a16:creationId xmlns:a16="http://schemas.microsoft.com/office/drawing/2014/main" id="{84FFDF8A-8F8E-4594-B9E0-156B5CE611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804987"/>
                  </p:ext>
                </p:extLst>
              </p:nvPr>
            </p:nvGraphicFramePr>
            <p:xfrm>
              <a:off x="120652" y="1921508"/>
              <a:ext cx="2886732" cy="5452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11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1099312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5921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  <a:gridCol w="1296087">
                      <a:extLst>
                        <a:ext uri="{9D8B030D-6E8A-4147-A177-3AD203B41FA5}">
                          <a16:colId xmlns:a16="http://schemas.microsoft.com/office/drawing/2014/main" val="1883657732"/>
                        </a:ext>
                      </a:extLst>
                    </a:gridCol>
                  </a:tblGrid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21547" t="-2941" r="-142541" b="-1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123474" t="-2941" r="-939" b="-17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33957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21547" t="-62500" r="-142541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(4)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123474" t="-62500" r="-939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61629E85-5ABD-4EBC-8F5E-D18E6BD1D5D2}"/>
              </a:ext>
            </a:extLst>
          </p:cNvPr>
          <p:cNvSpPr txBox="1"/>
          <p:nvPr/>
        </p:nvSpPr>
        <p:spPr>
          <a:xfrm>
            <a:off x="120652" y="2532154"/>
            <a:ext cx="646331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复合函数求导法则</a:t>
            </a:r>
            <a:endParaRPr lang="en-US" altLang="zh-CN" sz="450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89AB51E-2ED4-46B7-8628-A4B23C055E39}"/>
                  </a:ext>
                </a:extLst>
              </p:cNvPr>
              <p:cNvSpPr txBox="1"/>
              <p:nvPr/>
            </p:nvSpPr>
            <p:spPr>
              <a:xfrm>
                <a:off x="120651" y="2827054"/>
                <a:ext cx="3692766" cy="16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50"/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5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，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且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及</a:t>
                </a:r>
                <a14:m>
                  <m:oMath xmlns:m="http://schemas.openxmlformats.org/officeDocument/2006/math"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都可导，则复合函数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)]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450"/>
                  <a:t>导数为</a:t>
                </a: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89AB51E-2ED4-46B7-8628-A4B23C055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1" y="2827054"/>
                <a:ext cx="3692766" cy="161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0BFB8B5-889E-443F-9911-8720A4EDF96E}"/>
                  </a:ext>
                </a:extLst>
              </p:cNvPr>
              <p:cNvSpPr txBox="1"/>
              <p:nvPr/>
            </p:nvSpPr>
            <p:spPr>
              <a:xfrm>
                <a:off x="126963" y="3203604"/>
                <a:ext cx="963212" cy="399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0BFB8B5-889E-443F-9911-8720A4EDF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63" y="3203604"/>
                <a:ext cx="963212" cy="399148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BF76AD00-EB3B-4471-8C20-6851BAB85AF2}"/>
              </a:ext>
            </a:extLst>
          </p:cNvPr>
          <p:cNvSpPr txBox="1"/>
          <p:nvPr/>
        </p:nvSpPr>
        <p:spPr>
          <a:xfrm>
            <a:off x="1026956" y="3276172"/>
            <a:ext cx="2853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1BC5E5-7861-44DD-9D8C-6E1201925FBA}"/>
                  </a:ext>
                </a:extLst>
              </p:cNvPr>
              <p:cNvSpPr txBox="1"/>
              <p:nvPr/>
            </p:nvSpPr>
            <p:spPr>
              <a:xfrm>
                <a:off x="1040200" y="3276172"/>
                <a:ext cx="152205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1BC5E5-7861-44DD-9D8C-6E1201925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00" y="3276172"/>
                <a:ext cx="1522050" cy="253916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5294AC81-1A7E-4209-B5B5-8D1F11156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967" y="414728"/>
            <a:ext cx="3770980" cy="205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300A215B-22E9-4A42-B725-DCB416297161}"/>
              </a:ext>
            </a:extLst>
          </p:cNvPr>
          <p:cNvSpPr txBox="1"/>
          <p:nvPr/>
        </p:nvSpPr>
        <p:spPr>
          <a:xfrm>
            <a:off x="3872796" y="206790"/>
            <a:ext cx="1016625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向量对标量求导</a:t>
            </a:r>
            <a:r>
              <a:rPr lang="en-US" altLang="zh-CN" sz="450" b="1">
                <a:solidFill>
                  <a:srgbClr val="C00000"/>
                </a:solidFill>
              </a:rPr>
              <a:t>/</a:t>
            </a:r>
            <a:r>
              <a:rPr lang="zh-CN" altLang="en-US" sz="450" b="1">
                <a:solidFill>
                  <a:srgbClr val="C00000"/>
                </a:solidFill>
              </a:rPr>
              <a:t>标量对向量求导</a:t>
            </a:r>
          </a:p>
        </p:txBody>
      </p:sp>
      <p:pic>
        <p:nvPicPr>
          <p:cNvPr id="2052" name="Picture 4" descr="在这里插入图片描述">
            <a:extLst>
              <a:ext uri="{FF2B5EF4-FFF2-40B4-BE49-F238E27FC236}">
                <a16:creationId xmlns:a16="http://schemas.microsoft.com/office/drawing/2014/main" id="{79F4EC84-4F6B-4292-A6F1-AE3FFEC08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908" y="2663473"/>
            <a:ext cx="4131136" cy="232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2A79ED1B-3608-415F-8850-7273C8AED97B}"/>
              </a:ext>
            </a:extLst>
          </p:cNvPr>
          <p:cNvSpPr txBox="1"/>
          <p:nvPr/>
        </p:nvSpPr>
        <p:spPr>
          <a:xfrm>
            <a:off x="3938197" y="2461234"/>
            <a:ext cx="530915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回归到多分类</a:t>
            </a:r>
          </a:p>
        </p:txBody>
      </p:sp>
    </p:spTree>
    <p:extLst>
      <p:ext uri="{BB962C8B-B14F-4D97-AF65-F5344CB8AC3E}">
        <p14:creationId xmlns:p14="http://schemas.microsoft.com/office/powerpoint/2010/main" val="218499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4BB39F-F864-4EA4-A7F9-F5E2636A9637}"/>
              </a:ext>
            </a:extLst>
          </p:cNvPr>
          <p:cNvSpPr txBox="1"/>
          <p:nvPr/>
        </p:nvSpPr>
        <p:spPr>
          <a:xfrm>
            <a:off x="309336" y="204047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求导目标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9C2E54-D36D-4D98-849A-BDD5706F82F3}"/>
                  </a:ext>
                </a:extLst>
              </p:cNvPr>
              <p:cNvSpPr txBox="1"/>
              <p:nvPr/>
            </p:nvSpPr>
            <p:spPr>
              <a:xfrm>
                <a:off x="529323" y="2332606"/>
                <a:ext cx="398892" cy="426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9C2E54-D36D-4D98-849A-BDD5706F8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23" y="2332606"/>
                <a:ext cx="398892" cy="426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7630FAA6-DA77-432D-AB4B-D69873161D9E}"/>
              </a:ext>
            </a:extLst>
          </p:cNvPr>
          <p:cNvGrpSpPr/>
          <p:nvPr/>
        </p:nvGrpSpPr>
        <p:grpSpPr>
          <a:xfrm>
            <a:off x="376934" y="3000435"/>
            <a:ext cx="2827577" cy="665769"/>
            <a:chOff x="336684" y="2822353"/>
            <a:chExt cx="3771412" cy="88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67F72D8-AF03-4ADA-9F63-5D16E0F6A56E}"/>
                </a:ext>
              </a:extLst>
            </p:cNvPr>
            <p:cNvSpPr/>
            <p:nvPr/>
          </p:nvSpPr>
          <p:spPr>
            <a:xfrm>
              <a:off x="450496" y="2822354"/>
              <a:ext cx="3657600" cy="88799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24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DDFDFB7-55F7-43D2-8BBB-316CD93570E3}"/>
                    </a:ext>
                  </a:extLst>
                </p:cNvPr>
                <p:cNvSpPr txBox="1"/>
                <p:nvPr/>
              </p:nvSpPr>
              <p:spPr>
                <a:xfrm>
                  <a:off x="455292" y="2878456"/>
                  <a:ext cx="3548789" cy="3267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450"/>
                    <a:t>有了</a:t>
                  </a:r>
                  <a14:m>
                    <m:oMath xmlns:m="http://schemas.openxmlformats.org/officeDocument/2006/math">
                      <m:r>
                        <a:rPr lang="en-US" altLang="zh-CN" sz="45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zh-CN" altLang="en-US" sz="450"/>
                    <a:t>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450"/>
                    <a:t>的求导之后，根据复合函数的求导法则，则不难求出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  <m:r>
                        <a:rPr lang="zh-CN" altLang="en-US" sz="450" i="1">
                          <a:latin typeface="Cambria Math" panose="02040503050406030204" pitchFamily="18" charset="0"/>
                        </a:rPr>
                        <m:t>以及</m:t>
                      </m:r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  <m:r>
                        <a:rPr lang="en-US" altLang="zh-CN" sz="45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450"/>
                    <a:t>，</a:t>
                  </a:r>
                  <a:r>
                    <a:rPr lang="en-US" altLang="zh-CN" sz="45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</m:oMath>
                  </a14:m>
                  <a:r>
                    <a:rPr lang="en-US" altLang="zh-CN" sz="45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4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</m:oMath>
                  </a14:m>
                  <a:r>
                    <a:rPr lang="zh-CN" altLang="en-US" sz="450"/>
                    <a:t>，</a:t>
                  </a:r>
                  <a:r>
                    <a:rPr lang="en-US" altLang="zh-CN" sz="45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</m:oMath>
                  </a14:m>
                  <a:r>
                    <a:rPr lang="zh-CN" altLang="en-US" sz="450"/>
                    <a:t>同理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DDFDFB7-55F7-43D2-8BBB-316CD9357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92" y="2878456"/>
                  <a:ext cx="3548789" cy="3267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1FE72A-94ED-466C-80BE-7EF769F8AFD4}"/>
                </a:ext>
              </a:extLst>
            </p:cNvPr>
            <p:cNvSpPr/>
            <p:nvPr/>
          </p:nvSpPr>
          <p:spPr>
            <a:xfrm>
              <a:off x="336684" y="2822353"/>
              <a:ext cx="71831" cy="887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24"/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D7D7054-C8FC-4004-B1A8-BBD5CAE64589}"/>
              </a:ext>
            </a:extLst>
          </p:cNvPr>
          <p:cNvCxnSpPr/>
          <p:nvPr/>
        </p:nvCxnSpPr>
        <p:spPr>
          <a:xfrm>
            <a:off x="989620" y="2562870"/>
            <a:ext cx="758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8B376ED-DE4F-4597-B476-DEAF0D029DC6}"/>
                  </a:ext>
                </a:extLst>
              </p:cNvPr>
              <p:cNvSpPr txBox="1"/>
              <p:nvPr/>
            </p:nvSpPr>
            <p:spPr>
              <a:xfrm>
                <a:off x="1915184" y="2355147"/>
                <a:ext cx="1067985" cy="449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8B376ED-DE4F-4597-B476-DEAF0D029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84" y="2355147"/>
                <a:ext cx="1067985" cy="449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43">
                <a:extLst>
                  <a:ext uri="{FF2B5EF4-FFF2-40B4-BE49-F238E27FC236}">
                    <a16:creationId xmlns:a16="http://schemas.microsoft.com/office/drawing/2014/main" id="{DC9589D6-B743-4690-AA3F-81B388CA4F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259307"/>
                  </p:ext>
                </p:extLst>
              </p:nvPr>
            </p:nvGraphicFramePr>
            <p:xfrm>
              <a:off x="268625" y="904537"/>
              <a:ext cx="3158197" cy="941066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839937">
                      <a:extLst>
                        <a:ext uri="{9D8B030D-6E8A-4147-A177-3AD203B41FA5}">
                          <a16:colId xmlns:a16="http://schemas.microsoft.com/office/drawing/2014/main" val="1954431080"/>
                        </a:ext>
                      </a:extLst>
                    </a:gridCol>
                    <a:gridCol w="2318260">
                      <a:extLst>
                        <a:ext uri="{9D8B030D-6E8A-4147-A177-3AD203B41FA5}">
                          <a16:colId xmlns:a16="http://schemas.microsoft.com/office/drawing/2014/main" val="1736460065"/>
                        </a:ext>
                      </a:extLst>
                    </a:gridCol>
                  </a:tblGrid>
                  <a:tr h="27803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 b="0"/>
                            <a:t>线性回归</a:t>
                          </a:r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zh-CN" altLang="en-US" sz="1000"/>
                            <a:t> </a:t>
                          </a:r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717191324"/>
                      </a:ext>
                    </a:extLst>
                  </a:tr>
                  <a:tr h="350637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Softmax</a:t>
                          </a:r>
                          <a:r>
                            <a:rPr lang="zh-CN" altLang="en-US" sz="900"/>
                            <a:t>分类</a:t>
                          </a:r>
                          <a:endParaRPr lang="en-US" altLang="zh-CN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000" b="0" i="0" smtClean="0"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Sup>
                                        <m:sSubSupPr>
                                          <m:ctrlP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</m:sSubSup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oMath>
                          </a14:m>
                          <a:r>
                            <a:rPr lang="en-US" altLang="zh-CN" sz="1000"/>
                            <a:t>  </a:t>
                          </a:r>
                          <a:r>
                            <a:rPr lang="en-US" altLang="zh-CN" sz="900"/>
                            <a:t>(</a:t>
                          </a:r>
                          <a:r>
                            <a:rPr lang="zh-CN" altLang="en-US" sz="900"/>
                            <a:t>目标函数</a:t>
                          </a:r>
                          <a:r>
                            <a:rPr lang="en-US" altLang="zh-CN" sz="900"/>
                            <a:t>)</a:t>
                          </a:r>
                          <a:endParaRPr lang="zh-CN" altLang="en-US" sz="10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211263521"/>
                      </a:ext>
                    </a:extLst>
                  </a:tr>
                  <a:tr h="31235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zh-CN" altLang="en-US" sz="800"/>
                            <a:t>使用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800" b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zh-CN" altLang="en-US" sz="800"/>
                            <a:t>表示预测</a:t>
                          </a:r>
                          <a:endParaRPr lang="en-US" altLang="zh-CN" sz="800"/>
                        </a:p>
                        <a:p>
                          <a:pPr algn="r"/>
                          <a:r>
                            <a:rPr lang="zh-CN" altLang="en-US" sz="800"/>
                            <a:t>代替之前用的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en-US" sz="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800" b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endParaRPr lang="zh-CN" altLang="en-US" sz="800" b="1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altLang="zh-CN" sz="1000"/>
                            <a:t>    </a:t>
                          </a:r>
                          <a:r>
                            <a:rPr lang="en-US" altLang="zh-CN" sz="900"/>
                            <a:t>(</a:t>
                          </a:r>
                          <a:r>
                            <a:rPr lang="zh-CN" altLang="en-US" sz="900"/>
                            <a:t>损失函数</a:t>
                          </a:r>
                          <a:r>
                            <a:rPr lang="en-US" altLang="zh-CN" sz="900"/>
                            <a:t>)</a:t>
                          </a:r>
                          <a:endParaRPr lang="zh-CN" altLang="en-US" sz="10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18009167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43">
                <a:extLst>
                  <a:ext uri="{FF2B5EF4-FFF2-40B4-BE49-F238E27FC236}">
                    <a16:creationId xmlns:a16="http://schemas.microsoft.com/office/drawing/2014/main" id="{DC9589D6-B743-4690-AA3F-81B388CA4F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259307"/>
                  </p:ext>
                </p:extLst>
              </p:nvPr>
            </p:nvGraphicFramePr>
            <p:xfrm>
              <a:off x="268625" y="904537"/>
              <a:ext cx="3158197" cy="941066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839937">
                      <a:extLst>
                        <a:ext uri="{9D8B030D-6E8A-4147-A177-3AD203B41FA5}">
                          <a16:colId xmlns:a16="http://schemas.microsoft.com/office/drawing/2014/main" val="1954431080"/>
                        </a:ext>
                      </a:extLst>
                    </a:gridCol>
                    <a:gridCol w="2318260">
                      <a:extLst>
                        <a:ext uri="{9D8B030D-6E8A-4147-A177-3AD203B41FA5}">
                          <a16:colId xmlns:a16="http://schemas.microsoft.com/office/drawing/2014/main" val="1736460065"/>
                        </a:ext>
                      </a:extLst>
                    </a:gridCol>
                  </a:tblGrid>
                  <a:tr h="27803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 b="0"/>
                            <a:t>线性回归</a:t>
                          </a:r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71739" r="-262" b="-35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7191324"/>
                      </a:ext>
                    </a:extLst>
                  </a:tr>
                  <a:tr h="350637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Softmax</a:t>
                          </a:r>
                          <a:r>
                            <a:rPr lang="zh-CN" altLang="en-US" sz="900"/>
                            <a:t>分类</a:t>
                          </a:r>
                          <a:endParaRPr lang="en-US" altLang="zh-CN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136207" r="-262" b="-17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1263521"/>
                      </a:ext>
                    </a:extLst>
                  </a:tr>
                  <a:tr h="31239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t="-268627" r="-276812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268627" r="-262" b="-1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09167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D92A8C8-8C5E-4AC7-8F09-4A24F09208CD}"/>
              </a:ext>
            </a:extLst>
          </p:cNvPr>
          <p:cNvSpPr txBox="1"/>
          <p:nvPr/>
        </p:nvSpPr>
        <p:spPr>
          <a:xfrm>
            <a:off x="1055511" y="2236675"/>
            <a:ext cx="60785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25"/>
              <a:t>复合函数</a:t>
            </a:r>
            <a:endParaRPr lang="en-US" altLang="zh-CN" sz="825"/>
          </a:p>
          <a:p>
            <a:r>
              <a:rPr lang="zh-CN" altLang="en-US" sz="825"/>
              <a:t>求导法则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190C2BE-BDD0-4790-A21C-871451D8CBD1}"/>
              </a:ext>
            </a:extLst>
          </p:cNvPr>
          <p:cNvCxnSpPr>
            <a:stCxn id="11" idx="3"/>
          </p:cNvCxnSpPr>
          <p:nvPr/>
        </p:nvCxnSpPr>
        <p:spPr>
          <a:xfrm flipV="1">
            <a:off x="2983169" y="1307214"/>
            <a:ext cx="797536" cy="127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5DB8F29-1313-4F9A-A12C-A11B9CA93D2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983169" y="2580113"/>
            <a:ext cx="805672" cy="119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034B5F8-1DA1-457E-963F-B3F4C2036EB1}"/>
                  </a:ext>
                </a:extLst>
              </p:cNvPr>
              <p:cNvSpPr txBox="1"/>
              <p:nvPr/>
            </p:nvSpPr>
            <p:spPr>
              <a:xfrm>
                <a:off x="3173981" y="1699389"/>
                <a:ext cx="429782" cy="4451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034B5F8-1DA1-457E-963F-B3F4C2036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981" y="1699389"/>
                <a:ext cx="429782" cy="445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4F9BCC2-12F2-41F1-B1E5-971AD61898AE}"/>
                  </a:ext>
                </a:extLst>
              </p:cNvPr>
              <p:cNvSpPr txBox="1"/>
              <p:nvPr/>
            </p:nvSpPr>
            <p:spPr>
              <a:xfrm>
                <a:off x="3204511" y="3055125"/>
                <a:ext cx="433143" cy="431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4F9BCC2-12F2-41F1-B1E5-971AD618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511" y="3055125"/>
                <a:ext cx="433143" cy="4316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3A6510-64E5-4058-B9AA-8C202DE0672B}"/>
                  </a:ext>
                </a:extLst>
              </p:cNvPr>
              <p:cNvSpPr txBox="1"/>
              <p:nvPr/>
            </p:nvSpPr>
            <p:spPr>
              <a:xfrm>
                <a:off x="3069476" y="2327323"/>
                <a:ext cx="3284558" cy="18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其中，损失关于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的梯度，由于损失是一个标量，而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是一个向量，所以损失关于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的梯度也是一个向量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3A6510-64E5-4058-B9AA-8C202DE06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476" y="2327323"/>
                <a:ext cx="3284558" cy="1854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146CAE08-BA68-4F11-A0DC-5554EDD228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3256" y="2408432"/>
            <a:ext cx="1671122" cy="3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0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36BCCD-DB48-4415-8DE3-F483BC4B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86" y="363708"/>
            <a:ext cx="2506347" cy="2208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514C19-D2DD-4731-BFAA-FAFB70F36488}"/>
                  </a:ext>
                </a:extLst>
              </p:cNvPr>
              <p:cNvSpPr txBox="1"/>
              <p:nvPr/>
            </p:nvSpPr>
            <p:spPr>
              <a:xfrm>
                <a:off x="1336951" y="2554609"/>
                <a:ext cx="3105337" cy="99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00"/>
                  <a:t>真实的 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=0.292,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000"/>
              </a:p>
              <a:p>
                <a:pPr>
                  <a:lnSpc>
                    <a:spcPct val="150000"/>
                  </a:lnSpc>
                </a:pPr>
                <a:r>
                  <a:rPr lang="zh-CN" altLang="en-US" sz="1000"/>
                  <a:t>一开始假设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1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1000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sz="1000"/>
                  <a:t>分割线就是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000"/>
                  <a:t>，即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000"/>
                  <a:t>轴</a:t>
                </a:r>
                <a:endParaRPr lang="en-US" altLang="zh-CN" sz="1000"/>
              </a:p>
              <a:p>
                <a:pPr>
                  <a:lnSpc>
                    <a:spcPct val="150000"/>
                  </a:lnSpc>
                </a:pPr>
                <a:r>
                  <a:rPr lang="zh-CN" altLang="en-US" sz="1000"/>
                  <a:t>此时对于被选中的蓝色点来说，</a:t>
                </a:r>
                <a:br>
                  <a:rPr lang="en-US" altLang="zh-CN" sz="1000"/>
                </a:br>
                <a:endParaRPr lang="en-US" altLang="zh-CN" sz="10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514C19-D2DD-4731-BFAA-FAFB70F36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51" y="2554609"/>
                <a:ext cx="3105337" cy="991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0F4F889E-6445-45C3-95D4-C74A0D469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551" y="274226"/>
            <a:ext cx="2648725" cy="238700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C5B2613-2010-484A-8BD2-9731F187C153}"/>
              </a:ext>
            </a:extLst>
          </p:cNvPr>
          <p:cNvSpPr txBox="1"/>
          <p:nvPr/>
        </p:nvSpPr>
        <p:spPr>
          <a:xfrm>
            <a:off x="3660555" y="1177118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accent2">
                    <a:lumMod val="75000"/>
                  </a:schemeClr>
                </a:solidFill>
              </a:rPr>
              <a:t>根据蓝色点进行更新</a:t>
            </a:r>
            <a:endParaRPr lang="en-US" altLang="zh-CN" sz="9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5B2C654-AA8C-4D3F-A4D8-AA2D6449DBD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753133" y="1467729"/>
            <a:ext cx="10154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900C97-F438-4300-A8D8-5D98367CA138}"/>
                  </a:ext>
                </a:extLst>
              </p:cNvPr>
              <p:cNvSpPr txBox="1"/>
              <p:nvPr/>
            </p:nvSpPr>
            <p:spPr>
              <a:xfrm>
                <a:off x="5109765" y="2661232"/>
                <a:ext cx="985654" cy="334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05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900C97-F438-4300-A8D8-5D98367CA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765" y="2661232"/>
                <a:ext cx="985654" cy="3347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3372C594-3561-46FD-BAB4-8EB46D48B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4804" y="39598"/>
            <a:ext cx="1769163" cy="80281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BFDC08F-0A32-4EAD-AEAD-00BBA9C606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5337" y="2828585"/>
            <a:ext cx="2328307" cy="21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3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7C0FA17-41A2-4809-B6BD-515E2D5DF4DF}"/>
              </a:ext>
            </a:extLst>
          </p:cNvPr>
          <p:cNvCxnSpPr/>
          <p:nvPr/>
        </p:nvCxnSpPr>
        <p:spPr>
          <a:xfrm>
            <a:off x="1071349" y="2043752"/>
            <a:ext cx="38486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6311551-BC89-4EAB-AB0D-430C33C4990B}"/>
              </a:ext>
            </a:extLst>
          </p:cNvPr>
          <p:cNvCxnSpPr>
            <a:cxnSpLocks/>
          </p:cNvCxnSpPr>
          <p:nvPr/>
        </p:nvCxnSpPr>
        <p:spPr>
          <a:xfrm rot="16200000">
            <a:off x="872319" y="2100618"/>
            <a:ext cx="38486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7AF2605-1DA9-4948-9EB2-A9D24A19B05E}"/>
              </a:ext>
            </a:extLst>
          </p:cNvPr>
          <p:cNvSpPr/>
          <p:nvPr/>
        </p:nvSpPr>
        <p:spPr>
          <a:xfrm>
            <a:off x="2806888" y="590266"/>
            <a:ext cx="1516039" cy="1446653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5FBAA6-5665-4BF6-AD8D-61C0CC3E9FBD}"/>
              </a:ext>
            </a:extLst>
          </p:cNvPr>
          <p:cNvSpPr/>
          <p:nvPr/>
        </p:nvSpPr>
        <p:spPr>
          <a:xfrm>
            <a:off x="1270377" y="2050567"/>
            <a:ext cx="1516039" cy="1446653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02B97D9-5333-406B-9CED-C4AF5D58508D}"/>
              </a:ext>
            </a:extLst>
          </p:cNvPr>
          <p:cNvCxnSpPr>
            <a:cxnSpLocks/>
          </p:cNvCxnSpPr>
          <p:nvPr/>
        </p:nvCxnSpPr>
        <p:spPr>
          <a:xfrm>
            <a:off x="2786416" y="2050567"/>
            <a:ext cx="1406859" cy="1049181"/>
          </a:xfrm>
          <a:prstGeom prst="straightConnector1">
            <a:avLst/>
          </a:prstGeom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EB6BAEE-E2D9-4EEB-A148-8EC087513160}"/>
              </a:ext>
            </a:extLst>
          </p:cNvPr>
          <p:cNvCxnSpPr/>
          <p:nvPr/>
        </p:nvCxnSpPr>
        <p:spPr>
          <a:xfrm flipH="1">
            <a:off x="5838969" y="655092"/>
            <a:ext cx="972403" cy="934872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1246175-25E5-46A6-9979-6E3593D7044E}"/>
              </a:ext>
            </a:extLst>
          </p:cNvPr>
          <p:cNvCxnSpPr>
            <a:cxnSpLocks/>
          </p:cNvCxnSpPr>
          <p:nvPr/>
        </p:nvCxnSpPr>
        <p:spPr>
          <a:xfrm flipV="1">
            <a:off x="5856595" y="934871"/>
            <a:ext cx="1411977" cy="661907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C417C5E-8250-4A11-9248-4B298F82E124}"/>
              </a:ext>
            </a:extLst>
          </p:cNvPr>
          <p:cNvCxnSpPr>
            <a:cxnSpLocks/>
          </p:cNvCxnSpPr>
          <p:nvPr/>
        </p:nvCxnSpPr>
        <p:spPr>
          <a:xfrm flipH="1">
            <a:off x="6052784" y="934871"/>
            <a:ext cx="1215788" cy="1128210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AE99D1D-C798-4E6E-BA23-9A24C5226DE6}"/>
              </a:ext>
            </a:extLst>
          </p:cNvPr>
          <p:cNvCxnSpPr>
            <a:cxnSpLocks/>
          </p:cNvCxnSpPr>
          <p:nvPr/>
        </p:nvCxnSpPr>
        <p:spPr>
          <a:xfrm flipV="1">
            <a:off x="6088041" y="1040643"/>
            <a:ext cx="1783305" cy="1022438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E436337-3C08-4A2E-8612-EE427F58881F}"/>
              </a:ext>
            </a:extLst>
          </p:cNvPr>
          <p:cNvCxnSpPr>
            <a:cxnSpLocks/>
          </p:cNvCxnSpPr>
          <p:nvPr/>
        </p:nvCxnSpPr>
        <p:spPr>
          <a:xfrm flipH="1">
            <a:off x="6325170" y="1063396"/>
            <a:ext cx="1530256" cy="1307902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A8153B-427F-4D46-8B2D-D538BBAE78BF}"/>
              </a:ext>
            </a:extLst>
          </p:cNvPr>
          <p:cNvCxnSpPr>
            <a:cxnSpLocks/>
          </p:cNvCxnSpPr>
          <p:nvPr/>
        </p:nvCxnSpPr>
        <p:spPr>
          <a:xfrm flipV="1">
            <a:off x="6347348" y="1102057"/>
            <a:ext cx="1828800" cy="1260143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E4A50B-1633-4AE2-AA03-76ACFF451D46}"/>
              </a:ext>
            </a:extLst>
          </p:cNvPr>
          <p:cNvCxnSpPr>
            <a:cxnSpLocks/>
          </p:cNvCxnSpPr>
          <p:nvPr/>
        </p:nvCxnSpPr>
        <p:spPr>
          <a:xfrm flipH="1">
            <a:off x="6347348" y="1102056"/>
            <a:ext cx="1828800" cy="1709382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C30CA6B-037E-43FF-B012-2DEB40CE30B4}"/>
              </a:ext>
            </a:extLst>
          </p:cNvPr>
          <p:cNvCxnSpPr>
            <a:cxnSpLocks/>
          </p:cNvCxnSpPr>
          <p:nvPr/>
        </p:nvCxnSpPr>
        <p:spPr>
          <a:xfrm flipV="1">
            <a:off x="6347348" y="2122226"/>
            <a:ext cx="1589964" cy="67556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A305E37E-C1D6-424A-A1F6-E68567E98C6C}"/>
              </a:ext>
            </a:extLst>
          </p:cNvPr>
          <p:cNvSpPr>
            <a:spLocks noChangeAspect="1"/>
          </p:cNvSpPr>
          <p:nvPr/>
        </p:nvSpPr>
        <p:spPr>
          <a:xfrm rot="7565757">
            <a:off x="3072182" y="2243158"/>
            <a:ext cx="72000" cy="72000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EA18AD56-FC2B-443D-9FD8-001695C9178E}"/>
              </a:ext>
            </a:extLst>
          </p:cNvPr>
          <p:cNvSpPr>
            <a:spLocks noChangeAspect="1"/>
          </p:cNvSpPr>
          <p:nvPr/>
        </p:nvSpPr>
        <p:spPr>
          <a:xfrm rot="7618047">
            <a:off x="3223086" y="2357487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A0E68DF3-6B98-4ECC-B3D4-D48333244B84}"/>
              </a:ext>
            </a:extLst>
          </p:cNvPr>
          <p:cNvSpPr>
            <a:spLocks noChangeAspect="1"/>
          </p:cNvSpPr>
          <p:nvPr/>
        </p:nvSpPr>
        <p:spPr>
          <a:xfrm rot="7664794">
            <a:off x="3447107" y="2534130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D5ECDDFE-44EE-4BA0-83CD-FDD946DC71B2}"/>
              </a:ext>
            </a:extLst>
          </p:cNvPr>
          <p:cNvSpPr>
            <a:spLocks noChangeAspect="1"/>
          </p:cNvSpPr>
          <p:nvPr/>
        </p:nvSpPr>
        <p:spPr>
          <a:xfrm rot="7664794">
            <a:off x="3653641" y="2683496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8EBAB51D-5CA0-4991-9CD7-B4DD91C86E95}"/>
              </a:ext>
            </a:extLst>
          </p:cNvPr>
          <p:cNvSpPr>
            <a:spLocks noChangeAspect="1"/>
          </p:cNvSpPr>
          <p:nvPr/>
        </p:nvSpPr>
        <p:spPr>
          <a:xfrm rot="7664794">
            <a:off x="3783293" y="2789049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6FD1204-9135-4CD8-A31C-769592402C07}"/>
              </a:ext>
            </a:extLst>
          </p:cNvPr>
          <p:cNvSpPr/>
          <p:nvPr/>
        </p:nvSpPr>
        <p:spPr>
          <a:xfrm>
            <a:off x="2722728" y="2050576"/>
            <a:ext cx="1450075" cy="996287"/>
          </a:xfrm>
          <a:custGeom>
            <a:avLst/>
            <a:gdLst>
              <a:gd name="connsiteX0" fmla="*/ 61415 w 1450075"/>
              <a:gd name="connsiteY0" fmla="*/ 0 h 996287"/>
              <a:gd name="connsiteX1" fmla="*/ 0 w 1450075"/>
              <a:gd name="connsiteY1" fmla="*/ 341194 h 996287"/>
              <a:gd name="connsiteX2" fmla="*/ 760863 w 1450075"/>
              <a:gd name="connsiteY2" fmla="*/ 116006 h 996287"/>
              <a:gd name="connsiteX3" fmla="*/ 242248 w 1450075"/>
              <a:gd name="connsiteY3" fmla="*/ 655093 h 996287"/>
              <a:gd name="connsiteX4" fmla="*/ 992875 w 1450075"/>
              <a:gd name="connsiteY4" fmla="*/ 361666 h 996287"/>
              <a:gd name="connsiteX5" fmla="*/ 597090 w 1450075"/>
              <a:gd name="connsiteY5" fmla="*/ 975815 h 996287"/>
              <a:gd name="connsiteX6" fmla="*/ 1450075 w 1450075"/>
              <a:gd name="connsiteY6" fmla="*/ 573206 h 996287"/>
              <a:gd name="connsiteX7" fmla="*/ 1436427 w 1450075"/>
              <a:gd name="connsiteY7" fmla="*/ 996287 h 99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0075" h="996287">
                <a:moveTo>
                  <a:pt x="61415" y="0"/>
                </a:moveTo>
                <a:lnTo>
                  <a:pt x="0" y="341194"/>
                </a:lnTo>
                <a:lnTo>
                  <a:pt x="760863" y="116006"/>
                </a:lnTo>
                <a:lnTo>
                  <a:pt x="242248" y="655093"/>
                </a:lnTo>
                <a:lnTo>
                  <a:pt x="992875" y="361666"/>
                </a:lnTo>
                <a:lnTo>
                  <a:pt x="597090" y="975815"/>
                </a:lnTo>
                <a:lnTo>
                  <a:pt x="1450075" y="573206"/>
                </a:lnTo>
                <a:lnTo>
                  <a:pt x="1436427" y="99628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D03F9340-ECB2-4C21-9909-4D1BE8510D45}"/>
              </a:ext>
            </a:extLst>
          </p:cNvPr>
          <p:cNvSpPr>
            <a:spLocks noChangeAspect="1"/>
          </p:cNvSpPr>
          <p:nvPr/>
        </p:nvSpPr>
        <p:spPr>
          <a:xfrm rot="11706232">
            <a:off x="2695623" y="2306620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0911FBDD-8AD5-4C14-ABBD-B32DAA5A0192}"/>
              </a:ext>
            </a:extLst>
          </p:cNvPr>
          <p:cNvSpPr>
            <a:spLocks noChangeAspect="1"/>
          </p:cNvSpPr>
          <p:nvPr/>
        </p:nvSpPr>
        <p:spPr>
          <a:xfrm rot="13357546">
            <a:off x="2931332" y="2641409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38D4F739-8C58-4D5E-B74E-7544F40DBFFA}"/>
              </a:ext>
            </a:extLst>
          </p:cNvPr>
          <p:cNvSpPr>
            <a:spLocks noChangeAspect="1"/>
          </p:cNvSpPr>
          <p:nvPr/>
        </p:nvSpPr>
        <p:spPr>
          <a:xfrm rot="13357546">
            <a:off x="3288463" y="2960463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C223D811-8269-475C-936A-40F03480A515}"/>
              </a:ext>
            </a:extLst>
          </p:cNvPr>
          <p:cNvSpPr>
            <a:spLocks noChangeAspect="1"/>
          </p:cNvSpPr>
          <p:nvPr/>
        </p:nvSpPr>
        <p:spPr>
          <a:xfrm rot="4244304">
            <a:off x="3410816" y="2129611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C0D657D1-AA33-4730-BFF8-358B6C48D20C}"/>
              </a:ext>
            </a:extLst>
          </p:cNvPr>
          <p:cNvSpPr>
            <a:spLocks noChangeAspect="1"/>
          </p:cNvSpPr>
          <p:nvPr/>
        </p:nvSpPr>
        <p:spPr>
          <a:xfrm rot="4244304">
            <a:off x="3634750" y="2382610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892C4975-378C-4FF9-8631-3FD3E717BABD}"/>
              </a:ext>
            </a:extLst>
          </p:cNvPr>
          <p:cNvSpPr>
            <a:spLocks noChangeAspect="1"/>
          </p:cNvSpPr>
          <p:nvPr/>
        </p:nvSpPr>
        <p:spPr>
          <a:xfrm rot="3755040">
            <a:off x="4099621" y="2603358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89943302-52D6-43EE-A785-0DF938B7D350}"/>
              </a:ext>
            </a:extLst>
          </p:cNvPr>
          <p:cNvSpPr>
            <a:spLocks noChangeAspect="1"/>
          </p:cNvSpPr>
          <p:nvPr/>
        </p:nvSpPr>
        <p:spPr>
          <a:xfrm rot="10800000">
            <a:off x="4131900" y="2944574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7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1244</TotalTime>
  <Words>1007</Words>
  <Application>Microsoft Office PowerPoint</Application>
  <PresentationFormat>全屏显示(16:9)</PresentationFormat>
  <Paragraphs>157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黄珊</dc:creator>
  <cp:lastModifiedBy>黄珊</cp:lastModifiedBy>
  <cp:revision>106</cp:revision>
  <dcterms:created xsi:type="dcterms:W3CDTF">2021-07-06T03:39:58Z</dcterms:created>
  <dcterms:modified xsi:type="dcterms:W3CDTF">2021-11-02T03:38:07Z</dcterms:modified>
</cp:coreProperties>
</file>