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6" r:id="rId3"/>
    <p:sldId id="265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80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075" autoAdjust="0"/>
  </p:normalViewPr>
  <p:slideViewPr>
    <p:cSldViewPr showGuides="1">
      <p:cViewPr varScale="1">
        <p:scale>
          <a:sx n="106" d="100"/>
          <a:sy n="106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A185C-EB98-456B-9E43-2F06D944A5D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669D5-842C-4392-A8EE-1939B9DB17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69D5-842C-4392-A8EE-1939B9DB1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268760"/>
            <a:ext cx="7128792" cy="1584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1403648" y="2636912"/>
            <a:ext cx="7128792" cy="1584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Untertitelformat durch Klicken bearbeiten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63165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i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395536" y="116632"/>
            <a:ext cx="7128792" cy="615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Modul 162 – Quartal 1, 2021/2022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22622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arian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1304764"/>
            <a:ext cx="6923112" cy="1692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1763688" y="2636912"/>
            <a:ext cx="7128792" cy="1584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Untertitelformat durch Klicken bearbeiten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7079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arian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1268760"/>
            <a:ext cx="6923112" cy="158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1763688" y="4725144"/>
            <a:ext cx="7128792" cy="10801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Thanam Pangri</a:t>
            </a:r>
            <a:br>
              <a:rPr lang="de-CH" sz="1600" dirty="0"/>
            </a:br>
            <a:r>
              <a:rPr lang="de-CH" sz="1600" dirty="0"/>
              <a:t>August 2021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772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2DD07E-CA48-4149-98B2-90D6B3E2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1916832"/>
            <a:ext cx="6923112" cy="2304256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de-CH" dirty="0"/>
              <a:t>Modul 162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Merkmale und Skalen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Merkmale, </a:t>
            </a:r>
            <a:br>
              <a:rPr lang="de-CH" sz="2000" dirty="0"/>
            </a:br>
            <a:r>
              <a:rPr lang="de-CH" sz="2000" dirty="0"/>
              <a:t>Merkmalsausprägungen</a:t>
            </a:r>
            <a:br>
              <a:rPr lang="de-CH" sz="2000" dirty="0"/>
            </a:br>
            <a:r>
              <a:rPr lang="de-CH" sz="2000" dirty="0"/>
              <a:t>Merkmalstyp</a:t>
            </a:r>
            <a:br>
              <a:rPr lang="de-CH" sz="2000" dirty="0"/>
            </a:br>
            <a:r>
              <a:rPr lang="de-CH" sz="2000" dirty="0"/>
              <a:t>Skalentyp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94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/>
              <a:t>Diskrete</a:t>
            </a:r>
            <a:r>
              <a:rPr lang="de-CH" dirty="0"/>
              <a:t> Merkmale vs. </a:t>
            </a:r>
            <a:r>
              <a:rPr lang="de-CH" b="1" dirty="0"/>
              <a:t>Stetige</a:t>
            </a:r>
            <a:r>
              <a:rPr lang="de-CH" dirty="0"/>
              <a:t> Merkmale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E18247-40F3-4C3E-9909-90BB16E4DCC0}"/>
              </a:ext>
            </a:extLst>
          </p:cNvPr>
          <p:cNvSpPr/>
          <p:nvPr/>
        </p:nvSpPr>
        <p:spPr>
          <a:xfrm>
            <a:off x="683568" y="2132856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/>
              <a:t>diskret</a:t>
            </a:r>
            <a:r>
              <a:rPr lang="de-CH" sz="3200" dirty="0"/>
              <a:t> = abzählbar viele  Merkmalsausprägungen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6D57ED-1D3A-4018-A511-38C02035BE1A}"/>
              </a:ext>
            </a:extLst>
          </p:cNvPr>
          <p:cNvSpPr/>
          <p:nvPr/>
        </p:nvSpPr>
        <p:spPr>
          <a:xfrm>
            <a:off x="779982" y="3954760"/>
            <a:ext cx="6552728" cy="1634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b="1" dirty="0"/>
              <a:t>stetig</a:t>
            </a:r>
            <a:r>
              <a:rPr lang="de-CH" sz="3200" dirty="0"/>
              <a:t> = beliebiger Wert in einem Bereich </a:t>
            </a:r>
            <a:r>
              <a:rPr lang="de-CH" sz="2400" dirty="0"/>
              <a:t>(Intervall, physikalisch messbar)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355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85009C-F9D8-456C-A5AA-6B6BC885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0025"/>
              </p:ext>
            </p:extLst>
          </p:nvPr>
        </p:nvGraphicFramePr>
        <p:xfrm>
          <a:off x="539552" y="1340768"/>
          <a:ext cx="7920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3468044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9437939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55203654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1942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Merkmal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Merkmalsausprägung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Skala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diskret/ stetig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Geschlecht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m,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diskret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Sieger Wettbewerb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1, 2, 3 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diskret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95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Arbeitsweg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1….100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Metrisch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stetig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62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Schulnote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1, 2, 3…6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diskret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95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Temperatur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1° ….90°C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Metrisch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stetig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33607"/>
                  </a:ext>
                </a:extLst>
              </a:tr>
            </a:tbl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55EF67B-BF73-40E5-A877-2745C39B1309}"/>
              </a:ext>
            </a:extLst>
          </p:cNvPr>
          <p:cNvSpPr/>
          <p:nvPr/>
        </p:nvSpPr>
        <p:spPr>
          <a:xfrm>
            <a:off x="395536" y="3933056"/>
            <a:ext cx="7920880" cy="1692768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Nominal- und ordinalskalierte Merkmale = diskret</a:t>
            </a:r>
          </a:p>
          <a:p>
            <a:pPr algn="ctr"/>
            <a:r>
              <a:rPr lang="de-CH" dirty="0"/>
              <a:t>Metrisch skalierte Merkmale = stetig oder diskret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_019">
            <a:extLst>
              <a:ext uri="{FF2B5EF4-FFF2-40B4-BE49-F238E27FC236}">
                <a16:creationId xmlns:a16="http://schemas.microsoft.com/office/drawing/2014/main" id="{F622B0AD-B196-4973-B316-AED4B8C8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266860" cy="465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31684E-6EFE-4508-B1FB-54844ABE81D6}"/>
              </a:ext>
            </a:extLst>
          </p:cNvPr>
          <p:cNvSpPr/>
          <p:nvPr/>
        </p:nvSpPr>
        <p:spPr>
          <a:xfrm rot="20896160">
            <a:off x="4592684" y="2208961"/>
            <a:ext cx="777775" cy="2833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diskret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12783C9-A7FF-40C4-BC10-6893C8E77531}"/>
              </a:ext>
            </a:extLst>
          </p:cNvPr>
          <p:cNvSpPr/>
          <p:nvPr/>
        </p:nvSpPr>
        <p:spPr>
          <a:xfrm rot="20896160">
            <a:off x="7423473" y="2208962"/>
            <a:ext cx="777775" cy="2833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stetig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0C45217-3359-4903-8046-C3D518B35461}"/>
              </a:ext>
            </a:extLst>
          </p:cNvPr>
          <p:cNvSpPr/>
          <p:nvPr/>
        </p:nvSpPr>
        <p:spPr>
          <a:xfrm rot="20896160">
            <a:off x="84246" y="2161168"/>
            <a:ext cx="1247924" cy="2833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Merkmalstyp</a:t>
            </a:r>
          </a:p>
        </p:txBody>
      </p:sp>
    </p:spTree>
    <p:extLst>
      <p:ext uri="{BB962C8B-B14F-4D97-AF65-F5344CB8AC3E}">
        <p14:creationId xmlns:p14="http://schemas.microsoft.com/office/powerpoint/2010/main" val="55662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CED1DAF-CDC0-44C0-A208-09C21A12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Uebungen</a:t>
            </a:r>
            <a:r>
              <a:rPr lang="de-CH" dirty="0"/>
              <a:t>: Skalentyp, diskret oder stetig?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D0A715C8-3AB5-47F7-8F5D-CBB3475B8570}"/>
              </a:ext>
            </a:extLst>
          </p:cNvPr>
          <p:cNvSpPr/>
          <p:nvPr/>
        </p:nvSpPr>
        <p:spPr>
          <a:xfrm>
            <a:off x="1115616" y="1882961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0" i="0" dirty="0">
                <a:solidFill>
                  <a:schemeClr val="bg1"/>
                </a:solidFill>
                <a:effectLst/>
                <a:latin typeface="Domine"/>
              </a:rPr>
              <a:t>Wassertiefe eines Schwimmbeckens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EF479B3-10D1-44F6-960F-57D4EA62EE5C}"/>
              </a:ext>
            </a:extLst>
          </p:cNvPr>
          <p:cNvSpPr/>
          <p:nvPr/>
        </p:nvSpPr>
        <p:spPr>
          <a:xfrm>
            <a:off x="1115616" y="4004562"/>
            <a:ext cx="6552728" cy="1634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b="1" dirty="0"/>
              <a:t>Metrisch, stetig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CED1DAF-CDC0-44C0-A208-09C21A12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Uebungen</a:t>
            </a:r>
            <a:r>
              <a:rPr lang="de-CH" dirty="0"/>
              <a:t>: Skalentyp, diskret oder stetig?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D0A715C8-3AB5-47F7-8F5D-CBB3475B8570}"/>
              </a:ext>
            </a:extLst>
          </p:cNvPr>
          <p:cNvSpPr/>
          <p:nvPr/>
        </p:nvSpPr>
        <p:spPr>
          <a:xfrm>
            <a:off x="1115616" y="1882961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0" i="0" dirty="0">
                <a:solidFill>
                  <a:schemeClr val="bg1"/>
                </a:solidFill>
                <a:effectLst/>
                <a:latin typeface="Domine"/>
              </a:rPr>
              <a:t>Telefonnummern von Versandkunden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EF479B3-10D1-44F6-960F-57D4EA62EE5C}"/>
              </a:ext>
            </a:extLst>
          </p:cNvPr>
          <p:cNvSpPr/>
          <p:nvPr/>
        </p:nvSpPr>
        <p:spPr>
          <a:xfrm>
            <a:off x="1115616" y="4004562"/>
            <a:ext cx="6552728" cy="1634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b="1" dirty="0"/>
              <a:t>nominal, diskret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53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CED1DAF-CDC0-44C0-A208-09C21A12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Uebungen</a:t>
            </a:r>
            <a:r>
              <a:rPr lang="de-CH" dirty="0"/>
              <a:t>: Skalentyp, diskret oder stetig?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D0A715C8-3AB5-47F7-8F5D-CBB3475B8570}"/>
              </a:ext>
            </a:extLst>
          </p:cNvPr>
          <p:cNvSpPr/>
          <p:nvPr/>
        </p:nvSpPr>
        <p:spPr>
          <a:xfrm>
            <a:off x="1115616" y="1882961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0" i="0" dirty="0">
                <a:solidFill>
                  <a:schemeClr val="bg1"/>
                </a:solidFill>
                <a:effectLst/>
                <a:latin typeface="Domine"/>
              </a:rPr>
              <a:t>Geschmacksrichtungen von Speiseeis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EF479B3-10D1-44F6-960F-57D4EA62EE5C}"/>
              </a:ext>
            </a:extLst>
          </p:cNvPr>
          <p:cNvSpPr/>
          <p:nvPr/>
        </p:nvSpPr>
        <p:spPr>
          <a:xfrm>
            <a:off x="1115616" y="4004562"/>
            <a:ext cx="6552728" cy="1634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b="1" dirty="0"/>
              <a:t>nominal, diskret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527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CED1DAF-CDC0-44C0-A208-09C21A12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Uebungen</a:t>
            </a:r>
            <a:r>
              <a:rPr lang="de-CH" dirty="0"/>
              <a:t>: Skalentyp, diskret oder stetig?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D0A715C8-3AB5-47F7-8F5D-CBB3475B8570}"/>
              </a:ext>
            </a:extLst>
          </p:cNvPr>
          <p:cNvSpPr/>
          <p:nvPr/>
        </p:nvSpPr>
        <p:spPr>
          <a:xfrm>
            <a:off x="1115616" y="1882961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0" i="0" dirty="0">
                <a:solidFill>
                  <a:schemeClr val="bg1"/>
                </a:solidFill>
                <a:effectLst/>
                <a:latin typeface="Domine"/>
              </a:rPr>
              <a:t>Schulnoten auf einer Skala von 1 bis 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EF479B3-10D1-44F6-960F-57D4EA62EE5C}"/>
              </a:ext>
            </a:extLst>
          </p:cNvPr>
          <p:cNvSpPr/>
          <p:nvPr/>
        </p:nvSpPr>
        <p:spPr>
          <a:xfrm>
            <a:off x="1115616" y="4004562"/>
            <a:ext cx="6552728" cy="1634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b="1" dirty="0"/>
              <a:t>ordinal, diskret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98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CED1DAF-CDC0-44C0-A208-09C21A12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Uebungen</a:t>
            </a:r>
            <a:r>
              <a:rPr lang="de-CH" dirty="0"/>
              <a:t>: Skalentyp, diskret oder stetig?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D0A715C8-3AB5-47F7-8F5D-CBB3475B8570}"/>
              </a:ext>
            </a:extLst>
          </p:cNvPr>
          <p:cNvSpPr/>
          <p:nvPr/>
        </p:nvSpPr>
        <p:spPr>
          <a:xfrm>
            <a:off x="1115616" y="1882961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0" i="0" dirty="0">
                <a:solidFill>
                  <a:schemeClr val="bg1"/>
                </a:solidFill>
                <a:effectLst/>
                <a:latin typeface="Domine"/>
              </a:rPr>
              <a:t>Abstand zwischen zwei Gebäuden in cm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EF479B3-10D1-44F6-960F-57D4EA62EE5C}"/>
              </a:ext>
            </a:extLst>
          </p:cNvPr>
          <p:cNvSpPr/>
          <p:nvPr/>
        </p:nvSpPr>
        <p:spPr>
          <a:xfrm>
            <a:off x="1115616" y="4004562"/>
            <a:ext cx="6552728" cy="1634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b="1" dirty="0"/>
              <a:t>metrisch, stetig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1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CED1DAF-CDC0-44C0-A208-09C21A12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Uebungen</a:t>
            </a:r>
            <a:r>
              <a:rPr lang="de-CH" dirty="0"/>
              <a:t>: Skalentyp, diskret oder stetig?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D0A715C8-3AB5-47F7-8F5D-CBB3475B8570}"/>
              </a:ext>
            </a:extLst>
          </p:cNvPr>
          <p:cNvSpPr/>
          <p:nvPr/>
        </p:nvSpPr>
        <p:spPr>
          <a:xfrm>
            <a:off x="1115616" y="1882961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b="0" i="0" dirty="0">
                <a:solidFill>
                  <a:schemeClr val="bg1"/>
                </a:solidFill>
                <a:effectLst/>
                <a:latin typeface="Domine"/>
              </a:rPr>
              <a:t>Produktwertung auf einer Skala von 1 bis 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EF479B3-10D1-44F6-960F-57D4EA62EE5C}"/>
              </a:ext>
            </a:extLst>
          </p:cNvPr>
          <p:cNvSpPr/>
          <p:nvPr/>
        </p:nvSpPr>
        <p:spPr>
          <a:xfrm>
            <a:off x="1115616" y="4004562"/>
            <a:ext cx="6552728" cy="16344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b="1" dirty="0"/>
              <a:t>ordinal, diskret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0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291264" cy="936103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Was sind Merkmale?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D992F-E7D9-45FA-942D-69076CD3C634}"/>
              </a:ext>
            </a:extLst>
          </p:cNvPr>
          <p:cNvSpPr/>
          <p:nvPr/>
        </p:nvSpPr>
        <p:spPr>
          <a:xfrm>
            <a:off x="899592" y="2636912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Eigenschaften der Objekte</a:t>
            </a:r>
            <a:br>
              <a:rPr lang="de-CH" sz="2400" dirty="0"/>
            </a:br>
            <a:r>
              <a:rPr lang="de-CH" sz="2400" dirty="0"/>
              <a:t>[Geschlecht, Lieblingsfarbe, Hobbies usw.]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82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91264" cy="9361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Merkmale können verschiedene Ausprägungen haben.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85009C-F9D8-456C-A5AA-6B6BC885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74514"/>
              </p:ext>
            </p:extLst>
          </p:nvPr>
        </p:nvGraphicFramePr>
        <p:xfrm>
          <a:off x="539552" y="2564904"/>
          <a:ext cx="792088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468044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9437939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55203654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81942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Merkmalstyp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Merkmal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Merkmalsausprägung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Erhebung durch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qualitativ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Geschlecht</a:t>
                      </a:r>
                      <a:br>
                        <a:rPr lang="de-CH" dirty="0"/>
                      </a:br>
                      <a:r>
                        <a:rPr lang="de-CH" dirty="0"/>
                        <a:t>Farbe</a:t>
                      </a:r>
                      <a:br>
                        <a:rPr lang="de-CH" dirty="0"/>
                      </a:br>
                      <a:r>
                        <a:rPr lang="de-CH" dirty="0"/>
                        <a:t>Automarke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m, w</a:t>
                      </a:r>
                    </a:p>
                    <a:p>
                      <a:r>
                        <a:rPr lang="de-CH" dirty="0"/>
                        <a:t>rot, blau, gelb</a:t>
                      </a:r>
                    </a:p>
                    <a:p>
                      <a:r>
                        <a:rPr lang="de-CH" dirty="0"/>
                        <a:t>VW, Audi, BMW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Befragen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quantitativ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Distanz</a:t>
                      </a:r>
                    </a:p>
                    <a:p>
                      <a:r>
                        <a:rPr lang="de-CH" dirty="0"/>
                        <a:t>Honorar</a:t>
                      </a:r>
                    </a:p>
                    <a:p>
                      <a:r>
                        <a:rPr lang="de-CH" dirty="0"/>
                        <a:t>Körpergewicht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2-3 km</a:t>
                      </a:r>
                    </a:p>
                    <a:p>
                      <a:r>
                        <a:rPr lang="de-CH" dirty="0"/>
                        <a:t>2000 – 6000 CHF</a:t>
                      </a:r>
                    </a:p>
                    <a:p>
                      <a:r>
                        <a:rPr lang="de-CH" dirty="0"/>
                        <a:t>20-30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Messen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95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15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/>
              <a:t>Synonyme</a:t>
            </a:r>
            <a:endParaRPr lang="en-US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D992F-E7D9-45FA-942D-69076CD3C634}"/>
              </a:ext>
            </a:extLst>
          </p:cNvPr>
          <p:cNvSpPr/>
          <p:nvPr/>
        </p:nvSpPr>
        <p:spPr>
          <a:xfrm>
            <a:off x="899592" y="2636912"/>
            <a:ext cx="6552728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Merkmalstyp = Merkmalsart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435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Definition «Merkmalsart/ Merkmalstyp»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E18247-40F3-4C3E-9909-90BB16E4DCC0}"/>
              </a:ext>
            </a:extLst>
          </p:cNvPr>
          <p:cNvSpPr/>
          <p:nvPr/>
        </p:nvSpPr>
        <p:spPr>
          <a:xfrm>
            <a:off x="899592" y="2636912"/>
            <a:ext cx="7056784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/>
              <a:t>qualitativ = mit/ ohne Rangordnung</a:t>
            </a:r>
          </a:p>
          <a:p>
            <a:pPr algn="ctr"/>
            <a:r>
              <a:rPr lang="de-CH" sz="3200" dirty="0"/>
              <a:t>quantitativ = messbare Merkmale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89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91264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0" i="0" dirty="0">
                <a:solidFill>
                  <a:srgbClr val="000000"/>
                </a:solidFill>
                <a:effectLst/>
                <a:latin typeface="NonBreakingSpaceOverride"/>
              </a:rPr>
              <a:t>Merkmalsausprägungen bilden eine Skala. Je nach Merkmal und Ausprägung unterscheidet man folgende Skalen: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E18247-40F3-4C3E-9909-90BB16E4DCC0}"/>
              </a:ext>
            </a:extLst>
          </p:cNvPr>
          <p:cNvSpPr/>
          <p:nvPr/>
        </p:nvSpPr>
        <p:spPr>
          <a:xfrm>
            <a:off x="683568" y="3356992"/>
            <a:ext cx="7488832" cy="163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Nominalskala, Ordinalskala, metrische Skala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937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Nominalskala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85009C-F9D8-456C-A5AA-6B6BC885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6062"/>
              </p:ext>
            </p:extLst>
          </p:nvPr>
        </p:nvGraphicFramePr>
        <p:xfrm>
          <a:off x="1115616" y="2348880"/>
          <a:ext cx="633670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59437939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55203654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81942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Merkmal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Merkmalsausprägung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Erhebung durch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Geschlecht</a:t>
                      </a:r>
                      <a:br>
                        <a:rPr lang="de-CH" dirty="0"/>
                      </a:br>
                      <a:r>
                        <a:rPr lang="de-CH" dirty="0"/>
                        <a:t>Farbe</a:t>
                      </a:r>
                      <a:br>
                        <a:rPr lang="de-CH" dirty="0"/>
                      </a:br>
                      <a:r>
                        <a:rPr lang="de-CH" dirty="0"/>
                        <a:t>Automarke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m, w</a:t>
                      </a:r>
                    </a:p>
                    <a:p>
                      <a:r>
                        <a:rPr lang="de-CH" dirty="0"/>
                        <a:t>rot, blau, gelb</a:t>
                      </a:r>
                    </a:p>
                    <a:p>
                      <a:r>
                        <a:rPr lang="de-CH" dirty="0"/>
                        <a:t>VW, Audi, BMW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Befragen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23056"/>
                  </a:ext>
                </a:extLst>
              </a:tr>
            </a:tbl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36D58E7-B294-4010-8DB0-32E56864952A}"/>
              </a:ext>
            </a:extLst>
          </p:cNvPr>
          <p:cNvSpPr/>
          <p:nvPr/>
        </p:nvSpPr>
        <p:spPr>
          <a:xfrm>
            <a:off x="2339752" y="3933056"/>
            <a:ext cx="5688632" cy="1692768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Merkmalsausprägungen sind Namen und Bezeichnungen. </a:t>
            </a:r>
            <a:br>
              <a:rPr lang="de-CH" dirty="0"/>
            </a:br>
            <a:r>
              <a:rPr lang="de-CH" b="1" u="sng" dirty="0"/>
              <a:t>nicht</a:t>
            </a:r>
            <a:r>
              <a:rPr lang="de-CH" b="1" dirty="0"/>
              <a:t> sortierbar/ vergleichbar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112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Ordinalskala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85009C-F9D8-456C-A5AA-6B6BC885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39909"/>
              </p:ext>
            </p:extLst>
          </p:nvPr>
        </p:nvGraphicFramePr>
        <p:xfrm>
          <a:off x="1043608" y="2276872"/>
          <a:ext cx="633670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59437939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55203654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81942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Merkmal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Merkmalsausprägung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Erhebung durch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Schulnote</a:t>
                      </a:r>
                      <a:br>
                        <a:rPr lang="de-CH" dirty="0"/>
                      </a:br>
                      <a:r>
                        <a:rPr lang="de-CH" dirty="0"/>
                        <a:t>T-Shirt </a:t>
                      </a:r>
                      <a:r>
                        <a:rPr lang="de-CH" dirty="0" err="1"/>
                        <a:t>size</a:t>
                      </a:r>
                      <a:br>
                        <a:rPr lang="de-CH" dirty="0"/>
                      </a:br>
                      <a:r>
                        <a:rPr lang="de-CH" dirty="0" err="1"/>
                        <a:t>Beliebheit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1, 2, 3, 4, 5, 6</a:t>
                      </a:r>
                    </a:p>
                    <a:p>
                      <a:r>
                        <a:rPr lang="de-CH" dirty="0"/>
                        <a:t>XS, S, M, L, XL</a:t>
                      </a:r>
                    </a:p>
                    <a:p>
                      <a:r>
                        <a:rPr lang="en-US" dirty="0"/>
                        <a:t>Von -10 bis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Vergleichen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23056"/>
                  </a:ext>
                </a:extLst>
              </a:tr>
            </a:tbl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3CD6C0D-DD79-43FF-9C75-87A9DFECE285}"/>
              </a:ext>
            </a:extLst>
          </p:cNvPr>
          <p:cNvSpPr/>
          <p:nvPr/>
        </p:nvSpPr>
        <p:spPr>
          <a:xfrm>
            <a:off x="2339752" y="3933056"/>
            <a:ext cx="5688632" cy="1692768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Merkmalsausprägungen sind </a:t>
            </a:r>
            <a:r>
              <a:rPr lang="de-CH" b="1" dirty="0"/>
              <a:t>sortierbar, vergleichbar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59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5E414-E6A6-4878-8094-DA6F16FB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91264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Metrische Skala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85009C-F9D8-456C-A5AA-6B6BC885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29885"/>
              </p:ext>
            </p:extLst>
          </p:nvPr>
        </p:nvGraphicFramePr>
        <p:xfrm>
          <a:off x="539552" y="2276872"/>
          <a:ext cx="7200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45">
                  <a:extLst>
                    <a:ext uri="{9D8B030D-6E8A-4147-A177-3AD203B41FA5}">
                      <a16:colId xmlns:a16="http://schemas.microsoft.com/office/drawing/2014/main" val="1594379390"/>
                    </a:ext>
                  </a:extLst>
                </a:gridCol>
                <a:gridCol w="3069815">
                  <a:extLst>
                    <a:ext uri="{9D8B030D-6E8A-4147-A177-3AD203B41FA5}">
                      <a16:colId xmlns:a16="http://schemas.microsoft.com/office/drawing/2014/main" val="255203654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81942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Merkmal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Merkmalsausprägung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Erhebung durch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Geschwindigkeit</a:t>
                      </a:r>
                      <a:br>
                        <a:rPr lang="de-CH" dirty="0"/>
                      </a:br>
                      <a:r>
                        <a:rPr lang="de-CH" dirty="0"/>
                        <a:t>Grösse in cm</a:t>
                      </a:r>
                    </a:p>
                    <a:p>
                      <a:r>
                        <a:rPr lang="de-CH" dirty="0"/>
                        <a:t>Schulweg in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10km/h …… 120km/h</a:t>
                      </a:r>
                    </a:p>
                    <a:p>
                      <a:r>
                        <a:rPr lang="de-CH" dirty="0"/>
                        <a:t>110cm, 113cm, .., 190cm</a:t>
                      </a:r>
                    </a:p>
                    <a:p>
                      <a:r>
                        <a:rPr lang="en-US" dirty="0"/>
                        <a:t>1 bis 12km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messen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23056"/>
                  </a:ext>
                </a:extLst>
              </a:tr>
            </a:tbl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3CD6C0D-DD79-43FF-9C75-87A9DFECE285}"/>
              </a:ext>
            </a:extLst>
          </p:cNvPr>
          <p:cNvSpPr/>
          <p:nvPr/>
        </p:nvSpPr>
        <p:spPr>
          <a:xfrm>
            <a:off x="2339752" y="3933056"/>
            <a:ext cx="5688632" cy="1692768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Merkmalsausprägungen haben </a:t>
            </a:r>
            <a:r>
              <a:rPr lang="de-CH" b="1" dirty="0"/>
              <a:t>interpretierbare</a:t>
            </a:r>
            <a:r>
              <a:rPr lang="de-CH" dirty="0"/>
              <a:t> Abstände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1395799"/>
      </p:ext>
    </p:extLst>
  </p:cSld>
  <p:clrMapOvr>
    <a:masterClrMapping/>
  </p:clrMapOvr>
</p:sld>
</file>

<file path=ppt/theme/theme1.xml><?xml version="1.0" encoding="utf-8"?>
<a:theme xmlns:a="http://schemas.openxmlformats.org/drawingml/2006/main" name="TBZ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lvetica TBZ">
      <a:majorFont>
        <a:latin typeface="HelveticaNeueLT Pro 95 Blk"/>
        <a:ea typeface=""/>
        <a:cs typeface=""/>
      </a:majorFont>
      <a:minorFont>
        <a:latin typeface="HelveticaNeueLT Pro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TBZ Master 2016</Template>
  <TotalTime>0</TotalTime>
  <Words>415</Words>
  <Application>Microsoft Macintosh PowerPoint</Application>
  <PresentationFormat>Bildschirmpräsentation (4:3)</PresentationFormat>
  <Paragraphs>111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Domine</vt:lpstr>
      <vt:lpstr>HelveticaNeueLT Pro 55 Roman</vt:lpstr>
      <vt:lpstr>HelveticaNeueLT Pro 95 Blk</vt:lpstr>
      <vt:lpstr>NonBreakingSpaceOverride</vt:lpstr>
      <vt:lpstr>TBZ Master</vt:lpstr>
      <vt:lpstr>Modul 162   Merkmale und Skalen  Merkmale,  Merkmalsausprägungen Merkmalstyp Skalentyp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Thanam Pangri</dc:creator>
  <cp:lastModifiedBy>Kellenberger Michael</cp:lastModifiedBy>
  <cp:revision>2</cp:revision>
  <dcterms:created xsi:type="dcterms:W3CDTF">2020-08-10T09:01:19Z</dcterms:created>
  <dcterms:modified xsi:type="dcterms:W3CDTF">2021-11-15T10:03:20Z</dcterms:modified>
</cp:coreProperties>
</file>