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2" r:id="rId10"/>
    <p:sldId id="273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82" r:id="rId19"/>
    <p:sldId id="280" r:id="rId20"/>
    <p:sldId id="281" r:id="rId21"/>
    <p:sldId id="283" r:id="rId22"/>
    <p:sldId id="284" r:id="rId23"/>
    <p:sldId id="285" r:id="rId24"/>
    <p:sldId id="287" r:id="rId25"/>
    <p:sldId id="286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0" r:id="rId47"/>
    <p:sldId id="311" r:id="rId48"/>
    <p:sldId id="30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80" autoAdjust="0"/>
  </p:normalViewPr>
  <p:slideViewPr>
    <p:cSldViewPr snapToGrid="0">
      <p:cViewPr>
        <p:scale>
          <a:sx n="75" d="100"/>
          <a:sy n="75" d="100"/>
        </p:scale>
        <p:origin x="51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61C3F5-4F06-42CF-BE27-1D6B6F2BDE8A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31799-25BD-48C5-9D2A-EFB581F1C7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93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8383B-2D24-40A9-9B84-2212F52CECE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2BF52-9CE7-4C88-9F94-E48F55DE8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28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98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87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4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76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17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41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38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5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7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7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48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88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22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2BF52-9CE7-4C88-9F94-E48F55DE899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8935E-59E4-4F72-BB9A-8CEC98886CE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88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39DF7-5887-4C3C-80C0-4EAD20A0015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91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D708-FA99-4F56-98A7-670635CF8C9C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76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2E29B-151C-46B2-A24C-6249C35410B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2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7D2C-9391-4161-8132-86D3CEC905A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0EE9D-A978-438F-B5F4-C7EB9F5CD2E9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56FAC-4764-4F68-ADCC-FC178119C814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16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B5A6B-A803-4FD6-8506-1843BEB96B07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44D4-E3C2-4F54-A915-2D5B5129A464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B4407-BD66-4C74-9FB8-F34D53FFE11C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C20B8-02C4-4707-869D-ADAD163D2805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7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482F-6818-4B0F-8C15-6464DAD5B571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Ms Publisher Notes |  Mr. Castro O.  | F2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97B-8AF8-4A53-8279-EEE7BFF3F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56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15568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DESKTOP PUBLISHING (DTP)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59" y="1971039"/>
            <a:ext cx="11053689" cy="47504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4000" dirty="0" smtClean="0"/>
              <a:t>Desktop publishing is an application software used in production of publication work within the computer framework of art and design.</a:t>
            </a:r>
          </a:p>
          <a:p>
            <a:pPr marL="571500" indent="-571500" algn="l">
              <a:buFont typeface="Courier New" panose="02070309020205020404" pitchFamily="49" charset="0"/>
              <a:buChar char="o"/>
            </a:pPr>
            <a:r>
              <a:rPr lang="en-US" sz="4000" dirty="0" smtClean="0"/>
              <a:t>Publishing involves production of publications like newspapers, cards, pamphlets, pictures and calendars of professional quality. 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390888"/>
            <a:ext cx="454914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INTRODUCTION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4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Publisher 2013 screen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899137"/>
            <a:ext cx="11435568" cy="4825220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/>
              <a:t>4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The printable area</a:t>
            </a:r>
            <a:r>
              <a:rPr lang="en-US" sz="2800" dirty="0" smtClean="0"/>
              <a:t>: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/>
              <a:t>This area looks like a page.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/>
              <a:t>Surrounded by text box</a:t>
            </a:r>
          </a:p>
          <a:p>
            <a:pPr algn="l">
              <a:lnSpc>
                <a:spcPct val="100000"/>
              </a:lnSpc>
            </a:pPr>
            <a:r>
              <a:rPr lang="en-US" sz="2800" dirty="0" smtClean="0"/>
              <a:t>Any text or object in this area will be printed by the printer</a:t>
            </a:r>
          </a:p>
          <a:p>
            <a:pPr algn="l"/>
            <a:r>
              <a:rPr lang="en-US" sz="2800" dirty="0"/>
              <a:t>5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Quick Access toolbar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A set of buttons on the left of the title bar that is customised to have a set mostly used commands, e.g., save, undo, redo etc.. The user might specify any other</a:t>
            </a:r>
          </a:p>
          <a:p>
            <a:pPr algn="l"/>
            <a:r>
              <a:rPr lang="en-US" sz="2800" dirty="0"/>
              <a:t>6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FF0000"/>
                </a:solidFill>
              </a:rPr>
              <a:t>Status bar</a:t>
            </a:r>
            <a:r>
              <a:rPr lang="en-US" sz="2800" dirty="0" smtClean="0"/>
              <a:t>: Displays status information to the user.</a:t>
            </a:r>
          </a:p>
          <a:p>
            <a:pPr algn="l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606171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FEATURES OF MS PUBLISHER 2013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3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Publisher 2013 screen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899137"/>
            <a:ext cx="11300460" cy="483928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800" dirty="0" smtClean="0"/>
              <a:t>1. </a:t>
            </a:r>
            <a:r>
              <a:rPr lang="en-US" sz="2800" dirty="0" smtClean="0">
                <a:solidFill>
                  <a:srgbClr val="FF0000"/>
                </a:solidFill>
              </a:rPr>
              <a:t>The pasteboard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A large working area where you place texts and graphical objects before moving and placing them on the printable area enclosed with margins.</a:t>
            </a:r>
          </a:p>
          <a:p>
            <a:pPr algn="l"/>
            <a:r>
              <a:rPr lang="en-US" sz="2800" dirty="0" smtClean="0"/>
              <a:t>2. </a:t>
            </a:r>
            <a:r>
              <a:rPr lang="en-US" sz="2800" dirty="0" smtClean="0">
                <a:solidFill>
                  <a:srgbClr val="FF0000"/>
                </a:solidFill>
              </a:rPr>
              <a:t>The ribbon and command groups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The application window has a horizontal tabbed ribbon each with a list of grouped commands.</a:t>
            </a:r>
          </a:p>
          <a:p>
            <a:pPr algn="l"/>
            <a:r>
              <a:rPr lang="en-US" sz="2800" dirty="0" smtClean="0"/>
              <a:t>3. </a:t>
            </a:r>
            <a:r>
              <a:rPr lang="en-US" sz="2800" dirty="0" smtClean="0">
                <a:solidFill>
                  <a:srgbClr val="FF0000"/>
                </a:solidFill>
              </a:rPr>
              <a:t>Rulers</a:t>
            </a:r>
            <a:r>
              <a:rPr lang="en-US" sz="2800" dirty="0" smtClean="0"/>
              <a:t>:</a:t>
            </a:r>
          </a:p>
          <a:p>
            <a:pPr algn="l"/>
            <a:r>
              <a:rPr lang="en-US" sz="2800" dirty="0" smtClean="0"/>
              <a:t>The vertical and the horizontal rulers help the user to place the contents accurately , also performs measurements.</a:t>
            </a:r>
          </a:p>
          <a:p>
            <a:pPr algn="l"/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606171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FEATURES OF MS PUBLISHER 2013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3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publication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8" y="2053025"/>
            <a:ext cx="11567162" cy="46684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400" dirty="0" smtClean="0"/>
              <a:t>On the </a:t>
            </a:r>
            <a:r>
              <a:rPr lang="en-US" sz="3400" i="1" dirty="0" smtClean="0">
                <a:solidFill>
                  <a:srgbClr val="FF0000"/>
                </a:solidFill>
              </a:rPr>
              <a:t>PAGE DESIGN </a:t>
            </a:r>
            <a:r>
              <a:rPr lang="en-US" sz="3400" dirty="0" smtClean="0"/>
              <a:t>tab, in the </a:t>
            </a:r>
            <a:r>
              <a:rPr lang="en-US" sz="3400" i="1" dirty="0" smtClean="0">
                <a:solidFill>
                  <a:srgbClr val="FF0000"/>
                </a:solidFill>
              </a:rPr>
              <a:t>Page Setup </a:t>
            </a:r>
            <a:r>
              <a:rPr lang="en-US" sz="3400" dirty="0" smtClean="0"/>
              <a:t>group, select the following options.</a:t>
            </a:r>
          </a:p>
          <a:p>
            <a:pPr marL="571500" indent="-571500" algn="l">
              <a:buAutoNum type="romanLcPeriod"/>
            </a:pPr>
            <a:r>
              <a:rPr lang="en-US" sz="3400" dirty="0" smtClean="0"/>
              <a:t>Click </a:t>
            </a:r>
            <a:r>
              <a:rPr lang="en-US" sz="3400" dirty="0" smtClean="0">
                <a:solidFill>
                  <a:srgbClr val="FF0000"/>
                </a:solidFill>
              </a:rPr>
              <a:t>margins</a:t>
            </a:r>
            <a:r>
              <a:rPr lang="en-US" sz="3400" dirty="0" smtClean="0"/>
              <a:t> command then select </a:t>
            </a:r>
            <a:r>
              <a:rPr lang="en-US" sz="3400" smtClean="0"/>
              <a:t>relevant margin </a:t>
            </a:r>
            <a:r>
              <a:rPr lang="en-US" sz="3400" dirty="0" smtClean="0"/>
              <a:t>settings e.g. </a:t>
            </a:r>
            <a:r>
              <a:rPr lang="en-US" sz="3400" dirty="0" smtClean="0">
                <a:solidFill>
                  <a:srgbClr val="FF0000"/>
                </a:solidFill>
              </a:rPr>
              <a:t>wide</a:t>
            </a:r>
            <a:r>
              <a:rPr lang="en-US" sz="3400" dirty="0" smtClean="0"/>
              <a:t>, </a:t>
            </a:r>
            <a:r>
              <a:rPr lang="en-US" sz="3400" dirty="0" smtClean="0">
                <a:solidFill>
                  <a:srgbClr val="FF0000"/>
                </a:solidFill>
              </a:rPr>
              <a:t>Narrow</a:t>
            </a:r>
            <a:r>
              <a:rPr lang="en-US" sz="3400" dirty="0" smtClean="0"/>
              <a:t>, </a:t>
            </a:r>
            <a:r>
              <a:rPr lang="en-US" sz="3400" dirty="0" smtClean="0">
                <a:solidFill>
                  <a:srgbClr val="FF0000"/>
                </a:solidFill>
              </a:rPr>
              <a:t>moderate</a:t>
            </a:r>
            <a:r>
              <a:rPr lang="en-US" sz="3400" dirty="0" smtClean="0"/>
              <a:t> etc. you can also </a:t>
            </a:r>
            <a:r>
              <a:rPr lang="en-US" sz="3400" dirty="0" smtClean="0">
                <a:solidFill>
                  <a:srgbClr val="FF0000"/>
                </a:solidFill>
              </a:rPr>
              <a:t>custom margins</a:t>
            </a:r>
            <a:r>
              <a:rPr lang="en-US" sz="3400" dirty="0" smtClean="0"/>
              <a:t>. </a:t>
            </a:r>
          </a:p>
          <a:p>
            <a:pPr marL="571500" indent="-571500" algn="l">
              <a:buAutoNum type="romanLcPeriod"/>
            </a:pPr>
            <a:r>
              <a:rPr lang="en-US" sz="3400" dirty="0" smtClean="0"/>
              <a:t>Click orientation then select </a:t>
            </a:r>
            <a:r>
              <a:rPr lang="en-US" sz="3400" dirty="0" smtClean="0">
                <a:solidFill>
                  <a:srgbClr val="FF0000"/>
                </a:solidFill>
              </a:rPr>
              <a:t>portrait</a:t>
            </a:r>
            <a:r>
              <a:rPr lang="en-US" sz="3400" dirty="0" smtClean="0"/>
              <a:t> or </a:t>
            </a:r>
            <a:r>
              <a:rPr lang="en-US" sz="3400" dirty="0" smtClean="0">
                <a:solidFill>
                  <a:srgbClr val="FF0000"/>
                </a:solidFill>
              </a:rPr>
              <a:t>landscape</a:t>
            </a:r>
            <a:r>
              <a:rPr lang="en-US" sz="3400" dirty="0" smtClean="0"/>
              <a:t> orientation</a:t>
            </a:r>
          </a:p>
          <a:p>
            <a:pPr marL="571500" indent="-571500" algn="l">
              <a:buAutoNum type="romanLcPeriod"/>
            </a:pPr>
            <a:r>
              <a:rPr lang="en-US" sz="3400" dirty="0" smtClean="0"/>
              <a:t>Click the </a:t>
            </a:r>
            <a:r>
              <a:rPr lang="en-US" sz="3400" i="1" dirty="0" smtClean="0">
                <a:solidFill>
                  <a:srgbClr val="FF0000"/>
                </a:solidFill>
              </a:rPr>
              <a:t>size</a:t>
            </a:r>
            <a:r>
              <a:rPr lang="en-US" sz="3400" dirty="0" smtClean="0"/>
              <a:t> button to set the page size </a:t>
            </a:r>
            <a:r>
              <a:rPr lang="en-US" sz="3400" dirty="0" err="1" smtClean="0"/>
              <a:t>e.g</a:t>
            </a:r>
            <a:r>
              <a:rPr lang="en-US" sz="3400" dirty="0" smtClean="0"/>
              <a:t> A4, A5, letter, </a:t>
            </a:r>
            <a:r>
              <a:rPr lang="en-US" sz="3400" dirty="0" err="1" smtClean="0"/>
              <a:t>etc</a:t>
            </a: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11567162" cy="73866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100" dirty="0" smtClean="0"/>
              <a:t>Involves making necessary changes to setup options of a publication like </a:t>
            </a:r>
            <a:r>
              <a:rPr lang="en-US" sz="2100" dirty="0" smtClean="0">
                <a:solidFill>
                  <a:srgbClr val="FF0000"/>
                </a:solidFill>
              </a:rPr>
              <a:t>page size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margins</a:t>
            </a:r>
            <a:r>
              <a:rPr lang="en-US" sz="2100" dirty="0" smtClean="0"/>
              <a:t>, </a:t>
            </a:r>
            <a:r>
              <a:rPr lang="en-US" sz="2100" dirty="0" smtClean="0">
                <a:solidFill>
                  <a:srgbClr val="FF0000"/>
                </a:solidFill>
              </a:rPr>
              <a:t>orientation</a:t>
            </a:r>
            <a:r>
              <a:rPr lang="en-US" sz="2100" dirty="0" smtClean="0"/>
              <a:t> etc.</a:t>
            </a:r>
            <a:endParaRPr lang="en-US" sz="21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3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publication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8" y="1729859"/>
            <a:ext cx="11852912" cy="498042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571500" indent="-571500" algn="l">
              <a:buAutoNum type="romanLcPeriod"/>
            </a:pPr>
            <a:r>
              <a:rPr lang="en-US" sz="2000" dirty="0" smtClean="0"/>
              <a:t>Click page setup dialog box launcher located at the bottom right of the page setup group to open the setup dialog box as shown.</a:t>
            </a:r>
          </a:p>
          <a:p>
            <a:pPr algn="l"/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395155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page setup  dialog box</a:t>
            </a:r>
            <a:endParaRPr lang="en-US" sz="2400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206" y="2291901"/>
            <a:ext cx="7729465" cy="4398007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5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publication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8" y="1729859"/>
            <a:ext cx="11688789" cy="498042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4400" dirty="0" smtClean="0"/>
              <a:t>ii. Enter the </a:t>
            </a:r>
            <a:r>
              <a:rPr lang="en-US" sz="4400" dirty="0" smtClean="0">
                <a:solidFill>
                  <a:srgbClr val="FF0000"/>
                </a:solidFill>
              </a:rPr>
              <a:t>width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FF0000"/>
                </a:solidFill>
              </a:rPr>
              <a:t>height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FF0000"/>
                </a:solidFill>
              </a:rPr>
              <a:t>margin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guides</a:t>
            </a:r>
            <a:r>
              <a:rPr lang="en-US" sz="4400" dirty="0" smtClean="0"/>
              <a:t> and </a:t>
            </a:r>
            <a:r>
              <a:rPr lang="en-US" sz="4400" dirty="0" smtClean="0">
                <a:solidFill>
                  <a:srgbClr val="FF0000"/>
                </a:solidFill>
              </a:rPr>
              <a:t>layout</a:t>
            </a:r>
            <a:r>
              <a:rPr lang="en-US" sz="4400" dirty="0" smtClean="0"/>
              <a:t> </a:t>
            </a:r>
            <a:r>
              <a:rPr lang="en-US" sz="4400" dirty="0" smtClean="0">
                <a:solidFill>
                  <a:srgbClr val="FF0000"/>
                </a:solidFill>
              </a:rPr>
              <a:t>type</a:t>
            </a:r>
            <a:r>
              <a:rPr lang="en-US" sz="4400" dirty="0" smtClean="0"/>
              <a:t> then click </a:t>
            </a:r>
            <a:r>
              <a:rPr lang="en-US" sz="4400" dirty="0" smtClean="0">
                <a:solidFill>
                  <a:srgbClr val="FF0000"/>
                </a:solidFill>
              </a:rPr>
              <a:t>OK</a:t>
            </a:r>
            <a:r>
              <a:rPr lang="en-US" sz="4400" dirty="0" smtClean="0"/>
              <a:t> to save the changes</a:t>
            </a:r>
          </a:p>
          <a:p>
            <a:pPr algn="l"/>
            <a:r>
              <a:rPr lang="en-US" sz="4400" dirty="0" smtClean="0"/>
              <a:t>iii. In the layout type box, choose layout such as </a:t>
            </a:r>
            <a:r>
              <a:rPr lang="en-US" sz="4400" dirty="0" smtClean="0">
                <a:solidFill>
                  <a:srgbClr val="FF0000"/>
                </a:solidFill>
              </a:rPr>
              <a:t>One page per sheet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Booklet, Email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Envelope</a:t>
            </a:r>
            <a:r>
              <a:rPr lang="en-US" sz="4400" dirty="0" smtClean="0"/>
              <a:t>, </a:t>
            </a:r>
            <a:r>
              <a:rPr lang="en-US" sz="4400" dirty="0" smtClean="0">
                <a:solidFill>
                  <a:srgbClr val="FF0000"/>
                </a:solidFill>
              </a:rPr>
              <a:t>Folded Card</a:t>
            </a:r>
            <a:r>
              <a:rPr lang="en-US" sz="4400" dirty="0" smtClean="0"/>
              <a:t>,</a:t>
            </a:r>
            <a:r>
              <a:rPr lang="en-US" sz="4400" dirty="0" smtClean="0">
                <a:solidFill>
                  <a:srgbClr val="FF0000"/>
                </a:solidFill>
              </a:rPr>
              <a:t> Multiple pages per sheet </a:t>
            </a:r>
            <a:r>
              <a:rPr lang="en-US" sz="4400" dirty="0" smtClean="0"/>
              <a:t>or</a:t>
            </a:r>
            <a:r>
              <a:rPr lang="en-US" sz="4400" dirty="0" smtClean="0">
                <a:solidFill>
                  <a:srgbClr val="FF0000"/>
                </a:solidFill>
              </a:rPr>
              <a:t> web page.</a:t>
            </a:r>
          </a:p>
          <a:p>
            <a:pPr algn="l"/>
            <a:r>
              <a:rPr lang="en-US" sz="4400" dirty="0" smtClean="0">
                <a:solidFill>
                  <a:srgbClr val="FF0000"/>
                </a:solidFill>
              </a:rPr>
              <a:t>iv. </a:t>
            </a:r>
            <a:r>
              <a:rPr lang="en-US" sz="4400" dirty="0" smtClean="0"/>
              <a:t>Click </a:t>
            </a:r>
            <a:r>
              <a:rPr lang="en-US" sz="4800" dirty="0" smtClean="0">
                <a:solidFill>
                  <a:srgbClr val="FF0000"/>
                </a:solidFill>
              </a:rPr>
              <a:t>OK</a:t>
            </a:r>
            <a:r>
              <a:rPr lang="en-US" sz="4400" dirty="0" smtClean="0"/>
              <a:t> to close the dialog box.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4683078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page setup  dialog box Cont’</a:t>
            </a:r>
            <a:endParaRPr lang="en-US" sz="2400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0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up a publication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8" y="1729859"/>
            <a:ext cx="11688789" cy="498042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4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6230524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 up a publication using Master Pages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9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Saving the layout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9" y="1729859"/>
            <a:ext cx="11567162" cy="498042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857250" indent="-857250" algn="l">
              <a:buAutoNum type="romanLcPeriod"/>
            </a:pPr>
            <a:r>
              <a:rPr lang="en-US" sz="5400" dirty="0" smtClean="0"/>
              <a:t>Click </a:t>
            </a:r>
            <a:r>
              <a:rPr lang="en-US" sz="5400" dirty="0" smtClean="0">
                <a:solidFill>
                  <a:srgbClr val="FF0000"/>
                </a:solidFill>
              </a:rPr>
              <a:t>FILE</a:t>
            </a:r>
            <a:r>
              <a:rPr lang="en-US" sz="5400" dirty="0" smtClean="0"/>
              <a:t> tab then select </a:t>
            </a:r>
            <a:r>
              <a:rPr lang="en-US" sz="5400" dirty="0" smtClean="0">
                <a:solidFill>
                  <a:srgbClr val="FF0000"/>
                </a:solidFill>
              </a:rPr>
              <a:t>Save As </a:t>
            </a:r>
            <a:r>
              <a:rPr lang="en-US" sz="5400" dirty="0" smtClean="0"/>
              <a:t>command.</a:t>
            </a:r>
          </a:p>
          <a:p>
            <a:pPr marL="857250" indent="-857250" algn="l">
              <a:buAutoNum type="romanLcPeriod"/>
            </a:pPr>
            <a:r>
              <a:rPr lang="en-US" sz="5400" dirty="0" smtClean="0"/>
              <a:t>In the Saves As screen, select the location and then enter in the </a:t>
            </a:r>
            <a:r>
              <a:rPr lang="en-US" sz="5400" b="1" i="1" dirty="0" smtClean="0"/>
              <a:t>Save As</a:t>
            </a:r>
            <a:r>
              <a:rPr lang="en-US" sz="5400" dirty="0" smtClean="0"/>
              <a:t> dialog box as displayed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9087" y="1314362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save a publication, proceed as follows,</a:t>
            </a:r>
            <a:endParaRPr lang="en-US" sz="24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21834" y="6443003"/>
            <a:ext cx="4031566" cy="278472"/>
          </a:xfrm>
        </p:spPr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Ms Publisher Notes |  Mr. Castro O.  | F2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36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and Hiding rulers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0555" y="1512278"/>
            <a:ext cx="11688789" cy="498042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000" dirty="0" smtClean="0"/>
              <a:t>If the rulers are not displayed, click the </a:t>
            </a:r>
            <a:r>
              <a:rPr lang="en-US" sz="6000" b="1" dirty="0" smtClean="0">
                <a:solidFill>
                  <a:srgbClr val="FF0000"/>
                </a:solidFill>
              </a:rPr>
              <a:t>VIEW</a:t>
            </a:r>
            <a:r>
              <a:rPr lang="en-US" sz="6000" dirty="0" smtClean="0"/>
              <a:t> tab, then check the Rulers Checkbox in the show group.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6000" dirty="0" smtClean="0"/>
              <a:t>Unchecking the checkbox hides rulers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Displaying and Hiding rulers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1015" y="1371601"/>
            <a:ext cx="11695235" cy="53788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 </a:t>
            </a: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472" y="1348706"/>
            <a:ext cx="8590927" cy="537276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4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ruler measurement units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776027"/>
            <a:ext cx="11567162" cy="49454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457200" indent="-457200" algn="l">
              <a:buAutoNum type="arabicPeriod"/>
            </a:pPr>
            <a:r>
              <a:rPr lang="en-US" sz="4400" dirty="0" smtClean="0"/>
              <a:t>Click the </a:t>
            </a:r>
            <a:r>
              <a:rPr lang="en-US" sz="4400" dirty="0" smtClean="0">
                <a:solidFill>
                  <a:srgbClr val="FF0000"/>
                </a:solidFill>
              </a:rPr>
              <a:t>FILE</a:t>
            </a:r>
            <a:r>
              <a:rPr lang="en-US" sz="4400" dirty="0" smtClean="0"/>
              <a:t> tab then choose the </a:t>
            </a:r>
            <a:r>
              <a:rPr lang="en-US" sz="4400" dirty="0" smtClean="0">
                <a:solidFill>
                  <a:srgbClr val="FF0000"/>
                </a:solidFill>
              </a:rPr>
              <a:t>Options</a:t>
            </a:r>
            <a:r>
              <a:rPr lang="en-US" sz="4400" dirty="0" smtClean="0"/>
              <a:t> command</a:t>
            </a:r>
          </a:p>
          <a:p>
            <a:pPr marL="457200" indent="-457200" algn="l">
              <a:buAutoNum type="arabicPeriod"/>
            </a:pPr>
            <a:r>
              <a:rPr lang="en-US" sz="4400" dirty="0" smtClean="0"/>
              <a:t>In the </a:t>
            </a:r>
            <a:r>
              <a:rPr lang="en-US" sz="4400" dirty="0" smtClean="0">
                <a:solidFill>
                  <a:srgbClr val="FF0000"/>
                </a:solidFill>
              </a:rPr>
              <a:t>Publisher Options</a:t>
            </a:r>
            <a:r>
              <a:rPr lang="en-US" sz="4400" dirty="0" smtClean="0"/>
              <a:t>, Click Advanced tab to display Advanced Options dialog box, select the preferred units measurement in the </a:t>
            </a:r>
            <a:r>
              <a:rPr lang="en-US" sz="4400" dirty="0" smtClean="0">
                <a:solidFill>
                  <a:srgbClr val="FF0000"/>
                </a:solidFill>
              </a:rPr>
              <a:t>show measurements in units of</a:t>
            </a:r>
            <a:r>
              <a:rPr lang="en-US" sz="4400" dirty="0" smtClean="0"/>
              <a:t> : under display section.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6" y="1314362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Involves setting different measurements e.g. </a:t>
            </a:r>
            <a:r>
              <a:rPr lang="en-US" sz="2400" b="1" dirty="0" smtClean="0">
                <a:solidFill>
                  <a:schemeClr val="bg1"/>
                </a:solidFill>
              </a:rPr>
              <a:t>millimeters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centimeters</a:t>
            </a:r>
            <a:r>
              <a:rPr lang="en-US" sz="2400" b="1" dirty="0" smtClean="0"/>
              <a:t>, </a:t>
            </a:r>
            <a:r>
              <a:rPr lang="en-US" sz="2400" b="1" dirty="0" smtClean="0">
                <a:solidFill>
                  <a:schemeClr val="bg1"/>
                </a:solidFill>
              </a:rPr>
              <a:t>inches</a:t>
            </a:r>
            <a:r>
              <a:rPr lang="en-US" sz="2400" b="1" dirty="0" smtClean="0"/>
              <a:t> etc.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15568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DESKTOP PUBLISHING (DTP)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" y="1971039"/>
            <a:ext cx="11045190" cy="47504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Desktop publishing is the process of producing publications by designing, inserting, editing, formatting and printing of text and graphical objects using desktop publishing software.</a:t>
            </a:r>
          </a:p>
          <a:p>
            <a:pPr algn="l"/>
            <a:endParaRPr lang="en-US" sz="3200" dirty="0" smtClean="0"/>
          </a:p>
          <a:p>
            <a:pPr algn="l"/>
            <a:r>
              <a:rPr lang="en-US" sz="3600" dirty="0" smtClean="0"/>
              <a:t>DTP software gives the user more tools and control of the page layout, text manipulation, and graphics than a word processor.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594360" y="1390888"/>
            <a:ext cx="454914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DESKTOP PUBLISHING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ruler measurement units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776027"/>
            <a:ext cx="11567162" cy="494544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314362"/>
            <a:ext cx="3699514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Setting ruler measurements units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427539"/>
            <a:ext cx="7792719" cy="5113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85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960691"/>
            <a:ext cx="11567162" cy="476078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6600" dirty="0" smtClean="0"/>
              <a:t>In publisher, a document can be created by typing text into the text box or text frames that can be manipulated as objects.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6" y="1314361"/>
            <a:ext cx="115671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Manipulating text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2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960691"/>
            <a:ext cx="11567162" cy="476078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400050" indent="-400050" algn="l">
              <a:buAutoNum type="romanLcPeriod"/>
            </a:pPr>
            <a:r>
              <a:rPr lang="en-US" sz="4000" dirty="0" smtClean="0"/>
              <a:t>On the </a:t>
            </a:r>
            <a:r>
              <a:rPr lang="en-US" sz="4000" dirty="0" smtClean="0">
                <a:solidFill>
                  <a:srgbClr val="FF0000"/>
                </a:solidFill>
              </a:rPr>
              <a:t>INSERT</a:t>
            </a:r>
            <a:r>
              <a:rPr lang="en-US" sz="4000" dirty="0" smtClean="0"/>
              <a:t> tab in the text group, click, </a:t>
            </a:r>
            <a:r>
              <a:rPr lang="en-US" sz="4000" dirty="0" smtClean="0">
                <a:solidFill>
                  <a:srgbClr val="FF0000"/>
                </a:solidFill>
              </a:rPr>
              <a:t>Text Box</a:t>
            </a:r>
            <a:r>
              <a:rPr lang="en-US" sz="4000" dirty="0" smtClean="0"/>
              <a:t>, Drag a rectangular area to define a </a:t>
            </a:r>
            <a:r>
              <a:rPr lang="en-US" sz="4000" dirty="0" smtClean="0">
                <a:solidFill>
                  <a:srgbClr val="FF0000"/>
                </a:solidFill>
              </a:rPr>
              <a:t>text block </a:t>
            </a:r>
            <a:r>
              <a:rPr lang="en-US" sz="4000" dirty="0" smtClean="0"/>
              <a:t>or </a:t>
            </a:r>
            <a:r>
              <a:rPr lang="en-US" sz="4000" dirty="0" smtClean="0">
                <a:solidFill>
                  <a:srgbClr val="FF0000"/>
                </a:solidFill>
              </a:rPr>
              <a:t>frame</a:t>
            </a:r>
            <a:r>
              <a:rPr lang="en-US" sz="4000" dirty="0" smtClean="0"/>
              <a:t>. It is the text frame that defines the space you want the text to occupy.</a:t>
            </a:r>
          </a:p>
          <a:p>
            <a:pPr marL="400050" indent="-400050" algn="l">
              <a:buAutoNum type="romanLcPeriod"/>
            </a:pPr>
            <a:r>
              <a:rPr lang="en-US" sz="4000" dirty="0" smtClean="0"/>
              <a:t>Type the text in the text box and </a:t>
            </a:r>
            <a:r>
              <a:rPr lang="en-US" sz="4000" dirty="0"/>
              <a:t>i</a:t>
            </a:r>
            <a:r>
              <a:rPr lang="en-US" sz="4000" dirty="0" smtClean="0"/>
              <a:t>t will take the rectangular area that you specified.</a:t>
            </a:r>
          </a:p>
          <a:p>
            <a:pPr algn="l"/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6" y="1314361"/>
            <a:ext cx="115671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Typing text using text box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0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960692"/>
            <a:ext cx="11567162" cy="4760783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Text can also be typed into a </a:t>
            </a:r>
            <a:r>
              <a:rPr lang="en-US" sz="4000" i="1" dirty="0" smtClean="0">
                <a:solidFill>
                  <a:srgbClr val="FF0000"/>
                </a:solidFill>
              </a:rPr>
              <a:t>shape</a:t>
            </a:r>
            <a:r>
              <a:rPr lang="en-US" sz="4000" i="1" dirty="0" smtClean="0"/>
              <a:t> </a:t>
            </a:r>
            <a:r>
              <a:rPr lang="en-US" sz="4000" dirty="0" smtClean="0"/>
              <a:t>that becomes a text frame since the text is contained inside it.</a:t>
            </a:r>
          </a:p>
          <a:p>
            <a:pPr marL="400050" indent="-400050" algn="l">
              <a:buAutoNum type="romanLcPeriod"/>
            </a:pPr>
            <a:r>
              <a:rPr lang="en-US" sz="4000" dirty="0" smtClean="0"/>
              <a:t>On the insert tab, click shapes then select a shape. Draw the shape on the canvas.</a:t>
            </a:r>
          </a:p>
          <a:p>
            <a:pPr marL="400050" indent="-400050" algn="l">
              <a:buAutoNum type="romanLcPeriod"/>
            </a:pPr>
            <a:r>
              <a:rPr lang="en-US" sz="4000" dirty="0" smtClean="0"/>
              <a:t>Click the shape to select it.</a:t>
            </a:r>
          </a:p>
          <a:p>
            <a:pPr marL="400050" indent="-400050" algn="l">
              <a:buAutoNum type="romanLcPeriod"/>
            </a:pPr>
            <a:r>
              <a:rPr lang="en-US" sz="4000" dirty="0" smtClean="0"/>
              <a:t>On the format ribbon under Drawing tool, Click edit text button located in the insert shapes group.</a:t>
            </a:r>
          </a:p>
          <a:p>
            <a:pPr marL="400050" indent="-400050" algn="l">
              <a:buAutoNum type="romanLcPeriod"/>
            </a:pPr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6" y="1314361"/>
            <a:ext cx="11567163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Using text frame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0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776026"/>
            <a:ext cx="11567162" cy="49454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4000" dirty="0" smtClean="0"/>
              <a:t>This figure shows various text </a:t>
            </a:r>
          </a:p>
          <a:p>
            <a:pPr algn="l"/>
            <a:r>
              <a:rPr lang="en-US" sz="4000" dirty="0" smtClean="0"/>
              <a:t>Frames</a:t>
            </a:r>
          </a:p>
          <a:p>
            <a:pPr algn="l"/>
            <a:endParaRPr lang="en-US" sz="4000" dirty="0"/>
          </a:p>
          <a:p>
            <a:pPr algn="l"/>
            <a:endParaRPr lang="en-US" sz="4000" dirty="0" smtClean="0"/>
          </a:p>
          <a:p>
            <a:pPr algn="l"/>
            <a:r>
              <a:rPr lang="en-US" sz="4000" dirty="0" smtClean="0"/>
              <a:t>&lt;To be used as a practical activity&gt;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6" y="1314361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Using text frame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2461" y="1894685"/>
            <a:ext cx="4080142" cy="464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0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7" y="1776026"/>
            <a:ext cx="11567162" cy="49454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6" y="1342981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Manipulating Graphical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25673"/>
            <a:ext cx="4461513" cy="48037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39084" y="1800850"/>
            <a:ext cx="6998979" cy="4555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/>
              <a:t>The figure shows Graphic objects in Publisher.</a:t>
            </a:r>
          </a:p>
          <a:p>
            <a:pPr algn="l"/>
            <a:r>
              <a:rPr lang="en-US" sz="4800" dirty="0" smtClean="0"/>
              <a:t>They can also be formatted with fill color , patterns , borders styles etc..</a:t>
            </a:r>
          </a:p>
        </p:txBody>
      </p:sp>
    </p:spTree>
    <p:extLst>
      <p:ext uri="{BB962C8B-B14F-4D97-AF65-F5344CB8AC3E}">
        <p14:creationId xmlns:p14="http://schemas.microsoft.com/office/powerpoint/2010/main" val="20901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5" y="1776026"/>
            <a:ext cx="11567164" cy="49454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6" y="1342981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Manipulating Graphical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25673"/>
            <a:ext cx="4461513" cy="48037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39085" y="1800850"/>
            <a:ext cx="6861815" cy="4555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To draw graphical objects;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Click INSERT, then Shapes then select preferred shape, Draw the shape on the canvas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Click a shape to select it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Drag the shape on the publication canvas to draw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To fill the shape with color, select it and the click </a:t>
            </a:r>
            <a:r>
              <a:rPr lang="en-US" sz="1800" dirty="0" smtClean="0">
                <a:solidFill>
                  <a:srgbClr val="FF0000"/>
                </a:solidFill>
              </a:rPr>
              <a:t>FORMAT</a:t>
            </a:r>
            <a:r>
              <a:rPr lang="en-US" sz="1800" dirty="0" smtClean="0"/>
              <a:t> tab under the </a:t>
            </a:r>
            <a:r>
              <a:rPr lang="en-US" sz="1800" dirty="0" smtClean="0">
                <a:solidFill>
                  <a:srgbClr val="FF0000"/>
                </a:solidFill>
              </a:rPr>
              <a:t>DRAWING TOOLS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Use the </a:t>
            </a:r>
            <a:r>
              <a:rPr lang="en-US" sz="1800" dirty="0" smtClean="0">
                <a:solidFill>
                  <a:srgbClr val="FF0000"/>
                </a:solidFill>
              </a:rPr>
              <a:t>shape fill, shape outline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Shape Effects </a:t>
            </a:r>
            <a:r>
              <a:rPr lang="en-US" sz="1800" dirty="0" smtClean="0"/>
              <a:t>In the shape styles to format the shape</a:t>
            </a:r>
          </a:p>
          <a:p>
            <a:pPr algn="l"/>
            <a:r>
              <a:rPr lang="en-US" sz="1800" dirty="0" smtClean="0"/>
              <a:t>To insert artistic words(Word Art) in the publication</a:t>
            </a:r>
          </a:p>
          <a:p>
            <a:pPr marL="400050" indent="-400050" algn="l">
              <a:buAutoNum type="romanLcPeriod"/>
            </a:pPr>
            <a:r>
              <a:rPr lang="en-US" sz="1800" dirty="0" smtClean="0"/>
              <a:t>On the </a:t>
            </a:r>
            <a:r>
              <a:rPr lang="en-US" sz="1800" dirty="0" smtClean="0">
                <a:solidFill>
                  <a:srgbClr val="FF0000"/>
                </a:solidFill>
              </a:rPr>
              <a:t>INSERT</a:t>
            </a:r>
            <a:r>
              <a:rPr lang="en-US" sz="1800" dirty="0" smtClean="0"/>
              <a:t> tab, click </a:t>
            </a:r>
            <a:r>
              <a:rPr lang="en-US" sz="1800" dirty="0" smtClean="0">
                <a:solidFill>
                  <a:srgbClr val="FF0000"/>
                </a:solidFill>
              </a:rPr>
              <a:t>WordArt</a:t>
            </a:r>
            <a:r>
              <a:rPr lang="en-US" sz="1800" dirty="0" smtClean="0"/>
              <a:t> and then select a Word Art.</a:t>
            </a:r>
          </a:p>
          <a:p>
            <a:pPr marL="400050" indent="-400050" algn="l">
              <a:buAutoNum type="romanLcPeriod"/>
            </a:pPr>
            <a:r>
              <a:rPr lang="en-US" sz="1800" dirty="0" smtClean="0"/>
              <a:t>Enter text in the </a:t>
            </a:r>
            <a:r>
              <a:rPr lang="en-US" sz="1800" dirty="0" smtClean="0">
                <a:solidFill>
                  <a:srgbClr val="FF0000"/>
                </a:solidFill>
              </a:rPr>
              <a:t>edit Word Art text box </a:t>
            </a:r>
            <a:r>
              <a:rPr lang="en-US" sz="1800" dirty="0" smtClean="0"/>
              <a:t>then click </a:t>
            </a:r>
            <a:r>
              <a:rPr lang="en-US" sz="1800" dirty="0" smtClean="0">
                <a:solidFill>
                  <a:srgbClr val="FF0000"/>
                </a:solidFill>
              </a:rPr>
              <a:t>OK</a:t>
            </a:r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7912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0"/>
            <a:ext cx="11567163" cy="137160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TEXT GRAPHICAL OBJECTS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5" y="1776026"/>
            <a:ext cx="11567164" cy="4945449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4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6" y="1342981"/>
            <a:ext cx="1156716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Manipulating Graphical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1825673"/>
            <a:ext cx="4461513" cy="4803728"/>
          </a:xfrm>
          <a:prstGeom prst="rect">
            <a:avLst/>
          </a:prstGeom>
        </p:spPr>
      </p:pic>
      <p:sp>
        <p:nvSpPr>
          <p:cNvPr id="9" name="Subtitle 2"/>
          <p:cNvSpPr txBox="1">
            <a:spLocks/>
          </p:cNvSpPr>
          <p:nvPr/>
        </p:nvSpPr>
        <p:spPr>
          <a:xfrm>
            <a:off x="339085" y="1800850"/>
            <a:ext cx="6861815" cy="4555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 smtClean="0"/>
              <a:t>To draw graphical objects;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Click INSERT</a:t>
            </a:r>
            <a:r>
              <a:rPr lang="en-US" sz="1800" smtClean="0"/>
              <a:t>, then Shapes </a:t>
            </a:r>
            <a:r>
              <a:rPr lang="en-US" sz="1800" dirty="0" smtClean="0"/>
              <a:t>then select preferred shape, Draw the shape on the canvas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Click a shape to select it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Drag the shape on the publication canvas to draw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To fill the shape with color, select it and the click </a:t>
            </a:r>
            <a:r>
              <a:rPr lang="en-US" sz="1800" dirty="0" smtClean="0">
                <a:solidFill>
                  <a:srgbClr val="FF0000"/>
                </a:solidFill>
              </a:rPr>
              <a:t>FORMAT</a:t>
            </a:r>
            <a:r>
              <a:rPr lang="en-US" sz="1800" dirty="0" smtClean="0"/>
              <a:t> tab under the </a:t>
            </a:r>
            <a:r>
              <a:rPr lang="en-US" sz="1800" dirty="0" smtClean="0">
                <a:solidFill>
                  <a:srgbClr val="FF0000"/>
                </a:solidFill>
              </a:rPr>
              <a:t>DRAWING TOOLS</a:t>
            </a:r>
          </a:p>
          <a:p>
            <a:pPr marL="514350" indent="-514350" algn="l">
              <a:buAutoNum type="romanLcPeriod"/>
            </a:pPr>
            <a:r>
              <a:rPr lang="en-US" sz="1800" dirty="0" smtClean="0"/>
              <a:t>Use the </a:t>
            </a:r>
            <a:r>
              <a:rPr lang="en-US" sz="1800" dirty="0" smtClean="0">
                <a:solidFill>
                  <a:srgbClr val="FF0000"/>
                </a:solidFill>
              </a:rPr>
              <a:t>shape fill, shape outline </a:t>
            </a:r>
            <a:r>
              <a:rPr lang="en-US" sz="1800" dirty="0" smtClean="0"/>
              <a:t>and</a:t>
            </a:r>
            <a:r>
              <a:rPr lang="en-US" sz="1800" dirty="0" smtClean="0">
                <a:solidFill>
                  <a:srgbClr val="FF0000"/>
                </a:solidFill>
              </a:rPr>
              <a:t> Shape Effects </a:t>
            </a:r>
            <a:r>
              <a:rPr lang="en-US" sz="1800" dirty="0" smtClean="0"/>
              <a:t>In the shape styles to format the shape</a:t>
            </a:r>
          </a:p>
          <a:p>
            <a:pPr algn="l"/>
            <a:r>
              <a:rPr lang="en-US" sz="1800" dirty="0" smtClean="0"/>
              <a:t>To insert artistic words(Word Art) in the publication</a:t>
            </a:r>
          </a:p>
          <a:p>
            <a:pPr marL="400050" indent="-400050" algn="l">
              <a:buAutoNum type="romanLcPeriod"/>
            </a:pPr>
            <a:r>
              <a:rPr lang="en-US" sz="1800" dirty="0" smtClean="0"/>
              <a:t>On the </a:t>
            </a:r>
            <a:r>
              <a:rPr lang="en-US" sz="1800" dirty="0" smtClean="0">
                <a:solidFill>
                  <a:srgbClr val="FF0000"/>
                </a:solidFill>
              </a:rPr>
              <a:t>INSERT</a:t>
            </a:r>
            <a:r>
              <a:rPr lang="en-US" sz="1800" dirty="0" smtClean="0"/>
              <a:t> tab, click </a:t>
            </a:r>
            <a:r>
              <a:rPr lang="en-US" sz="1800" dirty="0" smtClean="0">
                <a:solidFill>
                  <a:srgbClr val="FF0000"/>
                </a:solidFill>
              </a:rPr>
              <a:t>WordArt</a:t>
            </a:r>
            <a:r>
              <a:rPr lang="en-US" sz="1800" dirty="0" smtClean="0"/>
              <a:t> and then select a Word Art.</a:t>
            </a:r>
          </a:p>
          <a:p>
            <a:pPr marL="400050" indent="-400050" algn="l">
              <a:buAutoNum type="romanLcPeriod"/>
            </a:pPr>
            <a:r>
              <a:rPr lang="en-US" sz="1800" dirty="0" smtClean="0"/>
              <a:t>Enter text in the </a:t>
            </a:r>
            <a:r>
              <a:rPr lang="en-US" sz="1800" dirty="0" smtClean="0">
                <a:solidFill>
                  <a:srgbClr val="FF0000"/>
                </a:solidFill>
              </a:rPr>
              <a:t>edit Word Art text box </a:t>
            </a:r>
            <a:r>
              <a:rPr lang="en-US" sz="1800" dirty="0" smtClean="0"/>
              <a:t>then click </a:t>
            </a:r>
            <a:r>
              <a:rPr lang="en-US" sz="1800" dirty="0" smtClean="0">
                <a:solidFill>
                  <a:srgbClr val="FF0000"/>
                </a:solidFill>
              </a:rPr>
              <a:t>OK</a:t>
            </a:r>
          </a:p>
          <a:p>
            <a:pPr algn="l"/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4511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1"/>
            <a:ext cx="11567163" cy="1083212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86" y="1098472"/>
            <a:ext cx="11567164" cy="575952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endParaRPr lang="en-US" sz="4000" dirty="0" smtClean="0"/>
          </a:p>
          <a:p>
            <a:pPr algn="l"/>
            <a:endParaRPr lang="en-US" sz="4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 smtClean="0"/>
              <a:t>Ms Publisher Notes |  Mr. Castro O.  | F2</a:t>
            </a:r>
            <a:endParaRPr lang="en-US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9087" y="1103982"/>
            <a:ext cx="11513826" cy="523710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0B0F0"/>
            </a:solidFill>
          </a:ln>
          <a:scene3d>
            <a:camera prst="perspectiveFront"/>
            <a:lightRig rig="threePt" dir="t"/>
          </a:scene3d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 smtClean="0"/>
              <a:t>Formatting the publication is the process of applying special attributes to text, graphical objects to make them attractive and appealing to the reader.</a:t>
            </a:r>
          </a:p>
          <a:p>
            <a:pPr algn="l"/>
            <a:endParaRPr lang="en-US" sz="4400" dirty="0" smtClean="0"/>
          </a:p>
          <a:p>
            <a:pPr algn="l"/>
            <a:r>
              <a:rPr lang="en-US" sz="4400" dirty="0" smtClean="0"/>
              <a:t>Formatting may therefore include Font sizing, Bolding, changing text color, adjusting picture brightness and formatting columns on page </a:t>
            </a:r>
          </a:p>
        </p:txBody>
      </p:sp>
    </p:spTree>
    <p:extLst>
      <p:ext uri="{BB962C8B-B14F-4D97-AF65-F5344CB8AC3E}">
        <p14:creationId xmlns:p14="http://schemas.microsoft.com/office/powerpoint/2010/main" val="103203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112541"/>
            <a:ext cx="11567164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534009"/>
            <a:ext cx="6089847" cy="51874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/>
              <a:t>Commands available on the </a:t>
            </a:r>
            <a:r>
              <a:rPr lang="en-US" sz="6600" b="1" i="1" dirty="0">
                <a:solidFill>
                  <a:srgbClr val="FF0000"/>
                </a:solidFill>
              </a:rPr>
              <a:t>HOME</a:t>
            </a:r>
            <a:r>
              <a:rPr lang="en-US" sz="6600" dirty="0"/>
              <a:t> and </a:t>
            </a:r>
            <a:r>
              <a:rPr lang="en-US" sz="6600" b="1" i="1" dirty="0">
                <a:solidFill>
                  <a:srgbClr val="FF0000"/>
                </a:solidFill>
              </a:rPr>
              <a:t>PAGE DESIGN </a:t>
            </a:r>
            <a:r>
              <a:rPr lang="en-US" sz="6600" dirty="0"/>
              <a:t>ribbons are used.</a:t>
            </a:r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541477" y="1533525"/>
            <a:ext cx="5650523" cy="51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/>
          </a:p>
          <a:p>
            <a:pPr algn="l"/>
            <a:r>
              <a:rPr lang="en-US" sz="2800" dirty="0" smtClean="0"/>
              <a:t>To format text;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Highlight the text you want to format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 smtClean="0"/>
              <a:t>On the </a:t>
            </a:r>
            <a:r>
              <a:rPr lang="en-US" sz="2800" i="1" dirty="0" smtClean="0">
                <a:solidFill>
                  <a:srgbClr val="FF0000"/>
                </a:solidFill>
              </a:rPr>
              <a:t>HOME</a:t>
            </a:r>
            <a:r>
              <a:rPr lang="en-US" sz="2800" dirty="0" smtClean="0"/>
              <a:t> ribbon in the font group, use the bold, Italic, Underline, Subscript, Superscript, color etc. to format font.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9088" y="1072345"/>
            <a:ext cx="1156716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541476" y="1533525"/>
            <a:ext cx="5650524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TEXT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2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15568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DESKTOP PUBLISHING (DTP)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360" y="1971039"/>
            <a:ext cx="11045190" cy="475043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Adobe page maker,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Microsoft publisher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QuarkXPress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Adobe InDesign</a:t>
            </a:r>
            <a:endParaRPr lang="en-US" sz="3600" i="1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Ventura</a:t>
            </a:r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Serif </a:t>
            </a:r>
            <a:r>
              <a:rPr lang="en-US" sz="3600" i="1" dirty="0" err="1" smtClean="0"/>
              <a:t>PagePlus</a:t>
            </a:r>
            <a:endParaRPr lang="en-US" sz="3600" i="1" dirty="0" smtClean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i="1" dirty="0" smtClean="0"/>
              <a:t>Apple Page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" y="1390888"/>
            <a:ext cx="317754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EXAMPLES OF DTP SOFWARES</a:t>
            </a:r>
            <a:endParaRPr lang="en-US" sz="20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7" y="112541"/>
            <a:ext cx="11567164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569612" y="1533525"/>
            <a:ext cx="5336638" cy="5187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To change Case;</a:t>
            </a:r>
          </a:p>
          <a:p>
            <a:pPr algn="l"/>
            <a:r>
              <a:rPr lang="en-US" sz="3600" dirty="0" smtClean="0"/>
              <a:t>Select the text you want to change case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Click the </a:t>
            </a:r>
            <a:r>
              <a:rPr lang="en-US" sz="3600" dirty="0" smtClean="0">
                <a:solidFill>
                  <a:srgbClr val="FF0000"/>
                </a:solidFill>
              </a:rPr>
              <a:t>Change Case</a:t>
            </a:r>
            <a:r>
              <a:rPr lang="en-US" sz="3600" dirty="0" smtClean="0"/>
              <a:t> </a:t>
            </a:r>
            <a:r>
              <a:rPr lang="en-US" sz="3600" dirty="0" err="1" smtClean="0"/>
              <a:t>buttoin</a:t>
            </a:r>
            <a:r>
              <a:rPr lang="en-US" sz="3600" dirty="0" smtClean="0"/>
              <a:t> in the </a:t>
            </a:r>
            <a:r>
              <a:rPr lang="en-US" sz="3600" dirty="0" smtClean="0">
                <a:solidFill>
                  <a:srgbClr val="FF0000"/>
                </a:solidFill>
              </a:rPr>
              <a:t>font</a:t>
            </a:r>
            <a:r>
              <a:rPr lang="en-US" sz="3600" dirty="0" smtClean="0"/>
              <a:t> group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Select </a:t>
            </a:r>
            <a:r>
              <a:rPr lang="en-US" sz="3600" i="1" dirty="0" smtClean="0">
                <a:solidFill>
                  <a:srgbClr val="FF0000"/>
                </a:solidFill>
              </a:rPr>
              <a:t>Normal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FF0000"/>
                </a:solidFill>
              </a:rPr>
              <a:t>Small Caps </a:t>
            </a:r>
            <a:r>
              <a:rPr lang="en-US" sz="3600" dirty="0" smtClean="0"/>
              <a:t>or </a:t>
            </a:r>
            <a:r>
              <a:rPr lang="en-US" sz="3600" i="1" dirty="0" smtClean="0">
                <a:solidFill>
                  <a:srgbClr val="FF0000"/>
                </a:solidFill>
              </a:rPr>
              <a:t>All caps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8" y="1072345"/>
            <a:ext cx="11567162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6" y="1522658"/>
            <a:ext cx="610391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CHANGING CASE</a:t>
            </a:r>
            <a:endParaRPr lang="en-US" sz="24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9088" y="1973455"/>
            <a:ext cx="6103915" cy="47480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/>
              <a:t>The Change case command (</a:t>
            </a:r>
            <a:r>
              <a:rPr lang="en-US" sz="4800" dirty="0">
                <a:solidFill>
                  <a:srgbClr val="FF0000"/>
                </a:solidFill>
              </a:rPr>
              <a:t>Aa</a:t>
            </a:r>
            <a:r>
              <a:rPr lang="en-US" sz="4800" dirty="0"/>
              <a:t>) is found within the font group. Case can be changed to Normal, Small Caps and All </a:t>
            </a:r>
            <a:r>
              <a:rPr lang="en-US" sz="4800" dirty="0" smtClean="0"/>
              <a:t>Caps</a:t>
            </a:r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69613" y="1511790"/>
            <a:ext cx="5336638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1097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5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7047912" y="1533525"/>
            <a:ext cx="5008100" cy="5187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pPr marL="857250" indent="-857250" algn="l">
              <a:buFont typeface="+mj-lt"/>
              <a:buAutoNum type="romanLcPeriod"/>
            </a:pPr>
            <a:r>
              <a:rPr lang="en-US" sz="3600" dirty="0" smtClean="0"/>
              <a:t>Select the text you want to style as subscript or superscript.</a:t>
            </a:r>
          </a:p>
          <a:p>
            <a:pPr marL="857250" indent="-857250" algn="l">
              <a:buFont typeface="+mj-lt"/>
              <a:buAutoNum type="romanLcPeriod"/>
            </a:pPr>
            <a:r>
              <a:rPr lang="en-US" sz="3600" dirty="0" smtClean="0"/>
              <a:t>In the font group, click Superscript </a:t>
            </a:r>
            <a:r>
              <a:rPr lang="en-US" sz="4400" i="1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X</a:t>
            </a:r>
            <a:r>
              <a:rPr lang="en-US" sz="3200" i="1" baseline="30000" dirty="0" smtClean="0">
                <a:solidFill>
                  <a:srgbClr val="FF0000"/>
                </a:solidFill>
              </a:rPr>
              <a:t>2</a:t>
            </a:r>
            <a:r>
              <a:rPr lang="en-US" sz="4400" i="1" dirty="0" smtClean="0">
                <a:solidFill>
                  <a:srgbClr val="FF0000"/>
                </a:solidFill>
              </a:rPr>
              <a:t>) </a:t>
            </a:r>
            <a:r>
              <a:rPr lang="en-US" sz="3600" dirty="0" smtClean="0"/>
              <a:t>or subscript </a:t>
            </a:r>
            <a:r>
              <a:rPr lang="en-US" sz="4400" i="1" dirty="0" smtClean="0">
                <a:solidFill>
                  <a:srgbClr val="FF0000"/>
                </a:solidFill>
              </a:rPr>
              <a:t>(</a:t>
            </a:r>
            <a:r>
              <a:rPr lang="en-US" sz="3200" i="1" dirty="0" smtClean="0">
                <a:solidFill>
                  <a:srgbClr val="FF0000"/>
                </a:solidFill>
              </a:rPr>
              <a:t>X</a:t>
            </a:r>
            <a:r>
              <a:rPr lang="en-US" sz="32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4400" i="1" dirty="0" smtClean="0">
                <a:solidFill>
                  <a:srgbClr val="FF0000"/>
                </a:solidFill>
              </a:rPr>
              <a:t>) </a:t>
            </a:r>
            <a:r>
              <a:rPr lang="en-US" sz="3600" dirty="0" smtClean="0"/>
              <a:t>button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8" y="1072345"/>
            <a:ext cx="11716924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22658"/>
            <a:ext cx="651187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FORMATING TEXT TO SUPERSCIPT AND SUBSCRIPT</a:t>
            </a:r>
            <a:endParaRPr lang="en-US" sz="23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9087" y="1973455"/>
            <a:ext cx="6511879" cy="47480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000" dirty="0" smtClean="0"/>
              <a:t>Superscript refers to text placed slightly higher than the rest on the same line e.g. power of 3 in </a:t>
            </a:r>
            <a:r>
              <a:rPr lang="en-US" sz="4800" dirty="0" smtClean="0"/>
              <a:t>10</a:t>
            </a:r>
            <a:r>
              <a:rPr lang="en-US" sz="4800" baseline="30000" dirty="0" smtClean="0"/>
              <a:t>3</a:t>
            </a:r>
          </a:p>
          <a:p>
            <a:pPr algn="l"/>
            <a:r>
              <a:rPr lang="en-US" sz="4800" dirty="0" smtClean="0"/>
              <a:t>While subscript s text slightly below the same line like 2 in </a:t>
            </a:r>
            <a:r>
              <a:rPr lang="en-US" sz="4400" dirty="0"/>
              <a:t>H</a:t>
            </a:r>
            <a:r>
              <a:rPr lang="en-US" sz="4400" baseline="-25000" dirty="0"/>
              <a:t>2</a:t>
            </a:r>
            <a:r>
              <a:rPr lang="en-US" sz="4400" dirty="0"/>
              <a:t>O</a:t>
            </a:r>
          </a:p>
          <a:p>
            <a:pPr algn="l"/>
            <a:endParaRPr lang="en-US" sz="4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047913" y="1511790"/>
            <a:ext cx="500809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8608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5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822832" y="1533525"/>
            <a:ext cx="5233180" cy="51879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3600" dirty="0" smtClean="0"/>
          </a:p>
          <a:p>
            <a:pPr algn="l"/>
            <a:r>
              <a:rPr lang="en-US" sz="3600" dirty="0" smtClean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8" y="1072345"/>
            <a:ext cx="11716924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TEXT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22658"/>
            <a:ext cx="6286797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DROP CAP</a:t>
            </a:r>
            <a:endParaRPr lang="en-US" sz="2300" b="1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39087" y="1973455"/>
            <a:ext cx="6286797" cy="47480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822833" y="1511790"/>
            <a:ext cx="523318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99929"/>
              </p:ext>
            </p:extLst>
          </p:nvPr>
        </p:nvGraphicFramePr>
        <p:xfrm>
          <a:off x="395359" y="1984323"/>
          <a:ext cx="1223890" cy="16732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3890">
                  <a:extLst>
                    <a:ext uri="{9D8B030D-6E8A-4147-A177-3AD203B41FA5}">
                      <a16:colId xmlns:a16="http://schemas.microsoft.com/office/drawing/2014/main" val="77223798"/>
                    </a:ext>
                  </a:extLst>
                </a:gridCol>
              </a:tblGrid>
              <a:tr h="1673277">
                <a:tc>
                  <a:txBody>
                    <a:bodyPr/>
                    <a:lstStyle/>
                    <a:p>
                      <a:pPr marL="0" marR="0" algn="l" fontAlgn="base">
                        <a:lnSpc>
                          <a:spcPts val="6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500" dirty="0" smtClean="0">
                        <a:effectLst/>
                      </a:endParaRPr>
                    </a:p>
                    <a:p>
                      <a:pPr marL="0" marR="0" algn="l" fontAlgn="base">
                        <a:lnSpc>
                          <a:spcPts val="63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800" dirty="0" smtClean="0">
                          <a:effectLst/>
                        </a:rPr>
                        <a:t>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4787295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528981" y="2132870"/>
            <a:ext cx="50192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rop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 as shown by the first let D in the paragraph is to make the first character in a first line of a paragraph bigger. The letter drops down to occupy the space in the next lines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7047912" y="1983839"/>
            <a:ext cx="5008099" cy="4501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 Select thee character you want to drop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On the format ribbon under the text box tool, click Drop Cap command button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Select the drop cap style the list from the list</a:t>
            </a:r>
          </a:p>
        </p:txBody>
      </p:sp>
    </p:spTree>
    <p:extLst>
      <p:ext uri="{BB962C8B-B14F-4D97-AF65-F5344CB8AC3E}">
        <p14:creationId xmlns:p14="http://schemas.microsoft.com/office/powerpoint/2010/main" val="357205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995189"/>
            <a:ext cx="5916638" cy="47262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5400" dirty="0" smtClean="0"/>
              <a:t>Indents move text inward from right while or left  while tab stops position text at specific positions.</a:t>
            </a:r>
            <a:endParaRPr lang="en-US" sz="54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8" y="2422989"/>
            <a:ext cx="5641143" cy="4298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Click the paragraph you want to indent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000" dirty="0" smtClean="0"/>
              <a:t>Click Either the </a:t>
            </a:r>
            <a:r>
              <a:rPr lang="en-US" sz="4000" dirty="0" smtClean="0">
                <a:solidFill>
                  <a:srgbClr val="FF0000"/>
                </a:solidFill>
              </a:rPr>
              <a:t>Decrease Indent Position</a:t>
            </a:r>
            <a:r>
              <a:rPr lang="en-US" sz="4000" dirty="0" smtClean="0"/>
              <a:t> Or </a:t>
            </a:r>
            <a:r>
              <a:rPr lang="en-US" sz="4000" dirty="0" smtClean="0">
                <a:solidFill>
                  <a:srgbClr val="FF0000"/>
                </a:solidFill>
              </a:rPr>
              <a:t>Increase Indent Position </a:t>
            </a:r>
            <a:r>
              <a:rPr lang="en-US" sz="4000" dirty="0" smtClean="0"/>
              <a:t>In the </a:t>
            </a:r>
            <a:r>
              <a:rPr lang="en-US" sz="4400" i="1" dirty="0" smtClean="0">
                <a:solidFill>
                  <a:srgbClr val="FF0000"/>
                </a:solidFill>
              </a:rPr>
              <a:t>Paragraph</a:t>
            </a:r>
            <a:r>
              <a:rPr lang="en-US" sz="4000" dirty="0" smtClean="0"/>
              <a:t> Group.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PARAGRAPH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 INDENTS AND TABS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4869" y="1961810"/>
            <a:ext cx="5641142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set Indents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0146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364522"/>
            <a:ext cx="5916638" cy="4356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0" dirty="0" smtClean="0"/>
              <a:t>You can control the vertical space between paragraphs by specifying the amount of space before or after selected paragraphs</a:t>
            </a:r>
            <a:endParaRPr lang="en-US" sz="45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8" y="2422989"/>
            <a:ext cx="5641143" cy="42984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Select the paragraph you wish to preset space before, or after.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In the paragraph dialog box, click the indents and spacing tab.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3600" dirty="0" smtClean="0"/>
              <a:t>In the line spacing section , set the spacing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PARAGRAPH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ADDING BLANK SPACE ABOVE OR BELOW PARAGRAPHS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4867" y="2053656"/>
            <a:ext cx="56411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 increase  decrease space before or after paragraph;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91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/>
        </p:nvSpPr>
        <p:spPr>
          <a:xfrm>
            <a:off x="6414869" y="1472456"/>
            <a:ext cx="5641140" cy="5259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lphaLcParenR"/>
            </a:pPr>
            <a:r>
              <a:rPr lang="en-US" sz="3800" dirty="0" smtClean="0"/>
              <a:t>In the </a:t>
            </a:r>
            <a:r>
              <a:rPr lang="en-US" sz="3800" b="1" i="1" dirty="0" smtClean="0">
                <a:solidFill>
                  <a:srgbClr val="FF0000"/>
                </a:solidFill>
              </a:rPr>
              <a:t>Before paragraphs </a:t>
            </a:r>
            <a:r>
              <a:rPr lang="en-US" sz="3800" dirty="0" smtClean="0"/>
              <a:t>box, set the space to be inserted before a paragraph.</a:t>
            </a:r>
          </a:p>
          <a:p>
            <a:pPr marL="742950" indent="-742950" algn="l">
              <a:buFont typeface="+mj-lt"/>
              <a:buAutoNum type="alphaLcParenR"/>
            </a:pPr>
            <a:r>
              <a:rPr lang="en-US" sz="3800" dirty="0" smtClean="0"/>
              <a:t>In the After </a:t>
            </a:r>
            <a:r>
              <a:rPr lang="en-US" sz="3800" b="1" i="1" dirty="0" smtClean="0">
                <a:solidFill>
                  <a:srgbClr val="FF0000"/>
                </a:solidFill>
              </a:rPr>
              <a:t>paragraphs dialog box</a:t>
            </a:r>
            <a:r>
              <a:rPr lang="en-US" sz="3800" dirty="0" smtClean="0"/>
              <a:t>, set the space to be inserted after paragraph.</a:t>
            </a:r>
            <a:endParaRPr lang="en-US" sz="3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984323"/>
            <a:ext cx="5916638" cy="4737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500" dirty="0"/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PARAGRAPH FORMATTING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47245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Setting Space between paragraphs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95" y="2017373"/>
            <a:ext cx="3562692" cy="4521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9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984323"/>
            <a:ext cx="5916638" cy="4737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500" dirty="0" smtClean="0">
                <a:solidFill>
                  <a:srgbClr val="FF0000"/>
                </a:solidFill>
              </a:rPr>
              <a:t>Tracking </a:t>
            </a:r>
            <a:r>
              <a:rPr lang="en-US" sz="4500" dirty="0" smtClean="0"/>
              <a:t>refers to the visual closeness or denseness of characters in a word or line of text.</a:t>
            </a:r>
          </a:p>
          <a:p>
            <a:pPr algn="l"/>
            <a:r>
              <a:rPr lang="en-US" sz="4500" dirty="0" smtClean="0">
                <a:solidFill>
                  <a:srgbClr val="FF0000"/>
                </a:solidFill>
              </a:rPr>
              <a:t>Tracking varies  within a document depending on the target reader</a:t>
            </a:r>
            <a:endParaRPr lang="en-US" sz="4500" dirty="0">
              <a:solidFill>
                <a:srgbClr val="FF0000"/>
              </a:solidFill>
            </a:endParaRPr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00800" y="1995190"/>
            <a:ext cx="5655209" cy="472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900" dirty="0" smtClean="0">
                <a:solidFill>
                  <a:srgbClr val="FF0000"/>
                </a:solidFill>
              </a:rPr>
              <a:t>Kerning</a:t>
            </a:r>
            <a:r>
              <a:rPr lang="en-US" sz="4900" dirty="0" smtClean="0"/>
              <a:t> Is the art of fixing particular pairs of letter that are too close or too far from each other in a word or sentence.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PARAGRAPH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1171692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Tracking and kerning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5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984323"/>
            <a:ext cx="5808494" cy="47371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200" dirty="0" smtClean="0"/>
              <a:t>Adjusts the space between lines in paragraphs</a:t>
            </a:r>
            <a:endParaRPr lang="en-US" sz="72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8" y="2364523"/>
            <a:ext cx="5641143" cy="4356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Select one or more paragraphs.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On the </a:t>
            </a:r>
            <a:r>
              <a:rPr lang="en-US" dirty="0" smtClean="0">
                <a:solidFill>
                  <a:srgbClr val="FF0000"/>
                </a:solidFill>
              </a:rPr>
              <a:t>HOME</a:t>
            </a:r>
            <a:r>
              <a:rPr lang="en-US" dirty="0" smtClean="0"/>
              <a:t> ribbon click the </a:t>
            </a:r>
            <a:r>
              <a:rPr lang="en-US" dirty="0" smtClean="0">
                <a:solidFill>
                  <a:srgbClr val="FF0000"/>
                </a:solidFill>
              </a:rPr>
              <a:t>line spacing </a:t>
            </a:r>
            <a:r>
              <a:rPr lang="en-US" dirty="0" smtClean="0"/>
              <a:t>command in the paragraphs group.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Click a line spacing e.g. </a:t>
            </a:r>
            <a:r>
              <a:rPr lang="en-US" dirty="0" smtClean="0">
                <a:solidFill>
                  <a:srgbClr val="FF0000"/>
                </a:solidFill>
              </a:rPr>
              <a:t>1.0, 1.5,2.0,2.5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3.0</a:t>
            </a:r>
            <a:r>
              <a:rPr lang="en-US" dirty="0" smtClean="0"/>
              <a:t> etc.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 smtClean="0">
                <a:solidFill>
                  <a:srgbClr val="FF0000"/>
                </a:solidFill>
              </a:rPr>
              <a:t>line spacing options </a:t>
            </a:r>
            <a:r>
              <a:rPr lang="en-US" dirty="0" smtClean="0"/>
              <a:t>incase you need more  spacing options and set customs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dirty="0" smtClean="0"/>
              <a:t>Click </a:t>
            </a:r>
            <a:r>
              <a:rPr lang="en-US" dirty="0" smtClean="0">
                <a:solidFill>
                  <a:srgbClr val="FF0000"/>
                </a:solidFill>
              </a:rPr>
              <a:t>OK</a:t>
            </a:r>
            <a:r>
              <a:rPr lang="en-US" dirty="0" smtClean="0"/>
              <a:t> button.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PARAGRAPH FORMATTING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LINE SPACING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4867" y="1995190"/>
            <a:ext cx="56411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 adjust space between lines in paragraphs;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516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364522"/>
            <a:ext cx="5916638" cy="4356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dirty="0" smtClean="0"/>
              <a:t>Graphical objects can be edited and formatted using picture and drawing tools.</a:t>
            </a:r>
            <a:endParaRPr lang="en-US" sz="60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2364522"/>
            <a:ext cx="5641143" cy="4356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Select the rectangle or square whose corners you ant to change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On the DRAWING TOOLS, click the change shape command in the insert shapes group.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Select the option of rounded corners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To change a shape completely, select a different </a:t>
            </a:r>
            <a:r>
              <a:rPr lang="en-US" sz="3200" dirty="0" smtClean="0"/>
              <a:t>shape</a:t>
            </a:r>
            <a:r>
              <a:rPr lang="en-US" sz="2800" dirty="0" smtClean="0"/>
              <a:t>.</a:t>
            </a:r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APPLYING ROUNDED CORNERS AND CHANGING SHAPES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4867" y="1995190"/>
            <a:ext cx="56411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 smtClean="0"/>
              <a:t>apply rounded corners to rectangles and squares;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522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800" dirty="0" smtClean="0"/>
              <a:t>Drawing complex shapes like </a:t>
            </a:r>
            <a:r>
              <a:rPr lang="en-US" sz="4800" dirty="0">
                <a:solidFill>
                  <a:srgbClr val="FF0000"/>
                </a:solidFill>
              </a:rPr>
              <a:t>Pentagon</a:t>
            </a:r>
            <a:r>
              <a:rPr lang="en-US" sz="4800" dirty="0" smtClean="0"/>
              <a:t> might require  a bit of creativity, unlike drawing shapes like </a:t>
            </a:r>
            <a:r>
              <a:rPr lang="en-US" sz="4800" dirty="0" smtClean="0">
                <a:solidFill>
                  <a:srgbClr val="FF0000"/>
                </a:solidFill>
              </a:rPr>
              <a:t>stars</a:t>
            </a:r>
            <a:r>
              <a:rPr lang="en-US" sz="4800" dirty="0" smtClean="0"/>
              <a:t>, </a:t>
            </a:r>
            <a:r>
              <a:rPr lang="en-US" sz="4800" dirty="0" smtClean="0">
                <a:solidFill>
                  <a:srgbClr val="FF0000"/>
                </a:solidFill>
              </a:rPr>
              <a:t>triangles</a:t>
            </a:r>
            <a:r>
              <a:rPr lang="en-US" sz="4800" dirty="0"/>
              <a:t> </a:t>
            </a:r>
            <a:r>
              <a:rPr lang="en-US" sz="4800" dirty="0" smtClean="0"/>
              <a:t>that are just picked</a:t>
            </a:r>
            <a:endParaRPr lang="en-US" sz="48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2364522"/>
            <a:ext cx="5641143" cy="43569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On the shapes drop down list select a shape.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Draw the shape on the canvas</a:t>
            </a:r>
            <a:endParaRPr lang="en-US" sz="2800" dirty="0"/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Click the </a:t>
            </a:r>
            <a:r>
              <a:rPr lang="en-US" sz="2800" dirty="0" smtClean="0">
                <a:solidFill>
                  <a:srgbClr val="FF0000"/>
                </a:solidFill>
              </a:rPr>
              <a:t>Edit shape </a:t>
            </a:r>
            <a:r>
              <a:rPr lang="en-US" sz="2800" dirty="0" smtClean="0"/>
              <a:t>to deepen edges. A yellow handle appears within the shape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800" dirty="0" smtClean="0"/>
              <a:t>Drag the yellow handle inwards or outwards to adjust the size of the star edges.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Creating complex shapes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PROCEDURE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414867" y="1995190"/>
            <a:ext cx="564114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To </a:t>
            </a:r>
            <a:r>
              <a:rPr lang="en-US" b="1" dirty="0" smtClean="0"/>
              <a:t>inser</a:t>
            </a:r>
            <a:r>
              <a:rPr lang="en-US" b="1" dirty="0" smtClean="0"/>
              <a:t>t a star shaped</a:t>
            </a:r>
            <a:r>
              <a:rPr lang="en-US" b="1" dirty="0" smtClean="0"/>
              <a:t>;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720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Purpose of Desktop Publishing Software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562099"/>
            <a:ext cx="11300460" cy="515937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600" i="1" dirty="0" smtClean="0">
                <a:solidFill>
                  <a:srgbClr val="FF0000"/>
                </a:solidFill>
              </a:rPr>
              <a:t>Graphic Design</a:t>
            </a:r>
            <a:r>
              <a:rPr lang="en-US" sz="3600" dirty="0" smtClean="0"/>
              <a:t>: allows a publisher to create and edit very complex text and graphical objects like pictures .</a:t>
            </a:r>
          </a:p>
          <a:p>
            <a:pPr algn="l"/>
            <a:r>
              <a:rPr lang="en-US" sz="3600" i="1" dirty="0" smtClean="0">
                <a:solidFill>
                  <a:srgbClr val="FF0000"/>
                </a:solidFill>
              </a:rPr>
              <a:t>Page layout Design: </a:t>
            </a:r>
            <a:r>
              <a:rPr lang="en-US" sz="3600" i="1" dirty="0" smtClean="0"/>
              <a:t>allows user to design a page layout by setting consistent picture and object locations and creating layers</a:t>
            </a:r>
          </a:p>
          <a:p>
            <a:pPr algn="l"/>
            <a:r>
              <a:rPr lang="en-US" sz="3600" i="1" dirty="0" smtClean="0">
                <a:solidFill>
                  <a:srgbClr val="FF0000"/>
                </a:solidFill>
              </a:rPr>
              <a:t>Printing</a:t>
            </a:r>
            <a:r>
              <a:rPr lang="en-US" sz="3600" i="1" dirty="0" smtClean="0"/>
              <a:t>: once the publication artwork has been completed, printing can be done using offset or digital printer</a:t>
            </a:r>
          </a:p>
          <a:p>
            <a:pPr algn="l"/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1951333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48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9" y="1951333"/>
            <a:ext cx="5641140" cy="47701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Before Drawing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drawing</a:t>
            </a:r>
            <a:endParaRPr lang="en-US" sz="2400" b="1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7188296" y="2339878"/>
            <a:ext cx="4094285" cy="3943836"/>
          </a:xfrm>
          <a:prstGeom prst="star4">
            <a:avLst>
              <a:gd name="adj" fmla="val 50000"/>
            </a:avLst>
          </a:prstGeom>
          <a:solidFill>
            <a:srgbClr val="FF0000"/>
          </a:solidFill>
          <a:ln w="254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783" y="2067825"/>
            <a:ext cx="4172415" cy="3896010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 flipV="1">
            <a:off x="1147694" y="4015830"/>
            <a:ext cx="2059449" cy="29596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39086" y="4015830"/>
            <a:ext cx="898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Yellow 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11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 smtClean="0"/>
              <a:t>To copy or move an object;</a:t>
            </a:r>
          </a:p>
          <a:p>
            <a:pPr marL="914400" indent="-914400" algn="l">
              <a:buAutoNum type="arabicPeriod"/>
            </a:pPr>
            <a:r>
              <a:rPr lang="en-US" sz="3200" dirty="0" smtClean="0"/>
              <a:t>Select one or more objects</a:t>
            </a:r>
          </a:p>
          <a:p>
            <a:pPr marL="914400" indent="-914400" algn="l">
              <a:buAutoNum type="arabicPeriod"/>
            </a:pPr>
            <a:r>
              <a:rPr lang="en-US" sz="3200" dirty="0" smtClean="0"/>
              <a:t>On the </a:t>
            </a:r>
            <a:r>
              <a:rPr lang="en-US" sz="3200" i="1" dirty="0" smtClean="0">
                <a:solidFill>
                  <a:srgbClr val="FF0000"/>
                </a:solidFill>
              </a:rPr>
              <a:t>HOME</a:t>
            </a:r>
            <a:r>
              <a:rPr lang="en-US" sz="3200" dirty="0" smtClean="0"/>
              <a:t> ribbon, click the </a:t>
            </a:r>
            <a:r>
              <a:rPr lang="en-US" sz="3200" i="1" dirty="0" smtClean="0">
                <a:solidFill>
                  <a:srgbClr val="FF0000"/>
                </a:solidFill>
              </a:rPr>
              <a:t>Cut</a:t>
            </a:r>
            <a:r>
              <a:rPr lang="en-US" sz="3200" dirty="0" smtClean="0"/>
              <a:t> or </a:t>
            </a:r>
            <a:r>
              <a:rPr lang="en-US" sz="3200" i="1" dirty="0" smtClean="0">
                <a:solidFill>
                  <a:srgbClr val="FF0000"/>
                </a:solidFill>
              </a:rPr>
              <a:t>Copy</a:t>
            </a:r>
            <a:r>
              <a:rPr lang="en-US" sz="3200" dirty="0" smtClean="0"/>
              <a:t> In the </a:t>
            </a:r>
            <a:r>
              <a:rPr lang="en-US" sz="3200" i="1" dirty="0" smtClean="0">
                <a:solidFill>
                  <a:srgbClr val="FF0000"/>
                </a:solidFill>
              </a:rPr>
              <a:t>Clipboard</a:t>
            </a:r>
            <a:r>
              <a:rPr lang="en-US" sz="3200" dirty="0" smtClean="0"/>
              <a:t> group</a:t>
            </a:r>
          </a:p>
          <a:p>
            <a:pPr marL="914400" indent="-914400" algn="l">
              <a:buAutoNum type="arabicPeriod"/>
            </a:pPr>
            <a:r>
              <a:rPr lang="en-US" sz="3200" dirty="0" smtClean="0"/>
              <a:t>Position the insertion pointer where you want to place the object.</a:t>
            </a:r>
          </a:p>
          <a:p>
            <a:pPr marL="914400" indent="-914400" algn="l">
              <a:buAutoNum type="arabicPeriod"/>
            </a:pPr>
            <a:r>
              <a:rPr lang="en-US" sz="3200" dirty="0" smtClean="0"/>
              <a:t>From Edit menu, select paste</a:t>
            </a:r>
            <a:endParaRPr lang="en-US" sz="32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1995190"/>
            <a:ext cx="5641143" cy="472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To import a graphic, proceed as follows;</a:t>
            </a:r>
          </a:p>
          <a:p>
            <a:pPr marL="514350" indent="-514350" algn="l">
              <a:buAutoNum type="arabicPeriod"/>
            </a:pPr>
            <a:r>
              <a:rPr lang="en-US" sz="2800" dirty="0" smtClean="0"/>
              <a:t>Click the </a:t>
            </a:r>
            <a:r>
              <a:rPr lang="en-US" sz="2800" dirty="0" smtClean="0">
                <a:solidFill>
                  <a:srgbClr val="FF0000"/>
                </a:solidFill>
              </a:rPr>
              <a:t>picture</a:t>
            </a:r>
            <a:r>
              <a:rPr lang="en-US" sz="2800" dirty="0" smtClean="0"/>
              <a:t> button on the insert ribbon.</a:t>
            </a:r>
          </a:p>
          <a:p>
            <a:pPr marL="514350" indent="-514350" algn="l">
              <a:buAutoNum type="arabicPeriod"/>
            </a:pPr>
            <a:r>
              <a:rPr lang="en-US" sz="2800" dirty="0" smtClean="0"/>
              <a:t>Browse the picture you wish to insert.</a:t>
            </a:r>
          </a:p>
          <a:p>
            <a:pPr marL="514350" indent="-514350" algn="l">
              <a:buAutoNum type="arabicPeriod"/>
            </a:pPr>
            <a:r>
              <a:rPr lang="en-US" sz="2800" dirty="0" smtClean="0"/>
              <a:t>Select the file you want to insert then click the </a:t>
            </a:r>
            <a:r>
              <a:rPr lang="en-US" sz="2800" dirty="0" smtClean="0">
                <a:solidFill>
                  <a:srgbClr val="FF0000"/>
                </a:solidFill>
              </a:rPr>
              <a:t>insert</a:t>
            </a:r>
            <a:r>
              <a:rPr lang="en-US" sz="2800" dirty="0" smtClean="0"/>
              <a:t> button.</a:t>
            </a:r>
          </a:p>
          <a:p>
            <a:pPr marL="514350" indent="-514350" algn="l">
              <a:buAutoNum type="arabicPeriod"/>
            </a:pPr>
            <a:r>
              <a:rPr lang="en-US" sz="2800" dirty="0" smtClean="0"/>
              <a:t>The picture will be inserted in publisher. You can resize and format the picture as you wish.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Copying and moving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Importing Graphical Objects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910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dirty="0" smtClean="0"/>
              <a:t>Objects can be grouped to so as to format, resize or move them as a single entity</a:t>
            </a:r>
            <a:endParaRPr lang="en-US" sz="66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1995190"/>
            <a:ext cx="5641143" cy="472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2600" dirty="0" smtClean="0"/>
              <a:t>Using the pointer tool, hold down the shift keys as you click the objects to be grouped to select multiple objects.</a:t>
            </a:r>
          </a:p>
          <a:p>
            <a:pPr marL="514350" indent="-514350" algn="l">
              <a:buAutoNum type="arabicPeriod"/>
            </a:pPr>
            <a:r>
              <a:rPr lang="en-US" sz="2600" dirty="0" smtClean="0"/>
              <a:t>Click the group button in the arrange group of format ribbon.</a:t>
            </a:r>
            <a:r>
              <a:rPr lang="en-US" sz="2600" dirty="0"/>
              <a:t> </a:t>
            </a:r>
            <a:r>
              <a:rPr lang="en-US" sz="2600" dirty="0" smtClean="0"/>
              <a:t>Note that the object behave like one.</a:t>
            </a:r>
          </a:p>
          <a:p>
            <a:pPr algn="l"/>
            <a:r>
              <a:rPr lang="en-US" sz="2600" b="1" dirty="0" smtClean="0"/>
              <a:t>To ungroup objects</a:t>
            </a:r>
          </a:p>
          <a:p>
            <a:pPr marL="457200" indent="-457200" algn="l">
              <a:buAutoNum type="arabicPeriod"/>
            </a:pPr>
            <a:r>
              <a:rPr lang="en-US" sz="2600" dirty="0" smtClean="0"/>
              <a:t>Select the Group</a:t>
            </a:r>
          </a:p>
          <a:p>
            <a:pPr marL="457200" indent="-457200" algn="l">
              <a:buAutoNum type="arabicPeriod"/>
            </a:pPr>
            <a:r>
              <a:rPr lang="en-US" sz="2600" dirty="0" smtClean="0"/>
              <a:t>Click the </a:t>
            </a:r>
            <a:r>
              <a:rPr lang="en-US" sz="2600" dirty="0" smtClean="0">
                <a:solidFill>
                  <a:srgbClr val="FF0000"/>
                </a:solidFill>
              </a:rPr>
              <a:t>Ungroup</a:t>
            </a:r>
            <a:r>
              <a:rPr lang="en-US" sz="2600" dirty="0" smtClean="0"/>
              <a:t> button next to </a:t>
            </a:r>
            <a:r>
              <a:rPr lang="en-US" sz="2600" dirty="0" smtClean="0">
                <a:solidFill>
                  <a:srgbClr val="FF0000"/>
                </a:solidFill>
              </a:rPr>
              <a:t>Group</a:t>
            </a:r>
            <a:r>
              <a:rPr lang="en-US" sz="2600" dirty="0" smtClean="0"/>
              <a:t> button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Grouping and Ungrouping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group Objects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303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600" dirty="0" smtClean="0"/>
              <a:t>The process of rotating an object falls under the group of </a:t>
            </a:r>
            <a:r>
              <a:rPr lang="en-US" sz="4600" dirty="0" smtClean="0"/>
              <a:t>operations  called Arrange because it transforms an object by changing its angular replacement.</a:t>
            </a:r>
            <a:endParaRPr lang="en-US" sz="46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1995190"/>
            <a:ext cx="5641143" cy="472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 algn="l">
              <a:buFont typeface="+mj-lt"/>
              <a:buAutoNum type="arabicPeriod"/>
            </a:pPr>
            <a:r>
              <a:rPr lang="en-US" sz="4200" dirty="0" smtClean="0"/>
              <a:t>Click the object to activate picture , or drawing tools ribbon.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200" dirty="0" smtClean="0"/>
              <a:t>Click Rotate button in the Arrange group.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4200" dirty="0" smtClean="0"/>
              <a:t>Select rotation option from the list.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Rotating Objects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Rotate an Object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8462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200" dirty="0" smtClean="0"/>
              <a:t>Cropping involves hiding parts of a graphic that you don’t want to be printed</a:t>
            </a:r>
            <a:endParaRPr lang="en-US" sz="62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6" y="1995190"/>
            <a:ext cx="5641143" cy="47262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r>
              <a:rPr lang="en-US" sz="3200" dirty="0" smtClean="0"/>
              <a:t>Click the object to activate the picture tools ribbon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Click the crop button located in the crop group of the format ribbon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Position the cropping tool and the n drag towards the center  of the object. The cropped part becomes invisible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FORMATTING GRAPHICAL OBJECTS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4"/>
            <a:ext cx="591664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Cropping an object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crop a graphic </a:t>
            </a:r>
            <a:r>
              <a:rPr lang="en-US" sz="2400" b="1" dirty="0" smtClean="0"/>
              <a:t>using the cropping tool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044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6" y="112541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339088" y="2000546"/>
            <a:ext cx="5916638" cy="472092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6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8" y="1673549"/>
            <a:ext cx="5641141" cy="50479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6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39087" y="1072345"/>
            <a:ext cx="11716923" cy="46166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BEFORE AND AFTER CROPPING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39087" y="1533525"/>
            <a:ext cx="5916639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Before Cropping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356349"/>
            <a:ext cx="4114800" cy="365125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9" y="1533525"/>
            <a:ext cx="5641142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After Cropping 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9" y="1995190"/>
            <a:ext cx="5584874" cy="4461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8" r="32507" b="-2254"/>
          <a:stretch>
            <a:fillRect/>
          </a:stretch>
        </p:blipFill>
        <p:spPr bwMode="auto">
          <a:xfrm>
            <a:off x="6580751" y="2064959"/>
            <a:ext cx="4546794" cy="432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18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39084" y="1362609"/>
            <a:ext cx="5916642" cy="5358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100" dirty="0" smtClean="0"/>
              <a:t>Unlike printing in other applications programs learnt earlier, printing in DTP is a bit technical</a:t>
            </a:r>
            <a:endParaRPr lang="en-US" sz="61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7" y="970818"/>
            <a:ext cx="5641143" cy="5750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eriod"/>
            </a:pP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On the File tab, click </a:t>
            </a:r>
            <a:r>
              <a:rPr lang="en-US" b="1" i="1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. The print screen pops up.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In the print screen preview your work as played on the left.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To define print options;</a:t>
            </a:r>
          </a:p>
          <a:p>
            <a:pPr marL="514350" indent="-514350" algn="l">
              <a:buAutoNum type="alphaLcParenR"/>
            </a:pPr>
            <a:r>
              <a:rPr lang="en-US" dirty="0" smtClean="0"/>
              <a:t>In the </a:t>
            </a:r>
            <a:r>
              <a:rPr lang="en-US" b="1" i="1" dirty="0" smtClean="0">
                <a:solidFill>
                  <a:srgbClr val="FF0000"/>
                </a:solidFill>
              </a:rPr>
              <a:t>copies of print job box</a:t>
            </a:r>
            <a:r>
              <a:rPr lang="en-US" dirty="0" smtClean="0"/>
              <a:t>, set the number of copies to be printed.</a:t>
            </a:r>
          </a:p>
          <a:p>
            <a:pPr marL="514350" indent="-514350" algn="l">
              <a:buAutoNum type="alphaLcParenR"/>
            </a:pPr>
            <a:r>
              <a:rPr lang="en-US" dirty="0" smtClean="0"/>
              <a:t>Click the down arrow under the printer to select the printer.</a:t>
            </a:r>
          </a:p>
          <a:p>
            <a:pPr marL="514350" indent="-514350" algn="l">
              <a:buAutoNum type="alphaLcParenR"/>
            </a:pPr>
            <a:r>
              <a:rPr lang="en-US" dirty="0" smtClean="0"/>
              <a:t>Under </a:t>
            </a:r>
            <a:r>
              <a:rPr lang="en-US" b="1" i="1" dirty="0" smtClean="0">
                <a:solidFill>
                  <a:srgbClr val="FF0000"/>
                </a:solidFill>
              </a:rPr>
              <a:t>settings</a:t>
            </a:r>
            <a:r>
              <a:rPr lang="en-US" dirty="0" smtClean="0"/>
              <a:t>, set the page range to print, paper size, orientation and composite RGB or grayscale.</a:t>
            </a:r>
          </a:p>
          <a:p>
            <a:pPr algn="l"/>
            <a:r>
              <a:rPr lang="en-US" dirty="0" smtClean="0"/>
              <a:t>4. Click the </a:t>
            </a:r>
            <a:r>
              <a:rPr lang="en-US" b="1" i="1" dirty="0" smtClean="0">
                <a:solidFill>
                  <a:srgbClr val="FF0000"/>
                </a:solidFill>
              </a:rPr>
              <a:t>PRINT</a:t>
            </a:r>
            <a:r>
              <a:rPr lang="en-US" dirty="0" smtClean="0"/>
              <a:t> button to print your work</a:t>
            </a:r>
          </a:p>
          <a:p>
            <a:pPr marL="514350" indent="-514350" algn="l">
              <a:buAutoNum type="alphaLcParenR"/>
            </a:pP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85" y="942682"/>
            <a:ext cx="5916641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PRINTING A PUBLICATION</a:t>
            </a:r>
            <a:endParaRPr 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550557"/>
            <a:ext cx="4114800" cy="170917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414867" y="942682"/>
            <a:ext cx="5641140" cy="4616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To print a publication in publisher;</a:t>
            </a:r>
            <a:endParaRPr lang="en-US" sz="2400" b="1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4" y="147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PRINTING A PUBLICATION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807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39084" y="1430251"/>
            <a:ext cx="5916642" cy="5291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6100" dirty="0"/>
          </a:p>
        </p:txBody>
      </p:sp>
      <p:sp>
        <p:nvSpPr>
          <p:cNvPr id="8" name="Subtitle 2"/>
          <p:cNvSpPr txBox="1">
            <a:spLocks noGrp="1"/>
          </p:cNvSpPr>
          <p:nvPr>
            <p:ph type="subTitle" idx="1"/>
          </p:nvPr>
        </p:nvSpPr>
        <p:spPr>
          <a:xfrm>
            <a:off x="6414864" y="1430251"/>
            <a:ext cx="5641143" cy="5291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lphaLcParenR"/>
            </a:pP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9084" y="968586"/>
            <a:ext cx="11716923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TOPICAL REVIEW QUESTIONS</a:t>
            </a:r>
            <a:endParaRPr lang="en-US" sz="36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550557"/>
            <a:ext cx="4114800" cy="170917"/>
          </a:xfrm>
        </p:spPr>
        <p:txBody>
          <a:bodyPr/>
          <a:lstStyle/>
          <a:p>
            <a:r>
              <a:rPr lang="en-US" dirty="0" smtClean="0"/>
              <a:t>Ms Publisher Notes |  Mr. Castro O.  | F2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84" y="147"/>
            <a:ext cx="11716923" cy="970671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PUBLISHING</a:t>
            </a:r>
            <a:endParaRPr 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29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215900" y="3046679"/>
            <a:ext cx="11976100" cy="381132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9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en-US" sz="19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911991" y="6550557"/>
            <a:ext cx="4114800" cy="170917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Ms Publisher Notes |  Mr. Castro O.  | F2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00" y="0"/>
            <a:ext cx="11976100" cy="3046679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n-US" sz="115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PUBLISHER</a:t>
            </a:r>
            <a:endParaRPr lang="en-US" sz="1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428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669134" cy="1275676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bg1"/>
                </a:solidFill>
              </a:rPr>
              <a:t>Advantages of DTPs over word processors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481417"/>
            <a:ext cx="11669134" cy="524005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dirty="0" smtClean="0"/>
              <a:t>DTP have some superior features that make them do more than word processors, yielding the following advantages;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Every page is contained in a layered frame and can be edited and formatted independently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Content can be contained in a single frame or threaded between several frames.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Frames do not need to flow in logical order. E.g., content on page 1 may be continued on page 8.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DTPs provide wide range of templates like brochures, booklets, posters, business cards etc. 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Multiple stories from different authors can be handled with ease.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Master pages are used to set common layout</a:t>
            </a:r>
          </a:p>
          <a:p>
            <a:pPr marL="742950" indent="-742950" algn="l">
              <a:buAutoNum type="arabicPeriod"/>
            </a:pPr>
            <a:r>
              <a:rPr lang="en-US" dirty="0" smtClean="0"/>
              <a:t> which maybe repeated on several pages. E.g. logos and page numbers.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Designing a publication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504043"/>
            <a:ext cx="11300460" cy="5217432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Different publications can be designed and formatted in DTP software, they include;</a:t>
            </a:r>
          </a:p>
          <a:p>
            <a:pPr algn="l"/>
            <a:r>
              <a:rPr lang="en-US" sz="3200" i="1" dirty="0" smtClean="0">
                <a:solidFill>
                  <a:srgbClr val="FF0000"/>
                </a:solidFill>
              </a:rPr>
              <a:t>Cards</a:t>
            </a:r>
            <a:r>
              <a:rPr lang="en-US" sz="3200" dirty="0" smtClean="0"/>
              <a:t>: wedding card, graduation cards, congratulation cards</a:t>
            </a:r>
          </a:p>
          <a:p>
            <a:pPr algn="l"/>
            <a:r>
              <a:rPr lang="en-US" sz="3200" i="1" dirty="0" smtClean="0">
                <a:solidFill>
                  <a:srgbClr val="FF0000"/>
                </a:solidFill>
              </a:rPr>
              <a:t>Certificates</a:t>
            </a:r>
            <a:r>
              <a:rPr lang="en-US" sz="3200" dirty="0" smtClean="0"/>
              <a:t>: this type of publications are very sensitive because they must be designed to discourage duplications or counterfeits</a:t>
            </a:r>
          </a:p>
          <a:p>
            <a:pPr algn="l"/>
            <a:r>
              <a:rPr lang="en-US" sz="3200" i="1" dirty="0" smtClean="0">
                <a:solidFill>
                  <a:srgbClr val="FF0000"/>
                </a:solidFill>
              </a:rPr>
              <a:t>Newspapers</a:t>
            </a:r>
            <a:r>
              <a:rPr lang="en-US" sz="3200" dirty="0" smtClean="0"/>
              <a:t>, magazines, pamphlets and newsletters</a:t>
            </a:r>
          </a:p>
          <a:p>
            <a:pPr algn="l"/>
            <a:r>
              <a:rPr lang="en-US" sz="3200" i="1" dirty="0" smtClean="0">
                <a:solidFill>
                  <a:srgbClr val="FF0000"/>
                </a:solidFill>
              </a:rPr>
              <a:t>Books</a:t>
            </a:r>
            <a:r>
              <a:rPr lang="en-US" sz="3200" dirty="0" smtClean="0"/>
              <a:t>: bulky publications with many pages</a:t>
            </a:r>
          </a:p>
          <a:p>
            <a:pPr algn="l"/>
            <a:r>
              <a:rPr lang="en-US" sz="3200" i="1" dirty="0" smtClean="0">
                <a:solidFill>
                  <a:srgbClr val="FF0000"/>
                </a:solidFill>
              </a:rPr>
              <a:t>Calendars</a:t>
            </a:r>
            <a:r>
              <a:rPr lang="en-US" sz="3200" dirty="0" smtClean="0"/>
              <a:t>: contains heavy catchy graphics for advertisement purposes other than showing dates.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Getting started with Ms Publisher 2013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899138"/>
            <a:ext cx="11300460" cy="482233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marL="514350" indent="-514350" algn="l">
              <a:buAutoNum type="arabicPeriod"/>
            </a:pPr>
            <a:r>
              <a:rPr lang="en-US" sz="3200" dirty="0" smtClean="0"/>
              <a:t>Click the </a:t>
            </a:r>
            <a:r>
              <a:rPr lang="en-US" sz="3200" dirty="0" smtClean="0">
                <a:solidFill>
                  <a:srgbClr val="FF0000"/>
                </a:solidFill>
              </a:rPr>
              <a:t>start</a:t>
            </a:r>
            <a:r>
              <a:rPr lang="en-US" sz="3200" dirty="0" smtClean="0"/>
              <a:t> button to display the start menu.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On the start menu, scroll to </a:t>
            </a:r>
            <a:r>
              <a:rPr lang="en-US" sz="3200" dirty="0" smtClean="0">
                <a:solidFill>
                  <a:srgbClr val="FF0000"/>
                </a:solidFill>
              </a:rPr>
              <a:t>Ms office 2013</a:t>
            </a:r>
            <a:r>
              <a:rPr lang="en-US" sz="3200" dirty="0" smtClean="0"/>
              <a:t>, then click </a:t>
            </a:r>
            <a:r>
              <a:rPr lang="en-US" sz="3200" dirty="0" smtClean="0">
                <a:solidFill>
                  <a:srgbClr val="FF0000"/>
                </a:solidFill>
              </a:rPr>
              <a:t>Publisher 2013</a:t>
            </a:r>
            <a:r>
              <a:rPr lang="en-US" sz="3200" dirty="0" smtClean="0"/>
              <a:t>. this displays various templates and a list of recently opened or saved publications.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To open recent publication, click its name on the recent list.</a:t>
            </a:r>
          </a:p>
          <a:p>
            <a:pPr marL="514350" indent="-514350" algn="l">
              <a:buAutoNum type="arabicPeriod"/>
            </a:pPr>
            <a:r>
              <a:rPr lang="en-US" sz="3200" dirty="0" smtClean="0"/>
              <a:t>To open a publication not in the recent list, click the Open Other Publications Option. Or simply click on a blank publication or any other template.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39089" y="1314362"/>
            <a:ext cx="5555274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LAUNCHING PUBLISHER 2013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58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00121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Ms Publisher 2013 screen Layout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3473257" cy="33855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Ms </a:t>
            </a:r>
            <a:r>
              <a:rPr lang="en-US" sz="1400" b="1" dirty="0" smtClean="0"/>
              <a:t>Publisher</a:t>
            </a:r>
            <a:r>
              <a:rPr lang="en-US" sz="1600" b="1" dirty="0" smtClean="0"/>
              <a:t> 2013 Application window</a:t>
            </a:r>
            <a:endParaRPr lang="en-US" sz="1600" b="1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87" y="1652917"/>
            <a:ext cx="11567163" cy="51464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63845" y="3211084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Ribbon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8173329" y="2847729"/>
            <a:ext cx="1364566" cy="8697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71318" y="3629426"/>
            <a:ext cx="1491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Horizontal ruler bar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6990764" y="1573480"/>
            <a:ext cx="584300" cy="88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990765" y="1287875"/>
            <a:ext cx="282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 button in groups</a:t>
            </a:r>
            <a:endParaRPr lang="en-US" dirty="0"/>
          </a:p>
        </p:txBody>
      </p:sp>
      <p:cxnSp>
        <p:nvCxnSpPr>
          <p:cNvPr id="16" name="Straight Connector 15"/>
          <p:cNvCxnSpPr>
            <a:endCxn id="18" idx="1"/>
          </p:cNvCxnSpPr>
          <p:nvPr/>
        </p:nvCxnSpPr>
        <p:spPr>
          <a:xfrm flipV="1">
            <a:off x="956604" y="1556267"/>
            <a:ext cx="2953775" cy="176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910379" y="1371601"/>
            <a:ext cx="229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 access toolbar</a:t>
            </a:r>
            <a:endParaRPr 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2591490" y="1897004"/>
            <a:ext cx="1289539" cy="1274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20840" y="3920325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Pasteboard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0234" y="4320919"/>
            <a:ext cx="149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Printable area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9086" y="4911822"/>
            <a:ext cx="125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Pages pane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1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090" y="205741"/>
            <a:ext cx="11567160" cy="1165860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 Publisher 2013 screen Layout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90" y="1899137"/>
            <a:ext cx="11300460" cy="4839288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en-US" sz="3200" dirty="0" smtClean="0"/>
              <a:t>The following features are found in the Publisher 2013 window, the are used to create and manipulate a publication.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The pasteboard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The ribbon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Rulers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Printable area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Status bar</a:t>
            </a:r>
          </a:p>
          <a:p>
            <a:pPr marL="514350" indent="-514350" algn="l">
              <a:buAutoNum type="arabicPeriod"/>
            </a:pPr>
            <a:r>
              <a:rPr lang="en-US" sz="3600" dirty="0" smtClean="0"/>
              <a:t>Quick Access toolbar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339088" y="1314362"/>
            <a:ext cx="6061711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FEATURES OF MS PUBLISHER 2013</a:t>
            </a:r>
            <a:endParaRPr lang="en-US" sz="3200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Ms Publisher Notes |  Mr. Castro O.  | F2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9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3373</Words>
  <Application>Microsoft Office PowerPoint</Application>
  <PresentationFormat>Widescreen</PresentationFormat>
  <Paragraphs>392</Paragraphs>
  <Slides>48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DESKTOP PUBLISHING (DTP)</vt:lpstr>
      <vt:lpstr>DESKTOP PUBLISHING (DTP)</vt:lpstr>
      <vt:lpstr>DESKTOP PUBLISHING (DTP)</vt:lpstr>
      <vt:lpstr>Purpose of Desktop Publishing Software</vt:lpstr>
      <vt:lpstr>Advantages of DTPs over word processors</vt:lpstr>
      <vt:lpstr>Designing a publication</vt:lpstr>
      <vt:lpstr>Getting started with Ms Publisher 2013</vt:lpstr>
      <vt:lpstr>Ms Publisher 2013 screen Layout</vt:lpstr>
      <vt:lpstr>Ms Publisher 2013 screen Layout</vt:lpstr>
      <vt:lpstr>Ms Publisher 2013 screen Layout</vt:lpstr>
      <vt:lpstr>Ms Publisher 2013 screen Layout</vt:lpstr>
      <vt:lpstr>Setting up a publication</vt:lpstr>
      <vt:lpstr>Setting up a publication</vt:lpstr>
      <vt:lpstr>Setting up a publication</vt:lpstr>
      <vt:lpstr>Setting up a publication</vt:lpstr>
      <vt:lpstr>Saving the layout</vt:lpstr>
      <vt:lpstr>Displaying and Hiding rulers</vt:lpstr>
      <vt:lpstr>Displaying and Hiding rulers</vt:lpstr>
      <vt:lpstr>Selecting ruler measurement units</vt:lpstr>
      <vt:lpstr>Selecting ruler measurement units</vt:lpstr>
      <vt:lpstr>MANIPULATING TEXT GRAPHICAL OBJECTS</vt:lpstr>
      <vt:lpstr>MANIPULATING TEXT GRAPHICAL OBJECTS</vt:lpstr>
      <vt:lpstr>MANIPULATING TEXT GRAPHICAL OBJECTS</vt:lpstr>
      <vt:lpstr>MANIPULATING TEXT GRAPHICAL OBJECTS</vt:lpstr>
      <vt:lpstr>MANIPULATING TEXT GRAPHICAL OBJECTS</vt:lpstr>
      <vt:lpstr>MANIPULATING TEXT GRAPHICAL OBJECTS</vt:lpstr>
      <vt:lpstr>MANIPULATING TEXT GRAPHICAL OBJECTS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FORMATING A PUBLICATION</vt:lpstr>
      <vt:lpstr>PRINTING A PUBLICATION</vt:lpstr>
      <vt:lpstr>DESKTOP PUBLISHING</vt:lpstr>
      <vt:lpstr>DESKTOP PUBLISHER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DESKTOP PUBLISHING (DTP)</dc:title>
  <dc:creator>USER</dc:creator>
  <cp:lastModifiedBy>USER</cp:lastModifiedBy>
  <cp:revision>161</cp:revision>
  <dcterms:created xsi:type="dcterms:W3CDTF">2025-05-21T06:45:13Z</dcterms:created>
  <dcterms:modified xsi:type="dcterms:W3CDTF">2025-06-09T09:31:54Z</dcterms:modified>
</cp:coreProperties>
</file>