
<file path=[Content_Types].xml><?xml version="1.0" encoding="utf-8"?>
<Types xmlns="http://schemas.openxmlformats.org/package/2006/content-types">
  <Default Extension="png" ContentType="image/png"/>
  <Default Extension="tmp"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snapToGrid="0">
      <p:cViewPr varScale="1">
        <p:scale>
          <a:sx n="84" d="100"/>
          <a:sy n="84" d="100"/>
        </p:scale>
        <p:origin x="21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2.svg"/><Relationship Id="rId5" Type="http://schemas.openxmlformats.org/officeDocument/2006/relationships/image" Target="../media/image5.png"/><Relationship Id="rId10" Type="http://schemas.openxmlformats.org/officeDocument/2006/relationships/image" Target="../media/image8.png"/><Relationship Id="rId4" Type="http://schemas.openxmlformats.org/officeDocument/2006/relationships/image" Target="../media/image6.svg"/><Relationship Id="rId9" Type="http://schemas.openxmlformats.org/officeDocument/2006/relationships/image" Target="../media/image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2.svg"/><Relationship Id="rId5" Type="http://schemas.openxmlformats.org/officeDocument/2006/relationships/image" Target="../media/image5.png"/><Relationship Id="rId10" Type="http://schemas.openxmlformats.org/officeDocument/2006/relationships/image" Target="../media/image8.png"/><Relationship Id="rId4" Type="http://schemas.openxmlformats.org/officeDocument/2006/relationships/image" Target="../media/image6.svg"/><Relationship Id="rId9"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7F19-1F50-4B42-A7A0-278DF9D25BB1}"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EE95FC5-CD6B-4A50-9262-DC414E16C3EA}">
      <dgm:prSet/>
      <dgm:spPr/>
      <dgm:t>
        <a:bodyPr/>
        <a:lstStyle/>
        <a:p>
          <a:r>
            <a:rPr lang="en-US" dirty="0" smtClean="0">
              <a:solidFill>
                <a:schemeClr val="tx1">
                  <a:alpha val="60000"/>
                </a:schemeClr>
              </a:solidFill>
            </a:rPr>
            <a:t>Introduction</a:t>
          </a:r>
          <a:endParaRPr lang="en-US" dirty="0">
            <a:solidFill>
              <a:schemeClr val="tx1">
                <a:alpha val="60000"/>
              </a:schemeClr>
            </a:solidFill>
          </a:endParaRPr>
        </a:p>
      </dgm:t>
    </dgm:pt>
    <dgm:pt modelId="{75374347-884B-4721-8CFF-DF080F5B1C79}" type="parTrans" cxnId="{B3F19EC2-A372-4EC3-BFE0-C62FFDFE3DF6}">
      <dgm:prSet/>
      <dgm:spPr/>
      <dgm:t>
        <a:bodyPr/>
        <a:lstStyle/>
        <a:p>
          <a:endParaRPr lang="en-US"/>
        </a:p>
      </dgm:t>
    </dgm:pt>
    <dgm:pt modelId="{C99EBBB1-E916-471C-83C9-ABE85B42AC26}" type="sibTrans" cxnId="{B3F19EC2-A372-4EC3-BFE0-C62FFDFE3DF6}">
      <dgm:prSet/>
      <dgm:spPr/>
      <dgm:t>
        <a:bodyPr/>
        <a:lstStyle/>
        <a:p>
          <a:endParaRPr lang="en-US"/>
        </a:p>
      </dgm:t>
    </dgm:pt>
    <dgm:pt modelId="{F05611F0-8256-4954-B6CB-ED6B4F2DD397}">
      <dgm:prSet/>
      <dgm:spPr/>
      <dgm:t>
        <a:bodyPr/>
        <a:lstStyle/>
        <a:p>
          <a:r>
            <a:rPr lang="en-US" dirty="0" smtClean="0">
              <a:solidFill>
                <a:schemeClr val="accent1">
                  <a:lumMod val="50000"/>
                </a:schemeClr>
              </a:solidFill>
            </a:rPr>
            <a:t>Description Of the Internet</a:t>
          </a:r>
          <a:endParaRPr lang="en-US" dirty="0">
            <a:solidFill>
              <a:schemeClr val="tx1">
                <a:alpha val="60000"/>
              </a:schemeClr>
            </a:solidFill>
          </a:endParaRPr>
        </a:p>
      </dgm:t>
    </dgm:pt>
    <dgm:pt modelId="{CD7328D6-9FAE-4506-9BDB-E06A571EC1D4}" type="parTrans" cxnId="{914FACD2-336A-4471-9E99-312B3F8EAB04}">
      <dgm:prSet/>
      <dgm:spPr/>
      <dgm:t>
        <a:bodyPr/>
        <a:lstStyle/>
        <a:p>
          <a:endParaRPr lang="en-US"/>
        </a:p>
      </dgm:t>
    </dgm:pt>
    <dgm:pt modelId="{6BD5265A-8333-420D-BDB2-65F10B3EBD76}" type="sibTrans" cxnId="{914FACD2-336A-4471-9E99-312B3F8EAB04}">
      <dgm:prSet/>
      <dgm:spPr/>
      <dgm:t>
        <a:bodyPr/>
        <a:lstStyle/>
        <a:p>
          <a:endParaRPr lang="en-US"/>
        </a:p>
      </dgm:t>
    </dgm:pt>
    <dgm:pt modelId="{22625139-F93A-4F3F-A7AA-4923A01AEDF3}">
      <dgm:prSet/>
      <dgm:spPr/>
      <dgm:t>
        <a:bodyPr/>
        <a:lstStyle/>
        <a:p>
          <a:r>
            <a:rPr lang="en-US" dirty="0" smtClean="0">
              <a:solidFill>
                <a:schemeClr val="accent1">
                  <a:lumMod val="50000"/>
                </a:schemeClr>
              </a:solidFill>
            </a:rPr>
            <a:t>Historical Development of the internet</a:t>
          </a:r>
          <a:endParaRPr lang="en-US" dirty="0">
            <a:solidFill>
              <a:schemeClr val="tx1">
                <a:alpha val="60000"/>
              </a:schemeClr>
            </a:solidFill>
          </a:endParaRPr>
        </a:p>
      </dgm:t>
    </dgm:pt>
    <dgm:pt modelId="{F549A0EB-6BE9-4749-8336-B02A279AE302}" type="parTrans" cxnId="{FC7721F0-429B-4CE7-BE98-C2F3C41FE9C7}">
      <dgm:prSet/>
      <dgm:spPr/>
      <dgm:t>
        <a:bodyPr/>
        <a:lstStyle/>
        <a:p>
          <a:endParaRPr lang="en-US"/>
        </a:p>
      </dgm:t>
    </dgm:pt>
    <dgm:pt modelId="{A8E2FA08-4DD4-4654-A85D-9A99162D6201}" type="sibTrans" cxnId="{FC7721F0-429B-4CE7-BE98-C2F3C41FE9C7}">
      <dgm:prSet/>
      <dgm:spPr/>
      <dgm:t>
        <a:bodyPr/>
        <a:lstStyle/>
        <a:p>
          <a:endParaRPr lang="en-US"/>
        </a:p>
      </dgm:t>
    </dgm:pt>
    <dgm:pt modelId="{140952D0-0E1D-4F48-9F16-53581487CFA0}">
      <dgm:prSet/>
      <dgm:spPr/>
      <dgm:t>
        <a:bodyPr/>
        <a:lstStyle/>
        <a:p>
          <a:r>
            <a:rPr lang="en-US" dirty="0" smtClean="0">
              <a:solidFill>
                <a:schemeClr val="accent1">
                  <a:lumMod val="50000"/>
                </a:schemeClr>
              </a:solidFill>
            </a:rPr>
            <a:t>Importance of the internet</a:t>
          </a:r>
          <a:endParaRPr lang="en-US" dirty="0">
            <a:solidFill>
              <a:schemeClr val="tx1">
                <a:alpha val="60000"/>
              </a:schemeClr>
            </a:solidFill>
          </a:endParaRPr>
        </a:p>
      </dgm:t>
    </dgm:pt>
    <dgm:pt modelId="{790C446F-6917-41E7-BE01-7AFE2676D505}" type="parTrans" cxnId="{B07163E8-ADEC-492A-8F07-7E5786AB23AE}">
      <dgm:prSet/>
      <dgm:spPr/>
      <dgm:t>
        <a:bodyPr/>
        <a:lstStyle/>
        <a:p>
          <a:endParaRPr lang="en-US"/>
        </a:p>
      </dgm:t>
    </dgm:pt>
    <dgm:pt modelId="{2804F27C-9BA9-4D07-AB02-74BE7DFA2C0E}" type="sibTrans" cxnId="{B07163E8-ADEC-492A-8F07-7E5786AB23AE}">
      <dgm:prSet/>
      <dgm:spPr/>
      <dgm:t>
        <a:bodyPr/>
        <a:lstStyle/>
        <a:p>
          <a:endParaRPr lang="en-US"/>
        </a:p>
      </dgm:t>
    </dgm:pt>
    <dgm:pt modelId="{C2F8C7F7-44C4-414A-BCCD-56E91DD0A777}">
      <dgm:prSet/>
      <dgm:spPr/>
      <dgm:t>
        <a:bodyPr/>
        <a:lstStyle/>
        <a:p>
          <a:r>
            <a:rPr lang="en-US" dirty="0" smtClean="0">
              <a:solidFill>
                <a:schemeClr val="accent1">
                  <a:lumMod val="50000"/>
                </a:schemeClr>
              </a:solidFill>
            </a:rPr>
            <a:t>Internet connectivity requirement</a:t>
          </a:r>
          <a:endParaRPr lang="en-US" dirty="0">
            <a:solidFill>
              <a:schemeClr val="tx1">
                <a:alpha val="60000"/>
              </a:schemeClr>
            </a:solidFill>
          </a:endParaRPr>
        </a:p>
      </dgm:t>
    </dgm:pt>
    <dgm:pt modelId="{E6C6DF88-9436-40D7-BA84-18FE896A6151}" type="parTrans" cxnId="{14D43B81-F92D-4CD8-9D1E-78CBF092C750}">
      <dgm:prSet/>
      <dgm:spPr/>
      <dgm:t>
        <a:bodyPr/>
        <a:lstStyle/>
        <a:p>
          <a:endParaRPr lang="en-US"/>
        </a:p>
      </dgm:t>
    </dgm:pt>
    <dgm:pt modelId="{4E39967D-43EF-4F15-814A-2F491D900D43}" type="sibTrans" cxnId="{14D43B81-F92D-4CD8-9D1E-78CBF092C750}">
      <dgm:prSet/>
      <dgm:spPr/>
      <dgm:t>
        <a:bodyPr/>
        <a:lstStyle/>
        <a:p>
          <a:endParaRPr lang="en-US"/>
        </a:p>
      </dgm:t>
    </dgm:pt>
    <dgm:pt modelId="{539F0B2D-763D-4639-B4AA-CC4EE0B8029F}" type="pres">
      <dgm:prSet presAssocID="{D0F07F19-1F50-4B42-A7A0-278DF9D25BB1}" presName="root" presStyleCnt="0">
        <dgm:presLayoutVars>
          <dgm:dir/>
          <dgm:resizeHandles val="exact"/>
        </dgm:presLayoutVars>
      </dgm:prSet>
      <dgm:spPr/>
      <dgm:t>
        <a:bodyPr/>
        <a:lstStyle/>
        <a:p>
          <a:endParaRPr lang="en-US"/>
        </a:p>
      </dgm:t>
    </dgm:pt>
    <dgm:pt modelId="{7C57C5FD-BC94-4852-B3EC-3A72C51988CA}" type="pres">
      <dgm:prSet presAssocID="{2EE95FC5-CD6B-4A50-9262-DC414E16C3EA}" presName="compNode" presStyleCnt="0"/>
      <dgm:spPr/>
    </dgm:pt>
    <dgm:pt modelId="{8D5BCCB0-FE2C-4B39-92FA-86E015360BFE}" type="pres">
      <dgm:prSet presAssocID="{2EE95FC5-CD6B-4A50-9262-DC414E16C3EA}" presName="bgRect" presStyleLbl="bgShp" presStyleIdx="0" presStyleCnt="5"/>
      <dgm:spPr>
        <a:prstGeom prst="rect">
          <a:avLst/>
        </a:prstGeom>
        <a:solidFill>
          <a:schemeClr val="accent1">
            <a:lumMod val="40000"/>
            <a:lumOff val="60000"/>
            <a:alpha val="50000"/>
          </a:schemeClr>
        </a:solidFill>
      </dgm:spPr>
    </dgm:pt>
    <dgm:pt modelId="{B970FC54-593D-4FE9-AFCD-C77EE53A4F01}" type="pres">
      <dgm:prSet presAssocID="{2EE95FC5-CD6B-4A50-9262-DC414E16C3EA}" presName="iconRect" presStyleLbl="node1" presStyleIdx="0" presStyleCnt="5"/>
      <dgm:spPr>
        <a:blipFill dpi="0" rotWithShape="1">
          <a:blip xmlns:r="http://schemas.openxmlformats.org/officeDocument/2006/relationships" r:embed="rId1" cstate="print">
            <a:alphaModFix amt="50000"/>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a:noFill/>
        </a:ln>
      </dgm:spPr>
      <dgm:t>
        <a:bodyPr/>
        <a:lstStyle/>
        <a:p>
          <a:endParaRPr lang="en-US"/>
        </a:p>
      </dgm:t>
      <dgm:extLst>
        <a:ext uri="{E40237B7-FDA0-4F09-8148-C483321AD2D9}">
          <dgm14:cNvPr xmlns:dgm14="http://schemas.microsoft.com/office/drawing/2010/diagram" id="0" name="" descr="Pencil"/>
        </a:ext>
      </dgm:extLst>
    </dgm:pt>
    <dgm:pt modelId="{8B0477A4-6C5F-46E6-8910-A51FA1F661B5}" type="pres">
      <dgm:prSet presAssocID="{2EE95FC5-CD6B-4A50-9262-DC414E16C3EA}" presName="spaceRect" presStyleCnt="0"/>
      <dgm:spPr/>
    </dgm:pt>
    <dgm:pt modelId="{1002F504-21FD-4710-AB54-6DD4AE8B1DEB}" type="pres">
      <dgm:prSet presAssocID="{2EE95FC5-CD6B-4A50-9262-DC414E16C3EA}" presName="parTx" presStyleLbl="revTx" presStyleIdx="0" presStyleCnt="5" custLinFactNeighborX="-2848">
        <dgm:presLayoutVars>
          <dgm:chMax val="0"/>
          <dgm:chPref val="0"/>
        </dgm:presLayoutVars>
      </dgm:prSet>
      <dgm:spPr/>
      <dgm:t>
        <a:bodyPr/>
        <a:lstStyle/>
        <a:p>
          <a:endParaRPr lang="en-US"/>
        </a:p>
      </dgm:t>
    </dgm:pt>
    <dgm:pt modelId="{C5D2D154-D04C-4060-B371-4FA5C99B7538}" type="pres">
      <dgm:prSet presAssocID="{C99EBBB1-E916-471C-83C9-ABE85B42AC26}" presName="sibTrans" presStyleCnt="0"/>
      <dgm:spPr/>
    </dgm:pt>
    <dgm:pt modelId="{0E0B23C8-D5E1-4B41-BDA7-2CE57755BE6A}" type="pres">
      <dgm:prSet presAssocID="{F05611F0-8256-4954-B6CB-ED6B4F2DD397}" presName="compNode" presStyleCnt="0"/>
      <dgm:spPr/>
    </dgm:pt>
    <dgm:pt modelId="{CD05AFB1-E184-456B-B0D2-9C36C4272D02}" type="pres">
      <dgm:prSet presAssocID="{F05611F0-8256-4954-B6CB-ED6B4F2DD397}" presName="bgRect" presStyleLbl="bgShp" presStyleIdx="1" presStyleCnt="5"/>
      <dgm:spPr>
        <a:prstGeom prst="rect">
          <a:avLst/>
        </a:prstGeom>
        <a:solidFill>
          <a:schemeClr val="accent1">
            <a:lumMod val="40000"/>
            <a:lumOff val="60000"/>
            <a:alpha val="50000"/>
          </a:schemeClr>
        </a:solidFill>
      </dgm:spPr>
    </dgm:pt>
    <dgm:pt modelId="{74FDC127-8DFD-4460-AE93-0411105DEB60}" type="pres">
      <dgm:prSet presAssocID="{F05611F0-8256-4954-B6CB-ED6B4F2DD397}" presName="iconRect" presStyleLbl="node1" presStyleIdx="1" presStyleCnt="5"/>
      <dgm:spPr>
        <a:blipFill dpi="0" rotWithShape="1">
          <a:blip xmlns:r="http://schemas.openxmlformats.org/officeDocument/2006/relationships" r:embed="rId3" cstate="print">
            <a:alphaModFix amt="5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a:noFill/>
        </a:ln>
      </dgm:spPr>
      <dgm:t>
        <a:bodyPr/>
        <a:lstStyle/>
        <a:p>
          <a:endParaRPr lang="en-US"/>
        </a:p>
      </dgm:t>
      <dgm:extLst>
        <a:ext uri="{E40237B7-FDA0-4F09-8148-C483321AD2D9}">
          <dgm14:cNvPr xmlns:dgm14="http://schemas.microsoft.com/office/drawing/2010/diagram" id="0" name="" descr="Beaker"/>
        </a:ext>
      </dgm:extLst>
    </dgm:pt>
    <dgm:pt modelId="{58414D7F-A9B2-47FB-8B18-5EF591AE26CC}" type="pres">
      <dgm:prSet presAssocID="{F05611F0-8256-4954-B6CB-ED6B4F2DD397}" presName="spaceRect" presStyleCnt="0"/>
      <dgm:spPr/>
    </dgm:pt>
    <dgm:pt modelId="{1A91019B-6FF6-4E88-A622-AA77E19BE965}" type="pres">
      <dgm:prSet presAssocID="{F05611F0-8256-4954-B6CB-ED6B4F2DD397}" presName="parTx" presStyleLbl="revTx" presStyleIdx="1" presStyleCnt="5" custLinFactNeighborX="-2848">
        <dgm:presLayoutVars>
          <dgm:chMax val="0"/>
          <dgm:chPref val="0"/>
        </dgm:presLayoutVars>
      </dgm:prSet>
      <dgm:spPr/>
      <dgm:t>
        <a:bodyPr/>
        <a:lstStyle/>
        <a:p>
          <a:endParaRPr lang="en-US"/>
        </a:p>
      </dgm:t>
    </dgm:pt>
    <dgm:pt modelId="{7016EE3B-7F4A-42C5-A09F-919C1401C4BC}" type="pres">
      <dgm:prSet presAssocID="{6BD5265A-8333-420D-BDB2-65F10B3EBD76}" presName="sibTrans" presStyleCnt="0"/>
      <dgm:spPr/>
    </dgm:pt>
    <dgm:pt modelId="{815AA52A-6D18-4177-AE6D-E0559FAFDE78}" type="pres">
      <dgm:prSet presAssocID="{22625139-F93A-4F3F-A7AA-4923A01AEDF3}" presName="compNode" presStyleCnt="0"/>
      <dgm:spPr/>
    </dgm:pt>
    <dgm:pt modelId="{A8176E5D-B119-4234-91AB-EFE9C2CF80B7}" type="pres">
      <dgm:prSet presAssocID="{22625139-F93A-4F3F-A7AA-4923A01AEDF3}" presName="bgRect" presStyleLbl="bgShp" presStyleIdx="2" presStyleCnt="5"/>
      <dgm:spPr>
        <a:prstGeom prst="rect">
          <a:avLst/>
        </a:prstGeom>
        <a:solidFill>
          <a:schemeClr val="accent1">
            <a:lumMod val="40000"/>
            <a:lumOff val="60000"/>
            <a:alpha val="50000"/>
          </a:schemeClr>
        </a:solidFill>
      </dgm:spPr>
    </dgm:pt>
    <dgm:pt modelId="{DB85AE0A-C466-4604-9C2E-87F8EA52DD0F}" type="pres">
      <dgm:prSet presAssocID="{22625139-F93A-4F3F-A7AA-4923A01AEDF3}" presName="iconRect" presStyleLbl="node1" presStyleIdx="2" presStyleCnt="5"/>
      <dgm:spPr>
        <a:blipFill dpi="0" rotWithShape="1">
          <a:blip xmlns:r="http://schemas.openxmlformats.org/officeDocument/2006/relationships" r:embed="rId5" cstate="print">
            <a:alphaModFix amt="5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a:ln>
          <a:noFill/>
        </a:ln>
      </dgm:spPr>
      <dgm:t>
        <a:bodyPr/>
        <a:lstStyle/>
        <a:p>
          <a:endParaRPr lang="en-US"/>
        </a:p>
      </dgm:t>
      <dgm:extLst>
        <a:ext uri="{E40237B7-FDA0-4F09-8148-C483321AD2D9}">
          <dgm14:cNvPr xmlns:dgm14="http://schemas.microsoft.com/office/drawing/2010/diagram" id="0" name="" descr="Open Book"/>
        </a:ext>
      </dgm:extLst>
    </dgm:pt>
    <dgm:pt modelId="{A8722341-C6F1-4D89-89A6-4EF02F8B76E1}" type="pres">
      <dgm:prSet presAssocID="{22625139-F93A-4F3F-A7AA-4923A01AEDF3}" presName="spaceRect" presStyleCnt="0"/>
      <dgm:spPr/>
    </dgm:pt>
    <dgm:pt modelId="{5A5E0268-7557-41F6-A6CC-892DF11AAC18}" type="pres">
      <dgm:prSet presAssocID="{22625139-F93A-4F3F-A7AA-4923A01AEDF3}" presName="parTx" presStyleLbl="revTx" presStyleIdx="2" presStyleCnt="5" custLinFactNeighborX="-2848">
        <dgm:presLayoutVars>
          <dgm:chMax val="0"/>
          <dgm:chPref val="0"/>
        </dgm:presLayoutVars>
      </dgm:prSet>
      <dgm:spPr/>
      <dgm:t>
        <a:bodyPr/>
        <a:lstStyle/>
        <a:p>
          <a:endParaRPr lang="en-US"/>
        </a:p>
      </dgm:t>
    </dgm:pt>
    <dgm:pt modelId="{5ACA2613-1755-4541-BF52-A7AD043980F4}" type="pres">
      <dgm:prSet presAssocID="{A8E2FA08-4DD4-4654-A85D-9A99162D6201}" presName="sibTrans" presStyleCnt="0"/>
      <dgm:spPr/>
    </dgm:pt>
    <dgm:pt modelId="{D58F1FE7-CDEB-42F6-BC01-82FB71EDF9C0}" type="pres">
      <dgm:prSet presAssocID="{140952D0-0E1D-4F48-9F16-53581487CFA0}" presName="compNode" presStyleCnt="0"/>
      <dgm:spPr/>
    </dgm:pt>
    <dgm:pt modelId="{A102E018-9C2C-4317-8572-9362E8FC1AF8}" type="pres">
      <dgm:prSet presAssocID="{140952D0-0E1D-4F48-9F16-53581487CFA0}" presName="bgRect" presStyleLbl="bgShp" presStyleIdx="3" presStyleCnt="5"/>
      <dgm:spPr>
        <a:prstGeom prst="rect">
          <a:avLst/>
        </a:prstGeom>
        <a:solidFill>
          <a:schemeClr val="accent1">
            <a:lumMod val="40000"/>
            <a:lumOff val="60000"/>
            <a:alpha val="50000"/>
          </a:schemeClr>
        </a:solidFill>
      </dgm:spPr>
    </dgm:pt>
    <dgm:pt modelId="{3353CF1D-5822-47BA-A6C2-AC7DC94D5A9C}" type="pres">
      <dgm:prSet presAssocID="{140952D0-0E1D-4F48-9F16-53581487CFA0}" presName="iconRect" presStyleLbl="node1" presStyleIdx="3" presStyleCnt="5"/>
      <dgm:spPr>
        <a:blipFill dpi="0" rotWithShape="1">
          <a:blip xmlns:r="http://schemas.openxmlformats.org/officeDocument/2006/relationships" r:embed="rId7" cstate="print">
            <a:alphaModFix amt="50000"/>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a:stretch>
            <a:fillRect/>
          </a:stretch>
        </a:blipFill>
        <a:ln>
          <a:noFill/>
        </a:ln>
      </dgm:spPr>
      <dgm:t>
        <a:bodyPr/>
        <a:lstStyle/>
        <a:p>
          <a:endParaRPr lang="en-US"/>
        </a:p>
      </dgm:t>
      <dgm:extLst>
        <a:ext uri="{E40237B7-FDA0-4F09-8148-C483321AD2D9}">
          <dgm14:cNvPr xmlns:dgm14="http://schemas.microsoft.com/office/drawing/2010/diagram" id="0" name="" descr="Microscope"/>
        </a:ext>
      </dgm:extLst>
    </dgm:pt>
    <dgm:pt modelId="{0326715C-7787-454B-B5D4-2E4B73514584}" type="pres">
      <dgm:prSet presAssocID="{140952D0-0E1D-4F48-9F16-53581487CFA0}" presName="spaceRect" presStyleCnt="0"/>
      <dgm:spPr/>
    </dgm:pt>
    <dgm:pt modelId="{B05634FC-081B-4BC5-BE4E-70E96448CBC7}" type="pres">
      <dgm:prSet presAssocID="{140952D0-0E1D-4F48-9F16-53581487CFA0}" presName="parTx" presStyleLbl="revTx" presStyleIdx="3" presStyleCnt="5" custLinFactNeighborX="-2848">
        <dgm:presLayoutVars>
          <dgm:chMax val="0"/>
          <dgm:chPref val="0"/>
        </dgm:presLayoutVars>
      </dgm:prSet>
      <dgm:spPr/>
      <dgm:t>
        <a:bodyPr/>
        <a:lstStyle/>
        <a:p>
          <a:endParaRPr lang="en-US"/>
        </a:p>
      </dgm:t>
    </dgm:pt>
    <dgm:pt modelId="{941E5EAA-3190-4C8A-9550-C01AB013F3B6}" type="pres">
      <dgm:prSet presAssocID="{2804F27C-9BA9-4D07-AB02-74BE7DFA2C0E}" presName="sibTrans" presStyleCnt="0"/>
      <dgm:spPr/>
    </dgm:pt>
    <dgm:pt modelId="{E4485791-256C-479D-93C2-2AB8EE372B1D}" type="pres">
      <dgm:prSet presAssocID="{C2F8C7F7-44C4-414A-BCCD-56E91DD0A777}" presName="compNode" presStyleCnt="0"/>
      <dgm:spPr/>
    </dgm:pt>
    <dgm:pt modelId="{E3FB0205-9E6F-404E-BB9F-D3662F49AF1C}" type="pres">
      <dgm:prSet presAssocID="{C2F8C7F7-44C4-414A-BCCD-56E91DD0A777}" presName="bgRect" presStyleLbl="bgShp" presStyleIdx="4" presStyleCnt="5"/>
      <dgm:spPr>
        <a:prstGeom prst="rect">
          <a:avLst/>
        </a:prstGeom>
        <a:blipFill rotWithShape="0">
          <a:blip xmlns:r="http://schemas.openxmlformats.org/officeDocument/2006/relationships" r:embed="rId9"/>
          <a:stretch>
            <a:fillRect/>
          </a:stretch>
        </a:blipFill>
      </dgm:spPr>
      <dgm:t>
        <a:bodyPr/>
        <a:lstStyle/>
        <a:p>
          <a:endParaRPr lang="en-US"/>
        </a:p>
      </dgm:t>
    </dgm:pt>
    <dgm:pt modelId="{7169F0BE-38ED-4AA0-BD0F-6AEA778C8DB9}" type="pres">
      <dgm:prSet presAssocID="{C2F8C7F7-44C4-414A-BCCD-56E91DD0A777}" presName="iconRect" presStyleLbl="node1" presStyleIdx="4" presStyleCnt="5"/>
      <dgm:spPr>
        <a:blipFill dpi="0" rotWithShape="1">
          <a:blip xmlns:r="http://schemas.openxmlformats.org/officeDocument/2006/relationships" r:embed="rId10">
            <a:alphaModFix amt="50000"/>
            <a:extLst>
              <a:ext uri="{96DAC541-7B7A-43D3-8B79-37D633B846F1}">
                <asvg:svgBlip xmlns:asvg="http://schemas.microsoft.com/office/drawing/2016/SVG/main" xmlns="" r:embed="rId11"/>
              </a:ext>
            </a:extLst>
          </a:blip>
          <a:srcRect/>
          <a:stretch>
            <a:fillRect/>
          </a:stretch>
        </a:blipFill>
        <a:ln>
          <a:noFill/>
        </a:ln>
      </dgm:spPr>
      <dgm:extLst>
        <a:ext uri="{E40237B7-FDA0-4F09-8148-C483321AD2D9}">
          <dgm14:cNvPr xmlns:dgm14="http://schemas.microsoft.com/office/drawing/2010/diagram" id="0" name="" descr="Flask"/>
        </a:ext>
      </dgm:extLst>
    </dgm:pt>
    <dgm:pt modelId="{58BC7B20-3838-469F-BE20-773F9621E096}" type="pres">
      <dgm:prSet presAssocID="{C2F8C7F7-44C4-414A-BCCD-56E91DD0A777}" presName="spaceRect" presStyleCnt="0"/>
      <dgm:spPr/>
    </dgm:pt>
    <dgm:pt modelId="{EB0F5FA3-DAEB-4780-B272-E569966A52CF}" type="pres">
      <dgm:prSet presAssocID="{C2F8C7F7-44C4-414A-BCCD-56E91DD0A777}" presName="parTx" presStyleLbl="revTx" presStyleIdx="4" presStyleCnt="5" custLinFactNeighborX="-3204">
        <dgm:presLayoutVars>
          <dgm:chMax val="0"/>
          <dgm:chPref val="0"/>
        </dgm:presLayoutVars>
      </dgm:prSet>
      <dgm:spPr/>
      <dgm:t>
        <a:bodyPr/>
        <a:lstStyle/>
        <a:p>
          <a:endParaRPr lang="en-US"/>
        </a:p>
      </dgm:t>
    </dgm:pt>
  </dgm:ptLst>
  <dgm:cxnLst>
    <dgm:cxn modelId="{FAEA9C64-F0D3-4558-9A35-23F0581DC7BF}" type="presOf" srcId="{140952D0-0E1D-4F48-9F16-53581487CFA0}" destId="{B05634FC-081B-4BC5-BE4E-70E96448CBC7}" srcOrd="0" destOrd="0" presId="urn:microsoft.com/office/officeart/2018/2/layout/IconVerticalSolidList"/>
    <dgm:cxn modelId="{09B52955-21F8-4660-80B5-8AC2F661638E}" type="presOf" srcId="{22625139-F93A-4F3F-A7AA-4923A01AEDF3}" destId="{5A5E0268-7557-41F6-A6CC-892DF11AAC18}" srcOrd="0" destOrd="0" presId="urn:microsoft.com/office/officeart/2018/2/layout/IconVerticalSolidList"/>
    <dgm:cxn modelId="{FC7721F0-429B-4CE7-BE98-C2F3C41FE9C7}" srcId="{D0F07F19-1F50-4B42-A7A0-278DF9D25BB1}" destId="{22625139-F93A-4F3F-A7AA-4923A01AEDF3}" srcOrd="2" destOrd="0" parTransId="{F549A0EB-6BE9-4749-8336-B02A279AE302}" sibTransId="{A8E2FA08-4DD4-4654-A85D-9A99162D6201}"/>
    <dgm:cxn modelId="{E901F845-631E-42AD-82B2-653DA40B389B}" type="presOf" srcId="{C2F8C7F7-44C4-414A-BCCD-56E91DD0A777}" destId="{EB0F5FA3-DAEB-4780-B272-E569966A52CF}" srcOrd="0" destOrd="0" presId="urn:microsoft.com/office/officeart/2018/2/layout/IconVerticalSolidList"/>
    <dgm:cxn modelId="{FA896689-06F0-4649-9FF7-0D3A04B5B25E}" type="presOf" srcId="{D0F07F19-1F50-4B42-A7A0-278DF9D25BB1}" destId="{539F0B2D-763D-4639-B4AA-CC4EE0B8029F}" srcOrd="0" destOrd="0" presId="urn:microsoft.com/office/officeart/2018/2/layout/IconVerticalSolidList"/>
    <dgm:cxn modelId="{B07163E8-ADEC-492A-8F07-7E5786AB23AE}" srcId="{D0F07F19-1F50-4B42-A7A0-278DF9D25BB1}" destId="{140952D0-0E1D-4F48-9F16-53581487CFA0}" srcOrd="3" destOrd="0" parTransId="{790C446F-6917-41E7-BE01-7AFE2676D505}" sibTransId="{2804F27C-9BA9-4D07-AB02-74BE7DFA2C0E}"/>
    <dgm:cxn modelId="{D28FE450-D56C-43DC-901C-B2275D62B369}" type="presOf" srcId="{2EE95FC5-CD6B-4A50-9262-DC414E16C3EA}" destId="{1002F504-21FD-4710-AB54-6DD4AE8B1DEB}" srcOrd="0" destOrd="0" presId="urn:microsoft.com/office/officeart/2018/2/layout/IconVerticalSolidList"/>
    <dgm:cxn modelId="{B3F19EC2-A372-4EC3-BFE0-C62FFDFE3DF6}" srcId="{D0F07F19-1F50-4B42-A7A0-278DF9D25BB1}" destId="{2EE95FC5-CD6B-4A50-9262-DC414E16C3EA}" srcOrd="0" destOrd="0" parTransId="{75374347-884B-4721-8CFF-DF080F5B1C79}" sibTransId="{C99EBBB1-E916-471C-83C9-ABE85B42AC26}"/>
    <dgm:cxn modelId="{14D43B81-F92D-4CD8-9D1E-78CBF092C750}" srcId="{D0F07F19-1F50-4B42-A7A0-278DF9D25BB1}" destId="{C2F8C7F7-44C4-414A-BCCD-56E91DD0A777}" srcOrd="4" destOrd="0" parTransId="{E6C6DF88-9436-40D7-BA84-18FE896A6151}" sibTransId="{4E39967D-43EF-4F15-814A-2F491D900D43}"/>
    <dgm:cxn modelId="{3CC82EFE-ECBC-4EF1-9AD1-94F2F4D0F7F0}" type="presOf" srcId="{F05611F0-8256-4954-B6CB-ED6B4F2DD397}" destId="{1A91019B-6FF6-4E88-A622-AA77E19BE965}" srcOrd="0" destOrd="0" presId="urn:microsoft.com/office/officeart/2018/2/layout/IconVerticalSolidList"/>
    <dgm:cxn modelId="{914FACD2-336A-4471-9E99-312B3F8EAB04}" srcId="{D0F07F19-1F50-4B42-A7A0-278DF9D25BB1}" destId="{F05611F0-8256-4954-B6CB-ED6B4F2DD397}" srcOrd="1" destOrd="0" parTransId="{CD7328D6-9FAE-4506-9BDB-E06A571EC1D4}" sibTransId="{6BD5265A-8333-420D-BDB2-65F10B3EBD76}"/>
    <dgm:cxn modelId="{3141AECC-0824-4D33-B56E-0AA0BF76ADC4}" type="presParOf" srcId="{539F0B2D-763D-4639-B4AA-CC4EE0B8029F}" destId="{7C57C5FD-BC94-4852-B3EC-3A72C51988CA}" srcOrd="0" destOrd="0" presId="urn:microsoft.com/office/officeart/2018/2/layout/IconVerticalSolidList"/>
    <dgm:cxn modelId="{91B124C7-32BD-48C5-A045-6B89C6FA61EE}" type="presParOf" srcId="{7C57C5FD-BC94-4852-B3EC-3A72C51988CA}" destId="{8D5BCCB0-FE2C-4B39-92FA-86E015360BFE}" srcOrd="0" destOrd="0" presId="urn:microsoft.com/office/officeart/2018/2/layout/IconVerticalSolidList"/>
    <dgm:cxn modelId="{5C408221-FD1D-4546-A6E6-8330B2208253}" type="presParOf" srcId="{7C57C5FD-BC94-4852-B3EC-3A72C51988CA}" destId="{B970FC54-593D-4FE9-AFCD-C77EE53A4F01}" srcOrd="1" destOrd="0" presId="urn:microsoft.com/office/officeart/2018/2/layout/IconVerticalSolidList"/>
    <dgm:cxn modelId="{935E623E-CFDC-4AF8-B6EA-214446B4F401}" type="presParOf" srcId="{7C57C5FD-BC94-4852-B3EC-3A72C51988CA}" destId="{8B0477A4-6C5F-46E6-8910-A51FA1F661B5}" srcOrd="2" destOrd="0" presId="urn:microsoft.com/office/officeart/2018/2/layout/IconVerticalSolidList"/>
    <dgm:cxn modelId="{1E88C30E-19D9-4E39-B8C1-CD0573176A9E}" type="presParOf" srcId="{7C57C5FD-BC94-4852-B3EC-3A72C51988CA}" destId="{1002F504-21FD-4710-AB54-6DD4AE8B1DEB}" srcOrd="3" destOrd="0" presId="urn:microsoft.com/office/officeart/2018/2/layout/IconVerticalSolidList"/>
    <dgm:cxn modelId="{D98E3B47-5678-4183-ABFE-C52A79C56F19}" type="presParOf" srcId="{539F0B2D-763D-4639-B4AA-CC4EE0B8029F}" destId="{C5D2D154-D04C-4060-B371-4FA5C99B7538}" srcOrd="1" destOrd="0" presId="urn:microsoft.com/office/officeart/2018/2/layout/IconVerticalSolidList"/>
    <dgm:cxn modelId="{1C8B9CA9-55DE-4C4A-B6C3-9BF7170578A8}" type="presParOf" srcId="{539F0B2D-763D-4639-B4AA-CC4EE0B8029F}" destId="{0E0B23C8-D5E1-4B41-BDA7-2CE57755BE6A}" srcOrd="2" destOrd="0" presId="urn:microsoft.com/office/officeart/2018/2/layout/IconVerticalSolidList"/>
    <dgm:cxn modelId="{59E394A4-2CB8-4285-8A2E-C7AD9707C88A}" type="presParOf" srcId="{0E0B23C8-D5E1-4B41-BDA7-2CE57755BE6A}" destId="{CD05AFB1-E184-456B-B0D2-9C36C4272D02}" srcOrd="0" destOrd="0" presId="urn:microsoft.com/office/officeart/2018/2/layout/IconVerticalSolidList"/>
    <dgm:cxn modelId="{017797BA-DA8F-42A6-9B4B-2E3B232A9487}" type="presParOf" srcId="{0E0B23C8-D5E1-4B41-BDA7-2CE57755BE6A}" destId="{74FDC127-8DFD-4460-AE93-0411105DEB60}" srcOrd="1" destOrd="0" presId="urn:microsoft.com/office/officeart/2018/2/layout/IconVerticalSolidList"/>
    <dgm:cxn modelId="{75F07183-B2DD-4414-A5B8-8308084B8E3F}" type="presParOf" srcId="{0E0B23C8-D5E1-4B41-BDA7-2CE57755BE6A}" destId="{58414D7F-A9B2-47FB-8B18-5EF591AE26CC}" srcOrd="2" destOrd="0" presId="urn:microsoft.com/office/officeart/2018/2/layout/IconVerticalSolidList"/>
    <dgm:cxn modelId="{04F8BED2-D78F-4CD5-BBBC-7FC8C9F8F207}" type="presParOf" srcId="{0E0B23C8-D5E1-4B41-BDA7-2CE57755BE6A}" destId="{1A91019B-6FF6-4E88-A622-AA77E19BE965}" srcOrd="3" destOrd="0" presId="urn:microsoft.com/office/officeart/2018/2/layout/IconVerticalSolidList"/>
    <dgm:cxn modelId="{BCFD135B-FCED-466E-9159-B02BFE9D4001}" type="presParOf" srcId="{539F0B2D-763D-4639-B4AA-CC4EE0B8029F}" destId="{7016EE3B-7F4A-42C5-A09F-919C1401C4BC}" srcOrd="3" destOrd="0" presId="urn:microsoft.com/office/officeart/2018/2/layout/IconVerticalSolidList"/>
    <dgm:cxn modelId="{58EF4718-ACD6-43F8-805B-D62F90D9A920}" type="presParOf" srcId="{539F0B2D-763D-4639-B4AA-CC4EE0B8029F}" destId="{815AA52A-6D18-4177-AE6D-E0559FAFDE78}" srcOrd="4" destOrd="0" presId="urn:microsoft.com/office/officeart/2018/2/layout/IconVerticalSolidList"/>
    <dgm:cxn modelId="{D1615F48-ADED-4C2B-BB8A-59749B8AE730}" type="presParOf" srcId="{815AA52A-6D18-4177-AE6D-E0559FAFDE78}" destId="{A8176E5D-B119-4234-91AB-EFE9C2CF80B7}" srcOrd="0" destOrd="0" presId="urn:microsoft.com/office/officeart/2018/2/layout/IconVerticalSolidList"/>
    <dgm:cxn modelId="{79312827-D440-4AF8-9B00-B884A9E4A3BB}" type="presParOf" srcId="{815AA52A-6D18-4177-AE6D-E0559FAFDE78}" destId="{DB85AE0A-C466-4604-9C2E-87F8EA52DD0F}" srcOrd="1" destOrd="0" presId="urn:microsoft.com/office/officeart/2018/2/layout/IconVerticalSolidList"/>
    <dgm:cxn modelId="{E7924D5D-988A-4115-9A93-08F335B8947A}" type="presParOf" srcId="{815AA52A-6D18-4177-AE6D-E0559FAFDE78}" destId="{A8722341-C6F1-4D89-89A6-4EF02F8B76E1}" srcOrd="2" destOrd="0" presId="urn:microsoft.com/office/officeart/2018/2/layout/IconVerticalSolidList"/>
    <dgm:cxn modelId="{C6AD5C36-9185-4F14-9584-D2A1D2C97E1C}" type="presParOf" srcId="{815AA52A-6D18-4177-AE6D-E0559FAFDE78}" destId="{5A5E0268-7557-41F6-A6CC-892DF11AAC18}" srcOrd="3" destOrd="0" presId="urn:microsoft.com/office/officeart/2018/2/layout/IconVerticalSolidList"/>
    <dgm:cxn modelId="{7CC5D15E-F8FA-444A-AC16-03C2AF2F8435}" type="presParOf" srcId="{539F0B2D-763D-4639-B4AA-CC4EE0B8029F}" destId="{5ACA2613-1755-4541-BF52-A7AD043980F4}" srcOrd="5" destOrd="0" presId="urn:microsoft.com/office/officeart/2018/2/layout/IconVerticalSolidList"/>
    <dgm:cxn modelId="{459894C0-6852-4DFB-AB0C-15C59FA57691}" type="presParOf" srcId="{539F0B2D-763D-4639-B4AA-CC4EE0B8029F}" destId="{D58F1FE7-CDEB-42F6-BC01-82FB71EDF9C0}" srcOrd="6" destOrd="0" presId="urn:microsoft.com/office/officeart/2018/2/layout/IconVerticalSolidList"/>
    <dgm:cxn modelId="{14EE37A9-59E2-472A-B59D-2230A528B9EE}" type="presParOf" srcId="{D58F1FE7-CDEB-42F6-BC01-82FB71EDF9C0}" destId="{A102E018-9C2C-4317-8572-9362E8FC1AF8}" srcOrd="0" destOrd="0" presId="urn:microsoft.com/office/officeart/2018/2/layout/IconVerticalSolidList"/>
    <dgm:cxn modelId="{DA750973-958E-459C-8387-641E8911B272}" type="presParOf" srcId="{D58F1FE7-CDEB-42F6-BC01-82FB71EDF9C0}" destId="{3353CF1D-5822-47BA-A6C2-AC7DC94D5A9C}" srcOrd="1" destOrd="0" presId="urn:microsoft.com/office/officeart/2018/2/layout/IconVerticalSolidList"/>
    <dgm:cxn modelId="{62D5D3B0-A3FA-4D1D-8E7C-76B0202DCF7E}" type="presParOf" srcId="{D58F1FE7-CDEB-42F6-BC01-82FB71EDF9C0}" destId="{0326715C-7787-454B-B5D4-2E4B73514584}" srcOrd="2" destOrd="0" presId="urn:microsoft.com/office/officeart/2018/2/layout/IconVerticalSolidList"/>
    <dgm:cxn modelId="{BB5FA47B-6E17-41EB-8EF7-D7734FFE7C72}" type="presParOf" srcId="{D58F1FE7-CDEB-42F6-BC01-82FB71EDF9C0}" destId="{B05634FC-081B-4BC5-BE4E-70E96448CBC7}" srcOrd="3" destOrd="0" presId="urn:microsoft.com/office/officeart/2018/2/layout/IconVerticalSolidList"/>
    <dgm:cxn modelId="{45BA8686-C800-4DF7-8561-A1CCEF354961}" type="presParOf" srcId="{539F0B2D-763D-4639-B4AA-CC4EE0B8029F}" destId="{941E5EAA-3190-4C8A-9550-C01AB013F3B6}" srcOrd="7" destOrd="0" presId="urn:microsoft.com/office/officeart/2018/2/layout/IconVerticalSolidList"/>
    <dgm:cxn modelId="{68B47999-4EDD-48C8-9446-785154B26990}" type="presParOf" srcId="{539F0B2D-763D-4639-B4AA-CC4EE0B8029F}" destId="{E4485791-256C-479D-93C2-2AB8EE372B1D}" srcOrd="8" destOrd="0" presId="urn:microsoft.com/office/officeart/2018/2/layout/IconVerticalSolidList"/>
    <dgm:cxn modelId="{68222549-0ADC-4DDE-8A37-85CDBE618F3B}" type="presParOf" srcId="{E4485791-256C-479D-93C2-2AB8EE372B1D}" destId="{E3FB0205-9E6F-404E-BB9F-D3662F49AF1C}" srcOrd="0" destOrd="0" presId="urn:microsoft.com/office/officeart/2018/2/layout/IconVerticalSolidList"/>
    <dgm:cxn modelId="{B22CD18D-75A5-4D43-BC73-FCFE070FDE52}" type="presParOf" srcId="{E4485791-256C-479D-93C2-2AB8EE372B1D}" destId="{7169F0BE-38ED-4AA0-BD0F-6AEA778C8DB9}" srcOrd="1" destOrd="0" presId="urn:microsoft.com/office/officeart/2018/2/layout/IconVerticalSolidList"/>
    <dgm:cxn modelId="{E9EF9AA2-ACFB-454C-A417-FD4BEC0253A5}" type="presParOf" srcId="{E4485791-256C-479D-93C2-2AB8EE372B1D}" destId="{58BC7B20-3838-469F-BE20-773F9621E096}" srcOrd="2" destOrd="0" presId="urn:microsoft.com/office/officeart/2018/2/layout/IconVerticalSolidList"/>
    <dgm:cxn modelId="{A0770496-1BBC-4289-8714-0247E119A24C}" type="presParOf" srcId="{E4485791-256C-479D-93C2-2AB8EE372B1D}" destId="{EB0F5FA3-DAEB-4780-B272-E569966A52CF}"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BCCB0-FE2C-4B39-92FA-86E015360BFE}">
      <dsp:nvSpPr>
        <dsp:cNvPr id="0" name=""/>
        <dsp:cNvSpPr/>
      </dsp:nvSpPr>
      <dsp:spPr>
        <a:xfrm>
          <a:off x="0" y="2928"/>
          <a:ext cx="4954587" cy="623705"/>
        </a:xfrm>
        <a:prstGeom prst="rect">
          <a:avLst/>
        </a:prstGeom>
        <a:solidFill>
          <a:schemeClr val="accent1">
            <a:lumMod val="40000"/>
            <a:lumOff val="60000"/>
            <a:alpha val="50000"/>
          </a:schemeClr>
        </a:solidFill>
        <a:ln>
          <a:noFill/>
        </a:ln>
        <a:effectLst/>
      </dsp:spPr>
      <dsp:style>
        <a:lnRef idx="0">
          <a:scrgbClr r="0" g="0" b="0"/>
        </a:lnRef>
        <a:fillRef idx="1">
          <a:scrgbClr r="0" g="0" b="0"/>
        </a:fillRef>
        <a:effectRef idx="0">
          <a:scrgbClr r="0" g="0" b="0"/>
        </a:effectRef>
        <a:fontRef idx="minor"/>
      </dsp:style>
    </dsp:sp>
    <dsp:sp modelId="{B970FC54-593D-4FE9-AFCD-C77EE53A4F01}">
      <dsp:nvSpPr>
        <dsp:cNvPr id="0" name=""/>
        <dsp:cNvSpPr/>
      </dsp:nvSpPr>
      <dsp:spPr>
        <a:xfrm>
          <a:off x="188670" y="143261"/>
          <a:ext cx="343037" cy="343037"/>
        </a:xfrm>
        <a:prstGeom prst="rect">
          <a:avLst/>
        </a:prstGeom>
        <a:blipFill dpi="0" rotWithShape="1">
          <a:blip xmlns:r="http://schemas.openxmlformats.org/officeDocument/2006/relationships" r:embed="rId1" cstate="print">
            <a:alphaModFix amt="50000"/>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02F504-21FD-4710-AB54-6DD4AE8B1DEB}">
      <dsp:nvSpPr>
        <dsp:cNvPr id="0" name=""/>
        <dsp:cNvSpPr/>
      </dsp:nvSpPr>
      <dsp:spPr>
        <a:xfrm>
          <a:off x="599789" y="2928"/>
          <a:ext cx="4234207" cy="623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09" tIns="66009" rIns="66009" bIns="66009" numCol="1" spcCol="1270" anchor="ctr" anchorCtr="0">
          <a:noAutofit/>
        </a:bodyPr>
        <a:lstStyle/>
        <a:p>
          <a:pPr lvl="0" algn="l" defTabSz="844550">
            <a:lnSpc>
              <a:spcPct val="90000"/>
            </a:lnSpc>
            <a:spcBef>
              <a:spcPct val="0"/>
            </a:spcBef>
            <a:spcAft>
              <a:spcPct val="35000"/>
            </a:spcAft>
          </a:pPr>
          <a:r>
            <a:rPr lang="en-US" sz="1900" kern="1200" dirty="0" smtClean="0">
              <a:solidFill>
                <a:schemeClr val="tx1">
                  <a:alpha val="60000"/>
                </a:schemeClr>
              </a:solidFill>
            </a:rPr>
            <a:t>Introduction</a:t>
          </a:r>
          <a:endParaRPr lang="en-US" sz="1900" kern="1200" dirty="0">
            <a:solidFill>
              <a:schemeClr val="tx1">
                <a:alpha val="60000"/>
              </a:schemeClr>
            </a:solidFill>
          </a:endParaRPr>
        </a:p>
      </dsp:txBody>
      <dsp:txXfrm>
        <a:off x="599789" y="2928"/>
        <a:ext cx="4234207" cy="623705"/>
      </dsp:txXfrm>
    </dsp:sp>
    <dsp:sp modelId="{CD05AFB1-E184-456B-B0D2-9C36C4272D02}">
      <dsp:nvSpPr>
        <dsp:cNvPr id="0" name=""/>
        <dsp:cNvSpPr/>
      </dsp:nvSpPr>
      <dsp:spPr>
        <a:xfrm>
          <a:off x="0" y="782559"/>
          <a:ext cx="4954587" cy="623705"/>
        </a:xfrm>
        <a:prstGeom prst="rect">
          <a:avLst/>
        </a:prstGeom>
        <a:solidFill>
          <a:schemeClr val="accent1">
            <a:lumMod val="40000"/>
            <a:lumOff val="60000"/>
            <a:alpha val="50000"/>
          </a:schemeClr>
        </a:solidFill>
        <a:ln>
          <a:noFill/>
        </a:ln>
        <a:effectLst/>
      </dsp:spPr>
      <dsp:style>
        <a:lnRef idx="0">
          <a:scrgbClr r="0" g="0" b="0"/>
        </a:lnRef>
        <a:fillRef idx="1">
          <a:scrgbClr r="0" g="0" b="0"/>
        </a:fillRef>
        <a:effectRef idx="0">
          <a:scrgbClr r="0" g="0" b="0"/>
        </a:effectRef>
        <a:fontRef idx="minor"/>
      </dsp:style>
    </dsp:sp>
    <dsp:sp modelId="{74FDC127-8DFD-4460-AE93-0411105DEB60}">
      <dsp:nvSpPr>
        <dsp:cNvPr id="0" name=""/>
        <dsp:cNvSpPr/>
      </dsp:nvSpPr>
      <dsp:spPr>
        <a:xfrm>
          <a:off x="188670" y="922893"/>
          <a:ext cx="343037" cy="343037"/>
        </a:xfrm>
        <a:prstGeom prst="rect">
          <a:avLst/>
        </a:prstGeom>
        <a:blipFill dpi="0" rotWithShape="1">
          <a:blip xmlns:r="http://schemas.openxmlformats.org/officeDocument/2006/relationships" r:embed="rId3" cstate="print">
            <a:alphaModFix amt="50000"/>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91019B-6FF6-4E88-A622-AA77E19BE965}">
      <dsp:nvSpPr>
        <dsp:cNvPr id="0" name=""/>
        <dsp:cNvSpPr/>
      </dsp:nvSpPr>
      <dsp:spPr>
        <a:xfrm>
          <a:off x="599789" y="782559"/>
          <a:ext cx="4234207" cy="623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09" tIns="66009" rIns="66009" bIns="66009" numCol="1" spcCol="1270" anchor="ctr" anchorCtr="0">
          <a:noAutofit/>
        </a:bodyPr>
        <a:lstStyle/>
        <a:p>
          <a:pPr lvl="0" algn="l" defTabSz="844550">
            <a:lnSpc>
              <a:spcPct val="90000"/>
            </a:lnSpc>
            <a:spcBef>
              <a:spcPct val="0"/>
            </a:spcBef>
            <a:spcAft>
              <a:spcPct val="35000"/>
            </a:spcAft>
          </a:pPr>
          <a:r>
            <a:rPr lang="en-US" sz="1900" kern="1200" dirty="0" smtClean="0">
              <a:solidFill>
                <a:schemeClr val="accent1">
                  <a:lumMod val="50000"/>
                </a:schemeClr>
              </a:solidFill>
            </a:rPr>
            <a:t>Description Of the Internet</a:t>
          </a:r>
          <a:endParaRPr lang="en-US" sz="1900" kern="1200" dirty="0">
            <a:solidFill>
              <a:schemeClr val="tx1">
                <a:alpha val="60000"/>
              </a:schemeClr>
            </a:solidFill>
          </a:endParaRPr>
        </a:p>
      </dsp:txBody>
      <dsp:txXfrm>
        <a:off x="599789" y="782559"/>
        <a:ext cx="4234207" cy="623705"/>
      </dsp:txXfrm>
    </dsp:sp>
    <dsp:sp modelId="{A8176E5D-B119-4234-91AB-EFE9C2CF80B7}">
      <dsp:nvSpPr>
        <dsp:cNvPr id="0" name=""/>
        <dsp:cNvSpPr/>
      </dsp:nvSpPr>
      <dsp:spPr>
        <a:xfrm>
          <a:off x="0" y="1562191"/>
          <a:ext cx="4954587" cy="623705"/>
        </a:xfrm>
        <a:prstGeom prst="rect">
          <a:avLst/>
        </a:prstGeom>
        <a:solidFill>
          <a:schemeClr val="accent1">
            <a:lumMod val="40000"/>
            <a:lumOff val="60000"/>
            <a:alpha val="50000"/>
          </a:schemeClr>
        </a:solidFill>
        <a:ln>
          <a:noFill/>
        </a:ln>
        <a:effectLst/>
      </dsp:spPr>
      <dsp:style>
        <a:lnRef idx="0">
          <a:scrgbClr r="0" g="0" b="0"/>
        </a:lnRef>
        <a:fillRef idx="1">
          <a:scrgbClr r="0" g="0" b="0"/>
        </a:fillRef>
        <a:effectRef idx="0">
          <a:scrgbClr r="0" g="0" b="0"/>
        </a:effectRef>
        <a:fontRef idx="minor"/>
      </dsp:style>
    </dsp:sp>
    <dsp:sp modelId="{DB85AE0A-C466-4604-9C2E-87F8EA52DD0F}">
      <dsp:nvSpPr>
        <dsp:cNvPr id="0" name=""/>
        <dsp:cNvSpPr/>
      </dsp:nvSpPr>
      <dsp:spPr>
        <a:xfrm>
          <a:off x="188670" y="1702525"/>
          <a:ext cx="343037" cy="343037"/>
        </a:xfrm>
        <a:prstGeom prst="rect">
          <a:avLst/>
        </a:prstGeom>
        <a:blipFill dpi="0" rotWithShape="1">
          <a:blip xmlns:r="http://schemas.openxmlformats.org/officeDocument/2006/relationships" r:embed="rId5" cstate="print">
            <a:alphaModFix amt="50000"/>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5E0268-7557-41F6-A6CC-892DF11AAC18}">
      <dsp:nvSpPr>
        <dsp:cNvPr id="0" name=""/>
        <dsp:cNvSpPr/>
      </dsp:nvSpPr>
      <dsp:spPr>
        <a:xfrm>
          <a:off x="599789" y="1562191"/>
          <a:ext cx="4234207" cy="623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09" tIns="66009" rIns="66009" bIns="66009" numCol="1" spcCol="1270" anchor="ctr" anchorCtr="0">
          <a:noAutofit/>
        </a:bodyPr>
        <a:lstStyle/>
        <a:p>
          <a:pPr lvl="0" algn="l" defTabSz="844550">
            <a:lnSpc>
              <a:spcPct val="90000"/>
            </a:lnSpc>
            <a:spcBef>
              <a:spcPct val="0"/>
            </a:spcBef>
            <a:spcAft>
              <a:spcPct val="35000"/>
            </a:spcAft>
          </a:pPr>
          <a:r>
            <a:rPr lang="en-US" sz="1900" kern="1200" dirty="0" smtClean="0">
              <a:solidFill>
                <a:schemeClr val="accent1">
                  <a:lumMod val="50000"/>
                </a:schemeClr>
              </a:solidFill>
            </a:rPr>
            <a:t>Historical Development of the internet</a:t>
          </a:r>
          <a:endParaRPr lang="en-US" sz="1900" kern="1200" dirty="0">
            <a:solidFill>
              <a:schemeClr val="tx1">
                <a:alpha val="60000"/>
              </a:schemeClr>
            </a:solidFill>
          </a:endParaRPr>
        </a:p>
      </dsp:txBody>
      <dsp:txXfrm>
        <a:off x="599789" y="1562191"/>
        <a:ext cx="4234207" cy="623705"/>
      </dsp:txXfrm>
    </dsp:sp>
    <dsp:sp modelId="{A102E018-9C2C-4317-8572-9362E8FC1AF8}">
      <dsp:nvSpPr>
        <dsp:cNvPr id="0" name=""/>
        <dsp:cNvSpPr/>
      </dsp:nvSpPr>
      <dsp:spPr>
        <a:xfrm>
          <a:off x="0" y="2341822"/>
          <a:ext cx="4954587" cy="623705"/>
        </a:xfrm>
        <a:prstGeom prst="rect">
          <a:avLst/>
        </a:prstGeom>
        <a:solidFill>
          <a:schemeClr val="accent1">
            <a:lumMod val="40000"/>
            <a:lumOff val="60000"/>
            <a:alpha val="50000"/>
          </a:schemeClr>
        </a:solidFill>
        <a:ln>
          <a:noFill/>
        </a:ln>
        <a:effectLst/>
      </dsp:spPr>
      <dsp:style>
        <a:lnRef idx="0">
          <a:scrgbClr r="0" g="0" b="0"/>
        </a:lnRef>
        <a:fillRef idx="1">
          <a:scrgbClr r="0" g="0" b="0"/>
        </a:fillRef>
        <a:effectRef idx="0">
          <a:scrgbClr r="0" g="0" b="0"/>
        </a:effectRef>
        <a:fontRef idx="minor"/>
      </dsp:style>
    </dsp:sp>
    <dsp:sp modelId="{3353CF1D-5822-47BA-A6C2-AC7DC94D5A9C}">
      <dsp:nvSpPr>
        <dsp:cNvPr id="0" name=""/>
        <dsp:cNvSpPr/>
      </dsp:nvSpPr>
      <dsp:spPr>
        <a:xfrm>
          <a:off x="188670" y="2482156"/>
          <a:ext cx="343037" cy="343037"/>
        </a:xfrm>
        <a:prstGeom prst="rect">
          <a:avLst/>
        </a:prstGeom>
        <a:blipFill dpi="0" rotWithShape="1">
          <a:blip xmlns:r="http://schemas.openxmlformats.org/officeDocument/2006/relationships" r:embed="rId7" cstate="print">
            <a:alphaModFix amt="50000"/>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5634FC-081B-4BC5-BE4E-70E96448CBC7}">
      <dsp:nvSpPr>
        <dsp:cNvPr id="0" name=""/>
        <dsp:cNvSpPr/>
      </dsp:nvSpPr>
      <dsp:spPr>
        <a:xfrm>
          <a:off x="599789" y="2341822"/>
          <a:ext cx="4234207" cy="623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09" tIns="66009" rIns="66009" bIns="66009" numCol="1" spcCol="1270" anchor="ctr" anchorCtr="0">
          <a:noAutofit/>
        </a:bodyPr>
        <a:lstStyle/>
        <a:p>
          <a:pPr lvl="0" algn="l" defTabSz="844550">
            <a:lnSpc>
              <a:spcPct val="90000"/>
            </a:lnSpc>
            <a:spcBef>
              <a:spcPct val="0"/>
            </a:spcBef>
            <a:spcAft>
              <a:spcPct val="35000"/>
            </a:spcAft>
          </a:pPr>
          <a:r>
            <a:rPr lang="en-US" sz="1900" kern="1200" dirty="0" smtClean="0">
              <a:solidFill>
                <a:schemeClr val="accent1">
                  <a:lumMod val="50000"/>
                </a:schemeClr>
              </a:solidFill>
            </a:rPr>
            <a:t>Importance of the internet</a:t>
          </a:r>
          <a:endParaRPr lang="en-US" sz="1900" kern="1200" dirty="0">
            <a:solidFill>
              <a:schemeClr val="tx1">
                <a:alpha val="60000"/>
              </a:schemeClr>
            </a:solidFill>
          </a:endParaRPr>
        </a:p>
      </dsp:txBody>
      <dsp:txXfrm>
        <a:off x="599789" y="2341822"/>
        <a:ext cx="4234207" cy="623705"/>
      </dsp:txXfrm>
    </dsp:sp>
    <dsp:sp modelId="{E3FB0205-9E6F-404E-BB9F-D3662F49AF1C}">
      <dsp:nvSpPr>
        <dsp:cNvPr id="0" name=""/>
        <dsp:cNvSpPr/>
      </dsp:nvSpPr>
      <dsp:spPr>
        <a:xfrm>
          <a:off x="0" y="3121454"/>
          <a:ext cx="4954587" cy="623705"/>
        </a:xfrm>
        <a:prstGeom prst="rect">
          <a:avLst/>
        </a:prstGeom>
        <a:blipFill rotWithShape="0">
          <a:blip xmlns:r="http://schemas.openxmlformats.org/officeDocument/2006/relationships" r:embed="rId9"/>
          <a:stretch>
            <a:fillRect/>
          </a:stretch>
        </a:blipFill>
        <a:ln>
          <a:noFill/>
        </a:ln>
        <a:effectLst/>
      </dsp:spPr>
      <dsp:style>
        <a:lnRef idx="0">
          <a:scrgbClr r="0" g="0" b="0"/>
        </a:lnRef>
        <a:fillRef idx="1">
          <a:scrgbClr r="0" g="0" b="0"/>
        </a:fillRef>
        <a:effectRef idx="0">
          <a:scrgbClr r="0" g="0" b="0"/>
        </a:effectRef>
        <a:fontRef idx="minor"/>
      </dsp:style>
    </dsp:sp>
    <dsp:sp modelId="{7169F0BE-38ED-4AA0-BD0F-6AEA778C8DB9}">
      <dsp:nvSpPr>
        <dsp:cNvPr id="0" name=""/>
        <dsp:cNvSpPr/>
      </dsp:nvSpPr>
      <dsp:spPr>
        <a:xfrm>
          <a:off x="188670" y="3261788"/>
          <a:ext cx="343037" cy="343037"/>
        </a:xfrm>
        <a:prstGeom prst="rect">
          <a:avLst/>
        </a:prstGeom>
        <a:blipFill dpi="0" rotWithShape="1">
          <a:blip xmlns:r="http://schemas.openxmlformats.org/officeDocument/2006/relationships" r:embed="rId10">
            <a:alphaModFix amt="50000"/>
            <a:extLst>
              <a:ext uri="{96DAC541-7B7A-43D3-8B79-37D633B846F1}">
                <asvg:svgBlip xmlns:asvg="http://schemas.microsoft.com/office/drawing/2016/SVG/main" xmlns="" r:embed="rId11"/>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0F5FA3-DAEB-4780-B272-E569966A52CF}">
      <dsp:nvSpPr>
        <dsp:cNvPr id="0" name=""/>
        <dsp:cNvSpPr/>
      </dsp:nvSpPr>
      <dsp:spPr>
        <a:xfrm>
          <a:off x="584715" y="3121454"/>
          <a:ext cx="4234207" cy="623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009" tIns="66009" rIns="66009" bIns="66009" numCol="1" spcCol="1270" anchor="ctr" anchorCtr="0">
          <a:noAutofit/>
        </a:bodyPr>
        <a:lstStyle/>
        <a:p>
          <a:pPr lvl="0" algn="l" defTabSz="844550">
            <a:lnSpc>
              <a:spcPct val="90000"/>
            </a:lnSpc>
            <a:spcBef>
              <a:spcPct val="0"/>
            </a:spcBef>
            <a:spcAft>
              <a:spcPct val="35000"/>
            </a:spcAft>
          </a:pPr>
          <a:r>
            <a:rPr lang="en-US" sz="1900" kern="1200" dirty="0" smtClean="0">
              <a:solidFill>
                <a:schemeClr val="accent1">
                  <a:lumMod val="50000"/>
                </a:schemeClr>
              </a:solidFill>
            </a:rPr>
            <a:t>Internet connectivity requirement</a:t>
          </a:r>
          <a:endParaRPr lang="en-US" sz="1900" kern="1200" dirty="0">
            <a:solidFill>
              <a:schemeClr val="tx1">
                <a:alpha val="60000"/>
              </a:schemeClr>
            </a:solidFill>
          </a:endParaRPr>
        </a:p>
      </dsp:txBody>
      <dsp:txXfrm>
        <a:off x="584715" y="3121454"/>
        <a:ext cx="4234207" cy="62370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24AD5D-580C-4BBC-9BB1-627BFC9E9172}" type="datetimeFigureOut">
              <a:rPr lang="en-US" smtClean="0"/>
              <a:t>7/8/2025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03EE9E-F805-499B-8F5E-E49D1085B1F5}" type="slidenum">
              <a:rPr lang="en-US" smtClean="0"/>
              <a:t>‹#›</a:t>
            </a:fld>
            <a:endParaRPr lang="en-US"/>
          </a:p>
        </p:txBody>
      </p:sp>
    </p:spTree>
    <p:extLst>
      <p:ext uri="{BB962C8B-B14F-4D97-AF65-F5344CB8AC3E}">
        <p14:creationId xmlns:p14="http://schemas.microsoft.com/office/powerpoint/2010/main" val="532758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1</a:t>
            </a:fld>
            <a:endParaRPr lang="en-US" dirty="0"/>
          </a:p>
        </p:txBody>
      </p:sp>
    </p:spTree>
    <p:extLst>
      <p:ext uri="{BB962C8B-B14F-4D97-AF65-F5344CB8AC3E}">
        <p14:creationId xmlns:p14="http://schemas.microsoft.com/office/powerpoint/2010/main" val="8687834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10</a:t>
            </a:fld>
            <a:endParaRPr lang="en-US" dirty="0"/>
          </a:p>
        </p:txBody>
      </p:sp>
    </p:spTree>
    <p:extLst>
      <p:ext uri="{BB962C8B-B14F-4D97-AF65-F5344CB8AC3E}">
        <p14:creationId xmlns:p14="http://schemas.microsoft.com/office/powerpoint/2010/main" val="1036175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11</a:t>
            </a:fld>
            <a:endParaRPr lang="en-US" dirty="0"/>
          </a:p>
        </p:txBody>
      </p:sp>
    </p:spTree>
    <p:extLst>
      <p:ext uri="{BB962C8B-B14F-4D97-AF65-F5344CB8AC3E}">
        <p14:creationId xmlns:p14="http://schemas.microsoft.com/office/powerpoint/2010/main" val="255678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12</a:t>
            </a:fld>
            <a:endParaRPr lang="en-US" dirty="0"/>
          </a:p>
        </p:txBody>
      </p:sp>
    </p:spTree>
    <p:extLst>
      <p:ext uri="{BB962C8B-B14F-4D97-AF65-F5344CB8AC3E}">
        <p14:creationId xmlns:p14="http://schemas.microsoft.com/office/powerpoint/2010/main" val="18385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13</a:t>
            </a:fld>
            <a:endParaRPr lang="en-US" dirty="0"/>
          </a:p>
        </p:txBody>
      </p:sp>
    </p:spTree>
    <p:extLst>
      <p:ext uri="{BB962C8B-B14F-4D97-AF65-F5344CB8AC3E}">
        <p14:creationId xmlns:p14="http://schemas.microsoft.com/office/powerpoint/2010/main" val="2566045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14</a:t>
            </a:fld>
            <a:endParaRPr lang="en-US" dirty="0"/>
          </a:p>
        </p:txBody>
      </p:sp>
    </p:spTree>
    <p:extLst>
      <p:ext uri="{BB962C8B-B14F-4D97-AF65-F5344CB8AC3E}">
        <p14:creationId xmlns:p14="http://schemas.microsoft.com/office/powerpoint/2010/main" val="668658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15</a:t>
            </a:fld>
            <a:endParaRPr lang="en-US" dirty="0"/>
          </a:p>
        </p:txBody>
      </p:sp>
    </p:spTree>
    <p:extLst>
      <p:ext uri="{BB962C8B-B14F-4D97-AF65-F5344CB8AC3E}">
        <p14:creationId xmlns:p14="http://schemas.microsoft.com/office/powerpoint/2010/main" val="281082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16</a:t>
            </a:fld>
            <a:endParaRPr lang="en-US" dirty="0"/>
          </a:p>
        </p:txBody>
      </p:sp>
    </p:spTree>
    <p:extLst>
      <p:ext uri="{BB962C8B-B14F-4D97-AF65-F5344CB8AC3E}">
        <p14:creationId xmlns:p14="http://schemas.microsoft.com/office/powerpoint/2010/main" val="1985197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17</a:t>
            </a:fld>
            <a:endParaRPr lang="en-US" dirty="0"/>
          </a:p>
        </p:txBody>
      </p:sp>
    </p:spTree>
    <p:extLst>
      <p:ext uri="{BB962C8B-B14F-4D97-AF65-F5344CB8AC3E}">
        <p14:creationId xmlns:p14="http://schemas.microsoft.com/office/powerpoint/2010/main" val="1608146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18</a:t>
            </a:fld>
            <a:endParaRPr lang="en-US" dirty="0"/>
          </a:p>
        </p:txBody>
      </p:sp>
    </p:spTree>
    <p:extLst>
      <p:ext uri="{BB962C8B-B14F-4D97-AF65-F5344CB8AC3E}">
        <p14:creationId xmlns:p14="http://schemas.microsoft.com/office/powerpoint/2010/main" val="510282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19</a:t>
            </a:fld>
            <a:endParaRPr lang="en-US" dirty="0"/>
          </a:p>
        </p:txBody>
      </p:sp>
    </p:spTree>
    <p:extLst>
      <p:ext uri="{BB962C8B-B14F-4D97-AF65-F5344CB8AC3E}">
        <p14:creationId xmlns:p14="http://schemas.microsoft.com/office/powerpoint/2010/main" val="141463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a:t>
            </a:fld>
            <a:endParaRPr lang="en-US" dirty="0"/>
          </a:p>
        </p:txBody>
      </p:sp>
    </p:spTree>
    <p:extLst>
      <p:ext uri="{BB962C8B-B14F-4D97-AF65-F5344CB8AC3E}">
        <p14:creationId xmlns:p14="http://schemas.microsoft.com/office/powerpoint/2010/main" val="355173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20</a:t>
            </a:fld>
            <a:endParaRPr lang="en-US" dirty="0"/>
          </a:p>
        </p:txBody>
      </p:sp>
    </p:spTree>
    <p:extLst>
      <p:ext uri="{BB962C8B-B14F-4D97-AF65-F5344CB8AC3E}">
        <p14:creationId xmlns:p14="http://schemas.microsoft.com/office/powerpoint/2010/main" val="984315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21</a:t>
            </a:fld>
            <a:endParaRPr lang="en-US" dirty="0"/>
          </a:p>
        </p:txBody>
      </p:sp>
    </p:spTree>
    <p:extLst>
      <p:ext uri="{BB962C8B-B14F-4D97-AF65-F5344CB8AC3E}">
        <p14:creationId xmlns:p14="http://schemas.microsoft.com/office/powerpoint/2010/main" val="2722892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22</a:t>
            </a:fld>
            <a:endParaRPr lang="en-US" dirty="0"/>
          </a:p>
        </p:txBody>
      </p:sp>
    </p:spTree>
    <p:extLst>
      <p:ext uri="{BB962C8B-B14F-4D97-AF65-F5344CB8AC3E}">
        <p14:creationId xmlns:p14="http://schemas.microsoft.com/office/powerpoint/2010/main" val="39592113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23</a:t>
            </a:fld>
            <a:endParaRPr lang="en-US" dirty="0"/>
          </a:p>
        </p:txBody>
      </p:sp>
    </p:spTree>
    <p:extLst>
      <p:ext uri="{BB962C8B-B14F-4D97-AF65-F5344CB8AC3E}">
        <p14:creationId xmlns:p14="http://schemas.microsoft.com/office/powerpoint/2010/main" val="3253498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24</a:t>
            </a:fld>
            <a:endParaRPr lang="en-US" dirty="0"/>
          </a:p>
        </p:txBody>
      </p:sp>
    </p:spTree>
    <p:extLst>
      <p:ext uri="{BB962C8B-B14F-4D97-AF65-F5344CB8AC3E}">
        <p14:creationId xmlns:p14="http://schemas.microsoft.com/office/powerpoint/2010/main" val="3473088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25</a:t>
            </a:fld>
            <a:endParaRPr lang="en-US" dirty="0"/>
          </a:p>
        </p:txBody>
      </p:sp>
    </p:spTree>
    <p:extLst>
      <p:ext uri="{BB962C8B-B14F-4D97-AF65-F5344CB8AC3E}">
        <p14:creationId xmlns:p14="http://schemas.microsoft.com/office/powerpoint/2010/main" val="42037564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26</a:t>
            </a:fld>
            <a:endParaRPr lang="en-US" dirty="0"/>
          </a:p>
        </p:txBody>
      </p:sp>
    </p:spTree>
    <p:extLst>
      <p:ext uri="{BB962C8B-B14F-4D97-AF65-F5344CB8AC3E}">
        <p14:creationId xmlns:p14="http://schemas.microsoft.com/office/powerpoint/2010/main" val="31945280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27</a:t>
            </a:fld>
            <a:endParaRPr lang="en-US" dirty="0"/>
          </a:p>
        </p:txBody>
      </p:sp>
    </p:spTree>
    <p:extLst>
      <p:ext uri="{BB962C8B-B14F-4D97-AF65-F5344CB8AC3E}">
        <p14:creationId xmlns:p14="http://schemas.microsoft.com/office/powerpoint/2010/main" val="21659555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28</a:t>
            </a:fld>
            <a:endParaRPr lang="en-US" dirty="0"/>
          </a:p>
        </p:txBody>
      </p:sp>
    </p:spTree>
    <p:extLst>
      <p:ext uri="{BB962C8B-B14F-4D97-AF65-F5344CB8AC3E}">
        <p14:creationId xmlns:p14="http://schemas.microsoft.com/office/powerpoint/2010/main" val="35560423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29</a:t>
            </a:fld>
            <a:endParaRPr lang="en-US" dirty="0"/>
          </a:p>
        </p:txBody>
      </p:sp>
    </p:spTree>
    <p:extLst>
      <p:ext uri="{BB962C8B-B14F-4D97-AF65-F5344CB8AC3E}">
        <p14:creationId xmlns:p14="http://schemas.microsoft.com/office/powerpoint/2010/main" val="369240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3</a:t>
            </a:fld>
            <a:endParaRPr lang="en-US" dirty="0"/>
          </a:p>
        </p:txBody>
      </p:sp>
    </p:spTree>
    <p:extLst>
      <p:ext uri="{BB962C8B-B14F-4D97-AF65-F5344CB8AC3E}">
        <p14:creationId xmlns:p14="http://schemas.microsoft.com/office/powerpoint/2010/main" val="33356450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30</a:t>
            </a:fld>
            <a:endParaRPr lang="en-US" dirty="0"/>
          </a:p>
        </p:txBody>
      </p:sp>
    </p:spTree>
    <p:extLst>
      <p:ext uri="{BB962C8B-B14F-4D97-AF65-F5344CB8AC3E}">
        <p14:creationId xmlns:p14="http://schemas.microsoft.com/office/powerpoint/2010/main" val="2617418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4</a:t>
            </a:fld>
            <a:endParaRPr lang="en-US" dirty="0"/>
          </a:p>
        </p:txBody>
      </p:sp>
    </p:spTree>
    <p:extLst>
      <p:ext uri="{BB962C8B-B14F-4D97-AF65-F5344CB8AC3E}">
        <p14:creationId xmlns:p14="http://schemas.microsoft.com/office/powerpoint/2010/main" val="873660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5</a:t>
            </a:fld>
            <a:endParaRPr lang="en-US" dirty="0"/>
          </a:p>
        </p:txBody>
      </p:sp>
    </p:spTree>
    <p:extLst>
      <p:ext uri="{BB962C8B-B14F-4D97-AF65-F5344CB8AC3E}">
        <p14:creationId xmlns:p14="http://schemas.microsoft.com/office/powerpoint/2010/main" val="989078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6</a:t>
            </a:fld>
            <a:endParaRPr lang="en-US" dirty="0"/>
          </a:p>
        </p:txBody>
      </p:sp>
    </p:spTree>
    <p:extLst>
      <p:ext uri="{BB962C8B-B14F-4D97-AF65-F5344CB8AC3E}">
        <p14:creationId xmlns:p14="http://schemas.microsoft.com/office/powerpoint/2010/main" val="1336353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7</a:t>
            </a:fld>
            <a:endParaRPr lang="en-US" dirty="0"/>
          </a:p>
        </p:txBody>
      </p:sp>
    </p:spTree>
    <p:extLst>
      <p:ext uri="{BB962C8B-B14F-4D97-AF65-F5344CB8AC3E}">
        <p14:creationId xmlns:p14="http://schemas.microsoft.com/office/powerpoint/2010/main" val="3847415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8</a:t>
            </a:fld>
            <a:endParaRPr lang="en-US" dirty="0"/>
          </a:p>
        </p:txBody>
      </p:sp>
    </p:spTree>
    <p:extLst>
      <p:ext uri="{BB962C8B-B14F-4D97-AF65-F5344CB8AC3E}">
        <p14:creationId xmlns:p14="http://schemas.microsoft.com/office/powerpoint/2010/main" val="4099688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ED498D-6977-40EC-8E5E-7EB644D5E759}" type="slidenum">
              <a:rPr lang="en-US" smtClean="0"/>
              <a:t>9</a:t>
            </a:fld>
            <a:endParaRPr lang="en-US" dirty="0"/>
          </a:p>
        </p:txBody>
      </p:sp>
    </p:spTree>
    <p:extLst>
      <p:ext uri="{BB962C8B-B14F-4D97-AF65-F5344CB8AC3E}">
        <p14:creationId xmlns:p14="http://schemas.microsoft.com/office/powerpoint/2010/main" val="40282891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7243A69-0676-4006-89AB-F13A7F1A2BC2}"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3E153-678B-48F9-A03D-C7F3DE28E276}" type="slidenum">
              <a:rPr lang="en-US" smtClean="0"/>
              <a:t>‹#›</a:t>
            </a:fld>
            <a:endParaRPr lang="en-US"/>
          </a:p>
        </p:txBody>
      </p:sp>
    </p:spTree>
    <p:extLst>
      <p:ext uri="{BB962C8B-B14F-4D97-AF65-F5344CB8AC3E}">
        <p14:creationId xmlns:p14="http://schemas.microsoft.com/office/powerpoint/2010/main" val="144378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243A69-0676-4006-89AB-F13A7F1A2BC2}"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3E153-678B-48F9-A03D-C7F3DE28E276}" type="slidenum">
              <a:rPr lang="en-US" smtClean="0"/>
              <a:t>‹#›</a:t>
            </a:fld>
            <a:endParaRPr lang="en-US"/>
          </a:p>
        </p:txBody>
      </p:sp>
    </p:spTree>
    <p:extLst>
      <p:ext uri="{BB962C8B-B14F-4D97-AF65-F5344CB8AC3E}">
        <p14:creationId xmlns:p14="http://schemas.microsoft.com/office/powerpoint/2010/main" val="72006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243A69-0676-4006-89AB-F13A7F1A2BC2}"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3E153-678B-48F9-A03D-C7F3DE28E276}" type="slidenum">
              <a:rPr lang="en-US" smtClean="0"/>
              <a:t>‹#›</a:t>
            </a:fld>
            <a:endParaRPr lang="en-US"/>
          </a:p>
        </p:txBody>
      </p:sp>
    </p:spTree>
    <p:extLst>
      <p:ext uri="{BB962C8B-B14F-4D97-AF65-F5344CB8AC3E}">
        <p14:creationId xmlns:p14="http://schemas.microsoft.com/office/powerpoint/2010/main" val="1523323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hree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6055A408-237F-4430-903D-49994B8E1677}" type="datetime1">
              <a:rPr lang="en-US" smtClean="0"/>
              <a:t>7/8/2025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smtClean="0"/>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720000" tIns="108000" anchor="ctr" anchorCtr="0">
            <a:normAutofit/>
          </a:bodyPr>
          <a:lstStyle>
            <a:lvl1pPr>
              <a:defRPr sz="3600"/>
            </a:lvl1pPr>
          </a:lstStyle>
          <a:p>
            <a:r>
              <a:rPr lang="en-US" smtClean="0"/>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4355" y="1812759"/>
            <a:ext cx="4954159" cy="37481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3">
            <a:extLst>
              <a:ext uri="{FF2B5EF4-FFF2-40B4-BE49-F238E27FC236}">
                <a16:creationId xmlns:a16="http://schemas.microsoft.com/office/drawing/2014/main" id="{2F227ADD-898B-46CB-92A8-AC4962D20811}"/>
              </a:ext>
            </a:extLst>
          </p:cNvPr>
          <p:cNvSpPr>
            <a:spLocks noGrp="1"/>
          </p:cNvSpPr>
          <p:nvPr>
            <p:ph sz="half" idx="2"/>
          </p:nvPr>
        </p:nvSpPr>
        <p:spPr>
          <a:xfrm>
            <a:off x="6499901" y="1812759"/>
            <a:ext cx="4954159" cy="37481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771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Picture with Content">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274C8CE4-6594-4434-AA7B-C5DDAFBE02A0}" type="datetime1">
              <a:rPr lang="en-US" smtClean="0"/>
              <a:t>7/8/2025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dirty="0"/>
              <a:t>TEACH A COURSE</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Picture Placeholder 5">
            <a:extLst>
              <a:ext uri="{FF2B5EF4-FFF2-40B4-BE49-F238E27FC236}">
                <a16:creationId xmlns:a16="http://schemas.microsoft.com/office/drawing/2014/main" id="{7BF857FE-9EDF-40AC-A282-858EC0C2C6A7}"/>
              </a:ext>
            </a:extLst>
          </p:cNvPr>
          <p:cNvSpPr>
            <a:spLocks noGrp="1"/>
          </p:cNvSpPr>
          <p:nvPr>
            <p:ph type="pic" sz="quarter" idx="13"/>
          </p:nvPr>
        </p:nvSpPr>
        <p:spPr>
          <a:xfrm>
            <a:off x="0" y="0"/>
            <a:ext cx="12192000" cy="6408000"/>
          </a:xfrm>
        </p:spPr>
        <p:txBody>
          <a:bodyPr anchor="ctr" anchorCtr="0">
            <a:normAutofit/>
          </a:bodyPr>
          <a:lstStyle>
            <a:lvl1pPr algn="ctr">
              <a:defRPr sz="1600"/>
            </a:lvl1pPr>
          </a:lstStyle>
          <a:p>
            <a:r>
              <a:rPr lang="en-US" smtClean="0"/>
              <a:t>Click icon to add picture</a:t>
            </a:r>
            <a:endParaRPr lang="ru-RU" dirty="0"/>
          </a:p>
        </p:txBody>
      </p:sp>
      <p:sp>
        <p:nvSpPr>
          <p:cNvPr id="13" name="Title 7">
            <a:extLst>
              <a:ext uri="{FF2B5EF4-FFF2-40B4-BE49-F238E27FC236}">
                <a16:creationId xmlns:a16="http://schemas.microsoft.com/office/drawing/2014/main" id="{8BBD3378-DD0B-4070-88AA-07DEEA1B7A80}"/>
              </a:ext>
            </a:extLst>
          </p:cNvPr>
          <p:cNvSpPr>
            <a:spLocks noGrp="1"/>
          </p:cNvSpPr>
          <p:nvPr>
            <p:ph type="title"/>
          </p:nvPr>
        </p:nvSpPr>
        <p:spPr>
          <a:xfrm>
            <a:off x="0" y="0"/>
            <a:ext cx="12192000" cy="1296537"/>
          </a:xfrm>
          <a:solidFill>
            <a:schemeClr val="accent1">
              <a:lumMod val="40000"/>
              <a:lumOff val="60000"/>
              <a:alpha val="50000"/>
            </a:schemeClr>
          </a:solidFill>
        </p:spPr>
        <p:txBody>
          <a:bodyPr lIns="684000" tIns="108000" anchor="ctr" anchorCtr="0">
            <a:normAutofit/>
          </a:bodyPr>
          <a:lstStyle>
            <a:lvl1pPr>
              <a:defRPr sz="3600"/>
            </a:lvl1pPr>
          </a:lstStyle>
          <a:p>
            <a:r>
              <a:rPr lang="en-US" smtClean="0"/>
              <a:t>Click to edit Master title style</a:t>
            </a:r>
            <a:endParaRPr lang="en-US" dirty="0"/>
          </a:p>
        </p:txBody>
      </p:sp>
      <p:sp>
        <p:nvSpPr>
          <p:cNvPr id="14" name="Content Placeholder 2">
            <a:extLst>
              <a:ext uri="{FF2B5EF4-FFF2-40B4-BE49-F238E27FC236}">
                <a16:creationId xmlns:a16="http://schemas.microsoft.com/office/drawing/2014/main" id="{B8349DBD-05C9-497A-BAB7-08CE307FB98A}"/>
              </a:ext>
            </a:extLst>
          </p:cNvPr>
          <p:cNvSpPr>
            <a:spLocks noGrp="1"/>
          </p:cNvSpPr>
          <p:nvPr>
            <p:ph sz="half" idx="1"/>
          </p:nvPr>
        </p:nvSpPr>
        <p:spPr>
          <a:xfrm>
            <a:off x="747981" y="1812759"/>
            <a:ext cx="10905457" cy="408841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6" name="Straight Connector 15">
            <a:extLst>
              <a:ext uri="{FF2B5EF4-FFF2-40B4-BE49-F238E27FC236}">
                <a16:creationId xmlns:a16="http://schemas.microsoft.com/office/drawing/2014/main" id="{8B0AF26B-41C3-4BBB-A8E9-8EAB965C6D7A}"/>
              </a:ext>
            </a:extLst>
          </p:cNvPr>
          <p:cNvCxnSpPr/>
          <p:nvPr userDrawn="1"/>
        </p:nvCxnSpPr>
        <p:spPr>
          <a:xfrm>
            <a:off x="-600" y="1283417"/>
            <a:ext cx="12193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1085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7243A69-0676-4006-89AB-F13A7F1A2BC2}"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3E153-678B-48F9-A03D-C7F3DE28E276}" type="slidenum">
              <a:rPr lang="en-US" smtClean="0"/>
              <a:t>‹#›</a:t>
            </a:fld>
            <a:endParaRPr lang="en-US"/>
          </a:p>
        </p:txBody>
      </p:sp>
    </p:spTree>
    <p:extLst>
      <p:ext uri="{BB962C8B-B14F-4D97-AF65-F5344CB8AC3E}">
        <p14:creationId xmlns:p14="http://schemas.microsoft.com/office/powerpoint/2010/main" val="1408635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7243A69-0676-4006-89AB-F13A7F1A2BC2}"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23E153-678B-48F9-A03D-C7F3DE28E276}" type="slidenum">
              <a:rPr lang="en-US" smtClean="0"/>
              <a:t>‹#›</a:t>
            </a:fld>
            <a:endParaRPr lang="en-US"/>
          </a:p>
        </p:txBody>
      </p:sp>
    </p:spTree>
    <p:extLst>
      <p:ext uri="{BB962C8B-B14F-4D97-AF65-F5344CB8AC3E}">
        <p14:creationId xmlns:p14="http://schemas.microsoft.com/office/powerpoint/2010/main" val="1938249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7243A69-0676-4006-89AB-F13A7F1A2BC2}"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23E153-678B-48F9-A03D-C7F3DE28E276}" type="slidenum">
              <a:rPr lang="en-US" smtClean="0"/>
              <a:t>‹#›</a:t>
            </a:fld>
            <a:endParaRPr lang="en-US"/>
          </a:p>
        </p:txBody>
      </p:sp>
    </p:spTree>
    <p:extLst>
      <p:ext uri="{BB962C8B-B14F-4D97-AF65-F5344CB8AC3E}">
        <p14:creationId xmlns:p14="http://schemas.microsoft.com/office/powerpoint/2010/main" val="1305706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7243A69-0676-4006-89AB-F13A7F1A2BC2}" type="datetimeFigureOut">
              <a:rPr lang="en-US" smtClean="0"/>
              <a:t>7/8/2025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23E153-678B-48F9-A03D-C7F3DE28E276}" type="slidenum">
              <a:rPr lang="en-US" smtClean="0"/>
              <a:t>‹#›</a:t>
            </a:fld>
            <a:endParaRPr lang="en-US"/>
          </a:p>
        </p:txBody>
      </p:sp>
    </p:spTree>
    <p:extLst>
      <p:ext uri="{BB962C8B-B14F-4D97-AF65-F5344CB8AC3E}">
        <p14:creationId xmlns:p14="http://schemas.microsoft.com/office/powerpoint/2010/main" val="2632721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7243A69-0676-4006-89AB-F13A7F1A2BC2}" type="datetimeFigureOut">
              <a:rPr lang="en-US" smtClean="0"/>
              <a:t>7/8/2025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23E153-678B-48F9-A03D-C7F3DE28E276}" type="slidenum">
              <a:rPr lang="en-US" smtClean="0"/>
              <a:t>‹#›</a:t>
            </a:fld>
            <a:endParaRPr lang="en-US"/>
          </a:p>
        </p:txBody>
      </p:sp>
    </p:spTree>
    <p:extLst>
      <p:ext uri="{BB962C8B-B14F-4D97-AF65-F5344CB8AC3E}">
        <p14:creationId xmlns:p14="http://schemas.microsoft.com/office/powerpoint/2010/main" val="2064837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43A69-0676-4006-89AB-F13A7F1A2BC2}" type="datetimeFigureOut">
              <a:rPr lang="en-US" smtClean="0"/>
              <a:t>7/8/2025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23E153-678B-48F9-A03D-C7F3DE28E276}" type="slidenum">
              <a:rPr lang="en-US" smtClean="0"/>
              <a:t>‹#›</a:t>
            </a:fld>
            <a:endParaRPr lang="en-US"/>
          </a:p>
        </p:txBody>
      </p:sp>
    </p:spTree>
    <p:extLst>
      <p:ext uri="{BB962C8B-B14F-4D97-AF65-F5344CB8AC3E}">
        <p14:creationId xmlns:p14="http://schemas.microsoft.com/office/powerpoint/2010/main" val="3954766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243A69-0676-4006-89AB-F13A7F1A2BC2}"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23E153-678B-48F9-A03D-C7F3DE28E276}" type="slidenum">
              <a:rPr lang="en-US" smtClean="0"/>
              <a:t>‹#›</a:t>
            </a:fld>
            <a:endParaRPr lang="en-US"/>
          </a:p>
        </p:txBody>
      </p:sp>
    </p:spTree>
    <p:extLst>
      <p:ext uri="{BB962C8B-B14F-4D97-AF65-F5344CB8AC3E}">
        <p14:creationId xmlns:p14="http://schemas.microsoft.com/office/powerpoint/2010/main" val="874614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243A69-0676-4006-89AB-F13A7F1A2BC2}"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23E153-678B-48F9-A03D-C7F3DE28E276}" type="slidenum">
              <a:rPr lang="en-US" smtClean="0"/>
              <a:t>‹#›</a:t>
            </a:fld>
            <a:endParaRPr lang="en-US"/>
          </a:p>
        </p:txBody>
      </p:sp>
    </p:spTree>
    <p:extLst>
      <p:ext uri="{BB962C8B-B14F-4D97-AF65-F5344CB8AC3E}">
        <p14:creationId xmlns:p14="http://schemas.microsoft.com/office/powerpoint/2010/main" val="314083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243A69-0676-4006-89AB-F13A7F1A2BC2}" type="datetimeFigureOut">
              <a:rPr lang="en-US" smtClean="0"/>
              <a:t>7/8/2025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23E153-678B-48F9-A03D-C7F3DE28E276}" type="slidenum">
              <a:rPr lang="en-US" smtClean="0"/>
              <a:t>‹#›</a:t>
            </a:fld>
            <a:endParaRPr lang="en-US"/>
          </a:p>
        </p:txBody>
      </p:sp>
    </p:spTree>
    <p:extLst>
      <p:ext uri="{BB962C8B-B14F-4D97-AF65-F5344CB8AC3E}">
        <p14:creationId xmlns:p14="http://schemas.microsoft.com/office/powerpoint/2010/main" val="3124156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12" Type="http://schemas.openxmlformats.org/officeDocument/2006/relationships/image" Target="../media/image121.sv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QuickStyle" Target="../diagrams/quickStyle1.xml"/><Relationship Id="rId11" Type="http://schemas.openxmlformats.org/officeDocument/2006/relationships/image" Target="../media/image120.svg"/><Relationship Id="rId5" Type="http://schemas.openxmlformats.org/officeDocument/2006/relationships/diagramLayout" Target="../diagrams/layout1.xml"/><Relationship Id="rId10" Type="http://schemas.openxmlformats.org/officeDocument/2006/relationships/image" Target="../media/image8.png"/><Relationship Id="rId4" Type="http://schemas.openxmlformats.org/officeDocument/2006/relationships/diagramData" Target="../diagrams/data1.xml"/><Relationship Id="rId9" Type="http://schemas.openxmlformats.org/officeDocument/2006/relationships/image" Target="../media/image9.jpg"/></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6.tmp"/></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7.tmp"/></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7.tmp"/></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hyperlink" Target="https://mail.google.com/"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18.tmp"/></Relationships>
</file>

<file path=ppt/slides/_rels/slide2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9.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hyperlink" Target="mailto:example@gmail.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7" y="0"/>
            <a:ext cx="12188952" cy="728097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503" y="0"/>
            <a:ext cx="12030956" cy="4915076"/>
          </a:xfrm>
          <a:prstGeom prst="rect">
            <a:avLst/>
          </a:prstGeom>
        </p:spPr>
      </p:pic>
      <p:sp>
        <p:nvSpPr>
          <p:cNvPr id="2" name="Title 1">
            <a:extLst>
              <a:ext uri="{FF2B5EF4-FFF2-40B4-BE49-F238E27FC236}">
                <a16:creationId xmlns:a16="http://schemas.microsoft.com/office/drawing/2014/main" id="{AB512D56-3115-4658-A559-1918ADBF37B8}"/>
              </a:ext>
            </a:extLst>
          </p:cNvPr>
          <p:cNvSpPr>
            <a:spLocks noGrp="1"/>
          </p:cNvSpPr>
          <p:nvPr>
            <p:ph type="ctrTitle"/>
          </p:nvPr>
        </p:nvSpPr>
        <p:spPr>
          <a:xfrm>
            <a:off x="1507" y="4441371"/>
            <a:ext cx="12188952" cy="2745446"/>
          </a:xfrm>
          <a:solidFill>
            <a:schemeClr val="bg2"/>
          </a:solidFill>
        </p:spPr>
        <p:txBody>
          <a:bodyPr anchor="ctr">
            <a:noAutofit/>
          </a:bodyPr>
          <a:lstStyle/>
          <a:p>
            <a:pPr algn="r"/>
            <a:r>
              <a:rPr lang="en-US" sz="8800" b="1" dirty="0" smtClean="0">
                <a:solidFill>
                  <a:srgbClr val="FF0000"/>
                </a:solidFill>
                <a:latin typeface="Times New Roman" panose="02020603050405020304" pitchFamily="18" charset="0"/>
                <a:cs typeface="Times New Roman" panose="02020603050405020304" pitchFamily="18" charset="0"/>
              </a:rPr>
              <a:t>INTERNET AND  EMAIL</a:t>
            </a:r>
            <a:endParaRPr lang="en-US" sz="8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62971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Man shows something on laptop">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0" y="17928"/>
            <a:ext cx="12153686" cy="6428910"/>
          </a:xfrm>
        </p:spPr>
      </p:pic>
      <p:sp>
        <p:nvSpPr>
          <p:cNvPr id="17" name="Slide Number Placeholder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a:lstStyle/>
          <a:p>
            <a:fld id="{3A98EE3D-8CD1-4C3F-BD1C-C98C9596463C}" type="slidenum">
              <a:rPr lang="en-US" smtClean="0"/>
              <a:pPr/>
              <a:t>10</a:t>
            </a:fld>
            <a:endParaRPr lang="en-US" dirty="0"/>
          </a:p>
        </p:txBody>
      </p:sp>
      <p:sp>
        <p:nvSpPr>
          <p:cNvPr id="10" name="Footer Placeholder 1">
            <a:extLst>
              <a:ext uri="{FF2B5EF4-FFF2-40B4-BE49-F238E27FC236}">
                <a16:creationId xmlns:a16="http://schemas.microsoft.com/office/drawing/2014/main" id="{4B405FD7-7249-418C-81A0-22605891937A}"/>
              </a:ext>
            </a:extLst>
          </p:cNvPr>
          <p:cNvSpPr>
            <a:spLocks noGrp="1"/>
          </p:cNvSpPr>
          <p:nvPr>
            <p:ph type="ftr" sz="quarter" idx="11"/>
          </p:nvPr>
        </p:nvSpPr>
        <p:spPr>
          <a:xfrm>
            <a:off x="643051" y="6446838"/>
            <a:ext cx="6818262" cy="365125"/>
          </a:xfrm>
          <a:prstGeom prst="rect">
            <a:avLst/>
          </a:prstGeom>
        </p:spPr>
        <p:txBody>
          <a:bodyPr anchor="ctr">
            <a:normAutofit/>
          </a:bodyPr>
          <a:lstStyle/>
          <a:p>
            <a:pPr>
              <a:spcAft>
                <a:spcPts val="600"/>
              </a:spcAft>
            </a:pPr>
            <a:r>
              <a:rPr lang="en-US" sz="1000" b="1" dirty="0" smtClean="0">
                <a:solidFill>
                  <a:schemeClr val="bg1"/>
                </a:solidFill>
              </a:rPr>
              <a:t>Internet and email</a:t>
            </a:r>
            <a:endParaRPr lang="en-US" sz="1000" b="1" dirty="0">
              <a:solidFill>
                <a:schemeClr val="bg1"/>
              </a:solidFill>
            </a:endParaRPr>
          </a:p>
        </p:txBody>
      </p:sp>
      <p:sp>
        <p:nvSpPr>
          <p:cNvPr id="11" name="Slide Number Placeholder 2">
            <a:extLst>
              <a:ext uri="{FF2B5EF4-FFF2-40B4-BE49-F238E27FC236}">
                <a16:creationId xmlns:a16="http://schemas.microsoft.com/office/drawing/2014/main" id="{937BB364-4E7C-4A74-9C1B-A29DA61C1487}"/>
              </a:ext>
            </a:extLst>
          </p:cNvPr>
          <p:cNvSpPr txBox="1">
            <a:spLocks/>
          </p:cNvSpPr>
          <p:nvPr/>
        </p:nvSpPr>
        <p:spPr>
          <a:xfrm>
            <a:off x="10930596" y="6446838"/>
            <a:ext cx="617912"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3A98EE3D-8CD1-4C3F-BD1C-C98C9596463C}" type="slidenum">
              <a:rPr lang="en-US" smtClean="0"/>
              <a:pPr>
                <a:spcAft>
                  <a:spcPts val="600"/>
                </a:spcAft>
              </a:pPr>
              <a:t>10</a:t>
            </a:fld>
            <a:endParaRPr lang="en-US" dirty="0"/>
          </a:p>
        </p:txBody>
      </p:sp>
      <p:sp>
        <p:nvSpPr>
          <p:cNvPr id="12" name="Title 4">
            <a:extLst>
              <a:ext uri="{FF2B5EF4-FFF2-40B4-BE49-F238E27FC236}">
                <a16:creationId xmlns:a16="http://schemas.microsoft.com/office/drawing/2014/main" id="{2C9DFBED-0159-4EAC-AAAF-5AA47CA2F8AE}"/>
              </a:ext>
            </a:extLst>
          </p:cNvPr>
          <p:cNvSpPr>
            <a:spLocks noGrp="1"/>
          </p:cNvSpPr>
          <p:nvPr>
            <p:ph type="title"/>
          </p:nvPr>
        </p:nvSpPr>
        <p:spPr>
          <a:xfrm>
            <a:off x="2211" y="1"/>
            <a:ext cx="12187578" cy="1291770"/>
          </a:xfrm>
        </p:spPr>
        <p:txBody>
          <a:bodyPr>
            <a:noAutofit/>
          </a:bodyPr>
          <a:lstStyle/>
          <a:p>
            <a:r>
              <a:rPr lang="en-US" sz="5400" b="1" dirty="0" smtClean="0">
                <a:latin typeface="Times New Roman" panose="02020603050405020304" pitchFamily="18" charset="0"/>
                <a:cs typeface="Times New Roman" panose="02020603050405020304" pitchFamily="18" charset="0"/>
              </a:rPr>
              <a:t>Internet Connectivity Requirements</a:t>
            </a:r>
            <a:endParaRPr lang="en-US" sz="5400" b="1" dirty="0">
              <a:latin typeface="Times New Roman" panose="02020603050405020304" pitchFamily="18" charset="0"/>
              <a:cs typeface="Times New Roman" panose="02020603050405020304" pitchFamily="18" charset="0"/>
            </a:endParaRPr>
          </a:p>
        </p:txBody>
      </p:sp>
      <p:sp>
        <p:nvSpPr>
          <p:cNvPr id="13" name="Content Placeholder 3"/>
          <p:cNvSpPr>
            <a:spLocks noGrp="1"/>
          </p:cNvSpPr>
          <p:nvPr>
            <p:ph sz="half" idx="1"/>
          </p:nvPr>
        </p:nvSpPr>
        <p:spPr>
          <a:xfrm>
            <a:off x="92765" y="1291771"/>
            <a:ext cx="11767931" cy="5064579"/>
          </a:xfrm>
        </p:spPr>
        <p:txBody>
          <a:bodyPr>
            <a:noAutofit/>
          </a:bodyPr>
          <a:lstStyle/>
          <a:p>
            <a:pPr marL="0" indent="0">
              <a:buNone/>
            </a:pPr>
            <a:r>
              <a:rPr lang="en-US" sz="3600" dirty="0" smtClean="0"/>
              <a:t>4</a:t>
            </a:r>
            <a:r>
              <a:rPr lang="en-US" sz="3600" dirty="0" smtClean="0">
                <a:solidFill>
                  <a:schemeClr val="tx1"/>
                </a:solidFill>
              </a:rPr>
              <a:t>. </a:t>
            </a:r>
            <a:r>
              <a:rPr lang="en-US" sz="3600" b="1" dirty="0" smtClean="0">
                <a:solidFill>
                  <a:srgbClr val="FF0000"/>
                </a:solidFill>
              </a:rPr>
              <a:t>Internet Service Providers (ISP’s</a:t>
            </a:r>
            <a:r>
              <a:rPr lang="en-US" sz="3600" dirty="0" smtClean="0">
                <a:solidFill>
                  <a:schemeClr val="tx1"/>
                </a:solidFill>
              </a:rPr>
              <a:t>)</a:t>
            </a:r>
          </a:p>
          <a:p>
            <a:r>
              <a:rPr lang="en-US" sz="3600" dirty="0">
                <a:solidFill>
                  <a:schemeClr val="tx1"/>
                </a:solidFill>
              </a:rPr>
              <a:t>A</a:t>
            </a:r>
            <a:r>
              <a:rPr lang="en-US" sz="3600" dirty="0" smtClean="0">
                <a:solidFill>
                  <a:schemeClr val="tx1"/>
                </a:solidFill>
              </a:rPr>
              <a:t> </a:t>
            </a:r>
            <a:r>
              <a:rPr lang="en-US" sz="3600" dirty="0">
                <a:solidFill>
                  <a:schemeClr val="tx1"/>
                </a:solidFill>
              </a:rPr>
              <a:t>company that provides access to the internet and related </a:t>
            </a:r>
            <a:r>
              <a:rPr lang="en-US" sz="3600" dirty="0" smtClean="0">
                <a:solidFill>
                  <a:schemeClr val="tx1"/>
                </a:solidFill>
              </a:rPr>
              <a:t>services</a:t>
            </a:r>
          </a:p>
          <a:p>
            <a:r>
              <a:rPr lang="en-US" sz="3600" dirty="0" smtClean="0">
                <a:solidFill>
                  <a:schemeClr val="tx1"/>
                </a:solidFill>
              </a:rPr>
              <a:t>The most popular internet service providers in </a:t>
            </a:r>
            <a:r>
              <a:rPr lang="en-US" sz="3600" dirty="0" err="1" smtClean="0">
                <a:solidFill>
                  <a:schemeClr val="tx1"/>
                </a:solidFill>
              </a:rPr>
              <a:t>kenya</a:t>
            </a:r>
            <a:r>
              <a:rPr lang="en-US" sz="3600" dirty="0" smtClean="0">
                <a:solidFill>
                  <a:schemeClr val="tx1"/>
                </a:solidFill>
              </a:rPr>
              <a:t> are Safaricom, Telkom, Airtel, </a:t>
            </a:r>
            <a:r>
              <a:rPr lang="en-US" sz="3600" dirty="0" err="1" smtClean="0">
                <a:solidFill>
                  <a:schemeClr val="tx1"/>
                </a:solidFill>
              </a:rPr>
              <a:t>Faiba</a:t>
            </a:r>
            <a:r>
              <a:rPr lang="en-US" sz="3600" dirty="0" smtClean="0">
                <a:solidFill>
                  <a:schemeClr val="tx1"/>
                </a:solidFill>
              </a:rPr>
              <a:t> Internet, Kenya web limited </a:t>
            </a:r>
            <a:r>
              <a:rPr lang="en-US" sz="3600" dirty="0" err="1" smtClean="0">
                <a:solidFill>
                  <a:schemeClr val="tx1"/>
                </a:solidFill>
              </a:rPr>
              <a:t>etc</a:t>
            </a:r>
            <a:endParaRPr lang="en-US" sz="3600" dirty="0" smtClean="0">
              <a:solidFill>
                <a:schemeClr val="tx1"/>
              </a:solidFill>
            </a:endParaRPr>
          </a:p>
          <a:p>
            <a:pPr marL="0" indent="0">
              <a:buNone/>
            </a:pPr>
            <a:r>
              <a:rPr lang="en-US" sz="3600" b="1" dirty="0" smtClean="0">
                <a:solidFill>
                  <a:srgbClr val="FF0000"/>
                </a:solidFill>
              </a:rPr>
              <a:t>5. Software</a:t>
            </a:r>
          </a:p>
          <a:p>
            <a:r>
              <a:rPr lang="en-US" sz="3600" dirty="0" smtClean="0">
                <a:solidFill>
                  <a:schemeClr val="tx1"/>
                </a:solidFill>
              </a:rPr>
              <a:t>To access internet services, a computer must be installed with an internet </a:t>
            </a:r>
            <a:r>
              <a:rPr lang="en-US" sz="3600" i="1" dirty="0" smtClean="0">
                <a:solidFill>
                  <a:srgbClr val="FF0000"/>
                </a:solidFill>
              </a:rPr>
              <a:t>protocol</a:t>
            </a:r>
            <a:r>
              <a:rPr lang="en-US" sz="3600" dirty="0" smtClean="0">
                <a:solidFill>
                  <a:schemeClr val="tx1"/>
                </a:solidFill>
              </a:rPr>
              <a:t>, a </a:t>
            </a:r>
            <a:r>
              <a:rPr lang="en-US" sz="3600" i="1" dirty="0" smtClean="0">
                <a:solidFill>
                  <a:srgbClr val="FF0000"/>
                </a:solidFill>
              </a:rPr>
              <a:t>browser</a:t>
            </a:r>
            <a:r>
              <a:rPr lang="en-US" sz="3600" dirty="0" smtClean="0">
                <a:solidFill>
                  <a:schemeClr val="tx1"/>
                </a:solidFill>
              </a:rPr>
              <a:t> and </a:t>
            </a:r>
            <a:r>
              <a:rPr lang="en-US" sz="3600" i="1" dirty="0" smtClean="0">
                <a:solidFill>
                  <a:srgbClr val="FF0000"/>
                </a:solidFill>
              </a:rPr>
              <a:t>e-mail</a:t>
            </a:r>
            <a:r>
              <a:rPr lang="en-US" sz="3600" dirty="0" smtClean="0">
                <a:solidFill>
                  <a:schemeClr val="tx1"/>
                </a:solidFill>
              </a:rPr>
              <a:t> client</a:t>
            </a:r>
          </a:p>
          <a:p>
            <a:endParaRPr lang="en-US" sz="3600" dirty="0">
              <a:solidFill>
                <a:schemeClr val="tx1"/>
              </a:solidFill>
            </a:endParaRPr>
          </a:p>
        </p:txBody>
      </p:sp>
      <p:sp>
        <p:nvSpPr>
          <p:cNvPr id="9" name="Content Placeholder 3"/>
          <p:cNvSpPr txBox="1">
            <a:spLocks/>
          </p:cNvSpPr>
          <p:nvPr/>
        </p:nvSpPr>
        <p:spPr>
          <a:xfrm>
            <a:off x="6720115" y="1762410"/>
            <a:ext cx="5433571" cy="4684428"/>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2400" dirty="0">
              <a:solidFill>
                <a:schemeClr val="tx1"/>
              </a:solidFill>
            </a:endParaRPr>
          </a:p>
        </p:txBody>
      </p:sp>
    </p:spTree>
    <p:extLst>
      <p:ext uri="{BB962C8B-B14F-4D97-AF65-F5344CB8AC3E}">
        <p14:creationId xmlns:p14="http://schemas.microsoft.com/office/powerpoint/2010/main" val="37587288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Man shows something on laptop">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0" y="17928"/>
            <a:ext cx="12153686" cy="6428910"/>
          </a:xfrm>
        </p:spPr>
      </p:pic>
      <p:sp>
        <p:nvSpPr>
          <p:cNvPr id="17" name="Slide Number Placeholder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a:lstStyle/>
          <a:p>
            <a:fld id="{3A98EE3D-8CD1-4C3F-BD1C-C98C9596463C}" type="slidenum">
              <a:rPr lang="en-US" smtClean="0"/>
              <a:pPr/>
              <a:t>11</a:t>
            </a:fld>
            <a:endParaRPr lang="en-US" dirty="0"/>
          </a:p>
        </p:txBody>
      </p:sp>
      <p:sp>
        <p:nvSpPr>
          <p:cNvPr id="10" name="Footer Placeholder 1">
            <a:extLst>
              <a:ext uri="{FF2B5EF4-FFF2-40B4-BE49-F238E27FC236}">
                <a16:creationId xmlns:a16="http://schemas.microsoft.com/office/drawing/2014/main" id="{4B405FD7-7249-418C-81A0-22605891937A}"/>
              </a:ext>
            </a:extLst>
          </p:cNvPr>
          <p:cNvSpPr>
            <a:spLocks noGrp="1"/>
          </p:cNvSpPr>
          <p:nvPr>
            <p:ph type="ftr" sz="quarter" idx="11"/>
          </p:nvPr>
        </p:nvSpPr>
        <p:spPr>
          <a:xfrm>
            <a:off x="643051" y="6446838"/>
            <a:ext cx="6818262" cy="365125"/>
          </a:xfrm>
          <a:prstGeom prst="rect">
            <a:avLst/>
          </a:prstGeom>
        </p:spPr>
        <p:txBody>
          <a:bodyPr anchor="ctr">
            <a:normAutofit/>
          </a:bodyPr>
          <a:lstStyle/>
          <a:p>
            <a:pPr>
              <a:spcAft>
                <a:spcPts val="600"/>
              </a:spcAft>
            </a:pPr>
            <a:r>
              <a:rPr lang="en-US" sz="1000" b="1" dirty="0" smtClean="0">
                <a:solidFill>
                  <a:schemeClr val="bg1"/>
                </a:solidFill>
              </a:rPr>
              <a:t>Internet and email</a:t>
            </a:r>
            <a:endParaRPr lang="en-US" sz="1000" b="1" dirty="0">
              <a:solidFill>
                <a:schemeClr val="bg1"/>
              </a:solidFill>
            </a:endParaRPr>
          </a:p>
        </p:txBody>
      </p:sp>
      <p:sp>
        <p:nvSpPr>
          <p:cNvPr id="11" name="Slide Number Placeholder 2">
            <a:extLst>
              <a:ext uri="{FF2B5EF4-FFF2-40B4-BE49-F238E27FC236}">
                <a16:creationId xmlns:a16="http://schemas.microsoft.com/office/drawing/2014/main" id="{937BB364-4E7C-4A74-9C1B-A29DA61C1487}"/>
              </a:ext>
            </a:extLst>
          </p:cNvPr>
          <p:cNvSpPr txBox="1">
            <a:spLocks/>
          </p:cNvSpPr>
          <p:nvPr/>
        </p:nvSpPr>
        <p:spPr>
          <a:xfrm>
            <a:off x="10930596" y="6446838"/>
            <a:ext cx="617912"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3A98EE3D-8CD1-4C3F-BD1C-C98C9596463C}" type="slidenum">
              <a:rPr lang="en-US" smtClean="0"/>
              <a:pPr>
                <a:spcAft>
                  <a:spcPts val="600"/>
                </a:spcAft>
              </a:pPr>
              <a:t>11</a:t>
            </a:fld>
            <a:endParaRPr lang="en-US" dirty="0"/>
          </a:p>
        </p:txBody>
      </p:sp>
      <p:sp>
        <p:nvSpPr>
          <p:cNvPr id="12" name="Title 4">
            <a:extLst>
              <a:ext uri="{FF2B5EF4-FFF2-40B4-BE49-F238E27FC236}">
                <a16:creationId xmlns:a16="http://schemas.microsoft.com/office/drawing/2014/main" id="{2C9DFBED-0159-4EAC-AAAF-5AA47CA2F8AE}"/>
              </a:ext>
            </a:extLst>
          </p:cNvPr>
          <p:cNvSpPr>
            <a:spLocks noGrp="1"/>
          </p:cNvSpPr>
          <p:nvPr>
            <p:ph type="title"/>
          </p:nvPr>
        </p:nvSpPr>
        <p:spPr>
          <a:xfrm>
            <a:off x="2211" y="1"/>
            <a:ext cx="12187578" cy="1291770"/>
          </a:xfrm>
        </p:spPr>
        <p:txBody>
          <a:bodyPr>
            <a:noAutofit/>
          </a:bodyPr>
          <a:lstStyle/>
          <a:p>
            <a:r>
              <a:rPr lang="en-US" sz="5400" b="1" dirty="0" smtClean="0">
                <a:latin typeface="Times New Roman" panose="02020603050405020304" pitchFamily="18" charset="0"/>
                <a:cs typeface="Times New Roman" panose="02020603050405020304" pitchFamily="18" charset="0"/>
              </a:rPr>
              <a:t>Internet Connectivity Requirements</a:t>
            </a:r>
            <a:endParaRPr lang="en-US" sz="5400" b="1" dirty="0">
              <a:latin typeface="Times New Roman" panose="02020603050405020304" pitchFamily="18" charset="0"/>
              <a:cs typeface="Times New Roman" panose="02020603050405020304" pitchFamily="18" charset="0"/>
            </a:endParaRPr>
          </a:p>
        </p:txBody>
      </p:sp>
      <p:sp>
        <p:nvSpPr>
          <p:cNvPr id="13" name="Content Placeholder 3"/>
          <p:cNvSpPr>
            <a:spLocks noGrp="1"/>
          </p:cNvSpPr>
          <p:nvPr>
            <p:ph sz="half" idx="1"/>
          </p:nvPr>
        </p:nvSpPr>
        <p:spPr>
          <a:xfrm>
            <a:off x="145774" y="1762410"/>
            <a:ext cx="11714922" cy="4593940"/>
          </a:xfrm>
        </p:spPr>
        <p:txBody>
          <a:bodyPr>
            <a:noAutofit/>
          </a:bodyPr>
          <a:lstStyle/>
          <a:p>
            <a:pPr marL="742950" indent="-742950">
              <a:buAutoNum type="alphaLcParenR"/>
            </a:pPr>
            <a:r>
              <a:rPr lang="en-US" sz="3200" dirty="0" smtClean="0">
                <a:solidFill>
                  <a:srgbClr val="FF0000"/>
                </a:solidFill>
              </a:rPr>
              <a:t>Protocols</a:t>
            </a:r>
          </a:p>
          <a:p>
            <a:pPr marL="0" indent="0">
              <a:buNone/>
            </a:pPr>
            <a:r>
              <a:rPr lang="en-US" sz="3200" dirty="0" smtClean="0"/>
              <a:t>Is a set of rules that governs how two networked devices can send  and receive data on the network.</a:t>
            </a:r>
          </a:p>
          <a:p>
            <a:pPr marL="0" indent="0">
              <a:buNone/>
            </a:pPr>
            <a:r>
              <a:rPr lang="en-US" sz="3200" dirty="0" smtClean="0"/>
              <a:t>Includes </a:t>
            </a:r>
            <a:r>
              <a:rPr lang="en-US" sz="3200" i="1" dirty="0" smtClean="0">
                <a:solidFill>
                  <a:srgbClr val="FF0000"/>
                </a:solidFill>
              </a:rPr>
              <a:t>Transmission control protocol  </a:t>
            </a:r>
            <a:r>
              <a:rPr lang="en-US" sz="3200" dirty="0" smtClean="0"/>
              <a:t>(TCP) and </a:t>
            </a:r>
            <a:r>
              <a:rPr lang="en-US" sz="3200" i="1" dirty="0" smtClean="0">
                <a:solidFill>
                  <a:srgbClr val="FF0000"/>
                </a:solidFill>
              </a:rPr>
              <a:t>Internet protocol</a:t>
            </a:r>
            <a:r>
              <a:rPr lang="en-US" sz="3200" dirty="0" smtClean="0"/>
              <a:t> (IP)</a:t>
            </a:r>
          </a:p>
          <a:p>
            <a:pPr marL="0" indent="0">
              <a:buNone/>
            </a:pPr>
            <a:r>
              <a:rPr lang="en-US" sz="3200" b="1" dirty="0" smtClean="0"/>
              <a:t>TCP-  </a:t>
            </a:r>
            <a:r>
              <a:rPr lang="en-US" sz="3200" dirty="0" smtClean="0"/>
              <a:t>determines how data is transmitted from one device </a:t>
            </a:r>
          </a:p>
          <a:p>
            <a:pPr marL="0" indent="0">
              <a:buNone/>
            </a:pPr>
            <a:r>
              <a:rPr lang="en-US" sz="3200" dirty="0" smtClean="0"/>
              <a:t>(source) to another (destination)</a:t>
            </a:r>
          </a:p>
          <a:p>
            <a:pPr marL="0" indent="0">
              <a:buNone/>
            </a:pPr>
            <a:r>
              <a:rPr lang="en-US" sz="3200" b="1" dirty="0" smtClean="0"/>
              <a:t>IP-</a:t>
            </a:r>
            <a:r>
              <a:rPr lang="en-US" sz="3200" dirty="0" smtClean="0"/>
              <a:t> gives each device connected to the internet a unique identifier or a logical </a:t>
            </a:r>
            <a:r>
              <a:rPr lang="en-US" sz="3200" dirty="0" err="1" smtClean="0"/>
              <a:t>adres</a:t>
            </a:r>
            <a:endParaRPr lang="en-US" sz="3200" dirty="0"/>
          </a:p>
        </p:txBody>
      </p:sp>
      <p:sp>
        <p:nvSpPr>
          <p:cNvPr id="9" name="Content Placeholder 3"/>
          <p:cNvSpPr txBox="1">
            <a:spLocks/>
          </p:cNvSpPr>
          <p:nvPr/>
        </p:nvSpPr>
        <p:spPr>
          <a:xfrm>
            <a:off x="6720115" y="1762410"/>
            <a:ext cx="5433571" cy="4684428"/>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2400" dirty="0">
              <a:solidFill>
                <a:schemeClr val="tx1"/>
              </a:solidFill>
            </a:endParaRPr>
          </a:p>
        </p:txBody>
      </p:sp>
      <p:sp>
        <p:nvSpPr>
          <p:cNvPr id="2" name="TextBox 1"/>
          <p:cNvSpPr txBox="1"/>
          <p:nvPr/>
        </p:nvSpPr>
        <p:spPr>
          <a:xfrm>
            <a:off x="145774" y="1291770"/>
            <a:ext cx="11714922" cy="523220"/>
          </a:xfrm>
          <a:prstGeom prst="rect">
            <a:avLst/>
          </a:prstGeom>
          <a:noFill/>
        </p:spPr>
        <p:txBody>
          <a:bodyPr wrap="square" rtlCol="0">
            <a:spAutoFit/>
          </a:bodyPr>
          <a:lstStyle/>
          <a:p>
            <a:r>
              <a:rPr lang="en-US" sz="2800" b="1" dirty="0" smtClean="0"/>
              <a:t>SOFTWARE</a:t>
            </a:r>
            <a:endParaRPr lang="en-US" sz="2800" b="1" dirty="0"/>
          </a:p>
        </p:txBody>
      </p:sp>
    </p:spTree>
    <p:extLst>
      <p:ext uri="{BB962C8B-B14F-4D97-AF65-F5344CB8AC3E}">
        <p14:creationId xmlns:p14="http://schemas.microsoft.com/office/powerpoint/2010/main" val="8075589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Man shows something on laptop">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0" y="17928"/>
            <a:ext cx="12153686" cy="6428910"/>
          </a:xfrm>
        </p:spPr>
      </p:pic>
      <p:sp>
        <p:nvSpPr>
          <p:cNvPr id="17" name="Slide Number Placeholder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a:lstStyle/>
          <a:p>
            <a:fld id="{3A98EE3D-8CD1-4C3F-BD1C-C98C9596463C}" type="slidenum">
              <a:rPr lang="en-US" smtClean="0"/>
              <a:pPr/>
              <a:t>12</a:t>
            </a:fld>
            <a:endParaRPr lang="en-US" dirty="0"/>
          </a:p>
        </p:txBody>
      </p:sp>
      <p:sp>
        <p:nvSpPr>
          <p:cNvPr id="10" name="Footer Placeholder 1">
            <a:extLst>
              <a:ext uri="{FF2B5EF4-FFF2-40B4-BE49-F238E27FC236}">
                <a16:creationId xmlns:a16="http://schemas.microsoft.com/office/drawing/2014/main" id="{4B405FD7-7249-418C-81A0-22605891937A}"/>
              </a:ext>
            </a:extLst>
          </p:cNvPr>
          <p:cNvSpPr>
            <a:spLocks noGrp="1"/>
          </p:cNvSpPr>
          <p:nvPr>
            <p:ph type="ftr" sz="quarter" idx="11"/>
          </p:nvPr>
        </p:nvSpPr>
        <p:spPr>
          <a:xfrm>
            <a:off x="643051" y="6446838"/>
            <a:ext cx="6818262" cy="365125"/>
          </a:xfrm>
          <a:prstGeom prst="rect">
            <a:avLst/>
          </a:prstGeom>
        </p:spPr>
        <p:txBody>
          <a:bodyPr anchor="ctr">
            <a:normAutofit/>
          </a:bodyPr>
          <a:lstStyle/>
          <a:p>
            <a:pPr>
              <a:spcAft>
                <a:spcPts val="600"/>
              </a:spcAft>
            </a:pPr>
            <a:r>
              <a:rPr lang="en-US" sz="1000" b="1" dirty="0" smtClean="0">
                <a:solidFill>
                  <a:schemeClr val="bg1"/>
                </a:solidFill>
              </a:rPr>
              <a:t>Internet and email</a:t>
            </a:r>
            <a:endParaRPr lang="en-US" sz="1000" b="1" dirty="0">
              <a:solidFill>
                <a:schemeClr val="bg1"/>
              </a:solidFill>
            </a:endParaRPr>
          </a:p>
        </p:txBody>
      </p:sp>
      <p:sp>
        <p:nvSpPr>
          <p:cNvPr id="11" name="Slide Number Placeholder 2">
            <a:extLst>
              <a:ext uri="{FF2B5EF4-FFF2-40B4-BE49-F238E27FC236}">
                <a16:creationId xmlns:a16="http://schemas.microsoft.com/office/drawing/2014/main" id="{937BB364-4E7C-4A74-9C1B-A29DA61C1487}"/>
              </a:ext>
            </a:extLst>
          </p:cNvPr>
          <p:cNvSpPr txBox="1">
            <a:spLocks/>
          </p:cNvSpPr>
          <p:nvPr/>
        </p:nvSpPr>
        <p:spPr>
          <a:xfrm>
            <a:off x="10930596" y="6446838"/>
            <a:ext cx="617912"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3A98EE3D-8CD1-4C3F-BD1C-C98C9596463C}" type="slidenum">
              <a:rPr lang="en-US" smtClean="0"/>
              <a:pPr>
                <a:spcAft>
                  <a:spcPts val="600"/>
                </a:spcAft>
              </a:pPr>
              <a:t>12</a:t>
            </a:fld>
            <a:endParaRPr lang="en-US" dirty="0"/>
          </a:p>
        </p:txBody>
      </p:sp>
      <p:sp>
        <p:nvSpPr>
          <p:cNvPr id="12" name="Title 4">
            <a:extLst>
              <a:ext uri="{FF2B5EF4-FFF2-40B4-BE49-F238E27FC236}">
                <a16:creationId xmlns:a16="http://schemas.microsoft.com/office/drawing/2014/main" id="{2C9DFBED-0159-4EAC-AAAF-5AA47CA2F8AE}"/>
              </a:ext>
            </a:extLst>
          </p:cNvPr>
          <p:cNvSpPr>
            <a:spLocks noGrp="1"/>
          </p:cNvSpPr>
          <p:nvPr>
            <p:ph type="title"/>
          </p:nvPr>
        </p:nvSpPr>
        <p:spPr>
          <a:xfrm>
            <a:off x="2211" y="1"/>
            <a:ext cx="12187578" cy="1291770"/>
          </a:xfrm>
        </p:spPr>
        <p:txBody>
          <a:bodyPr>
            <a:noAutofit/>
          </a:bodyPr>
          <a:lstStyle/>
          <a:p>
            <a:r>
              <a:rPr lang="en-US" sz="5400" b="1" dirty="0" smtClean="0">
                <a:latin typeface="Times New Roman" panose="02020603050405020304" pitchFamily="18" charset="0"/>
                <a:cs typeface="Times New Roman" panose="02020603050405020304" pitchFamily="18" charset="0"/>
              </a:rPr>
              <a:t>Internet Connectivity Requirements</a:t>
            </a:r>
            <a:endParaRPr lang="en-US" sz="5400" b="1" dirty="0">
              <a:latin typeface="Times New Roman" panose="02020603050405020304" pitchFamily="18" charset="0"/>
              <a:cs typeface="Times New Roman" panose="02020603050405020304" pitchFamily="18" charset="0"/>
            </a:endParaRPr>
          </a:p>
        </p:txBody>
      </p:sp>
      <p:sp>
        <p:nvSpPr>
          <p:cNvPr id="13" name="Content Placeholder 3"/>
          <p:cNvSpPr>
            <a:spLocks noGrp="1"/>
          </p:cNvSpPr>
          <p:nvPr>
            <p:ph sz="half" idx="1"/>
          </p:nvPr>
        </p:nvSpPr>
        <p:spPr>
          <a:xfrm>
            <a:off x="145774" y="1762410"/>
            <a:ext cx="11714922" cy="4593940"/>
          </a:xfrm>
        </p:spPr>
        <p:txBody>
          <a:bodyPr>
            <a:noAutofit/>
          </a:bodyPr>
          <a:lstStyle/>
          <a:p>
            <a:pPr marL="0" indent="0">
              <a:buNone/>
            </a:pPr>
            <a:r>
              <a:rPr lang="en-US" sz="4800" dirty="0" smtClean="0">
                <a:solidFill>
                  <a:srgbClr val="FF0000"/>
                </a:solidFill>
              </a:rPr>
              <a:t>b) Web browsers</a:t>
            </a:r>
          </a:p>
          <a:p>
            <a:pPr marL="0" indent="0">
              <a:buNone/>
            </a:pPr>
            <a:r>
              <a:rPr lang="en-US" sz="4800" dirty="0" smtClean="0"/>
              <a:t>A browser is an application that lets the user surf or browse the internet,</a:t>
            </a:r>
          </a:p>
          <a:p>
            <a:pPr marL="0" indent="0">
              <a:buNone/>
            </a:pPr>
            <a:r>
              <a:rPr lang="en-US" sz="4800" dirty="0" smtClean="0"/>
              <a:t>Some examples of browsers includes, </a:t>
            </a:r>
            <a:r>
              <a:rPr lang="en-US" sz="4800" i="1" dirty="0" smtClean="0"/>
              <a:t>Microsoft edge</a:t>
            </a:r>
            <a:r>
              <a:rPr lang="en-US" sz="4800" dirty="0" smtClean="0"/>
              <a:t>, </a:t>
            </a:r>
            <a:r>
              <a:rPr lang="en-US" sz="4800" i="1" dirty="0" smtClean="0"/>
              <a:t>Mozilla Firefox</a:t>
            </a:r>
            <a:r>
              <a:rPr lang="en-US" sz="4800" dirty="0" smtClean="0"/>
              <a:t>, </a:t>
            </a:r>
            <a:r>
              <a:rPr lang="en-US" sz="4800" i="1" dirty="0" smtClean="0"/>
              <a:t>Chrome</a:t>
            </a:r>
            <a:r>
              <a:rPr lang="en-US" sz="4800" dirty="0" smtClean="0"/>
              <a:t> and </a:t>
            </a:r>
            <a:r>
              <a:rPr lang="en-US" sz="4800" i="1" dirty="0" smtClean="0"/>
              <a:t>Opera Mini</a:t>
            </a:r>
          </a:p>
          <a:p>
            <a:pPr marL="0" indent="0">
              <a:buNone/>
            </a:pPr>
            <a:endParaRPr lang="en-US" sz="4800" i="1" dirty="0"/>
          </a:p>
        </p:txBody>
      </p:sp>
      <p:sp>
        <p:nvSpPr>
          <p:cNvPr id="9" name="Content Placeholder 3"/>
          <p:cNvSpPr txBox="1">
            <a:spLocks/>
          </p:cNvSpPr>
          <p:nvPr/>
        </p:nvSpPr>
        <p:spPr>
          <a:xfrm>
            <a:off x="6720115" y="1762410"/>
            <a:ext cx="5433571" cy="4684428"/>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2400" dirty="0">
              <a:solidFill>
                <a:schemeClr val="tx1"/>
              </a:solidFill>
            </a:endParaRPr>
          </a:p>
        </p:txBody>
      </p:sp>
      <p:sp>
        <p:nvSpPr>
          <p:cNvPr id="2" name="TextBox 1"/>
          <p:cNvSpPr txBox="1"/>
          <p:nvPr/>
        </p:nvSpPr>
        <p:spPr>
          <a:xfrm>
            <a:off x="145774" y="1291770"/>
            <a:ext cx="11714922" cy="523220"/>
          </a:xfrm>
          <a:prstGeom prst="rect">
            <a:avLst/>
          </a:prstGeom>
          <a:noFill/>
        </p:spPr>
        <p:txBody>
          <a:bodyPr wrap="square" rtlCol="0">
            <a:spAutoFit/>
          </a:bodyPr>
          <a:lstStyle/>
          <a:p>
            <a:r>
              <a:rPr lang="en-US" sz="2800" b="1" dirty="0" smtClean="0"/>
              <a:t>SOFTWARE</a:t>
            </a:r>
            <a:endParaRPr lang="en-US" sz="2800" b="1" dirty="0"/>
          </a:p>
        </p:txBody>
      </p:sp>
    </p:spTree>
    <p:extLst>
      <p:ext uri="{BB962C8B-B14F-4D97-AF65-F5344CB8AC3E}">
        <p14:creationId xmlns:p14="http://schemas.microsoft.com/office/powerpoint/2010/main" val="998352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Man shows something on laptop">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0" y="17928"/>
            <a:ext cx="12153686" cy="6428910"/>
          </a:xfrm>
        </p:spPr>
      </p:pic>
      <p:sp>
        <p:nvSpPr>
          <p:cNvPr id="17" name="Slide Number Placeholder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a:lstStyle/>
          <a:p>
            <a:fld id="{3A98EE3D-8CD1-4C3F-BD1C-C98C9596463C}" type="slidenum">
              <a:rPr lang="en-US" smtClean="0"/>
              <a:pPr/>
              <a:t>13</a:t>
            </a:fld>
            <a:endParaRPr lang="en-US" dirty="0"/>
          </a:p>
        </p:txBody>
      </p:sp>
      <p:sp>
        <p:nvSpPr>
          <p:cNvPr id="10" name="Footer Placeholder 1">
            <a:extLst>
              <a:ext uri="{FF2B5EF4-FFF2-40B4-BE49-F238E27FC236}">
                <a16:creationId xmlns:a16="http://schemas.microsoft.com/office/drawing/2014/main" id="{4B405FD7-7249-418C-81A0-22605891937A}"/>
              </a:ext>
            </a:extLst>
          </p:cNvPr>
          <p:cNvSpPr>
            <a:spLocks noGrp="1"/>
          </p:cNvSpPr>
          <p:nvPr>
            <p:ph type="ftr" sz="quarter" idx="11"/>
          </p:nvPr>
        </p:nvSpPr>
        <p:spPr>
          <a:xfrm>
            <a:off x="643051" y="6446838"/>
            <a:ext cx="6818262" cy="365125"/>
          </a:xfrm>
          <a:prstGeom prst="rect">
            <a:avLst/>
          </a:prstGeom>
        </p:spPr>
        <p:txBody>
          <a:bodyPr anchor="ctr">
            <a:normAutofit/>
          </a:bodyPr>
          <a:lstStyle/>
          <a:p>
            <a:pPr>
              <a:spcAft>
                <a:spcPts val="600"/>
              </a:spcAft>
            </a:pPr>
            <a:r>
              <a:rPr lang="en-US" sz="1000" b="1" dirty="0" smtClean="0">
                <a:solidFill>
                  <a:schemeClr val="bg1"/>
                </a:solidFill>
              </a:rPr>
              <a:t>Internet and email</a:t>
            </a:r>
            <a:endParaRPr lang="en-US" sz="1000" b="1" dirty="0">
              <a:solidFill>
                <a:schemeClr val="bg1"/>
              </a:solidFill>
            </a:endParaRPr>
          </a:p>
        </p:txBody>
      </p:sp>
      <p:sp>
        <p:nvSpPr>
          <p:cNvPr id="11" name="Slide Number Placeholder 2">
            <a:extLst>
              <a:ext uri="{FF2B5EF4-FFF2-40B4-BE49-F238E27FC236}">
                <a16:creationId xmlns:a16="http://schemas.microsoft.com/office/drawing/2014/main" id="{937BB364-4E7C-4A74-9C1B-A29DA61C1487}"/>
              </a:ext>
            </a:extLst>
          </p:cNvPr>
          <p:cNvSpPr txBox="1">
            <a:spLocks/>
          </p:cNvSpPr>
          <p:nvPr/>
        </p:nvSpPr>
        <p:spPr>
          <a:xfrm>
            <a:off x="10930596" y="6446838"/>
            <a:ext cx="617912"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3A98EE3D-8CD1-4C3F-BD1C-C98C9596463C}" type="slidenum">
              <a:rPr lang="en-US" smtClean="0"/>
              <a:pPr>
                <a:spcAft>
                  <a:spcPts val="600"/>
                </a:spcAft>
              </a:pPr>
              <a:t>13</a:t>
            </a:fld>
            <a:endParaRPr lang="en-US" dirty="0"/>
          </a:p>
        </p:txBody>
      </p:sp>
      <p:sp>
        <p:nvSpPr>
          <p:cNvPr id="12" name="Title 4">
            <a:extLst>
              <a:ext uri="{FF2B5EF4-FFF2-40B4-BE49-F238E27FC236}">
                <a16:creationId xmlns:a16="http://schemas.microsoft.com/office/drawing/2014/main" id="{2C9DFBED-0159-4EAC-AAAF-5AA47CA2F8AE}"/>
              </a:ext>
            </a:extLst>
          </p:cNvPr>
          <p:cNvSpPr>
            <a:spLocks noGrp="1"/>
          </p:cNvSpPr>
          <p:nvPr>
            <p:ph type="title"/>
          </p:nvPr>
        </p:nvSpPr>
        <p:spPr>
          <a:xfrm>
            <a:off x="2211" y="1"/>
            <a:ext cx="12187578" cy="1291770"/>
          </a:xfrm>
        </p:spPr>
        <p:txBody>
          <a:bodyPr>
            <a:noAutofit/>
          </a:bodyPr>
          <a:lstStyle/>
          <a:p>
            <a:r>
              <a:rPr lang="en-US" sz="5400" b="1" dirty="0" smtClean="0">
                <a:latin typeface="Times New Roman" panose="02020603050405020304" pitchFamily="18" charset="0"/>
                <a:cs typeface="Times New Roman" panose="02020603050405020304" pitchFamily="18" charset="0"/>
              </a:rPr>
              <a:t>Internet Connectivity Requirements</a:t>
            </a:r>
            <a:endParaRPr lang="en-US" sz="5400" b="1" dirty="0">
              <a:latin typeface="Times New Roman" panose="02020603050405020304" pitchFamily="18" charset="0"/>
              <a:cs typeface="Times New Roman" panose="02020603050405020304" pitchFamily="18" charset="0"/>
            </a:endParaRPr>
          </a:p>
        </p:txBody>
      </p:sp>
      <p:sp>
        <p:nvSpPr>
          <p:cNvPr id="13" name="Content Placeholder 3"/>
          <p:cNvSpPr>
            <a:spLocks noGrp="1"/>
          </p:cNvSpPr>
          <p:nvPr>
            <p:ph sz="half" idx="1"/>
          </p:nvPr>
        </p:nvSpPr>
        <p:spPr>
          <a:xfrm>
            <a:off x="145774" y="1762410"/>
            <a:ext cx="11714922" cy="4593940"/>
          </a:xfrm>
        </p:spPr>
        <p:txBody>
          <a:bodyPr>
            <a:noAutofit/>
          </a:bodyPr>
          <a:lstStyle/>
          <a:p>
            <a:pPr marL="0" indent="0">
              <a:buNone/>
            </a:pPr>
            <a:r>
              <a:rPr lang="en-US" dirty="0" smtClean="0">
                <a:solidFill>
                  <a:srgbClr val="FF0000"/>
                </a:solidFill>
              </a:rPr>
              <a:t>c) E- mail client</a:t>
            </a:r>
          </a:p>
          <a:p>
            <a:pPr marL="0" indent="0">
              <a:buNone/>
            </a:pPr>
            <a:r>
              <a:rPr lang="en-US" dirty="0" smtClean="0"/>
              <a:t>A communication software that enables the user to receive, compose and send e-mails </a:t>
            </a:r>
          </a:p>
          <a:p>
            <a:pPr marL="0" indent="0">
              <a:buNone/>
            </a:pPr>
            <a:r>
              <a:rPr lang="en-US" dirty="0" smtClean="0"/>
              <a:t>Examples of e-mail clients include</a:t>
            </a:r>
            <a:r>
              <a:rPr lang="en-US" i="1" dirty="0" smtClean="0"/>
              <a:t>;</a:t>
            </a:r>
          </a:p>
          <a:p>
            <a:pPr>
              <a:buFont typeface="Wingdings" panose="05000000000000000000" pitchFamily="2" charset="2"/>
              <a:buChar char="v"/>
            </a:pPr>
            <a:r>
              <a:rPr lang="en-US" i="1" dirty="0" smtClean="0">
                <a:solidFill>
                  <a:srgbClr val="FF0000"/>
                </a:solidFill>
              </a:rPr>
              <a:t>Yahoo mail</a:t>
            </a:r>
          </a:p>
          <a:p>
            <a:pPr>
              <a:buFont typeface="Wingdings" panose="05000000000000000000" pitchFamily="2" charset="2"/>
              <a:buChar char="v"/>
            </a:pPr>
            <a:r>
              <a:rPr lang="en-US" i="1" dirty="0" smtClean="0">
                <a:solidFill>
                  <a:srgbClr val="FF0000"/>
                </a:solidFill>
              </a:rPr>
              <a:t>Gmail</a:t>
            </a:r>
          </a:p>
          <a:p>
            <a:pPr>
              <a:buFont typeface="Wingdings" panose="05000000000000000000" pitchFamily="2" charset="2"/>
              <a:buChar char="v"/>
            </a:pPr>
            <a:r>
              <a:rPr lang="en-US" i="1" dirty="0" smtClean="0">
                <a:solidFill>
                  <a:srgbClr val="FF0000"/>
                </a:solidFill>
              </a:rPr>
              <a:t>Mozilla Thunderbird </a:t>
            </a:r>
          </a:p>
          <a:p>
            <a:pPr>
              <a:buFont typeface="Wingdings" panose="05000000000000000000" pitchFamily="2" charset="2"/>
              <a:buChar char="v"/>
            </a:pPr>
            <a:r>
              <a:rPr lang="en-US" i="1" dirty="0" smtClean="0">
                <a:solidFill>
                  <a:srgbClr val="FF0000"/>
                </a:solidFill>
              </a:rPr>
              <a:t>Microsoft Outlook Google</a:t>
            </a:r>
          </a:p>
          <a:p>
            <a:pPr>
              <a:buFont typeface="Wingdings" panose="05000000000000000000" pitchFamily="2" charset="2"/>
              <a:buChar char="v"/>
            </a:pPr>
            <a:r>
              <a:rPr lang="en-US" i="1" dirty="0" smtClean="0">
                <a:solidFill>
                  <a:srgbClr val="FF0000"/>
                </a:solidFill>
              </a:rPr>
              <a:t>Eudora</a:t>
            </a:r>
            <a:endParaRPr lang="en-US" i="1" dirty="0">
              <a:solidFill>
                <a:srgbClr val="FF0000"/>
              </a:solidFill>
            </a:endParaRPr>
          </a:p>
        </p:txBody>
      </p:sp>
      <p:sp>
        <p:nvSpPr>
          <p:cNvPr id="9" name="Content Placeholder 3"/>
          <p:cNvSpPr txBox="1">
            <a:spLocks/>
          </p:cNvSpPr>
          <p:nvPr/>
        </p:nvSpPr>
        <p:spPr>
          <a:xfrm>
            <a:off x="6720115" y="1762410"/>
            <a:ext cx="5433571" cy="4684428"/>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2400" dirty="0">
              <a:solidFill>
                <a:schemeClr val="tx1"/>
              </a:solidFill>
            </a:endParaRPr>
          </a:p>
        </p:txBody>
      </p:sp>
      <p:sp>
        <p:nvSpPr>
          <p:cNvPr id="2" name="TextBox 1"/>
          <p:cNvSpPr txBox="1"/>
          <p:nvPr/>
        </p:nvSpPr>
        <p:spPr>
          <a:xfrm>
            <a:off x="145774" y="1291770"/>
            <a:ext cx="11714922" cy="523220"/>
          </a:xfrm>
          <a:prstGeom prst="rect">
            <a:avLst/>
          </a:prstGeom>
          <a:noFill/>
        </p:spPr>
        <p:txBody>
          <a:bodyPr wrap="square" rtlCol="0">
            <a:spAutoFit/>
          </a:bodyPr>
          <a:lstStyle/>
          <a:p>
            <a:r>
              <a:rPr lang="en-US" sz="2800" b="1" dirty="0" smtClean="0"/>
              <a:t>SOFTWARE</a:t>
            </a:r>
            <a:endParaRPr lang="en-US" sz="2800" b="1" dirty="0"/>
          </a:p>
        </p:txBody>
      </p:sp>
    </p:spTree>
    <p:extLst>
      <p:ext uri="{BB962C8B-B14F-4D97-AF65-F5344CB8AC3E}">
        <p14:creationId xmlns:p14="http://schemas.microsoft.com/office/powerpoint/2010/main" val="8025375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Man shows something on laptop">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0" y="-31142"/>
            <a:ext cx="12153686" cy="6477980"/>
          </a:xfrm>
        </p:spPr>
      </p:pic>
      <p:sp>
        <p:nvSpPr>
          <p:cNvPr id="17" name="Slide Number Placeholder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a:lstStyle/>
          <a:p>
            <a:fld id="{3A98EE3D-8CD1-4C3F-BD1C-C98C9596463C}" type="slidenum">
              <a:rPr lang="en-US" smtClean="0"/>
              <a:pPr/>
              <a:t>14</a:t>
            </a:fld>
            <a:endParaRPr lang="en-US" dirty="0"/>
          </a:p>
        </p:txBody>
      </p:sp>
      <p:sp>
        <p:nvSpPr>
          <p:cNvPr id="10" name="Footer Placeholder 1">
            <a:extLst>
              <a:ext uri="{FF2B5EF4-FFF2-40B4-BE49-F238E27FC236}">
                <a16:creationId xmlns:a16="http://schemas.microsoft.com/office/drawing/2014/main" id="{4B405FD7-7249-418C-81A0-22605891937A}"/>
              </a:ext>
            </a:extLst>
          </p:cNvPr>
          <p:cNvSpPr>
            <a:spLocks noGrp="1"/>
          </p:cNvSpPr>
          <p:nvPr>
            <p:ph type="ftr" sz="quarter" idx="11"/>
          </p:nvPr>
        </p:nvSpPr>
        <p:spPr>
          <a:xfrm>
            <a:off x="643051" y="6446838"/>
            <a:ext cx="6818262" cy="365125"/>
          </a:xfrm>
          <a:prstGeom prst="rect">
            <a:avLst/>
          </a:prstGeom>
        </p:spPr>
        <p:txBody>
          <a:bodyPr anchor="ctr">
            <a:normAutofit/>
          </a:bodyPr>
          <a:lstStyle/>
          <a:p>
            <a:pPr>
              <a:spcAft>
                <a:spcPts val="600"/>
              </a:spcAft>
            </a:pPr>
            <a:r>
              <a:rPr lang="en-US" sz="1000" b="1" dirty="0" smtClean="0">
                <a:solidFill>
                  <a:schemeClr val="bg1"/>
                </a:solidFill>
              </a:rPr>
              <a:t>Internet and email</a:t>
            </a:r>
            <a:endParaRPr lang="en-US" sz="1000" b="1" dirty="0">
              <a:solidFill>
                <a:schemeClr val="bg1"/>
              </a:solidFill>
            </a:endParaRPr>
          </a:p>
        </p:txBody>
      </p:sp>
      <p:sp>
        <p:nvSpPr>
          <p:cNvPr id="11" name="Slide Number Placeholder 2">
            <a:extLst>
              <a:ext uri="{FF2B5EF4-FFF2-40B4-BE49-F238E27FC236}">
                <a16:creationId xmlns:a16="http://schemas.microsoft.com/office/drawing/2014/main" id="{937BB364-4E7C-4A74-9C1B-A29DA61C1487}"/>
              </a:ext>
            </a:extLst>
          </p:cNvPr>
          <p:cNvSpPr txBox="1">
            <a:spLocks/>
          </p:cNvSpPr>
          <p:nvPr/>
        </p:nvSpPr>
        <p:spPr>
          <a:xfrm>
            <a:off x="10930596" y="6446838"/>
            <a:ext cx="617912"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3A98EE3D-8CD1-4C3F-BD1C-C98C9596463C}" type="slidenum">
              <a:rPr lang="en-US" smtClean="0"/>
              <a:pPr>
                <a:spcAft>
                  <a:spcPts val="600"/>
                </a:spcAft>
              </a:pPr>
              <a:t>14</a:t>
            </a:fld>
            <a:endParaRPr lang="en-US" dirty="0"/>
          </a:p>
        </p:txBody>
      </p:sp>
      <p:sp>
        <p:nvSpPr>
          <p:cNvPr id="12" name="Title 4">
            <a:extLst>
              <a:ext uri="{FF2B5EF4-FFF2-40B4-BE49-F238E27FC236}">
                <a16:creationId xmlns:a16="http://schemas.microsoft.com/office/drawing/2014/main" id="{2C9DFBED-0159-4EAC-AAAF-5AA47CA2F8AE}"/>
              </a:ext>
            </a:extLst>
          </p:cNvPr>
          <p:cNvSpPr>
            <a:spLocks noGrp="1"/>
          </p:cNvSpPr>
          <p:nvPr>
            <p:ph type="title"/>
          </p:nvPr>
        </p:nvSpPr>
        <p:spPr>
          <a:xfrm>
            <a:off x="2211" y="1"/>
            <a:ext cx="12151475" cy="1017132"/>
          </a:xfrm>
        </p:spPr>
        <p:txBody>
          <a:bodyPr>
            <a:noAutofit/>
          </a:bodyPr>
          <a:lstStyle/>
          <a:p>
            <a:r>
              <a:rPr lang="en-US" sz="5400" b="1" dirty="0" smtClean="0">
                <a:latin typeface="Times New Roman" panose="02020603050405020304" pitchFamily="18" charset="0"/>
                <a:cs typeface="Times New Roman" panose="02020603050405020304" pitchFamily="18" charset="0"/>
              </a:rPr>
              <a:t>Internet Services</a:t>
            </a:r>
            <a:endParaRPr lang="en-US" sz="5400" b="1" dirty="0">
              <a:latin typeface="Times New Roman" panose="02020603050405020304" pitchFamily="18" charset="0"/>
              <a:cs typeface="Times New Roman" panose="02020603050405020304" pitchFamily="18" charset="0"/>
            </a:endParaRPr>
          </a:p>
        </p:txBody>
      </p:sp>
      <p:sp>
        <p:nvSpPr>
          <p:cNvPr id="9" name="Content Placeholder 3"/>
          <p:cNvSpPr txBox="1">
            <a:spLocks/>
          </p:cNvSpPr>
          <p:nvPr/>
        </p:nvSpPr>
        <p:spPr>
          <a:xfrm>
            <a:off x="6720115" y="1762410"/>
            <a:ext cx="5433571" cy="4684428"/>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2400" dirty="0">
              <a:solidFill>
                <a:schemeClr val="tx1"/>
              </a:solidFill>
            </a:endParaRPr>
          </a:p>
        </p:txBody>
      </p:sp>
      <p:sp>
        <p:nvSpPr>
          <p:cNvPr id="2" name="TextBox 1"/>
          <p:cNvSpPr txBox="1"/>
          <p:nvPr/>
        </p:nvSpPr>
        <p:spPr>
          <a:xfrm>
            <a:off x="238539" y="1397285"/>
            <a:ext cx="11622156" cy="5078313"/>
          </a:xfrm>
          <a:prstGeom prst="rect">
            <a:avLst/>
          </a:prstGeom>
          <a:solidFill>
            <a:schemeClr val="accent2">
              <a:lumMod val="20000"/>
              <a:lumOff val="80000"/>
            </a:schemeClr>
          </a:solidFill>
        </p:spPr>
        <p:txBody>
          <a:bodyPr wrap="square" rtlCol="0">
            <a:spAutoFit/>
          </a:bodyPr>
          <a:lstStyle/>
          <a:p>
            <a:r>
              <a:rPr lang="en-US" sz="5400" dirty="0" smtClean="0"/>
              <a:t>In this section, we discuss some of the services available on the internet . These include world wide web, social media, email , instant messaging, e-commerce, newsgroups, search engine and entertainment</a:t>
            </a:r>
            <a:endParaRPr lang="en-US" sz="5400" dirty="0"/>
          </a:p>
        </p:txBody>
      </p:sp>
    </p:spTree>
    <p:extLst>
      <p:ext uri="{BB962C8B-B14F-4D97-AF65-F5344CB8AC3E}">
        <p14:creationId xmlns:p14="http://schemas.microsoft.com/office/powerpoint/2010/main" val="34835261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Man shows something on laptop">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38314" y="-27316"/>
            <a:ext cx="12153686" cy="6428910"/>
          </a:xfrm>
        </p:spPr>
      </p:pic>
      <p:sp>
        <p:nvSpPr>
          <p:cNvPr id="17" name="Slide Number Placeholder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a:lstStyle/>
          <a:p>
            <a:fld id="{3A98EE3D-8CD1-4C3F-BD1C-C98C9596463C}" type="slidenum">
              <a:rPr lang="en-US" smtClean="0"/>
              <a:pPr/>
              <a:t>15</a:t>
            </a:fld>
            <a:endParaRPr lang="en-US" dirty="0"/>
          </a:p>
        </p:txBody>
      </p:sp>
      <p:sp>
        <p:nvSpPr>
          <p:cNvPr id="10" name="Footer Placeholder 1">
            <a:extLst>
              <a:ext uri="{FF2B5EF4-FFF2-40B4-BE49-F238E27FC236}">
                <a16:creationId xmlns:a16="http://schemas.microsoft.com/office/drawing/2014/main" id="{4B405FD7-7249-418C-81A0-22605891937A}"/>
              </a:ext>
            </a:extLst>
          </p:cNvPr>
          <p:cNvSpPr>
            <a:spLocks noGrp="1"/>
          </p:cNvSpPr>
          <p:nvPr>
            <p:ph type="ftr" sz="quarter" idx="11"/>
          </p:nvPr>
        </p:nvSpPr>
        <p:spPr>
          <a:xfrm>
            <a:off x="643051" y="6446838"/>
            <a:ext cx="6818262" cy="365125"/>
          </a:xfrm>
          <a:prstGeom prst="rect">
            <a:avLst/>
          </a:prstGeom>
        </p:spPr>
        <p:txBody>
          <a:bodyPr anchor="ctr">
            <a:normAutofit/>
          </a:bodyPr>
          <a:lstStyle/>
          <a:p>
            <a:pPr>
              <a:spcAft>
                <a:spcPts val="600"/>
              </a:spcAft>
            </a:pPr>
            <a:r>
              <a:rPr lang="en-US" sz="1000" b="1" dirty="0" smtClean="0">
                <a:solidFill>
                  <a:schemeClr val="bg1"/>
                </a:solidFill>
              </a:rPr>
              <a:t>Internet and email</a:t>
            </a:r>
            <a:endParaRPr lang="en-US" sz="1000" b="1" dirty="0">
              <a:solidFill>
                <a:schemeClr val="bg1"/>
              </a:solidFill>
            </a:endParaRPr>
          </a:p>
        </p:txBody>
      </p:sp>
      <p:sp>
        <p:nvSpPr>
          <p:cNvPr id="11" name="Slide Number Placeholder 2">
            <a:extLst>
              <a:ext uri="{FF2B5EF4-FFF2-40B4-BE49-F238E27FC236}">
                <a16:creationId xmlns:a16="http://schemas.microsoft.com/office/drawing/2014/main" id="{937BB364-4E7C-4A74-9C1B-A29DA61C1487}"/>
              </a:ext>
            </a:extLst>
          </p:cNvPr>
          <p:cNvSpPr txBox="1">
            <a:spLocks/>
          </p:cNvSpPr>
          <p:nvPr/>
        </p:nvSpPr>
        <p:spPr>
          <a:xfrm>
            <a:off x="10930596" y="6446838"/>
            <a:ext cx="617912"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3A98EE3D-8CD1-4C3F-BD1C-C98C9596463C}" type="slidenum">
              <a:rPr lang="en-US" smtClean="0"/>
              <a:pPr>
                <a:spcAft>
                  <a:spcPts val="600"/>
                </a:spcAft>
              </a:pPr>
              <a:t>15</a:t>
            </a:fld>
            <a:endParaRPr lang="en-US" dirty="0"/>
          </a:p>
        </p:txBody>
      </p:sp>
      <p:sp>
        <p:nvSpPr>
          <p:cNvPr id="12" name="Title 4">
            <a:extLst>
              <a:ext uri="{FF2B5EF4-FFF2-40B4-BE49-F238E27FC236}">
                <a16:creationId xmlns:a16="http://schemas.microsoft.com/office/drawing/2014/main" id="{2C9DFBED-0159-4EAC-AAAF-5AA47CA2F8AE}"/>
              </a:ext>
            </a:extLst>
          </p:cNvPr>
          <p:cNvSpPr>
            <a:spLocks noGrp="1"/>
          </p:cNvSpPr>
          <p:nvPr>
            <p:ph type="title"/>
          </p:nvPr>
        </p:nvSpPr>
        <p:spPr>
          <a:xfrm>
            <a:off x="2211" y="1"/>
            <a:ext cx="12187578" cy="1291770"/>
          </a:xfrm>
        </p:spPr>
        <p:txBody>
          <a:bodyPr>
            <a:noAutofit/>
          </a:bodyPr>
          <a:lstStyle/>
          <a:p>
            <a:r>
              <a:rPr lang="en-US" sz="5400" b="1" dirty="0">
                <a:latin typeface="Times New Roman" panose="02020603050405020304" pitchFamily="18" charset="0"/>
                <a:cs typeface="Times New Roman" panose="02020603050405020304" pitchFamily="18" charset="0"/>
              </a:rPr>
              <a:t>Internet Services</a:t>
            </a:r>
          </a:p>
        </p:txBody>
      </p:sp>
      <p:sp>
        <p:nvSpPr>
          <p:cNvPr id="9" name="Content Placeholder 3"/>
          <p:cNvSpPr txBox="1">
            <a:spLocks/>
          </p:cNvSpPr>
          <p:nvPr/>
        </p:nvSpPr>
        <p:spPr>
          <a:xfrm>
            <a:off x="6720115" y="1762410"/>
            <a:ext cx="5433571" cy="4684428"/>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2400" dirty="0">
              <a:solidFill>
                <a:schemeClr val="tx1"/>
              </a:solidFill>
            </a:endParaRPr>
          </a:p>
        </p:txBody>
      </p:sp>
      <p:sp>
        <p:nvSpPr>
          <p:cNvPr id="14" name="Content Placeholder 3"/>
          <p:cNvSpPr>
            <a:spLocks noGrp="1"/>
          </p:cNvSpPr>
          <p:nvPr>
            <p:ph sz="half" idx="1"/>
          </p:nvPr>
        </p:nvSpPr>
        <p:spPr>
          <a:xfrm>
            <a:off x="251791" y="1814990"/>
            <a:ext cx="11608905" cy="4541360"/>
          </a:xfrm>
        </p:spPr>
        <p:txBody>
          <a:bodyPr>
            <a:noAutofit/>
          </a:bodyPr>
          <a:lstStyle/>
          <a:p>
            <a:pPr marL="0" indent="0">
              <a:buNone/>
            </a:pPr>
            <a:r>
              <a:rPr lang="en-US" sz="2600" i="1" dirty="0" smtClean="0">
                <a:solidFill>
                  <a:srgbClr val="FF0000"/>
                </a:solidFill>
              </a:rPr>
              <a:t>www</a:t>
            </a:r>
            <a:r>
              <a:rPr lang="en-US" sz="2600" i="1" dirty="0" smtClean="0"/>
              <a:t> </a:t>
            </a:r>
            <a:r>
              <a:rPr lang="en-US" sz="2600" dirty="0" smtClean="0"/>
              <a:t>can be viewed as a virtual storage on the internet where information is made available for access. This information is made available through platform like;</a:t>
            </a:r>
          </a:p>
          <a:p>
            <a:pPr marL="514350" indent="-514350">
              <a:buAutoNum type="arabicPeriod"/>
            </a:pPr>
            <a:r>
              <a:rPr lang="en-US" sz="2600" b="1" i="1" dirty="0" smtClean="0">
                <a:solidFill>
                  <a:srgbClr val="FF0000"/>
                </a:solidFill>
              </a:rPr>
              <a:t>Website</a:t>
            </a:r>
            <a:r>
              <a:rPr lang="en-US" sz="2600" dirty="0" smtClean="0"/>
              <a:t> – a Group of related webpages or other resources located on a webserver. </a:t>
            </a:r>
          </a:p>
          <a:p>
            <a:pPr marL="514350" indent="-514350">
              <a:buAutoNum type="arabicPeriod"/>
            </a:pPr>
            <a:r>
              <a:rPr lang="en-US" sz="2600" b="1" i="1" dirty="0" smtClean="0">
                <a:solidFill>
                  <a:srgbClr val="FF0000"/>
                </a:solidFill>
              </a:rPr>
              <a:t>Web Portals</a:t>
            </a:r>
            <a:r>
              <a:rPr lang="en-US" sz="2600" dirty="0" smtClean="0"/>
              <a:t>-  specialized websites that offer restricted services such as e- leaning, e-mail, searching</a:t>
            </a:r>
          </a:p>
          <a:p>
            <a:pPr marL="514350" indent="-514350">
              <a:buAutoNum type="arabicPeriod"/>
            </a:pPr>
            <a:r>
              <a:rPr lang="en-US" sz="2600" b="1" i="1" dirty="0" smtClean="0">
                <a:solidFill>
                  <a:srgbClr val="FF0000"/>
                </a:solidFill>
              </a:rPr>
              <a:t>Blog-</a:t>
            </a:r>
            <a:r>
              <a:rPr lang="en-US" sz="2600" dirty="0" smtClean="0"/>
              <a:t> a website that contains personal information which can easily be updated. Can act as a diary, that may be used for business, advocacy and campaign purposes.</a:t>
            </a:r>
          </a:p>
          <a:p>
            <a:pPr marL="514350" indent="-514350">
              <a:buAutoNum type="arabicPeriod"/>
            </a:pPr>
            <a:r>
              <a:rPr lang="en-US" sz="2600" b="1" i="1" dirty="0" smtClean="0">
                <a:solidFill>
                  <a:srgbClr val="FF0000"/>
                </a:solidFill>
              </a:rPr>
              <a:t>Multimedia</a:t>
            </a:r>
            <a:r>
              <a:rPr lang="en-US" sz="2600" dirty="0" smtClean="0"/>
              <a:t> – a site that contain photos, movies, music , internet , audio, mostly meant for entertainment.</a:t>
            </a:r>
            <a:endParaRPr lang="en-US" sz="2600" dirty="0"/>
          </a:p>
        </p:txBody>
      </p:sp>
      <p:sp>
        <p:nvSpPr>
          <p:cNvPr id="15" name="TextBox 14"/>
          <p:cNvSpPr txBox="1"/>
          <p:nvPr/>
        </p:nvSpPr>
        <p:spPr>
          <a:xfrm>
            <a:off x="145774" y="1291770"/>
            <a:ext cx="11714922" cy="523220"/>
          </a:xfrm>
          <a:prstGeom prst="rect">
            <a:avLst/>
          </a:prstGeom>
          <a:noFill/>
        </p:spPr>
        <p:txBody>
          <a:bodyPr wrap="square" rtlCol="0">
            <a:spAutoFit/>
          </a:bodyPr>
          <a:lstStyle/>
          <a:p>
            <a:r>
              <a:rPr lang="en-US" sz="2800" b="1" dirty="0" smtClean="0"/>
              <a:t>World Wide Web (www)</a:t>
            </a:r>
            <a:endParaRPr lang="en-US" sz="2800" b="1" dirty="0"/>
          </a:p>
        </p:txBody>
      </p:sp>
    </p:spTree>
    <p:extLst>
      <p:ext uri="{BB962C8B-B14F-4D97-AF65-F5344CB8AC3E}">
        <p14:creationId xmlns:p14="http://schemas.microsoft.com/office/powerpoint/2010/main" val="143875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Man shows something on laptop">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38314" y="-27316"/>
            <a:ext cx="12153686" cy="6428910"/>
          </a:xfrm>
        </p:spPr>
      </p:pic>
      <p:sp>
        <p:nvSpPr>
          <p:cNvPr id="17" name="Slide Number Placeholder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a:lstStyle/>
          <a:p>
            <a:fld id="{3A98EE3D-8CD1-4C3F-BD1C-C98C9596463C}" type="slidenum">
              <a:rPr lang="en-US" smtClean="0"/>
              <a:pPr/>
              <a:t>16</a:t>
            </a:fld>
            <a:endParaRPr lang="en-US" dirty="0"/>
          </a:p>
        </p:txBody>
      </p:sp>
      <p:sp>
        <p:nvSpPr>
          <p:cNvPr id="10" name="Footer Placeholder 1">
            <a:extLst>
              <a:ext uri="{FF2B5EF4-FFF2-40B4-BE49-F238E27FC236}">
                <a16:creationId xmlns:a16="http://schemas.microsoft.com/office/drawing/2014/main" id="{4B405FD7-7249-418C-81A0-22605891937A}"/>
              </a:ext>
            </a:extLst>
          </p:cNvPr>
          <p:cNvSpPr>
            <a:spLocks noGrp="1"/>
          </p:cNvSpPr>
          <p:nvPr>
            <p:ph type="ftr" sz="quarter" idx="11"/>
          </p:nvPr>
        </p:nvSpPr>
        <p:spPr>
          <a:xfrm>
            <a:off x="643051" y="6446838"/>
            <a:ext cx="6818262" cy="365125"/>
          </a:xfrm>
          <a:prstGeom prst="rect">
            <a:avLst/>
          </a:prstGeom>
        </p:spPr>
        <p:txBody>
          <a:bodyPr anchor="ctr">
            <a:normAutofit/>
          </a:bodyPr>
          <a:lstStyle/>
          <a:p>
            <a:pPr>
              <a:spcAft>
                <a:spcPts val="600"/>
              </a:spcAft>
            </a:pPr>
            <a:r>
              <a:rPr lang="en-US" sz="1000" b="1" dirty="0" smtClean="0">
                <a:solidFill>
                  <a:schemeClr val="bg1"/>
                </a:solidFill>
              </a:rPr>
              <a:t>Internet and email</a:t>
            </a:r>
            <a:endParaRPr lang="en-US" sz="1000" b="1" dirty="0">
              <a:solidFill>
                <a:schemeClr val="bg1"/>
              </a:solidFill>
            </a:endParaRPr>
          </a:p>
        </p:txBody>
      </p:sp>
      <p:sp>
        <p:nvSpPr>
          <p:cNvPr id="11" name="Slide Number Placeholder 2">
            <a:extLst>
              <a:ext uri="{FF2B5EF4-FFF2-40B4-BE49-F238E27FC236}">
                <a16:creationId xmlns:a16="http://schemas.microsoft.com/office/drawing/2014/main" id="{937BB364-4E7C-4A74-9C1B-A29DA61C1487}"/>
              </a:ext>
            </a:extLst>
          </p:cNvPr>
          <p:cNvSpPr txBox="1">
            <a:spLocks/>
          </p:cNvSpPr>
          <p:nvPr/>
        </p:nvSpPr>
        <p:spPr>
          <a:xfrm>
            <a:off x="10930596" y="6446838"/>
            <a:ext cx="617912"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3A98EE3D-8CD1-4C3F-BD1C-C98C9596463C}" type="slidenum">
              <a:rPr lang="en-US" smtClean="0"/>
              <a:pPr>
                <a:spcAft>
                  <a:spcPts val="600"/>
                </a:spcAft>
              </a:pPr>
              <a:t>16</a:t>
            </a:fld>
            <a:endParaRPr lang="en-US" dirty="0"/>
          </a:p>
        </p:txBody>
      </p:sp>
      <p:sp>
        <p:nvSpPr>
          <p:cNvPr id="12" name="Title 4">
            <a:extLst>
              <a:ext uri="{FF2B5EF4-FFF2-40B4-BE49-F238E27FC236}">
                <a16:creationId xmlns:a16="http://schemas.microsoft.com/office/drawing/2014/main" id="{2C9DFBED-0159-4EAC-AAAF-5AA47CA2F8AE}"/>
              </a:ext>
            </a:extLst>
          </p:cNvPr>
          <p:cNvSpPr>
            <a:spLocks noGrp="1"/>
          </p:cNvSpPr>
          <p:nvPr>
            <p:ph type="title"/>
          </p:nvPr>
        </p:nvSpPr>
        <p:spPr>
          <a:xfrm>
            <a:off x="2211" y="1"/>
            <a:ext cx="12187578" cy="1291770"/>
          </a:xfrm>
        </p:spPr>
        <p:txBody>
          <a:bodyPr>
            <a:noAutofit/>
          </a:bodyPr>
          <a:lstStyle/>
          <a:p>
            <a:r>
              <a:rPr lang="en-US" sz="5400" b="1" dirty="0">
                <a:latin typeface="Times New Roman" panose="02020603050405020304" pitchFamily="18" charset="0"/>
                <a:cs typeface="Times New Roman" panose="02020603050405020304" pitchFamily="18" charset="0"/>
              </a:rPr>
              <a:t>Internet Services</a:t>
            </a:r>
          </a:p>
        </p:txBody>
      </p:sp>
      <p:sp>
        <p:nvSpPr>
          <p:cNvPr id="9" name="Content Placeholder 3"/>
          <p:cNvSpPr txBox="1">
            <a:spLocks/>
          </p:cNvSpPr>
          <p:nvPr/>
        </p:nvSpPr>
        <p:spPr>
          <a:xfrm>
            <a:off x="6720115" y="1762410"/>
            <a:ext cx="5433571" cy="4684428"/>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2400" dirty="0">
              <a:solidFill>
                <a:schemeClr val="tx1"/>
              </a:solidFill>
            </a:endParaRPr>
          </a:p>
        </p:txBody>
      </p:sp>
      <p:sp>
        <p:nvSpPr>
          <p:cNvPr id="14" name="Content Placeholder 3"/>
          <p:cNvSpPr>
            <a:spLocks noGrp="1"/>
          </p:cNvSpPr>
          <p:nvPr>
            <p:ph sz="half" idx="1"/>
          </p:nvPr>
        </p:nvSpPr>
        <p:spPr>
          <a:xfrm>
            <a:off x="38314" y="1291772"/>
            <a:ext cx="12115372" cy="5064578"/>
          </a:xfrm>
        </p:spPr>
        <p:txBody>
          <a:bodyPr>
            <a:noAutofit/>
          </a:bodyPr>
          <a:lstStyle/>
          <a:p>
            <a:pPr marL="0" indent="0">
              <a:buNone/>
            </a:pPr>
            <a:r>
              <a:rPr lang="en-US" sz="4400" dirty="0" smtClean="0"/>
              <a:t>- Documents accessible on the internet are prepared using a standard method, this methods uses a special language such as </a:t>
            </a:r>
            <a:r>
              <a:rPr lang="en-US" sz="4400" i="1" dirty="0" smtClean="0">
                <a:solidFill>
                  <a:srgbClr val="FF0000"/>
                </a:solidFill>
              </a:rPr>
              <a:t>Hypertext Markup Language </a:t>
            </a:r>
            <a:r>
              <a:rPr lang="en-US" sz="4400" dirty="0" smtClean="0"/>
              <a:t>( </a:t>
            </a:r>
            <a:r>
              <a:rPr lang="en-US" sz="4400" b="1" i="1" dirty="0" smtClean="0"/>
              <a:t>HTML</a:t>
            </a:r>
            <a:r>
              <a:rPr lang="en-US" sz="4400" dirty="0" smtClean="0"/>
              <a:t>) to develop web documents called </a:t>
            </a:r>
            <a:r>
              <a:rPr lang="en-US" sz="4400" b="1" i="1" dirty="0" smtClean="0">
                <a:solidFill>
                  <a:srgbClr val="FF0000"/>
                </a:solidFill>
              </a:rPr>
              <a:t>webpages</a:t>
            </a:r>
            <a:r>
              <a:rPr lang="en-US" sz="4400" dirty="0" smtClean="0"/>
              <a:t>.</a:t>
            </a:r>
          </a:p>
          <a:p>
            <a:pPr marL="0" indent="0">
              <a:buNone/>
            </a:pPr>
            <a:r>
              <a:rPr lang="en-US" sz="4400" dirty="0" smtClean="0"/>
              <a:t>To access the information on website, you type that site’s, </a:t>
            </a:r>
            <a:r>
              <a:rPr lang="en-US" sz="4400" b="1" i="1" dirty="0" smtClean="0">
                <a:solidFill>
                  <a:srgbClr val="FF0000"/>
                </a:solidFill>
              </a:rPr>
              <a:t>Uniform Resource Locator </a:t>
            </a:r>
            <a:r>
              <a:rPr lang="en-US" sz="4400" dirty="0" smtClean="0"/>
              <a:t>( URL), simply known as the web address</a:t>
            </a:r>
            <a:endParaRPr lang="en-US" sz="4400" dirty="0"/>
          </a:p>
        </p:txBody>
      </p:sp>
    </p:spTree>
    <p:extLst>
      <p:ext uri="{BB962C8B-B14F-4D97-AF65-F5344CB8AC3E}">
        <p14:creationId xmlns:p14="http://schemas.microsoft.com/office/powerpoint/2010/main" val="40655163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Man shows something on laptop">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38314" y="-27316"/>
            <a:ext cx="12153686" cy="6428910"/>
          </a:xfrm>
        </p:spPr>
      </p:pic>
      <p:sp>
        <p:nvSpPr>
          <p:cNvPr id="17" name="Slide Number Placeholder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a:lstStyle/>
          <a:p>
            <a:fld id="{3A98EE3D-8CD1-4C3F-BD1C-C98C9596463C}" type="slidenum">
              <a:rPr lang="en-US" smtClean="0"/>
              <a:pPr/>
              <a:t>17</a:t>
            </a:fld>
            <a:endParaRPr lang="en-US" dirty="0"/>
          </a:p>
        </p:txBody>
      </p:sp>
      <p:sp>
        <p:nvSpPr>
          <p:cNvPr id="10" name="Footer Placeholder 1">
            <a:extLst>
              <a:ext uri="{FF2B5EF4-FFF2-40B4-BE49-F238E27FC236}">
                <a16:creationId xmlns:a16="http://schemas.microsoft.com/office/drawing/2014/main" id="{4B405FD7-7249-418C-81A0-22605891937A}"/>
              </a:ext>
            </a:extLst>
          </p:cNvPr>
          <p:cNvSpPr>
            <a:spLocks noGrp="1"/>
          </p:cNvSpPr>
          <p:nvPr>
            <p:ph type="ftr" sz="quarter" idx="11"/>
          </p:nvPr>
        </p:nvSpPr>
        <p:spPr>
          <a:xfrm>
            <a:off x="643051" y="6446838"/>
            <a:ext cx="6818262" cy="365125"/>
          </a:xfrm>
          <a:prstGeom prst="rect">
            <a:avLst/>
          </a:prstGeom>
        </p:spPr>
        <p:txBody>
          <a:bodyPr anchor="ctr">
            <a:normAutofit/>
          </a:bodyPr>
          <a:lstStyle/>
          <a:p>
            <a:pPr>
              <a:spcAft>
                <a:spcPts val="600"/>
              </a:spcAft>
            </a:pPr>
            <a:r>
              <a:rPr lang="en-US" sz="1000" b="1" dirty="0" smtClean="0">
                <a:solidFill>
                  <a:schemeClr val="bg1"/>
                </a:solidFill>
              </a:rPr>
              <a:t>Internet and email</a:t>
            </a:r>
            <a:endParaRPr lang="en-US" sz="1000" b="1" dirty="0">
              <a:solidFill>
                <a:schemeClr val="bg1"/>
              </a:solidFill>
            </a:endParaRPr>
          </a:p>
        </p:txBody>
      </p:sp>
      <p:sp>
        <p:nvSpPr>
          <p:cNvPr id="11" name="Slide Number Placeholder 2">
            <a:extLst>
              <a:ext uri="{FF2B5EF4-FFF2-40B4-BE49-F238E27FC236}">
                <a16:creationId xmlns:a16="http://schemas.microsoft.com/office/drawing/2014/main" id="{937BB364-4E7C-4A74-9C1B-A29DA61C1487}"/>
              </a:ext>
            </a:extLst>
          </p:cNvPr>
          <p:cNvSpPr txBox="1">
            <a:spLocks/>
          </p:cNvSpPr>
          <p:nvPr/>
        </p:nvSpPr>
        <p:spPr>
          <a:xfrm>
            <a:off x="10930596" y="6446838"/>
            <a:ext cx="617912"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3A98EE3D-8CD1-4C3F-BD1C-C98C9596463C}" type="slidenum">
              <a:rPr lang="en-US" smtClean="0"/>
              <a:pPr>
                <a:spcAft>
                  <a:spcPts val="600"/>
                </a:spcAft>
              </a:pPr>
              <a:t>17</a:t>
            </a:fld>
            <a:endParaRPr lang="en-US" dirty="0"/>
          </a:p>
        </p:txBody>
      </p:sp>
      <p:sp>
        <p:nvSpPr>
          <p:cNvPr id="12" name="Title 4">
            <a:extLst>
              <a:ext uri="{FF2B5EF4-FFF2-40B4-BE49-F238E27FC236}">
                <a16:creationId xmlns:a16="http://schemas.microsoft.com/office/drawing/2014/main" id="{2C9DFBED-0159-4EAC-AAAF-5AA47CA2F8AE}"/>
              </a:ext>
            </a:extLst>
          </p:cNvPr>
          <p:cNvSpPr>
            <a:spLocks noGrp="1"/>
          </p:cNvSpPr>
          <p:nvPr>
            <p:ph type="title"/>
          </p:nvPr>
        </p:nvSpPr>
        <p:spPr>
          <a:xfrm>
            <a:off x="2211" y="1"/>
            <a:ext cx="12187578" cy="1291770"/>
          </a:xfrm>
        </p:spPr>
        <p:txBody>
          <a:bodyPr>
            <a:noAutofit/>
          </a:bodyPr>
          <a:lstStyle/>
          <a:p>
            <a:r>
              <a:rPr lang="en-US" sz="5400" b="1" dirty="0">
                <a:latin typeface="Times New Roman" panose="02020603050405020304" pitchFamily="18" charset="0"/>
                <a:cs typeface="Times New Roman" panose="02020603050405020304" pitchFamily="18" charset="0"/>
              </a:rPr>
              <a:t>Internet Services</a:t>
            </a:r>
          </a:p>
        </p:txBody>
      </p:sp>
      <p:sp>
        <p:nvSpPr>
          <p:cNvPr id="9" name="Content Placeholder 3"/>
          <p:cNvSpPr txBox="1">
            <a:spLocks/>
          </p:cNvSpPr>
          <p:nvPr/>
        </p:nvSpPr>
        <p:spPr>
          <a:xfrm>
            <a:off x="6720115" y="1762410"/>
            <a:ext cx="5433571" cy="4684428"/>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2400" dirty="0">
              <a:solidFill>
                <a:schemeClr val="tx1"/>
              </a:solidFill>
            </a:endParaRPr>
          </a:p>
        </p:txBody>
      </p:sp>
      <p:sp>
        <p:nvSpPr>
          <p:cNvPr id="14" name="Content Placeholder 3"/>
          <p:cNvSpPr>
            <a:spLocks noGrp="1"/>
          </p:cNvSpPr>
          <p:nvPr>
            <p:ph sz="half" idx="1"/>
          </p:nvPr>
        </p:nvSpPr>
        <p:spPr>
          <a:xfrm>
            <a:off x="145775" y="1762410"/>
            <a:ext cx="11714922" cy="4593940"/>
          </a:xfrm>
        </p:spPr>
        <p:txBody>
          <a:bodyPr>
            <a:noAutofit/>
          </a:bodyPr>
          <a:lstStyle/>
          <a:p>
            <a:pPr marL="0" indent="0">
              <a:buNone/>
            </a:pPr>
            <a:r>
              <a:rPr lang="en-US" sz="4400" dirty="0" smtClean="0"/>
              <a:t>These are web based sites that allows people with common interests to share interests, activities and multimedia content. They can therefore share media content like text messages, photos , video and slide shows on social networks. Examples include, </a:t>
            </a:r>
            <a:r>
              <a:rPr lang="en-US" sz="4400" b="1" dirty="0" smtClean="0"/>
              <a:t>Facebook, WhatsApp, Google+ , TikTok, YouTube</a:t>
            </a:r>
            <a:r>
              <a:rPr lang="en-US" sz="4400" dirty="0" smtClean="0"/>
              <a:t>.</a:t>
            </a:r>
          </a:p>
          <a:p>
            <a:pPr marL="0" indent="0">
              <a:buNone/>
            </a:pPr>
            <a:endParaRPr lang="en-US" sz="4400" dirty="0"/>
          </a:p>
        </p:txBody>
      </p:sp>
      <p:sp>
        <p:nvSpPr>
          <p:cNvPr id="15" name="TextBox 14"/>
          <p:cNvSpPr txBox="1"/>
          <p:nvPr/>
        </p:nvSpPr>
        <p:spPr>
          <a:xfrm>
            <a:off x="145774" y="1291770"/>
            <a:ext cx="11714922" cy="523220"/>
          </a:xfrm>
          <a:prstGeom prst="rect">
            <a:avLst/>
          </a:prstGeom>
          <a:noFill/>
        </p:spPr>
        <p:txBody>
          <a:bodyPr wrap="square" rtlCol="0">
            <a:spAutoFit/>
          </a:bodyPr>
          <a:lstStyle/>
          <a:p>
            <a:r>
              <a:rPr lang="en-US" sz="2800" b="1" dirty="0" smtClean="0"/>
              <a:t>Social Media And Networks</a:t>
            </a:r>
            <a:endParaRPr lang="en-US" sz="2800" b="1" dirty="0"/>
          </a:p>
        </p:txBody>
      </p:sp>
    </p:spTree>
    <p:extLst>
      <p:ext uri="{BB962C8B-B14F-4D97-AF65-F5344CB8AC3E}">
        <p14:creationId xmlns:p14="http://schemas.microsoft.com/office/powerpoint/2010/main" val="25050480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Man shows something on laptop">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38314" y="-27316"/>
            <a:ext cx="12153686" cy="6428910"/>
          </a:xfrm>
        </p:spPr>
      </p:pic>
      <p:sp>
        <p:nvSpPr>
          <p:cNvPr id="17" name="Slide Number Placeholder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a:lstStyle/>
          <a:p>
            <a:fld id="{3A98EE3D-8CD1-4C3F-BD1C-C98C9596463C}" type="slidenum">
              <a:rPr lang="en-US" smtClean="0"/>
              <a:pPr/>
              <a:t>18</a:t>
            </a:fld>
            <a:endParaRPr lang="en-US" dirty="0"/>
          </a:p>
        </p:txBody>
      </p:sp>
      <p:sp>
        <p:nvSpPr>
          <p:cNvPr id="10" name="Footer Placeholder 1">
            <a:extLst>
              <a:ext uri="{FF2B5EF4-FFF2-40B4-BE49-F238E27FC236}">
                <a16:creationId xmlns:a16="http://schemas.microsoft.com/office/drawing/2014/main" id="{4B405FD7-7249-418C-81A0-22605891937A}"/>
              </a:ext>
            </a:extLst>
          </p:cNvPr>
          <p:cNvSpPr>
            <a:spLocks noGrp="1"/>
          </p:cNvSpPr>
          <p:nvPr>
            <p:ph type="ftr" sz="quarter" idx="11"/>
          </p:nvPr>
        </p:nvSpPr>
        <p:spPr>
          <a:xfrm>
            <a:off x="643051" y="6446838"/>
            <a:ext cx="6818262" cy="365125"/>
          </a:xfrm>
          <a:prstGeom prst="rect">
            <a:avLst/>
          </a:prstGeom>
        </p:spPr>
        <p:txBody>
          <a:bodyPr anchor="ctr">
            <a:normAutofit/>
          </a:bodyPr>
          <a:lstStyle/>
          <a:p>
            <a:pPr>
              <a:spcAft>
                <a:spcPts val="600"/>
              </a:spcAft>
            </a:pPr>
            <a:r>
              <a:rPr lang="en-US" sz="1000" b="1" dirty="0" smtClean="0">
                <a:solidFill>
                  <a:schemeClr val="bg1"/>
                </a:solidFill>
              </a:rPr>
              <a:t>Internet and email</a:t>
            </a:r>
            <a:endParaRPr lang="en-US" sz="1000" b="1" dirty="0">
              <a:solidFill>
                <a:schemeClr val="bg1"/>
              </a:solidFill>
            </a:endParaRPr>
          </a:p>
        </p:txBody>
      </p:sp>
      <p:sp>
        <p:nvSpPr>
          <p:cNvPr id="11" name="Slide Number Placeholder 2">
            <a:extLst>
              <a:ext uri="{FF2B5EF4-FFF2-40B4-BE49-F238E27FC236}">
                <a16:creationId xmlns:a16="http://schemas.microsoft.com/office/drawing/2014/main" id="{937BB364-4E7C-4A74-9C1B-A29DA61C1487}"/>
              </a:ext>
            </a:extLst>
          </p:cNvPr>
          <p:cNvSpPr txBox="1">
            <a:spLocks/>
          </p:cNvSpPr>
          <p:nvPr/>
        </p:nvSpPr>
        <p:spPr>
          <a:xfrm>
            <a:off x="10930596" y="6446838"/>
            <a:ext cx="617912"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3A98EE3D-8CD1-4C3F-BD1C-C98C9596463C}" type="slidenum">
              <a:rPr lang="en-US" smtClean="0"/>
              <a:pPr>
                <a:spcAft>
                  <a:spcPts val="600"/>
                </a:spcAft>
              </a:pPr>
              <a:t>18</a:t>
            </a:fld>
            <a:endParaRPr lang="en-US" dirty="0"/>
          </a:p>
        </p:txBody>
      </p:sp>
      <p:sp>
        <p:nvSpPr>
          <p:cNvPr id="12" name="Title 4">
            <a:extLst>
              <a:ext uri="{FF2B5EF4-FFF2-40B4-BE49-F238E27FC236}">
                <a16:creationId xmlns:a16="http://schemas.microsoft.com/office/drawing/2014/main" id="{2C9DFBED-0159-4EAC-AAAF-5AA47CA2F8AE}"/>
              </a:ext>
            </a:extLst>
          </p:cNvPr>
          <p:cNvSpPr>
            <a:spLocks noGrp="1"/>
          </p:cNvSpPr>
          <p:nvPr>
            <p:ph type="title"/>
          </p:nvPr>
        </p:nvSpPr>
        <p:spPr>
          <a:xfrm>
            <a:off x="2211" y="1"/>
            <a:ext cx="12187578" cy="1291770"/>
          </a:xfrm>
        </p:spPr>
        <p:txBody>
          <a:bodyPr>
            <a:noAutofit/>
          </a:bodyPr>
          <a:lstStyle/>
          <a:p>
            <a:r>
              <a:rPr lang="en-US" sz="5400" b="1" dirty="0">
                <a:latin typeface="Times New Roman" panose="02020603050405020304" pitchFamily="18" charset="0"/>
                <a:cs typeface="Times New Roman" panose="02020603050405020304" pitchFamily="18" charset="0"/>
              </a:rPr>
              <a:t>Internet Services</a:t>
            </a:r>
          </a:p>
        </p:txBody>
      </p:sp>
      <p:sp>
        <p:nvSpPr>
          <p:cNvPr id="9" name="Content Placeholder 3"/>
          <p:cNvSpPr txBox="1">
            <a:spLocks/>
          </p:cNvSpPr>
          <p:nvPr/>
        </p:nvSpPr>
        <p:spPr>
          <a:xfrm>
            <a:off x="6720115" y="1762410"/>
            <a:ext cx="5433571" cy="4684428"/>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2400" dirty="0">
              <a:solidFill>
                <a:schemeClr val="tx1"/>
              </a:solidFill>
            </a:endParaRPr>
          </a:p>
        </p:txBody>
      </p:sp>
      <p:sp>
        <p:nvSpPr>
          <p:cNvPr id="14" name="Content Placeholder 3"/>
          <p:cNvSpPr>
            <a:spLocks noGrp="1"/>
          </p:cNvSpPr>
          <p:nvPr>
            <p:ph sz="half" idx="1"/>
          </p:nvPr>
        </p:nvSpPr>
        <p:spPr>
          <a:xfrm>
            <a:off x="145775" y="1762410"/>
            <a:ext cx="11714922" cy="4593940"/>
          </a:xfrm>
        </p:spPr>
        <p:txBody>
          <a:bodyPr>
            <a:noAutofit/>
          </a:bodyPr>
          <a:lstStyle/>
          <a:p>
            <a:pPr marL="0" indent="0">
              <a:buNone/>
            </a:pPr>
            <a:r>
              <a:rPr lang="en-US" sz="4500" dirty="0" smtClean="0"/>
              <a:t>An </a:t>
            </a:r>
            <a:r>
              <a:rPr lang="en-US" sz="4500" b="1" dirty="0" smtClean="0"/>
              <a:t>Electronic mail </a:t>
            </a:r>
            <a:r>
              <a:rPr lang="en-US" sz="4500" dirty="0" smtClean="0"/>
              <a:t>refers to an e-mail message that is transmitted electronically over the internet.</a:t>
            </a:r>
          </a:p>
          <a:p>
            <a:pPr marL="0" indent="0">
              <a:buNone/>
            </a:pPr>
            <a:r>
              <a:rPr lang="en-US" sz="4500" dirty="0" smtClean="0"/>
              <a:t>An email account is needed for this.</a:t>
            </a:r>
          </a:p>
          <a:p>
            <a:pPr marL="0" indent="0">
              <a:buNone/>
            </a:pPr>
            <a:r>
              <a:rPr lang="en-US" sz="4500" dirty="0" smtClean="0"/>
              <a:t>You can also use your computer to receive and send fax messages instead of using ordinary fax machine.</a:t>
            </a:r>
            <a:endParaRPr lang="en-US" sz="4500" dirty="0"/>
          </a:p>
        </p:txBody>
      </p:sp>
      <p:sp>
        <p:nvSpPr>
          <p:cNvPr id="15" name="TextBox 14"/>
          <p:cNvSpPr txBox="1"/>
          <p:nvPr/>
        </p:nvSpPr>
        <p:spPr>
          <a:xfrm>
            <a:off x="145774" y="1291770"/>
            <a:ext cx="11714922" cy="523220"/>
          </a:xfrm>
          <a:prstGeom prst="rect">
            <a:avLst/>
          </a:prstGeom>
          <a:noFill/>
        </p:spPr>
        <p:txBody>
          <a:bodyPr wrap="square" rtlCol="0">
            <a:spAutoFit/>
          </a:bodyPr>
          <a:lstStyle/>
          <a:p>
            <a:r>
              <a:rPr lang="en-US" sz="2800" b="1" dirty="0" smtClean="0"/>
              <a:t>Electronic mail and fax</a:t>
            </a:r>
            <a:endParaRPr lang="en-US" sz="2800" b="1" dirty="0"/>
          </a:p>
        </p:txBody>
      </p:sp>
    </p:spTree>
    <p:extLst>
      <p:ext uri="{BB962C8B-B14F-4D97-AF65-F5344CB8AC3E}">
        <p14:creationId xmlns:p14="http://schemas.microsoft.com/office/powerpoint/2010/main" val="14015057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Man shows something on laptop">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38314" y="-27316"/>
            <a:ext cx="12153686" cy="6428910"/>
          </a:xfrm>
        </p:spPr>
      </p:pic>
      <p:sp>
        <p:nvSpPr>
          <p:cNvPr id="17" name="Slide Number Placeholder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a:lstStyle/>
          <a:p>
            <a:fld id="{3A98EE3D-8CD1-4C3F-BD1C-C98C9596463C}" type="slidenum">
              <a:rPr lang="en-US" smtClean="0"/>
              <a:pPr/>
              <a:t>19</a:t>
            </a:fld>
            <a:endParaRPr lang="en-US" dirty="0"/>
          </a:p>
        </p:txBody>
      </p:sp>
      <p:sp>
        <p:nvSpPr>
          <p:cNvPr id="10" name="Footer Placeholder 1">
            <a:extLst>
              <a:ext uri="{FF2B5EF4-FFF2-40B4-BE49-F238E27FC236}">
                <a16:creationId xmlns:a16="http://schemas.microsoft.com/office/drawing/2014/main" id="{4B405FD7-7249-418C-81A0-22605891937A}"/>
              </a:ext>
            </a:extLst>
          </p:cNvPr>
          <p:cNvSpPr>
            <a:spLocks noGrp="1"/>
          </p:cNvSpPr>
          <p:nvPr>
            <p:ph type="ftr" sz="quarter" idx="11"/>
          </p:nvPr>
        </p:nvSpPr>
        <p:spPr>
          <a:xfrm>
            <a:off x="643051" y="6446838"/>
            <a:ext cx="6818262" cy="365125"/>
          </a:xfrm>
          <a:prstGeom prst="rect">
            <a:avLst/>
          </a:prstGeom>
        </p:spPr>
        <p:txBody>
          <a:bodyPr anchor="ctr">
            <a:normAutofit/>
          </a:bodyPr>
          <a:lstStyle/>
          <a:p>
            <a:pPr>
              <a:spcAft>
                <a:spcPts val="600"/>
              </a:spcAft>
            </a:pPr>
            <a:r>
              <a:rPr lang="en-US" sz="1000" b="1" dirty="0" smtClean="0">
                <a:solidFill>
                  <a:schemeClr val="bg1"/>
                </a:solidFill>
              </a:rPr>
              <a:t>Internet and email</a:t>
            </a:r>
            <a:endParaRPr lang="en-US" sz="1000" b="1" dirty="0">
              <a:solidFill>
                <a:schemeClr val="bg1"/>
              </a:solidFill>
            </a:endParaRPr>
          </a:p>
        </p:txBody>
      </p:sp>
      <p:sp>
        <p:nvSpPr>
          <p:cNvPr id="11" name="Slide Number Placeholder 2">
            <a:extLst>
              <a:ext uri="{FF2B5EF4-FFF2-40B4-BE49-F238E27FC236}">
                <a16:creationId xmlns:a16="http://schemas.microsoft.com/office/drawing/2014/main" id="{937BB364-4E7C-4A74-9C1B-A29DA61C1487}"/>
              </a:ext>
            </a:extLst>
          </p:cNvPr>
          <p:cNvSpPr txBox="1">
            <a:spLocks/>
          </p:cNvSpPr>
          <p:nvPr/>
        </p:nvSpPr>
        <p:spPr>
          <a:xfrm>
            <a:off x="10930596" y="6446838"/>
            <a:ext cx="617912"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3A98EE3D-8CD1-4C3F-BD1C-C98C9596463C}" type="slidenum">
              <a:rPr lang="en-US" smtClean="0"/>
              <a:pPr>
                <a:spcAft>
                  <a:spcPts val="600"/>
                </a:spcAft>
              </a:pPr>
              <a:t>19</a:t>
            </a:fld>
            <a:endParaRPr lang="en-US" dirty="0"/>
          </a:p>
        </p:txBody>
      </p:sp>
      <p:sp>
        <p:nvSpPr>
          <p:cNvPr id="12" name="Title 4">
            <a:extLst>
              <a:ext uri="{FF2B5EF4-FFF2-40B4-BE49-F238E27FC236}">
                <a16:creationId xmlns:a16="http://schemas.microsoft.com/office/drawing/2014/main" id="{2C9DFBED-0159-4EAC-AAAF-5AA47CA2F8AE}"/>
              </a:ext>
            </a:extLst>
          </p:cNvPr>
          <p:cNvSpPr>
            <a:spLocks noGrp="1"/>
          </p:cNvSpPr>
          <p:nvPr>
            <p:ph type="title"/>
          </p:nvPr>
        </p:nvSpPr>
        <p:spPr>
          <a:xfrm>
            <a:off x="2211" y="1"/>
            <a:ext cx="12187578" cy="1291770"/>
          </a:xfrm>
        </p:spPr>
        <p:txBody>
          <a:bodyPr>
            <a:noAutofit/>
          </a:bodyPr>
          <a:lstStyle/>
          <a:p>
            <a:r>
              <a:rPr lang="en-US" sz="5400" b="1" dirty="0">
                <a:latin typeface="Times New Roman" panose="02020603050405020304" pitchFamily="18" charset="0"/>
                <a:cs typeface="Times New Roman" panose="02020603050405020304" pitchFamily="18" charset="0"/>
              </a:rPr>
              <a:t>Internet Services</a:t>
            </a:r>
          </a:p>
        </p:txBody>
      </p:sp>
      <p:sp>
        <p:nvSpPr>
          <p:cNvPr id="9" name="Content Placeholder 3"/>
          <p:cNvSpPr txBox="1">
            <a:spLocks/>
          </p:cNvSpPr>
          <p:nvPr/>
        </p:nvSpPr>
        <p:spPr>
          <a:xfrm>
            <a:off x="6720115" y="1762410"/>
            <a:ext cx="5433571" cy="4684428"/>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2400" dirty="0">
              <a:solidFill>
                <a:schemeClr val="tx1"/>
              </a:solidFill>
            </a:endParaRPr>
          </a:p>
        </p:txBody>
      </p:sp>
      <p:sp>
        <p:nvSpPr>
          <p:cNvPr id="14" name="Content Placeholder 3"/>
          <p:cNvSpPr>
            <a:spLocks noGrp="1"/>
          </p:cNvSpPr>
          <p:nvPr>
            <p:ph sz="half" idx="1"/>
          </p:nvPr>
        </p:nvSpPr>
        <p:spPr>
          <a:xfrm>
            <a:off x="145775" y="1762410"/>
            <a:ext cx="11714922" cy="4593940"/>
          </a:xfrm>
        </p:spPr>
        <p:txBody>
          <a:bodyPr>
            <a:noAutofit/>
          </a:bodyPr>
          <a:lstStyle/>
          <a:p>
            <a:pPr marL="0" indent="0">
              <a:buNone/>
            </a:pPr>
            <a:r>
              <a:rPr lang="en-US" sz="3700" dirty="0" smtClean="0"/>
              <a:t>Good and services are being sold and bought using the internet, this is called e-commerce</a:t>
            </a:r>
          </a:p>
          <a:p>
            <a:pPr marL="0" indent="0">
              <a:buNone/>
            </a:pPr>
            <a:r>
              <a:rPr lang="en-US" sz="3700" dirty="0" smtClean="0"/>
              <a:t>The advantage of this is that the company can access customers allover the world</a:t>
            </a:r>
          </a:p>
          <a:p>
            <a:pPr marL="0" indent="0">
              <a:buNone/>
            </a:pPr>
            <a:r>
              <a:rPr lang="en-US" sz="3700" dirty="0" smtClean="0"/>
              <a:t>Also reduces operating costs but increase the sales</a:t>
            </a:r>
          </a:p>
          <a:p>
            <a:pPr marL="0" indent="0">
              <a:buNone/>
            </a:pPr>
            <a:r>
              <a:rPr lang="en-US" sz="3700" dirty="0" smtClean="0"/>
              <a:t>The challenge is there is increase in cyber crimes and theft, since people deal with each other without physically meeting</a:t>
            </a:r>
            <a:endParaRPr lang="en-US" sz="3700" dirty="0"/>
          </a:p>
        </p:txBody>
      </p:sp>
      <p:sp>
        <p:nvSpPr>
          <p:cNvPr id="15" name="TextBox 14"/>
          <p:cNvSpPr txBox="1"/>
          <p:nvPr/>
        </p:nvSpPr>
        <p:spPr>
          <a:xfrm>
            <a:off x="145774" y="1291770"/>
            <a:ext cx="11714922" cy="523220"/>
          </a:xfrm>
          <a:prstGeom prst="rect">
            <a:avLst/>
          </a:prstGeom>
          <a:noFill/>
        </p:spPr>
        <p:txBody>
          <a:bodyPr wrap="square" rtlCol="0">
            <a:spAutoFit/>
          </a:bodyPr>
          <a:lstStyle/>
          <a:p>
            <a:r>
              <a:rPr lang="en-US" sz="2800" b="1" dirty="0" smtClean="0"/>
              <a:t>Electronic Commerce ( E-commerce)</a:t>
            </a:r>
            <a:endParaRPr lang="en-US" sz="2800" b="1" dirty="0"/>
          </a:p>
        </p:txBody>
      </p:sp>
    </p:spTree>
    <p:extLst>
      <p:ext uri="{BB962C8B-B14F-4D97-AF65-F5344CB8AC3E}">
        <p14:creationId xmlns:p14="http://schemas.microsoft.com/office/powerpoint/2010/main" val="32315609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person using a computer">
            <a:extLst>
              <a:ext uri="{FF2B5EF4-FFF2-40B4-BE49-F238E27FC236}">
                <a16:creationId xmlns:a16="http://schemas.microsoft.com/office/drawing/2014/main" id="{1FE05F69-81FE-41EC-874F-C9DA7048A589}"/>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3" name="Footer Placeholder 2">
            <a:extLst>
              <a:ext uri="{FF2B5EF4-FFF2-40B4-BE49-F238E27FC236}">
                <a16:creationId xmlns:a16="http://schemas.microsoft.com/office/drawing/2014/main" id="{4EF15B35-3E87-AB47-A668-38DD000ADF27}"/>
              </a:ext>
            </a:extLst>
          </p:cNvPr>
          <p:cNvSpPr>
            <a:spLocks noGrp="1"/>
          </p:cNvSpPr>
          <p:nvPr>
            <p:ph type="ftr" sz="quarter" idx="11"/>
          </p:nvPr>
        </p:nvSpPr>
        <p:spPr/>
        <p:txBody>
          <a:bodyPr/>
          <a:lstStyle/>
          <a:p>
            <a:r>
              <a:rPr lang="en-US" dirty="0"/>
              <a:t>TEACH A COURSE</a:t>
            </a:r>
          </a:p>
        </p:txBody>
      </p:sp>
      <p:sp>
        <p:nvSpPr>
          <p:cNvPr id="18" name="Slide Number Placeholder 17">
            <a:extLst>
              <a:ext uri="{FF2B5EF4-FFF2-40B4-BE49-F238E27FC236}">
                <a16:creationId xmlns:a16="http://schemas.microsoft.com/office/drawing/2014/main" id="{41B78239-2280-4550-A468-F95E90299A50}"/>
              </a:ext>
            </a:extLst>
          </p:cNvPr>
          <p:cNvSpPr>
            <a:spLocks noGrp="1"/>
          </p:cNvSpPr>
          <p:nvPr>
            <p:ph type="sldNum" sz="quarter" idx="12"/>
          </p:nvPr>
        </p:nvSpPr>
        <p:spPr/>
        <p:txBody>
          <a:bodyPr/>
          <a:lstStyle/>
          <a:p>
            <a:fld id="{3A98EE3D-8CD1-4C3F-BD1C-C98C9596463C}" type="slidenum">
              <a:rPr lang="en-US" smtClean="0"/>
              <a:pPr/>
              <a:t>2</a:t>
            </a:fld>
            <a:endParaRPr lang="en-US" dirty="0"/>
          </a:p>
        </p:txBody>
      </p:sp>
      <p:sp>
        <p:nvSpPr>
          <p:cNvPr id="15" name="Title 14">
            <a:extLst>
              <a:ext uri="{FF2B5EF4-FFF2-40B4-BE49-F238E27FC236}">
                <a16:creationId xmlns:a16="http://schemas.microsoft.com/office/drawing/2014/main" id="{66F458A5-2AF5-4290-8A07-8B68C223F81D}"/>
              </a:ext>
            </a:extLst>
          </p:cNvPr>
          <p:cNvSpPr>
            <a:spLocks noGrp="1"/>
          </p:cNvSpPr>
          <p:nvPr>
            <p:ph type="title"/>
          </p:nvPr>
        </p:nvSpPr>
        <p:spPr/>
        <p:txBody>
          <a:bodyPr/>
          <a:lstStyle/>
          <a:p>
            <a:r>
              <a:rPr lang="en-US" dirty="0" smtClean="0"/>
              <a:t>Topic  Outline</a:t>
            </a:r>
            <a:endParaRPr lang="ru-RU" dirty="0"/>
          </a:p>
        </p:txBody>
      </p:sp>
      <p:graphicFrame>
        <p:nvGraphicFramePr>
          <p:cNvPr id="10" name="Content Placeholder 2" descr="Smart Art object">
            <a:extLst>
              <a:ext uri="{FF2B5EF4-FFF2-40B4-BE49-F238E27FC236}">
                <a16:creationId xmlns:a16="http://schemas.microsoft.com/office/drawing/2014/main" id="{00E51AD9-52AC-49A5-BF0E-64F1B769CE85}"/>
              </a:ext>
            </a:extLst>
          </p:cNvPr>
          <p:cNvGraphicFramePr>
            <a:graphicFrameLocks noGrp="1"/>
          </p:cNvGraphicFramePr>
          <p:nvPr>
            <p:ph sz="half" idx="1"/>
            <p:extLst/>
          </p:nvPr>
        </p:nvGraphicFramePr>
        <p:xfrm>
          <a:off x="643051" y="1335375"/>
          <a:ext cx="4954587" cy="37480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Content Placeholder 5" descr="Woman with laptop">
            <a:extLst>
              <a:ext uri="{FF2B5EF4-FFF2-40B4-BE49-F238E27FC236}">
                <a16:creationId xmlns:a16="http://schemas.microsoft.com/office/drawing/2014/main" id="{BF79C0FC-6A53-48FD-A2FB-DC1F7E6C6B69}"/>
              </a:ext>
            </a:extLst>
          </p:cNvPr>
          <p:cNvPicPr>
            <a:picLocks noGrp="1" noChangeAspect="1"/>
          </p:cNvPicPr>
          <p:nvPr>
            <p:ph sz="half" idx="2"/>
          </p:nvPr>
        </p:nvPicPr>
        <p:blipFill>
          <a:blip r:embed="rId9">
            <a:extLst>
              <a:ext uri="{28A0092B-C50C-407E-A947-70E740481C1C}">
                <a14:useLocalDpi xmlns:a14="http://schemas.microsoft.com/office/drawing/2010/main" val="0"/>
              </a:ext>
            </a:extLst>
          </a:blip>
          <a:srcRect/>
          <a:stretch/>
        </p:blipFill>
        <p:spPr>
          <a:xfrm>
            <a:off x="6096000" y="1986706"/>
            <a:ext cx="5357813" cy="3746655"/>
          </a:xfrm>
        </p:spPr>
      </p:pic>
      <p:sp>
        <p:nvSpPr>
          <p:cNvPr id="9" name="Rectangle 8" descr="Flask"/>
          <p:cNvSpPr/>
          <p:nvPr/>
        </p:nvSpPr>
        <p:spPr>
          <a:xfrm>
            <a:off x="865069" y="5157517"/>
            <a:ext cx="343037" cy="343037"/>
          </a:xfrm>
          <a:prstGeom prst="rect">
            <a:avLst/>
          </a:prstGeom>
          <a:blipFill dpi="0" rotWithShape="1">
            <a:blip r:embed="rId10">
              <a:alphaModFix amt="50000"/>
              <a:extLst>
                <a:ext uri="{96DAC541-7B7A-43D3-8B79-37D633B846F1}">
                  <asvg:svgBlip xmlns="" xmlns:dgm="http://schemas.openxmlformats.org/drawingml/2006/diagram" xmlns:asvg="http://schemas.microsoft.com/office/drawing/2016/SVG/main" xmlns:lc="http://schemas.openxmlformats.org/drawingml/2006/lockedCanvas" r:embed="rId11"/>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11" name="Group 10"/>
          <p:cNvGrpSpPr/>
          <p:nvPr/>
        </p:nvGrpSpPr>
        <p:grpSpPr>
          <a:xfrm>
            <a:off x="1363431" y="3117148"/>
            <a:ext cx="7047695" cy="2597073"/>
            <a:chOff x="-2228773" y="3121454"/>
            <a:chExt cx="7047695" cy="2597073"/>
          </a:xfrm>
        </p:grpSpPr>
        <p:sp>
          <p:nvSpPr>
            <p:cNvPr id="12" name="Rectangle 11"/>
            <p:cNvSpPr/>
            <p:nvPr/>
          </p:nvSpPr>
          <p:spPr>
            <a:xfrm>
              <a:off x="584715" y="3121454"/>
              <a:ext cx="4234207" cy="62370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TextBox 12"/>
            <p:cNvSpPr txBox="1"/>
            <p:nvPr/>
          </p:nvSpPr>
          <p:spPr>
            <a:xfrm>
              <a:off x="-2228773" y="5094822"/>
              <a:ext cx="4234207" cy="62370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6009" tIns="66009" rIns="66009" bIns="66009" numCol="1" spcCol="1270" anchor="ctr" anchorCtr="0">
              <a:noAutofit/>
            </a:bodyPr>
            <a:lstStyle/>
            <a:p>
              <a:pPr lvl="0" algn="l" defTabSz="844550">
                <a:lnSpc>
                  <a:spcPct val="90000"/>
                </a:lnSpc>
                <a:spcBef>
                  <a:spcPct val="0"/>
                </a:spcBef>
                <a:spcAft>
                  <a:spcPct val="35000"/>
                </a:spcAft>
              </a:pPr>
              <a:r>
                <a:rPr lang="en-US" sz="1900" dirty="0" smtClean="0">
                  <a:solidFill>
                    <a:schemeClr val="accent1">
                      <a:lumMod val="50000"/>
                    </a:schemeClr>
                  </a:solidFill>
                </a:rPr>
                <a:t>Internet Services</a:t>
              </a:r>
              <a:endParaRPr lang="en-US" sz="1900" kern="1200" dirty="0">
                <a:solidFill>
                  <a:schemeClr val="tx1">
                    <a:alpha val="60000"/>
                  </a:schemeClr>
                </a:solidFill>
              </a:endParaRPr>
            </a:p>
          </p:txBody>
        </p:sp>
      </p:grpSp>
      <p:sp>
        <p:nvSpPr>
          <p:cNvPr id="14" name="Rectangle 13" descr="Flask"/>
          <p:cNvSpPr/>
          <p:nvPr/>
        </p:nvSpPr>
        <p:spPr>
          <a:xfrm>
            <a:off x="848280" y="5701798"/>
            <a:ext cx="343037" cy="343037"/>
          </a:xfrm>
          <a:prstGeom prst="rect">
            <a:avLst/>
          </a:prstGeom>
          <a:blipFill dpi="0" rotWithShape="1">
            <a:blip r:embed="rId10">
              <a:alphaModFix amt="50000"/>
              <a:extLst>
                <a:ext uri="{96DAC541-7B7A-43D3-8B79-37D633B846F1}">
                  <asvg:svgBlip xmlns="" xmlns:dgm="http://schemas.openxmlformats.org/drawingml/2006/diagram" xmlns:asvg="http://schemas.microsoft.com/office/drawing/2016/SVG/main" xmlns:lc="http://schemas.openxmlformats.org/drawingml/2006/lockedCanvas" r:embed="rId12"/>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sp>
      <p:grpSp>
        <p:nvGrpSpPr>
          <p:cNvPr id="16" name="Group 15"/>
          <p:cNvGrpSpPr/>
          <p:nvPr/>
        </p:nvGrpSpPr>
        <p:grpSpPr>
          <a:xfrm>
            <a:off x="1244325" y="5561464"/>
            <a:ext cx="4234207" cy="623705"/>
            <a:chOff x="584715" y="3121454"/>
            <a:chExt cx="4234207" cy="623705"/>
          </a:xfrm>
        </p:grpSpPr>
        <p:sp>
          <p:nvSpPr>
            <p:cNvPr id="19" name="Rectangle 18"/>
            <p:cNvSpPr/>
            <p:nvPr/>
          </p:nvSpPr>
          <p:spPr>
            <a:xfrm>
              <a:off x="584715" y="3121454"/>
              <a:ext cx="4234207" cy="62370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0" name="TextBox 19"/>
            <p:cNvSpPr txBox="1"/>
            <p:nvPr/>
          </p:nvSpPr>
          <p:spPr>
            <a:xfrm>
              <a:off x="584715" y="3121454"/>
              <a:ext cx="4234207" cy="623705"/>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66009" tIns="66009" rIns="66009" bIns="66009" numCol="1" spcCol="1270" anchor="ctr" anchorCtr="0">
              <a:noAutofit/>
            </a:bodyPr>
            <a:lstStyle/>
            <a:p>
              <a:pPr lvl="0" algn="l" defTabSz="844550">
                <a:lnSpc>
                  <a:spcPct val="90000"/>
                </a:lnSpc>
                <a:spcBef>
                  <a:spcPct val="0"/>
                </a:spcBef>
                <a:spcAft>
                  <a:spcPct val="35000"/>
                </a:spcAft>
              </a:pPr>
              <a:r>
                <a:rPr lang="en-US" sz="1900" kern="1200" dirty="0" smtClean="0">
                  <a:solidFill>
                    <a:schemeClr val="tx1">
                      <a:alpha val="60000"/>
                    </a:schemeClr>
                  </a:solidFill>
                </a:rPr>
                <a:t>Accessing  the internet</a:t>
              </a:r>
              <a:endParaRPr lang="en-US" sz="1900" kern="1200" dirty="0">
                <a:solidFill>
                  <a:schemeClr val="tx1">
                    <a:alpha val="60000"/>
                  </a:schemeClr>
                </a:solidFill>
              </a:endParaRPr>
            </a:p>
          </p:txBody>
        </p:sp>
      </p:grpSp>
    </p:spTree>
    <p:extLst>
      <p:ext uri="{BB962C8B-B14F-4D97-AF65-F5344CB8AC3E}">
        <p14:creationId xmlns:p14="http://schemas.microsoft.com/office/powerpoint/2010/main" val="20022280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Man shows something on laptop">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38313" y="-27316"/>
            <a:ext cx="12206581" cy="6456890"/>
          </a:xfrm>
        </p:spPr>
      </p:pic>
      <p:sp>
        <p:nvSpPr>
          <p:cNvPr id="17" name="Slide Number Placeholder 16">
            <a:extLst>
              <a:ext uri="{FF2B5EF4-FFF2-40B4-BE49-F238E27FC236}">
                <a16:creationId xmlns:a16="http://schemas.microsoft.com/office/drawing/2014/main" id="{19D203D7-52C0-41AB-9238-F69D51235EC0}"/>
              </a:ext>
            </a:extLst>
          </p:cNvPr>
          <p:cNvSpPr>
            <a:spLocks noGrp="1"/>
          </p:cNvSpPr>
          <p:nvPr>
            <p:ph type="sldNum" sz="quarter" idx="12"/>
          </p:nvPr>
        </p:nvSpPr>
        <p:spPr>
          <a:xfrm>
            <a:off x="8805308" y="6446838"/>
            <a:ext cx="2743200" cy="365125"/>
          </a:xfrm>
        </p:spPr>
        <p:txBody>
          <a:bodyPr/>
          <a:lstStyle/>
          <a:p>
            <a:fld id="{3A98EE3D-8CD1-4C3F-BD1C-C98C9596463C}" type="slidenum">
              <a:rPr lang="en-US" smtClean="0"/>
              <a:pPr/>
              <a:t>20</a:t>
            </a:fld>
            <a:endParaRPr lang="en-US" dirty="0"/>
          </a:p>
        </p:txBody>
      </p:sp>
      <p:sp>
        <p:nvSpPr>
          <p:cNvPr id="10" name="Footer Placeholder 1">
            <a:extLst>
              <a:ext uri="{FF2B5EF4-FFF2-40B4-BE49-F238E27FC236}">
                <a16:creationId xmlns:a16="http://schemas.microsoft.com/office/drawing/2014/main" id="{4B405FD7-7249-418C-81A0-22605891937A}"/>
              </a:ext>
            </a:extLst>
          </p:cNvPr>
          <p:cNvSpPr>
            <a:spLocks noGrp="1"/>
          </p:cNvSpPr>
          <p:nvPr>
            <p:ph type="ftr" sz="quarter" idx="11"/>
          </p:nvPr>
        </p:nvSpPr>
        <p:spPr>
          <a:xfrm>
            <a:off x="145774" y="6464102"/>
            <a:ext cx="6818262" cy="365125"/>
          </a:xfrm>
          <a:prstGeom prst="rect">
            <a:avLst/>
          </a:prstGeom>
        </p:spPr>
        <p:txBody>
          <a:bodyPr anchor="ctr">
            <a:normAutofit/>
          </a:bodyPr>
          <a:lstStyle/>
          <a:p>
            <a:pPr>
              <a:spcAft>
                <a:spcPts val="600"/>
              </a:spcAft>
            </a:pPr>
            <a:r>
              <a:rPr lang="en-US" sz="1000" b="1" dirty="0" smtClean="0">
                <a:solidFill>
                  <a:schemeClr val="bg1"/>
                </a:solidFill>
              </a:rPr>
              <a:t>Internet and email</a:t>
            </a:r>
            <a:endParaRPr lang="en-US" sz="1000" b="1" dirty="0">
              <a:solidFill>
                <a:schemeClr val="bg1"/>
              </a:solidFill>
            </a:endParaRPr>
          </a:p>
        </p:txBody>
      </p:sp>
      <p:sp>
        <p:nvSpPr>
          <p:cNvPr id="11" name="Slide Number Placeholder 2">
            <a:extLst>
              <a:ext uri="{FF2B5EF4-FFF2-40B4-BE49-F238E27FC236}">
                <a16:creationId xmlns:a16="http://schemas.microsoft.com/office/drawing/2014/main" id="{937BB364-4E7C-4A74-9C1B-A29DA61C1487}"/>
              </a:ext>
            </a:extLst>
          </p:cNvPr>
          <p:cNvSpPr txBox="1">
            <a:spLocks/>
          </p:cNvSpPr>
          <p:nvPr/>
        </p:nvSpPr>
        <p:spPr>
          <a:xfrm>
            <a:off x="10930596" y="6446838"/>
            <a:ext cx="617912"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3A98EE3D-8CD1-4C3F-BD1C-C98C9596463C}" type="slidenum">
              <a:rPr lang="en-US" smtClean="0"/>
              <a:pPr>
                <a:spcAft>
                  <a:spcPts val="600"/>
                </a:spcAft>
              </a:pPr>
              <a:t>20</a:t>
            </a:fld>
            <a:endParaRPr lang="en-US" dirty="0"/>
          </a:p>
        </p:txBody>
      </p:sp>
      <p:sp>
        <p:nvSpPr>
          <p:cNvPr id="12" name="Title 4">
            <a:extLst>
              <a:ext uri="{FF2B5EF4-FFF2-40B4-BE49-F238E27FC236}">
                <a16:creationId xmlns:a16="http://schemas.microsoft.com/office/drawing/2014/main" id="{2C9DFBED-0159-4EAC-AAAF-5AA47CA2F8AE}"/>
              </a:ext>
            </a:extLst>
          </p:cNvPr>
          <p:cNvSpPr>
            <a:spLocks noGrp="1"/>
          </p:cNvSpPr>
          <p:nvPr>
            <p:ph type="title"/>
          </p:nvPr>
        </p:nvSpPr>
        <p:spPr>
          <a:xfrm>
            <a:off x="2211" y="1"/>
            <a:ext cx="12187578" cy="1291770"/>
          </a:xfrm>
        </p:spPr>
        <p:txBody>
          <a:bodyPr>
            <a:noAutofit/>
          </a:bodyPr>
          <a:lstStyle/>
          <a:p>
            <a:r>
              <a:rPr lang="en-US" sz="5400" b="1" dirty="0">
                <a:latin typeface="Times New Roman" panose="02020603050405020304" pitchFamily="18" charset="0"/>
                <a:cs typeface="Times New Roman" panose="02020603050405020304" pitchFamily="18" charset="0"/>
              </a:rPr>
              <a:t>Internet Services</a:t>
            </a:r>
          </a:p>
        </p:txBody>
      </p:sp>
      <p:sp>
        <p:nvSpPr>
          <p:cNvPr id="9" name="Content Placeholder 3"/>
          <p:cNvSpPr txBox="1">
            <a:spLocks/>
          </p:cNvSpPr>
          <p:nvPr/>
        </p:nvSpPr>
        <p:spPr>
          <a:xfrm>
            <a:off x="6720115" y="1762410"/>
            <a:ext cx="5433571" cy="4684428"/>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2400" dirty="0">
              <a:solidFill>
                <a:schemeClr val="tx1"/>
              </a:solidFill>
            </a:endParaRPr>
          </a:p>
        </p:txBody>
      </p:sp>
      <p:sp>
        <p:nvSpPr>
          <p:cNvPr id="14" name="Content Placeholder 3"/>
          <p:cNvSpPr>
            <a:spLocks noGrp="1"/>
          </p:cNvSpPr>
          <p:nvPr>
            <p:ph sz="half" idx="1"/>
          </p:nvPr>
        </p:nvSpPr>
        <p:spPr>
          <a:xfrm>
            <a:off x="145774" y="1868556"/>
            <a:ext cx="11714923" cy="4487793"/>
          </a:xfrm>
        </p:spPr>
        <p:txBody>
          <a:bodyPr>
            <a:noAutofit/>
          </a:bodyPr>
          <a:lstStyle/>
          <a:p>
            <a:pPr marL="0" indent="0">
              <a:buNone/>
            </a:pPr>
            <a:r>
              <a:rPr lang="en-US" sz="5800" dirty="0" smtClean="0"/>
              <a:t>Here, learning materials and lectures are made available online over the internet,</a:t>
            </a:r>
          </a:p>
          <a:p>
            <a:pPr marL="0" indent="0">
              <a:buNone/>
            </a:pPr>
            <a:r>
              <a:rPr lang="en-US" sz="5800" dirty="0" smtClean="0"/>
              <a:t>Examples of Platforms that provide e-learning are, Blackboard, and Module</a:t>
            </a:r>
            <a:endParaRPr lang="en-US" sz="5800" dirty="0"/>
          </a:p>
        </p:txBody>
      </p:sp>
      <p:sp>
        <p:nvSpPr>
          <p:cNvPr id="15" name="TextBox 14"/>
          <p:cNvSpPr txBox="1"/>
          <p:nvPr/>
        </p:nvSpPr>
        <p:spPr>
          <a:xfrm>
            <a:off x="145774" y="1291770"/>
            <a:ext cx="11714922" cy="707886"/>
          </a:xfrm>
          <a:prstGeom prst="rect">
            <a:avLst/>
          </a:prstGeom>
          <a:noFill/>
        </p:spPr>
        <p:txBody>
          <a:bodyPr wrap="square" rtlCol="0">
            <a:spAutoFit/>
          </a:bodyPr>
          <a:lstStyle/>
          <a:p>
            <a:r>
              <a:rPr lang="en-US" sz="4000" b="1" dirty="0" smtClean="0"/>
              <a:t>Electronic learning</a:t>
            </a:r>
            <a:endParaRPr lang="en-US" sz="4000" b="1" dirty="0"/>
          </a:p>
        </p:txBody>
      </p:sp>
    </p:spTree>
    <p:extLst>
      <p:ext uri="{BB962C8B-B14F-4D97-AF65-F5344CB8AC3E}">
        <p14:creationId xmlns:p14="http://schemas.microsoft.com/office/powerpoint/2010/main" val="35202531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Man shows something on laptop">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38313" y="-27316"/>
            <a:ext cx="12206581" cy="6456890"/>
          </a:xfrm>
        </p:spPr>
      </p:pic>
      <p:sp>
        <p:nvSpPr>
          <p:cNvPr id="17" name="Slide Number Placeholder 16">
            <a:extLst>
              <a:ext uri="{FF2B5EF4-FFF2-40B4-BE49-F238E27FC236}">
                <a16:creationId xmlns:a16="http://schemas.microsoft.com/office/drawing/2014/main" id="{19D203D7-52C0-41AB-9238-F69D51235EC0}"/>
              </a:ext>
            </a:extLst>
          </p:cNvPr>
          <p:cNvSpPr>
            <a:spLocks noGrp="1"/>
          </p:cNvSpPr>
          <p:nvPr>
            <p:ph type="sldNum" sz="quarter" idx="12"/>
          </p:nvPr>
        </p:nvSpPr>
        <p:spPr>
          <a:xfrm>
            <a:off x="8805308" y="6446838"/>
            <a:ext cx="2743200" cy="365125"/>
          </a:xfrm>
        </p:spPr>
        <p:txBody>
          <a:bodyPr/>
          <a:lstStyle/>
          <a:p>
            <a:fld id="{3A98EE3D-8CD1-4C3F-BD1C-C98C9596463C}" type="slidenum">
              <a:rPr lang="en-US" smtClean="0"/>
              <a:pPr/>
              <a:t>21</a:t>
            </a:fld>
            <a:endParaRPr lang="en-US" dirty="0"/>
          </a:p>
        </p:txBody>
      </p:sp>
      <p:sp>
        <p:nvSpPr>
          <p:cNvPr id="10" name="Footer Placeholder 1">
            <a:extLst>
              <a:ext uri="{FF2B5EF4-FFF2-40B4-BE49-F238E27FC236}">
                <a16:creationId xmlns:a16="http://schemas.microsoft.com/office/drawing/2014/main" id="{4B405FD7-7249-418C-81A0-22605891937A}"/>
              </a:ext>
            </a:extLst>
          </p:cNvPr>
          <p:cNvSpPr>
            <a:spLocks noGrp="1"/>
          </p:cNvSpPr>
          <p:nvPr>
            <p:ph type="ftr" sz="quarter" idx="11"/>
          </p:nvPr>
        </p:nvSpPr>
        <p:spPr>
          <a:xfrm>
            <a:off x="145774" y="6464102"/>
            <a:ext cx="6818262" cy="365125"/>
          </a:xfrm>
          <a:prstGeom prst="rect">
            <a:avLst/>
          </a:prstGeom>
        </p:spPr>
        <p:txBody>
          <a:bodyPr anchor="ctr">
            <a:normAutofit/>
          </a:bodyPr>
          <a:lstStyle/>
          <a:p>
            <a:pPr>
              <a:spcAft>
                <a:spcPts val="600"/>
              </a:spcAft>
            </a:pPr>
            <a:r>
              <a:rPr lang="en-US" sz="1000" b="1" dirty="0" smtClean="0">
                <a:solidFill>
                  <a:schemeClr val="bg1"/>
                </a:solidFill>
              </a:rPr>
              <a:t>Internet and email</a:t>
            </a:r>
            <a:endParaRPr lang="en-US" sz="1000" b="1" dirty="0">
              <a:solidFill>
                <a:schemeClr val="bg1"/>
              </a:solidFill>
            </a:endParaRPr>
          </a:p>
        </p:txBody>
      </p:sp>
      <p:sp>
        <p:nvSpPr>
          <p:cNvPr id="11" name="Slide Number Placeholder 2">
            <a:extLst>
              <a:ext uri="{FF2B5EF4-FFF2-40B4-BE49-F238E27FC236}">
                <a16:creationId xmlns:a16="http://schemas.microsoft.com/office/drawing/2014/main" id="{937BB364-4E7C-4A74-9C1B-A29DA61C1487}"/>
              </a:ext>
            </a:extLst>
          </p:cNvPr>
          <p:cNvSpPr txBox="1">
            <a:spLocks/>
          </p:cNvSpPr>
          <p:nvPr/>
        </p:nvSpPr>
        <p:spPr>
          <a:xfrm>
            <a:off x="10930596" y="6446838"/>
            <a:ext cx="617912"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3A98EE3D-8CD1-4C3F-BD1C-C98C9596463C}" type="slidenum">
              <a:rPr lang="en-US" smtClean="0"/>
              <a:pPr>
                <a:spcAft>
                  <a:spcPts val="600"/>
                </a:spcAft>
              </a:pPr>
              <a:t>21</a:t>
            </a:fld>
            <a:endParaRPr lang="en-US" dirty="0"/>
          </a:p>
        </p:txBody>
      </p:sp>
      <p:sp>
        <p:nvSpPr>
          <p:cNvPr id="12" name="Title 4">
            <a:extLst>
              <a:ext uri="{FF2B5EF4-FFF2-40B4-BE49-F238E27FC236}">
                <a16:creationId xmlns:a16="http://schemas.microsoft.com/office/drawing/2014/main" id="{2C9DFBED-0159-4EAC-AAAF-5AA47CA2F8AE}"/>
              </a:ext>
            </a:extLst>
          </p:cNvPr>
          <p:cNvSpPr>
            <a:spLocks noGrp="1"/>
          </p:cNvSpPr>
          <p:nvPr>
            <p:ph type="title"/>
          </p:nvPr>
        </p:nvSpPr>
        <p:spPr>
          <a:xfrm>
            <a:off x="2211" y="1"/>
            <a:ext cx="12187578" cy="1291770"/>
          </a:xfrm>
        </p:spPr>
        <p:txBody>
          <a:bodyPr>
            <a:noAutofit/>
          </a:bodyPr>
          <a:lstStyle/>
          <a:p>
            <a:r>
              <a:rPr lang="en-US" sz="5400" b="1" dirty="0">
                <a:latin typeface="Times New Roman" panose="02020603050405020304" pitchFamily="18" charset="0"/>
                <a:cs typeface="Times New Roman" panose="02020603050405020304" pitchFamily="18" charset="0"/>
              </a:rPr>
              <a:t>Internet Services</a:t>
            </a:r>
          </a:p>
        </p:txBody>
      </p:sp>
      <p:sp>
        <p:nvSpPr>
          <p:cNvPr id="9" name="Content Placeholder 3"/>
          <p:cNvSpPr txBox="1">
            <a:spLocks/>
          </p:cNvSpPr>
          <p:nvPr/>
        </p:nvSpPr>
        <p:spPr>
          <a:xfrm>
            <a:off x="6720115" y="1762410"/>
            <a:ext cx="5433571" cy="4684428"/>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2400" dirty="0">
              <a:solidFill>
                <a:schemeClr val="tx1"/>
              </a:solidFill>
            </a:endParaRPr>
          </a:p>
        </p:txBody>
      </p:sp>
      <p:sp>
        <p:nvSpPr>
          <p:cNvPr id="14" name="Content Placeholder 3"/>
          <p:cNvSpPr>
            <a:spLocks noGrp="1"/>
          </p:cNvSpPr>
          <p:nvPr>
            <p:ph sz="half" idx="1"/>
          </p:nvPr>
        </p:nvSpPr>
        <p:spPr>
          <a:xfrm>
            <a:off x="145774" y="1789986"/>
            <a:ext cx="11701669" cy="4639587"/>
          </a:xfrm>
        </p:spPr>
        <p:txBody>
          <a:bodyPr>
            <a:noAutofit/>
          </a:bodyPr>
          <a:lstStyle/>
          <a:p>
            <a:pPr marL="0" indent="0">
              <a:buNone/>
            </a:pPr>
            <a:r>
              <a:rPr lang="en-US" sz="6600" b="1" dirty="0" smtClean="0"/>
              <a:t>Search engines </a:t>
            </a:r>
            <a:r>
              <a:rPr lang="en-US" sz="6600" dirty="0" smtClean="0"/>
              <a:t>are specialized web based applications that help the user search specific information on the internet, they include, </a:t>
            </a:r>
            <a:r>
              <a:rPr lang="en-US" sz="6600" i="1" dirty="0" smtClean="0"/>
              <a:t>Google</a:t>
            </a:r>
            <a:r>
              <a:rPr lang="en-US" sz="6600" dirty="0" smtClean="0"/>
              <a:t>, </a:t>
            </a:r>
            <a:r>
              <a:rPr lang="en-US" sz="6600" i="1" dirty="0" smtClean="0"/>
              <a:t>Bing</a:t>
            </a:r>
            <a:r>
              <a:rPr lang="en-US" sz="6600" dirty="0" smtClean="0"/>
              <a:t>, </a:t>
            </a:r>
            <a:r>
              <a:rPr lang="en-US" sz="6600" i="1" dirty="0" smtClean="0"/>
              <a:t>Alta Vista</a:t>
            </a:r>
            <a:endParaRPr lang="en-US" sz="6600" b="1" i="1" dirty="0" smtClean="0"/>
          </a:p>
          <a:p>
            <a:pPr marL="0" indent="0">
              <a:buNone/>
            </a:pPr>
            <a:endParaRPr lang="en-US" sz="16600" dirty="0"/>
          </a:p>
        </p:txBody>
      </p:sp>
      <p:sp>
        <p:nvSpPr>
          <p:cNvPr id="15" name="TextBox 14"/>
          <p:cNvSpPr txBox="1"/>
          <p:nvPr/>
        </p:nvSpPr>
        <p:spPr>
          <a:xfrm>
            <a:off x="0" y="1192403"/>
            <a:ext cx="11714922" cy="707886"/>
          </a:xfrm>
          <a:prstGeom prst="rect">
            <a:avLst/>
          </a:prstGeom>
          <a:noFill/>
        </p:spPr>
        <p:txBody>
          <a:bodyPr wrap="square" rtlCol="0">
            <a:spAutoFit/>
          </a:bodyPr>
          <a:lstStyle/>
          <a:p>
            <a:r>
              <a:rPr lang="en-US" sz="4000" b="1" dirty="0" smtClean="0"/>
              <a:t>Search engines</a:t>
            </a:r>
            <a:endParaRPr lang="en-US" sz="4000" b="1" dirty="0"/>
          </a:p>
        </p:txBody>
      </p:sp>
    </p:spTree>
    <p:extLst>
      <p:ext uri="{BB962C8B-B14F-4D97-AF65-F5344CB8AC3E}">
        <p14:creationId xmlns:p14="http://schemas.microsoft.com/office/powerpoint/2010/main" val="36220751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Man shows something on laptop">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38313" y="-27316"/>
            <a:ext cx="12206581" cy="6456890"/>
          </a:xfrm>
        </p:spPr>
      </p:pic>
      <p:sp>
        <p:nvSpPr>
          <p:cNvPr id="17" name="Slide Number Placeholder 16">
            <a:extLst>
              <a:ext uri="{FF2B5EF4-FFF2-40B4-BE49-F238E27FC236}">
                <a16:creationId xmlns:a16="http://schemas.microsoft.com/office/drawing/2014/main" id="{19D203D7-52C0-41AB-9238-F69D51235EC0}"/>
              </a:ext>
            </a:extLst>
          </p:cNvPr>
          <p:cNvSpPr>
            <a:spLocks noGrp="1"/>
          </p:cNvSpPr>
          <p:nvPr>
            <p:ph type="sldNum" sz="quarter" idx="12"/>
          </p:nvPr>
        </p:nvSpPr>
        <p:spPr>
          <a:xfrm>
            <a:off x="8805308" y="6446838"/>
            <a:ext cx="2743200" cy="365125"/>
          </a:xfrm>
        </p:spPr>
        <p:txBody>
          <a:bodyPr/>
          <a:lstStyle/>
          <a:p>
            <a:fld id="{3A98EE3D-8CD1-4C3F-BD1C-C98C9596463C}" type="slidenum">
              <a:rPr lang="en-US" smtClean="0"/>
              <a:pPr/>
              <a:t>22</a:t>
            </a:fld>
            <a:endParaRPr lang="en-US" dirty="0"/>
          </a:p>
        </p:txBody>
      </p:sp>
      <p:sp>
        <p:nvSpPr>
          <p:cNvPr id="10" name="Footer Placeholder 1">
            <a:extLst>
              <a:ext uri="{FF2B5EF4-FFF2-40B4-BE49-F238E27FC236}">
                <a16:creationId xmlns:a16="http://schemas.microsoft.com/office/drawing/2014/main" id="{4B405FD7-7249-418C-81A0-22605891937A}"/>
              </a:ext>
            </a:extLst>
          </p:cNvPr>
          <p:cNvSpPr>
            <a:spLocks noGrp="1"/>
          </p:cNvSpPr>
          <p:nvPr>
            <p:ph type="ftr" sz="quarter" idx="11"/>
          </p:nvPr>
        </p:nvSpPr>
        <p:spPr>
          <a:xfrm>
            <a:off x="145774" y="6464102"/>
            <a:ext cx="6818262" cy="365125"/>
          </a:xfrm>
          <a:prstGeom prst="rect">
            <a:avLst/>
          </a:prstGeom>
        </p:spPr>
        <p:txBody>
          <a:bodyPr anchor="ctr">
            <a:normAutofit/>
          </a:bodyPr>
          <a:lstStyle/>
          <a:p>
            <a:pPr>
              <a:spcAft>
                <a:spcPts val="600"/>
              </a:spcAft>
            </a:pPr>
            <a:r>
              <a:rPr lang="en-US" sz="1000" b="1" dirty="0" smtClean="0">
                <a:solidFill>
                  <a:schemeClr val="bg1"/>
                </a:solidFill>
              </a:rPr>
              <a:t>Internet and email</a:t>
            </a:r>
            <a:endParaRPr lang="en-US" sz="1000" b="1" dirty="0">
              <a:solidFill>
                <a:schemeClr val="bg1"/>
              </a:solidFill>
            </a:endParaRPr>
          </a:p>
        </p:txBody>
      </p:sp>
      <p:sp>
        <p:nvSpPr>
          <p:cNvPr id="11" name="Slide Number Placeholder 2">
            <a:extLst>
              <a:ext uri="{FF2B5EF4-FFF2-40B4-BE49-F238E27FC236}">
                <a16:creationId xmlns:a16="http://schemas.microsoft.com/office/drawing/2014/main" id="{937BB364-4E7C-4A74-9C1B-A29DA61C1487}"/>
              </a:ext>
            </a:extLst>
          </p:cNvPr>
          <p:cNvSpPr txBox="1">
            <a:spLocks/>
          </p:cNvSpPr>
          <p:nvPr/>
        </p:nvSpPr>
        <p:spPr>
          <a:xfrm>
            <a:off x="10930596" y="6446838"/>
            <a:ext cx="617912"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3A98EE3D-8CD1-4C3F-BD1C-C98C9596463C}" type="slidenum">
              <a:rPr lang="en-US" smtClean="0"/>
              <a:pPr>
                <a:spcAft>
                  <a:spcPts val="600"/>
                </a:spcAft>
              </a:pPr>
              <a:t>22</a:t>
            </a:fld>
            <a:endParaRPr lang="en-US" dirty="0"/>
          </a:p>
        </p:txBody>
      </p:sp>
      <p:sp>
        <p:nvSpPr>
          <p:cNvPr id="12" name="Title 4">
            <a:extLst>
              <a:ext uri="{FF2B5EF4-FFF2-40B4-BE49-F238E27FC236}">
                <a16:creationId xmlns:a16="http://schemas.microsoft.com/office/drawing/2014/main" id="{2C9DFBED-0159-4EAC-AAAF-5AA47CA2F8AE}"/>
              </a:ext>
            </a:extLst>
          </p:cNvPr>
          <p:cNvSpPr>
            <a:spLocks noGrp="1"/>
          </p:cNvSpPr>
          <p:nvPr>
            <p:ph type="title"/>
          </p:nvPr>
        </p:nvSpPr>
        <p:spPr>
          <a:xfrm>
            <a:off x="2211" y="1"/>
            <a:ext cx="12187578" cy="1291770"/>
          </a:xfrm>
        </p:spPr>
        <p:txBody>
          <a:bodyPr>
            <a:noAutofit/>
          </a:bodyPr>
          <a:lstStyle/>
          <a:p>
            <a:r>
              <a:rPr lang="en-US" sz="5400" b="1" dirty="0" smtClean="0">
                <a:latin typeface="Times New Roman" panose="02020603050405020304" pitchFamily="18" charset="0"/>
                <a:cs typeface="Times New Roman" panose="02020603050405020304" pitchFamily="18" charset="0"/>
              </a:rPr>
              <a:t>Accessing Internet </a:t>
            </a:r>
            <a:r>
              <a:rPr lang="en-US" sz="5400" b="1" dirty="0">
                <a:latin typeface="Times New Roman" panose="02020603050405020304" pitchFamily="18" charset="0"/>
                <a:cs typeface="Times New Roman" panose="02020603050405020304" pitchFamily="18" charset="0"/>
              </a:rPr>
              <a:t>Services</a:t>
            </a:r>
          </a:p>
        </p:txBody>
      </p:sp>
      <p:sp>
        <p:nvSpPr>
          <p:cNvPr id="9" name="Content Placeholder 3"/>
          <p:cNvSpPr txBox="1">
            <a:spLocks/>
          </p:cNvSpPr>
          <p:nvPr/>
        </p:nvSpPr>
        <p:spPr>
          <a:xfrm>
            <a:off x="6720115" y="1762410"/>
            <a:ext cx="5433571" cy="4684428"/>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2400" dirty="0">
              <a:solidFill>
                <a:schemeClr val="tx1"/>
              </a:solidFill>
            </a:endParaRPr>
          </a:p>
        </p:txBody>
      </p:sp>
      <p:sp>
        <p:nvSpPr>
          <p:cNvPr id="14" name="Content Placeholder 3"/>
          <p:cNvSpPr>
            <a:spLocks noGrp="1"/>
          </p:cNvSpPr>
          <p:nvPr>
            <p:ph sz="half" idx="1"/>
          </p:nvPr>
        </p:nvSpPr>
        <p:spPr>
          <a:xfrm>
            <a:off x="145774" y="1678944"/>
            <a:ext cx="11701669" cy="4750629"/>
          </a:xfrm>
        </p:spPr>
        <p:txBody>
          <a:bodyPr>
            <a:noAutofit/>
          </a:bodyPr>
          <a:lstStyle/>
          <a:p>
            <a:pPr marL="0" indent="0">
              <a:buNone/>
            </a:pPr>
            <a:r>
              <a:rPr lang="en-US" dirty="0" smtClean="0"/>
              <a:t>Web browsing also called surfing; is to navigate from one website to another</a:t>
            </a:r>
            <a:endParaRPr lang="en-US" dirty="0"/>
          </a:p>
        </p:txBody>
      </p:sp>
      <p:sp>
        <p:nvSpPr>
          <p:cNvPr id="15" name="TextBox 14"/>
          <p:cNvSpPr txBox="1"/>
          <p:nvPr/>
        </p:nvSpPr>
        <p:spPr>
          <a:xfrm>
            <a:off x="145774" y="1192403"/>
            <a:ext cx="11569148" cy="584775"/>
          </a:xfrm>
          <a:prstGeom prst="rect">
            <a:avLst/>
          </a:prstGeom>
          <a:noFill/>
        </p:spPr>
        <p:txBody>
          <a:bodyPr wrap="square" rtlCol="0">
            <a:spAutoFit/>
          </a:bodyPr>
          <a:lstStyle/>
          <a:p>
            <a:r>
              <a:rPr lang="en-US" sz="3200" b="1" dirty="0" smtClean="0"/>
              <a:t>Browsing the web</a:t>
            </a:r>
            <a:endParaRPr lang="en-US" sz="3200" b="1" dirty="0"/>
          </a:p>
        </p:txBody>
      </p:sp>
      <p:pic>
        <p:nvPicPr>
          <p:cNvPr id="2" name="Picture 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9978" y="2247817"/>
            <a:ext cx="4663872" cy="4029063"/>
          </a:xfrm>
          <a:prstGeom prst="rect">
            <a:avLst/>
          </a:prstGeom>
        </p:spPr>
      </p:pic>
    </p:spTree>
    <p:extLst>
      <p:ext uri="{BB962C8B-B14F-4D97-AF65-F5344CB8AC3E}">
        <p14:creationId xmlns:p14="http://schemas.microsoft.com/office/powerpoint/2010/main" val="391048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Man shows something on laptop">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38313" y="-27316"/>
            <a:ext cx="12206581" cy="6456890"/>
          </a:xfrm>
        </p:spPr>
      </p:pic>
      <p:sp>
        <p:nvSpPr>
          <p:cNvPr id="17" name="Slide Number Placeholder 16">
            <a:extLst>
              <a:ext uri="{FF2B5EF4-FFF2-40B4-BE49-F238E27FC236}">
                <a16:creationId xmlns:a16="http://schemas.microsoft.com/office/drawing/2014/main" id="{19D203D7-52C0-41AB-9238-F69D51235EC0}"/>
              </a:ext>
            </a:extLst>
          </p:cNvPr>
          <p:cNvSpPr>
            <a:spLocks noGrp="1"/>
          </p:cNvSpPr>
          <p:nvPr>
            <p:ph type="sldNum" sz="quarter" idx="12"/>
          </p:nvPr>
        </p:nvSpPr>
        <p:spPr>
          <a:xfrm>
            <a:off x="8805308" y="6446838"/>
            <a:ext cx="2743200" cy="365125"/>
          </a:xfrm>
        </p:spPr>
        <p:txBody>
          <a:bodyPr/>
          <a:lstStyle/>
          <a:p>
            <a:fld id="{3A98EE3D-8CD1-4C3F-BD1C-C98C9596463C}" type="slidenum">
              <a:rPr lang="en-US" smtClean="0"/>
              <a:pPr/>
              <a:t>23</a:t>
            </a:fld>
            <a:endParaRPr lang="en-US" dirty="0"/>
          </a:p>
        </p:txBody>
      </p:sp>
      <p:sp>
        <p:nvSpPr>
          <p:cNvPr id="10" name="Footer Placeholder 1">
            <a:extLst>
              <a:ext uri="{FF2B5EF4-FFF2-40B4-BE49-F238E27FC236}">
                <a16:creationId xmlns:a16="http://schemas.microsoft.com/office/drawing/2014/main" id="{4B405FD7-7249-418C-81A0-22605891937A}"/>
              </a:ext>
            </a:extLst>
          </p:cNvPr>
          <p:cNvSpPr>
            <a:spLocks noGrp="1"/>
          </p:cNvSpPr>
          <p:nvPr>
            <p:ph type="ftr" sz="quarter" idx="11"/>
          </p:nvPr>
        </p:nvSpPr>
        <p:spPr>
          <a:xfrm>
            <a:off x="145774" y="6464102"/>
            <a:ext cx="6818262" cy="365125"/>
          </a:xfrm>
          <a:prstGeom prst="rect">
            <a:avLst/>
          </a:prstGeom>
        </p:spPr>
        <p:txBody>
          <a:bodyPr anchor="ctr">
            <a:normAutofit/>
          </a:bodyPr>
          <a:lstStyle/>
          <a:p>
            <a:pPr>
              <a:spcAft>
                <a:spcPts val="600"/>
              </a:spcAft>
            </a:pPr>
            <a:r>
              <a:rPr lang="en-US" sz="1000" b="1" dirty="0" smtClean="0">
                <a:solidFill>
                  <a:schemeClr val="bg1"/>
                </a:solidFill>
              </a:rPr>
              <a:t>Internet and email</a:t>
            </a:r>
            <a:endParaRPr lang="en-US" sz="1000" b="1" dirty="0">
              <a:solidFill>
                <a:schemeClr val="bg1"/>
              </a:solidFill>
            </a:endParaRPr>
          </a:p>
        </p:txBody>
      </p:sp>
      <p:sp>
        <p:nvSpPr>
          <p:cNvPr id="11" name="Slide Number Placeholder 2">
            <a:extLst>
              <a:ext uri="{FF2B5EF4-FFF2-40B4-BE49-F238E27FC236}">
                <a16:creationId xmlns:a16="http://schemas.microsoft.com/office/drawing/2014/main" id="{937BB364-4E7C-4A74-9C1B-A29DA61C1487}"/>
              </a:ext>
            </a:extLst>
          </p:cNvPr>
          <p:cNvSpPr txBox="1">
            <a:spLocks/>
          </p:cNvSpPr>
          <p:nvPr/>
        </p:nvSpPr>
        <p:spPr>
          <a:xfrm>
            <a:off x="10930596" y="6446838"/>
            <a:ext cx="617912"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3A98EE3D-8CD1-4C3F-BD1C-C98C9596463C}" type="slidenum">
              <a:rPr lang="en-US" smtClean="0"/>
              <a:pPr>
                <a:spcAft>
                  <a:spcPts val="600"/>
                </a:spcAft>
              </a:pPr>
              <a:t>23</a:t>
            </a:fld>
            <a:endParaRPr lang="en-US" dirty="0"/>
          </a:p>
        </p:txBody>
      </p:sp>
      <p:sp>
        <p:nvSpPr>
          <p:cNvPr id="12" name="Title 4">
            <a:extLst>
              <a:ext uri="{FF2B5EF4-FFF2-40B4-BE49-F238E27FC236}">
                <a16:creationId xmlns:a16="http://schemas.microsoft.com/office/drawing/2014/main" id="{2C9DFBED-0159-4EAC-AAAF-5AA47CA2F8AE}"/>
              </a:ext>
            </a:extLst>
          </p:cNvPr>
          <p:cNvSpPr>
            <a:spLocks noGrp="1"/>
          </p:cNvSpPr>
          <p:nvPr>
            <p:ph type="title"/>
          </p:nvPr>
        </p:nvSpPr>
        <p:spPr>
          <a:xfrm>
            <a:off x="2211" y="1"/>
            <a:ext cx="12187578" cy="1291770"/>
          </a:xfrm>
        </p:spPr>
        <p:txBody>
          <a:bodyPr>
            <a:noAutofit/>
          </a:bodyPr>
          <a:lstStyle/>
          <a:p>
            <a:r>
              <a:rPr lang="en-US" sz="5400" b="1" dirty="0" smtClean="0">
                <a:latin typeface="Times New Roman" panose="02020603050405020304" pitchFamily="18" charset="0"/>
                <a:cs typeface="Times New Roman" panose="02020603050405020304" pitchFamily="18" charset="0"/>
              </a:rPr>
              <a:t>Accessing Internet </a:t>
            </a:r>
            <a:r>
              <a:rPr lang="en-US" sz="5400" b="1" dirty="0">
                <a:latin typeface="Times New Roman" panose="02020603050405020304" pitchFamily="18" charset="0"/>
                <a:cs typeface="Times New Roman" panose="02020603050405020304" pitchFamily="18" charset="0"/>
              </a:rPr>
              <a:t>Services</a:t>
            </a:r>
          </a:p>
        </p:txBody>
      </p:sp>
      <p:sp>
        <p:nvSpPr>
          <p:cNvPr id="9" name="Content Placeholder 3"/>
          <p:cNvSpPr txBox="1">
            <a:spLocks/>
          </p:cNvSpPr>
          <p:nvPr/>
        </p:nvSpPr>
        <p:spPr>
          <a:xfrm>
            <a:off x="6720115" y="1762410"/>
            <a:ext cx="5433571" cy="4684428"/>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2400" dirty="0">
              <a:solidFill>
                <a:schemeClr val="tx1"/>
              </a:solidFill>
            </a:endParaRPr>
          </a:p>
        </p:txBody>
      </p:sp>
      <p:sp>
        <p:nvSpPr>
          <p:cNvPr id="14" name="Content Placeholder 3"/>
          <p:cNvSpPr>
            <a:spLocks noGrp="1"/>
          </p:cNvSpPr>
          <p:nvPr>
            <p:ph sz="half" idx="1"/>
          </p:nvPr>
        </p:nvSpPr>
        <p:spPr>
          <a:xfrm>
            <a:off x="145775" y="1678945"/>
            <a:ext cx="11402734" cy="1125900"/>
          </a:xfrm>
        </p:spPr>
        <p:txBody>
          <a:bodyPr>
            <a:noAutofit/>
          </a:bodyPr>
          <a:lstStyle/>
          <a:p>
            <a:pPr marL="0" indent="0">
              <a:buNone/>
            </a:pPr>
            <a:r>
              <a:rPr lang="en-US" dirty="0" smtClean="0"/>
              <a:t>URL simply refers a web address that connects a user to  a particular website.</a:t>
            </a:r>
          </a:p>
          <a:p>
            <a:pPr marL="0" indent="0">
              <a:buNone/>
            </a:pPr>
            <a:r>
              <a:rPr lang="en-US" dirty="0" smtClean="0"/>
              <a:t>The URL  has two basic components namely; the protocol and domain name</a:t>
            </a:r>
          </a:p>
          <a:p>
            <a:pPr marL="0" indent="0">
              <a:buNone/>
            </a:pPr>
            <a:endParaRPr lang="en-US" dirty="0"/>
          </a:p>
        </p:txBody>
      </p:sp>
      <p:sp>
        <p:nvSpPr>
          <p:cNvPr id="15" name="TextBox 14"/>
          <p:cNvSpPr txBox="1"/>
          <p:nvPr/>
        </p:nvSpPr>
        <p:spPr>
          <a:xfrm>
            <a:off x="90669" y="1177635"/>
            <a:ext cx="11569148" cy="584775"/>
          </a:xfrm>
          <a:prstGeom prst="rect">
            <a:avLst/>
          </a:prstGeom>
          <a:noFill/>
        </p:spPr>
        <p:txBody>
          <a:bodyPr wrap="square" rtlCol="0">
            <a:spAutoFit/>
          </a:bodyPr>
          <a:lstStyle/>
          <a:p>
            <a:r>
              <a:rPr lang="en-US" sz="3200" b="1" dirty="0" smtClean="0"/>
              <a:t>1. Uniform resource Locator (URL)</a:t>
            </a:r>
            <a:endParaRPr lang="en-US" sz="3200" b="1" dirty="0"/>
          </a:p>
        </p:txBody>
      </p:sp>
      <p:sp>
        <p:nvSpPr>
          <p:cNvPr id="13" name="TextBox 12"/>
          <p:cNvSpPr txBox="1"/>
          <p:nvPr/>
        </p:nvSpPr>
        <p:spPr>
          <a:xfrm>
            <a:off x="145774" y="2616354"/>
            <a:ext cx="11569148" cy="584775"/>
          </a:xfrm>
          <a:prstGeom prst="rect">
            <a:avLst/>
          </a:prstGeom>
          <a:noFill/>
        </p:spPr>
        <p:txBody>
          <a:bodyPr wrap="square" rtlCol="0">
            <a:spAutoFit/>
          </a:bodyPr>
          <a:lstStyle/>
          <a:p>
            <a:r>
              <a:rPr lang="en-US" sz="3200" b="1" dirty="0"/>
              <a:t>2</a:t>
            </a:r>
            <a:r>
              <a:rPr lang="en-US" sz="3200" b="1" dirty="0" smtClean="0"/>
              <a:t>. Hyperlinks</a:t>
            </a:r>
            <a:endParaRPr lang="en-US" sz="3200" b="1" dirty="0"/>
          </a:p>
        </p:txBody>
      </p:sp>
      <p:sp>
        <p:nvSpPr>
          <p:cNvPr id="18" name="Content Placeholder 3"/>
          <p:cNvSpPr txBox="1">
            <a:spLocks/>
          </p:cNvSpPr>
          <p:nvPr/>
        </p:nvSpPr>
        <p:spPr>
          <a:xfrm>
            <a:off x="228981" y="3126501"/>
            <a:ext cx="11402734" cy="9285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Simply refers to as links, are special text or graphics used to navigate from one page to another, mostly appears in blue underlined text. </a:t>
            </a:r>
          </a:p>
          <a:p>
            <a:pPr marL="0" indent="0">
              <a:buFont typeface="Arial" panose="020B0604020202020204" pitchFamily="34" charset="0"/>
              <a:buNone/>
            </a:pPr>
            <a:endParaRPr lang="en-US" dirty="0"/>
          </a:p>
        </p:txBody>
      </p:sp>
      <p:sp>
        <p:nvSpPr>
          <p:cNvPr id="19" name="TextBox 18"/>
          <p:cNvSpPr txBox="1"/>
          <p:nvPr/>
        </p:nvSpPr>
        <p:spPr>
          <a:xfrm>
            <a:off x="228981" y="3846150"/>
            <a:ext cx="11569148" cy="584775"/>
          </a:xfrm>
          <a:prstGeom prst="rect">
            <a:avLst/>
          </a:prstGeom>
          <a:noFill/>
        </p:spPr>
        <p:txBody>
          <a:bodyPr wrap="square" rtlCol="0">
            <a:spAutoFit/>
          </a:bodyPr>
          <a:lstStyle/>
          <a:p>
            <a:r>
              <a:rPr lang="en-US" sz="3200" b="1" dirty="0" smtClean="0"/>
              <a:t>3. Navigation Toolbar</a:t>
            </a:r>
            <a:endParaRPr lang="en-US" sz="3200" b="1" dirty="0"/>
          </a:p>
        </p:txBody>
      </p:sp>
      <p:sp>
        <p:nvSpPr>
          <p:cNvPr id="20" name="Content Placeholder 3"/>
          <p:cNvSpPr txBox="1">
            <a:spLocks/>
          </p:cNvSpPr>
          <p:nvPr/>
        </p:nvSpPr>
        <p:spPr>
          <a:xfrm>
            <a:off x="257083" y="4351065"/>
            <a:ext cx="11402734" cy="9285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Contains buttons you can easily use to navigate through the browser </a:t>
            </a:r>
          </a:p>
          <a:p>
            <a:pPr marL="0" indent="0">
              <a:buFont typeface="Arial" panose="020B0604020202020204" pitchFamily="34" charset="0"/>
              <a:buNone/>
            </a:pPr>
            <a:endParaRPr lang="en-US" dirty="0"/>
          </a:p>
        </p:txBody>
      </p:sp>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7657" y="4726917"/>
            <a:ext cx="8229243" cy="1614223"/>
          </a:xfrm>
          <a:prstGeom prst="rect">
            <a:avLst/>
          </a:prstGeom>
        </p:spPr>
      </p:pic>
    </p:spTree>
    <p:extLst>
      <p:ext uri="{BB962C8B-B14F-4D97-AF65-F5344CB8AC3E}">
        <p14:creationId xmlns:p14="http://schemas.microsoft.com/office/powerpoint/2010/main" val="25901024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Man shows something on laptop">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38313" y="-27316"/>
            <a:ext cx="12206581" cy="6456890"/>
          </a:xfrm>
        </p:spPr>
      </p:pic>
      <p:sp>
        <p:nvSpPr>
          <p:cNvPr id="17" name="Slide Number Placeholder 16">
            <a:extLst>
              <a:ext uri="{FF2B5EF4-FFF2-40B4-BE49-F238E27FC236}">
                <a16:creationId xmlns:a16="http://schemas.microsoft.com/office/drawing/2014/main" id="{19D203D7-52C0-41AB-9238-F69D51235EC0}"/>
              </a:ext>
            </a:extLst>
          </p:cNvPr>
          <p:cNvSpPr>
            <a:spLocks noGrp="1"/>
          </p:cNvSpPr>
          <p:nvPr>
            <p:ph type="sldNum" sz="quarter" idx="12"/>
          </p:nvPr>
        </p:nvSpPr>
        <p:spPr>
          <a:xfrm>
            <a:off x="8805308" y="6446838"/>
            <a:ext cx="2743200" cy="365125"/>
          </a:xfrm>
        </p:spPr>
        <p:txBody>
          <a:bodyPr/>
          <a:lstStyle/>
          <a:p>
            <a:fld id="{3A98EE3D-8CD1-4C3F-BD1C-C98C9596463C}" type="slidenum">
              <a:rPr lang="en-US" smtClean="0"/>
              <a:pPr/>
              <a:t>24</a:t>
            </a:fld>
            <a:endParaRPr lang="en-US" dirty="0"/>
          </a:p>
        </p:txBody>
      </p:sp>
      <p:sp>
        <p:nvSpPr>
          <p:cNvPr id="10" name="Footer Placeholder 1">
            <a:extLst>
              <a:ext uri="{FF2B5EF4-FFF2-40B4-BE49-F238E27FC236}">
                <a16:creationId xmlns:a16="http://schemas.microsoft.com/office/drawing/2014/main" id="{4B405FD7-7249-418C-81A0-22605891937A}"/>
              </a:ext>
            </a:extLst>
          </p:cNvPr>
          <p:cNvSpPr>
            <a:spLocks noGrp="1"/>
          </p:cNvSpPr>
          <p:nvPr>
            <p:ph type="ftr" sz="quarter" idx="11"/>
          </p:nvPr>
        </p:nvSpPr>
        <p:spPr>
          <a:xfrm>
            <a:off x="145774" y="6464102"/>
            <a:ext cx="6818262" cy="365125"/>
          </a:xfrm>
          <a:prstGeom prst="rect">
            <a:avLst/>
          </a:prstGeom>
        </p:spPr>
        <p:txBody>
          <a:bodyPr anchor="ctr">
            <a:normAutofit/>
          </a:bodyPr>
          <a:lstStyle/>
          <a:p>
            <a:pPr>
              <a:spcAft>
                <a:spcPts val="600"/>
              </a:spcAft>
            </a:pPr>
            <a:r>
              <a:rPr lang="en-US" sz="1000" b="1" dirty="0" smtClean="0">
                <a:solidFill>
                  <a:schemeClr val="bg1"/>
                </a:solidFill>
              </a:rPr>
              <a:t>Internet and email</a:t>
            </a:r>
            <a:endParaRPr lang="en-US" sz="1000" b="1" dirty="0">
              <a:solidFill>
                <a:schemeClr val="bg1"/>
              </a:solidFill>
            </a:endParaRPr>
          </a:p>
        </p:txBody>
      </p:sp>
      <p:sp>
        <p:nvSpPr>
          <p:cNvPr id="11" name="Slide Number Placeholder 2">
            <a:extLst>
              <a:ext uri="{FF2B5EF4-FFF2-40B4-BE49-F238E27FC236}">
                <a16:creationId xmlns:a16="http://schemas.microsoft.com/office/drawing/2014/main" id="{937BB364-4E7C-4A74-9C1B-A29DA61C1487}"/>
              </a:ext>
            </a:extLst>
          </p:cNvPr>
          <p:cNvSpPr txBox="1">
            <a:spLocks/>
          </p:cNvSpPr>
          <p:nvPr/>
        </p:nvSpPr>
        <p:spPr>
          <a:xfrm>
            <a:off x="10930596" y="6446838"/>
            <a:ext cx="617912"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3A98EE3D-8CD1-4C3F-BD1C-C98C9596463C}" type="slidenum">
              <a:rPr lang="en-US" smtClean="0"/>
              <a:pPr>
                <a:spcAft>
                  <a:spcPts val="600"/>
                </a:spcAft>
              </a:pPr>
              <a:t>24</a:t>
            </a:fld>
            <a:endParaRPr lang="en-US" dirty="0"/>
          </a:p>
        </p:txBody>
      </p:sp>
      <p:sp>
        <p:nvSpPr>
          <p:cNvPr id="12" name="Title 4">
            <a:extLst>
              <a:ext uri="{FF2B5EF4-FFF2-40B4-BE49-F238E27FC236}">
                <a16:creationId xmlns:a16="http://schemas.microsoft.com/office/drawing/2014/main" id="{2C9DFBED-0159-4EAC-AAAF-5AA47CA2F8AE}"/>
              </a:ext>
            </a:extLst>
          </p:cNvPr>
          <p:cNvSpPr>
            <a:spLocks noGrp="1"/>
          </p:cNvSpPr>
          <p:nvPr>
            <p:ph type="title"/>
          </p:nvPr>
        </p:nvSpPr>
        <p:spPr>
          <a:xfrm>
            <a:off x="2211" y="1"/>
            <a:ext cx="12187578" cy="1291770"/>
          </a:xfrm>
        </p:spPr>
        <p:txBody>
          <a:bodyPr>
            <a:noAutofit/>
          </a:bodyPr>
          <a:lstStyle/>
          <a:p>
            <a:r>
              <a:rPr lang="en-US" sz="5400" b="1" dirty="0" smtClean="0">
                <a:latin typeface="Times New Roman" panose="02020603050405020304" pitchFamily="18" charset="0"/>
                <a:cs typeface="Times New Roman" panose="02020603050405020304" pitchFamily="18" charset="0"/>
              </a:rPr>
              <a:t>Accessing Internet </a:t>
            </a:r>
            <a:r>
              <a:rPr lang="en-US" sz="5400" b="1" dirty="0">
                <a:latin typeface="Times New Roman" panose="02020603050405020304" pitchFamily="18" charset="0"/>
                <a:cs typeface="Times New Roman" panose="02020603050405020304" pitchFamily="18" charset="0"/>
              </a:rPr>
              <a:t>Services</a:t>
            </a:r>
          </a:p>
        </p:txBody>
      </p:sp>
      <p:sp>
        <p:nvSpPr>
          <p:cNvPr id="9" name="Content Placeholder 3"/>
          <p:cNvSpPr txBox="1">
            <a:spLocks/>
          </p:cNvSpPr>
          <p:nvPr/>
        </p:nvSpPr>
        <p:spPr>
          <a:xfrm>
            <a:off x="6720115" y="1762410"/>
            <a:ext cx="5433571" cy="4684428"/>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2400" dirty="0">
              <a:solidFill>
                <a:schemeClr val="tx1"/>
              </a:solidFill>
            </a:endParaRPr>
          </a:p>
        </p:txBody>
      </p:sp>
      <p:sp>
        <p:nvSpPr>
          <p:cNvPr id="14" name="Content Placeholder 3"/>
          <p:cNvSpPr>
            <a:spLocks noGrp="1"/>
          </p:cNvSpPr>
          <p:nvPr>
            <p:ph sz="half" idx="1"/>
          </p:nvPr>
        </p:nvSpPr>
        <p:spPr>
          <a:xfrm>
            <a:off x="145775" y="1678945"/>
            <a:ext cx="11402734" cy="1125900"/>
          </a:xfrm>
        </p:spPr>
        <p:txBody>
          <a:bodyPr>
            <a:noAutofit/>
          </a:bodyPr>
          <a:lstStyle/>
          <a:p>
            <a:pPr marL="0" indent="0">
              <a:buNone/>
            </a:pPr>
            <a:r>
              <a:rPr lang="en-US" dirty="0" smtClean="0"/>
              <a:t>URL simply refers a web address that connects a user to  a particular website.</a:t>
            </a:r>
          </a:p>
          <a:p>
            <a:pPr marL="0" indent="0">
              <a:buNone/>
            </a:pPr>
            <a:r>
              <a:rPr lang="en-US" dirty="0" smtClean="0"/>
              <a:t>The URL  has two basic components namely; the protocol and domain name</a:t>
            </a:r>
          </a:p>
          <a:p>
            <a:pPr marL="0" indent="0">
              <a:buNone/>
            </a:pPr>
            <a:endParaRPr lang="en-US" dirty="0"/>
          </a:p>
        </p:txBody>
      </p:sp>
      <p:sp>
        <p:nvSpPr>
          <p:cNvPr id="15" name="TextBox 14"/>
          <p:cNvSpPr txBox="1"/>
          <p:nvPr/>
        </p:nvSpPr>
        <p:spPr>
          <a:xfrm>
            <a:off x="90669" y="1177635"/>
            <a:ext cx="11569148" cy="584775"/>
          </a:xfrm>
          <a:prstGeom prst="rect">
            <a:avLst/>
          </a:prstGeom>
          <a:noFill/>
        </p:spPr>
        <p:txBody>
          <a:bodyPr wrap="square" rtlCol="0">
            <a:spAutoFit/>
          </a:bodyPr>
          <a:lstStyle/>
          <a:p>
            <a:r>
              <a:rPr lang="en-US" sz="3200" b="1" dirty="0" smtClean="0"/>
              <a:t>1. Uniform resource Locator (URL)</a:t>
            </a:r>
            <a:endParaRPr lang="en-US" sz="3200" b="1" dirty="0"/>
          </a:p>
        </p:txBody>
      </p:sp>
      <p:sp>
        <p:nvSpPr>
          <p:cNvPr id="13" name="TextBox 12"/>
          <p:cNvSpPr txBox="1"/>
          <p:nvPr/>
        </p:nvSpPr>
        <p:spPr>
          <a:xfrm>
            <a:off x="145774" y="2616354"/>
            <a:ext cx="11569148" cy="584775"/>
          </a:xfrm>
          <a:prstGeom prst="rect">
            <a:avLst/>
          </a:prstGeom>
          <a:noFill/>
        </p:spPr>
        <p:txBody>
          <a:bodyPr wrap="square" rtlCol="0">
            <a:spAutoFit/>
          </a:bodyPr>
          <a:lstStyle/>
          <a:p>
            <a:r>
              <a:rPr lang="en-US" sz="3200" b="1" dirty="0"/>
              <a:t>2</a:t>
            </a:r>
            <a:r>
              <a:rPr lang="en-US" sz="3200" b="1" dirty="0" smtClean="0"/>
              <a:t>. Hyperlinks</a:t>
            </a:r>
            <a:endParaRPr lang="en-US" sz="3200" b="1" dirty="0"/>
          </a:p>
        </p:txBody>
      </p:sp>
      <p:sp>
        <p:nvSpPr>
          <p:cNvPr id="18" name="Content Placeholder 3"/>
          <p:cNvSpPr txBox="1">
            <a:spLocks/>
          </p:cNvSpPr>
          <p:nvPr/>
        </p:nvSpPr>
        <p:spPr>
          <a:xfrm>
            <a:off x="228981" y="3126501"/>
            <a:ext cx="11402734" cy="9285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Simply refers to as links, are special text or graphics used to navigate from one page to another, mostly appears in blue underlined text. </a:t>
            </a:r>
          </a:p>
          <a:p>
            <a:pPr marL="0" indent="0">
              <a:buFont typeface="Arial" panose="020B0604020202020204" pitchFamily="34" charset="0"/>
              <a:buNone/>
            </a:pPr>
            <a:endParaRPr lang="en-US" dirty="0"/>
          </a:p>
        </p:txBody>
      </p:sp>
      <p:sp>
        <p:nvSpPr>
          <p:cNvPr id="19" name="TextBox 18"/>
          <p:cNvSpPr txBox="1"/>
          <p:nvPr/>
        </p:nvSpPr>
        <p:spPr>
          <a:xfrm>
            <a:off x="228981" y="3846150"/>
            <a:ext cx="11569148" cy="584775"/>
          </a:xfrm>
          <a:prstGeom prst="rect">
            <a:avLst/>
          </a:prstGeom>
          <a:noFill/>
        </p:spPr>
        <p:txBody>
          <a:bodyPr wrap="square" rtlCol="0">
            <a:spAutoFit/>
          </a:bodyPr>
          <a:lstStyle/>
          <a:p>
            <a:r>
              <a:rPr lang="en-US" sz="3200" b="1" dirty="0" smtClean="0"/>
              <a:t>3. Navigation Toolbar</a:t>
            </a:r>
            <a:endParaRPr lang="en-US" sz="3200" b="1" dirty="0"/>
          </a:p>
        </p:txBody>
      </p:sp>
      <p:sp>
        <p:nvSpPr>
          <p:cNvPr id="20" name="Content Placeholder 3"/>
          <p:cNvSpPr txBox="1">
            <a:spLocks/>
          </p:cNvSpPr>
          <p:nvPr/>
        </p:nvSpPr>
        <p:spPr>
          <a:xfrm>
            <a:off x="257083" y="4351065"/>
            <a:ext cx="11402734" cy="9285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Contains buttons you can easily use to navigate through the browser </a:t>
            </a:r>
          </a:p>
          <a:p>
            <a:pPr marL="0" indent="0">
              <a:buFont typeface="Arial" panose="020B0604020202020204" pitchFamily="34" charset="0"/>
              <a:buNone/>
            </a:pPr>
            <a:endParaRPr lang="en-US" dirty="0"/>
          </a:p>
        </p:txBody>
      </p:sp>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283" y="2287752"/>
            <a:ext cx="15782145" cy="3095777"/>
          </a:xfrm>
          <a:prstGeom prst="rect">
            <a:avLst/>
          </a:prstGeom>
        </p:spPr>
      </p:pic>
    </p:spTree>
    <p:extLst>
      <p:ext uri="{BB962C8B-B14F-4D97-AF65-F5344CB8AC3E}">
        <p14:creationId xmlns:p14="http://schemas.microsoft.com/office/powerpoint/2010/main" val="2366086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Man shows something on laptop">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38313" y="-27316"/>
            <a:ext cx="12206581" cy="6456890"/>
          </a:xfrm>
        </p:spPr>
      </p:pic>
      <p:sp>
        <p:nvSpPr>
          <p:cNvPr id="17" name="Slide Number Placeholder 16">
            <a:extLst>
              <a:ext uri="{FF2B5EF4-FFF2-40B4-BE49-F238E27FC236}">
                <a16:creationId xmlns:a16="http://schemas.microsoft.com/office/drawing/2014/main" id="{19D203D7-52C0-41AB-9238-F69D51235EC0}"/>
              </a:ext>
            </a:extLst>
          </p:cNvPr>
          <p:cNvSpPr>
            <a:spLocks noGrp="1"/>
          </p:cNvSpPr>
          <p:nvPr>
            <p:ph type="sldNum" sz="quarter" idx="12"/>
          </p:nvPr>
        </p:nvSpPr>
        <p:spPr>
          <a:xfrm>
            <a:off x="8805308" y="6446838"/>
            <a:ext cx="2743200" cy="365125"/>
          </a:xfrm>
        </p:spPr>
        <p:txBody>
          <a:bodyPr/>
          <a:lstStyle/>
          <a:p>
            <a:fld id="{3A98EE3D-8CD1-4C3F-BD1C-C98C9596463C}" type="slidenum">
              <a:rPr lang="en-US" smtClean="0"/>
              <a:pPr/>
              <a:t>25</a:t>
            </a:fld>
            <a:endParaRPr lang="en-US" dirty="0"/>
          </a:p>
        </p:txBody>
      </p:sp>
      <p:sp>
        <p:nvSpPr>
          <p:cNvPr id="10" name="Footer Placeholder 1">
            <a:extLst>
              <a:ext uri="{FF2B5EF4-FFF2-40B4-BE49-F238E27FC236}">
                <a16:creationId xmlns:a16="http://schemas.microsoft.com/office/drawing/2014/main" id="{4B405FD7-7249-418C-81A0-22605891937A}"/>
              </a:ext>
            </a:extLst>
          </p:cNvPr>
          <p:cNvSpPr>
            <a:spLocks noGrp="1"/>
          </p:cNvSpPr>
          <p:nvPr>
            <p:ph type="ftr" sz="quarter" idx="11"/>
          </p:nvPr>
        </p:nvSpPr>
        <p:spPr>
          <a:xfrm>
            <a:off x="145774" y="6464102"/>
            <a:ext cx="6818262" cy="365125"/>
          </a:xfrm>
          <a:prstGeom prst="rect">
            <a:avLst/>
          </a:prstGeom>
        </p:spPr>
        <p:txBody>
          <a:bodyPr anchor="ctr">
            <a:normAutofit/>
          </a:bodyPr>
          <a:lstStyle/>
          <a:p>
            <a:pPr>
              <a:spcAft>
                <a:spcPts val="600"/>
              </a:spcAft>
            </a:pPr>
            <a:r>
              <a:rPr lang="en-US" sz="1000" b="1" dirty="0" smtClean="0">
                <a:solidFill>
                  <a:schemeClr val="bg1"/>
                </a:solidFill>
              </a:rPr>
              <a:t>Internet and email</a:t>
            </a:r>
            <a:endParaRPr lang="en-US" sz="1000" b="1" dirty="0">
              <a:solidFill>
                <a:schemeClr val="bg1"/>
              </a:solidFill>
            </a:endParaRPr>
          </a:p>
        </p:txBody>
      </p:sp>
      <p:sp>
        <p:nvSpPr>
          <p:cNvPr id="11" name="Slide Number Placeholder 2">
            <a:extLst>
              <a:ext uri="{FF2B5EF4-FFF2-40B4-BE49-F238E27FC236}">
                <a16:creationId xmlns:a16="http://schemas.microsoft.com/office/drawing/2014/main" id="{937BB364-4E7C-4A74-9C1B-A29DA61C1487}"/>
              </a:ext>
            </a:extLst>
          </p:cNvPr>
          <p:cNvSpPr txBox="1">
            <a:spLocks/>
          </p:cNvSpPr>
          <p:nvPr/>
        </p:nvSpPr>
        <p:spPr>
          <a:xfrm>
            <a:off x="10930596" y="6446838"/>
            <a:ext cx="617912"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3A98EE3D-8CD1-4C3F-BD1C-C98C9596463C}" type="slidenum">
              <a:rPr lang="en-US" smtClean="0"/>
              <a:pPr>
                <a:spcAft>
                  <a:spcPts val="600"/>
                </a:spcAft>
              </a:pPr>
              <a:t>25</a:t>
            </a:fld>
            <a:endParaRPr lang="en-US" dirty="0"/>
          </a:p>
        </p:txBody>
      </p:sp>
      <p:sp>
        <p:nvSpPr>
          <p:cNvPr id="12" name="Title 4">
            <a:extLst>
              <a:ext uri="{FF2B5EF4-FFF2-40B4-BE49-F238E27FC236}">
                <a16:creationId xmlns:a16="http://schemas.microsoft.com/office/drawing/2014/main" id="{2C9DFBED-0159-4EAC-AAAF-5AA47CA2F8AE}"/>
              </a:ext>
            </a:extLst>
          </p:cNvPr>
          <p:cNvSpPr>
            <a:spLocks noGrp="1"/>
          </p:cNvSpPr>
          <p:nvPr>
            <p:ph type="title"/>
          </p:nvPr>
        </p:nvSpPr>
        <p:spPr>
          <a:xfrm>
            <a:off x="2211" y="1"/>
            <a:ext cx="12187578" cy="1291770"/>
          </a:xfrm>
        </p:spPr>
        <p:txBody>
          <a:bodyPr>
            <a:noAutofit/>
          </a:bodyPr>
          <a:lstStyle/>
          <a:p>
            <a:r>
              <a:rPr lang="en-US" sz="4800" b="1" dirty="0" smtClean="0">
                <a:latin typeface="Times New Roman" panose="02020603050405020304" pitchFamily="18" charset="0"/>
                <a:cs typeface="Times New Roman" panose="02020603050405020304" pitchFamily="18" charset="0"/>
              </a:rPr>
              <a:t>USING ELECTRONIC MAIL (E-mail)</a:t>
            </a:r>
            <a:endParaRPr lang="en-US" sz="4800" b="1" dirty="0">
              <a:latin typeface="Times New Roman" panose="02020603050405020304" pitchFamily="18" charset="0"/>
              <a:cs typeface="Times New Roman" panose="02020603050405020304" pitchFamily="18" charset="0"/>
            </a:endParaRPr>
          </a:p>
        </p:txBody>
      </p:sp>
      <p:sp>
        <p:nvSpPr>
          <p:cNvPr id="9" name="Content Placeholder 3"/>
          <p:cNvSpPr txBox="1">
            <a:spLocks/>
          </p:cNvSpPr>
          <p:nvPr/>
        </p:nvSpPr>
        <p:spPr>
          <a:xfrm>
            <a:off x="6720115" y="1762410"/>
            <a:ext cx="5433571" cy="4684428"/>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2400" dirty="0">
              <a:solidFill>
                <a:schemeClr val="tx1"/>
              </a:solidFill>
            </a:endParaRPr>
          </a:p>
        </p:txBody>
      </p:sp>
      <p:sp>
        <p:nvSpPr>
          <p:cNvPr id="2" name="Content Placeholder 1"/>
          <p:cNvSpPr>
            <a:spLocks noGrp="1"/>
          </p:cNvSpPr>
          <p:nvPr>
            <p:ph sz="half" idx="1"/>
          </p:nvPr>
        </p:nvSpPr>
        <p:spPr>
          <a:xfrm>
            <a:off x="145774" y="1397286"/>
            <a:ext cx="11844296" cy="4912074"/>
          </a:xfrm>
        </p:spPr>
        <p:txBody>
          <a:bodyPr>
            <a:normAutofit/>
          </a:bodyPr>
          <a:lstStyle/>
          <a:p>
            <a:r>
              <a:rPr lang="en-US" sz="4400" dirty="0" smtClean="0"/>
              <a:t>E-mail programs like </a:t>
            </a:r>
            <a:r>
              <a:rPr lang="en-US" sz="4400" i="1" dirty="0" smtClean="0">
                <a:solidFill>
                  <a:srgbClr val="FF0000"/>
                </a:solidFill>
              </a:rPr>
              <a:t>Gmail, Yahoo Mail, Ms. outlook 2013 </a:t>
            </a:r>
            <a:r>
              <a:rPr lang="en-US" sz="4400" dirty="0" smtClean="0"/>
              <a:t>are used to compose, receive and send emails.</a:t>
            </a:r>
          </a:p>
          <a:p>
            <a:pPr marL="0" indent="0">
              <a:buNone/>
            </a:pPr>
            <a:r>
              <a:rPr lang="en-US" sz="4400" b="1" dirty="0" smtClean="0">
                <a:solidFill>
                  <a:schemeClr val="accent1"/>
                </a:solidFill>
              </a:rPr>
              <a:t>Checking for mails in Gmail</a:t>
            </a:r>
          </a:p>
          <a:p>
            <a:r>
              <a:rPr lang="en-US" sz="4400" dirty="0" smtClean="0"/>
              <a:t>To use </a:t>
            </a:r>
            <a:r>
              <a:rPr lang="en-US" sz="4400" b="1" dirty="0" smtClean="0">
                <a:solidFill>
                  <a:srgbClr val="FF0000"/>
                </a:solidFill>
              </a:rPr>
              <a:t>Gmail</a:t>
            </a:r>
            <a:r>
              <a:rPr lang="en-US" sz="4400" dirty="0" smtClean="0"/>
              <a:t>, first sign up for an account. Google assigns each user a unique username referred to as an ID and a password.</a:t>
            </a:r>
          </a:p>
          <a:p>
            <a:pPr marL="0" indent="0">
              <a:buNone/>
            </a:pPr>
            <a:endParaRPr lang="en-US" sz="4400" dirty="0"/>
          </a:p>
        </p:txBody>
      </p:sp>
    </p:spTree>
    <p:extLst>
      <p:ext uri="{BB962C8B-B14F-4D97-AF65-F5344CB8AC3E}">
        <p14:creationId xmlns:p14="http://schemas.microsoft.com/office/powerpoint/2010/main" val="23896377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Man shows something on laptop">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38313" y="-27316"/>
            <a:ext cx="12206581" cy="6456890"/>
          </a:xfrm>
        </p:spPr>
      </p:pic>
      <p:sp>
        <p:nvSpPr>
          <p:cNvPr id="17" name="Slide Number Placeholder 16">
            <a:extLst>
              <a:ext uri="{FF2B5EF4-FFF2-40B4-BE49-F238E27FC236}">
                <a16:creationId xmlns:a16="http://schemas.microsoft.com/office/drawing/2014/main" id="{19D203D7-52C0-41AB-9238-F69D51235EC0}"/>
              </a:ext>
            </a:extLst>
          </p:cNvPr>
          <p:cNvSpPr>
            <a:spLocks noGrp="1"/>
          </p:cNvSpPr>
          <p:nvPr>
            <p:ph type="sldNum" sz="quarter" idx="12"/>
          </p:nvPr>
        </p:nvSpPr>
        <p:spPr>
          <a:xfrm>
            <a:off x="8805308" y="6446838"/>
            <a:ext cx="2743200" cy="365125"/>
          </a:xfrm>
        </p:spPr>
        <p:txBody>
          <a:bodyPr/>
          <a:lstStyle/>
          <a:p>
            <a:fld id="{3A98EE3D-8CD1-4C3F-BD1C-C98C9596463C}" type="slidenum">
              <a:rPr lang="en-US" smtClean="0"/>
              <a:pPr/>
              <a:t>26</a:t>
            </a:fld>
            <a:endParaRPr lang="en-US" dirty="0"/>
          </a:p>
        </p:txBody>
      </p:sp>
      <p:sp>
        <p:nvSpPr>
          <p:cNvPr id="10" name="Footer Placeholder 1">
            <a:extLst>
              <a:ext uri="{FF2B5EF4-FFF2-40B4-BE49-F238E27FC236}">
                <a16:creationId xmlns:a16="http://schemas.microsoft.com/office/drawing/2014/main" id="{4B405FD7-7249-418C-81A0-22605891937A}"/>
              </a:ext>
            </a:extLst>
          </p:cNvPr>
          <p:cNvSpPr>
            <a:spLocks noGrp="1"/>
          </p:cNvSpPr>
          <p:nvPr>
            <p:ph type="ftr" sz="quarter" idx="11"/>
          </p:nvPr>
        </p:nvSpPr>
        <p:spPr>
          <a:xfrm>
            <a:off x="145774" y="6464102"/>
            <a:ext cx="6818262" cy="365125"/>
          </a:xfrm>
          <a:prstGeom prst="rect">
            <a:avLst/>
          </a:prstGeom>
        </p:spPr>
        <p:txBody>
          <a:bodyPr anchor="ctr">
            <a:normAutofit/>
          </a:bodyPr>
          <a:lstStyle/>
          <a:p>
            <a:pPr>
              <a:spcAft>
                <a:spcPts val="600"/>
              </a:spcAft>
            </a:pPr>
            <a:r>
              <a:rPr lang="en-US" sz="1000" b="1" dirty="0" smtClean="0">
                <a:solidFill>
                  <a:schemeClr val="bg1"/>
                </a:solidFill>
              </a:rPr>
              <a:t>Internet and email</a:t>
            </a:r>
            <a:endParaRPr lang="en-US" sz="1000" b="1" dirty="0">
              <a:solidFill>
                <a:schemeClr val="bg1"/>
              </a:solidFill>
            </a:endParaRPr>
          </a:p>
        </p:txBody>
      </p:sp>
      <p:sp>
        <p:nvSpPr>
          <p:cNvPr id="11" name="Slide Number Placeholder 2">
            <a:extLst>
              <a:ext uri="{FF2B5EF4-FFF2-40B4-BE49-F238E27FC236}">
                <a16:creationId xmlns:a16="http://schemas.microsoft.com/office/drawing/2014/main" id="{937BB364-4E7C-4A74-9C1B-A29DA61C1487}"/>
              </a:ext>
            </a:extLst>
          </p:cNvPr>
          <p:cNvSpPr txBox="1">
            <a:spLocks/>
          </p:cNvSpPr>
          <p:nvPr/>
        </p:nvSpPr>
        <p:spPr>
          <a:xfrm>
            <a:off x="10930596" y="6446838"/>
            <a:ext cx="617912"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3A98EE3D-8CD1-4C3F-BD1C-C98C9596463C}" type="slidenum">
              <a:rPr lang="en-US" smtClean="0"/>
              <a:pPr>
                <a:spcAft>
                  <a:spcPts val="600"/>
                </a:spcAft>
              </a:pPr>
              <a:t>26</a:t>
            </a:fld>
            <a:endParaRPr lang="en-US" dirty="0"/>
          </a:p>
        </p:txBody>
      </p:sp>
      <p:sp>
        <p:nvSpPr>
          <p:cNvPr id="12" name="Title 4">
            <a:extLst>
              <a:ext uri="{FF2B5EF4-FFF2-40B4-BE49-F238E27FC236}">
                <a16:creationId xmlns:a16="http://schemas.microsoft.com/office/drawing/2014/main" id="{2C9DFBED-0159-4EAC-AAAF-5AA47CA2F8AE}"/>
              </a:ext>
            </a:extLst>
          </p:cNvPr>
          <p:cNvSpPr>
            <a:spLocks noGrp="1"/>
          </p:cNvSpPr>
          <p:nvPr>
            <p:ph type="title"/>
          </p:nvPr>
        </p:nvSpPr>
        <p:spPr>
          <a:xfrm>
            <a:off x="38311" y="34529"/>
            <a:ext cx="12187578" cy="1291770"/>
          </a:xfrm>
        </p:spPr>
        <p:txBody>
          <a:bodyPr>
            <a:noAutofit/>
          </a:bodyPr>
          <a:lstStyle/>
          <a:p>
            <a:r>
              <a:rPr lang="en-US" sz="4800" b="1" dirty="0" smtClean="0">
                <a:latin typeface="Times New Roman" panose="02020603050405020304" pitchFamily="18" charset="0"/>
                <a:cs typeface="Times New Roman" panose="02020603050405020304" pitchFamily="18" charset="0"/>
              </a:rPr>
              <a:t>USING ELECTRONIC MAIL (E-mail)</a:t>
            </a:r>
            <a:endParaRPr lang="en-US" sz="4800" b="1" dirty="0">
              <a:latin typeface="Times New Roman" panose="02020603050405020304" pitchFamily="18" charset="0"/>
              <a:cs typeface="Times New Roman" panose="02020603050405020304" pitchFamily="18" charset="0"/>
            </a:endParaRPr>
          </a:p>
        </p:txBody>
      </p:sp>
      <p:sp>
        <p:nvSpPr>
          <p:cNvPr id="9" name="Content Placeholder 3"/>
          <p:cNvSpPr txBox="1">
            <a:spLocks/>
          </p:cNvSpPr>
          <p:nvPr/>
        </p:nvSpPr>
        <p:spPr>
          <a:xfrm>
            <a:off x="6720115" y="1762410"/>
            <a:ext cx="5433571" cy="4684428"/>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2400" dirty="0">
              <a:solidFill>
                <a:schemeClr val="tx1"/>
              </a:solidFill>
            </a:endParaRPr>
          </a:p>
        </p:txBody>
      </p:sp>
      <p:sp>
        <p:nvSpPr>
          <p:cNvPr id="2" name="Content Placeholder 1"/>
          <p:cNvSpPr>
            <a:spLocks noGrp="1"/>
          </p:cNvSpPr>
          <p:nvPr>
            <p:ph sz="half" idx="1"/>
          </p:nvPr>
        </p:nvSpPr>
        <p:spPr>
          <a:xfrm>
            <a:off x="38312" y="1992736"/>
            <a:ext cx="11844296" cy="4305194"/>
          </a:xfrm>
        </p:spPr>
        <p:txBody>
          <a:bodyPr>
            <a:normAutofit fontScale="92500" lnSpcReduction="20000"/>
          </a:bodyPr>
          <a:lstStyle/>
          <a:p>
            <a:pPr marL="0" lvl="0" indent="0">
              <a:buNone/>
            </a:pPr>
            <a:r>
              <a:rPr lang="en-US" altLang="en-US" sz="4400" b="1" dirty="0">
                <a:latin typeface="Arial" panose="020B0604020202020204" pitchFamily="34" charset="0"/>
              </a:rPr>
              <a:t>Open your browser</a:t>
            </a:r>
            <a:r>
              <a:rPr lang="en-US" altLang="en-US" sz="4400" dirty="0">
                <a:latin typeface="Arial" panose="020B0604020202020204" pitchFamily="34" charset="0"/>
              </a:rPr>
              <a:t> (Chrome, Edge, Firefox, etc.)</a:t>
            </a:r>
          </a:p>
          <a:p>
            <a:pPr marL="0" lvl="0" indent="0">
              <a:buNone/>
            </a:pPr>
            <a:r>
              <a:rPr lang="en-US" altLang="en-US" sz="4400" b="1" dirty="0">
                <a:latin typeface="Arial" panose="020B0604020202020204" pitchFamily="34" charset="0"/>
              </a:rPr>
              <a:t>Go to:</a:t>
            </a:r>
            <a:r>
              <a:rPr lang="en-US" altLang="en-US" sz="4400" dirty="0">
                <a:latin typeface="Arial" panose="020B0604020202020204" pitchFamily="34" charset="0"/>
              </a:rPr>
              <a:t> </a:t>
            </a:r>
            <a:r>
              <a:rPr lang="en-US" altLang="en-US" sz="4400" dirty="0">
                <a:latin typeface="Arial" panose="020B0604020202020204" pitchFamily="34" charset="0"/>
                <a:hlinkClick r:id="rId4"/>
              </a:rPr>
              <a:t>https://mail.google.com</a:t>
            </a:r>
            <a:endParaRPr lang="en-US" altLang="en-US" sz="4400" dirty="0">
              <a:latin typeface="Arial" panose="020B0604020202020204" pitchFamily="34" charset="0"/>
            </a:endParaRPr>
          </a:p>
          <a:p>
            <a:pPr marL="0" indent="0">
              <a:buNone/>
            </a:pPr>
            <a:r>
              <a:rPr lang="en-US" sz="4400" dirty="0" smtClean="0"/>
              <a:t>To Sign in using your ID password;</a:t>
            </a:r>
          </a:p>
          <a:p>
            <a:pPr marL="742950" lvl="0" indent="-742950">
              <a:buFont typeface="+mj-lt"/>
              <a:buAutoNum type="arabicPeriod"/>
            </a:pPr>
            <a:r>
              <a:rPr lang="en-US" altLang="en-US" sz="4400" dirty="0">
                <a:latin typeface="Arial" panose="020B0604020202020204" pitchFamily="34" charset="0"/>
              </a:rPr>
              <a:t>Enter your </a:t>
            </a:r>
            <a:r>
              <a:rPr lang="en-US" altLang="en-US" sz="4400" b="1" dirty="0">
                <a:latin typeface="Arial" panose="020B0604020202020204" pitchFamily="34" charset="0"/>
              </a:rPr>
              <a:t>Gmail address</a:t>
            </a:r>
            <a:r>
              <a:rPr lang="en-US" altLang="en-US" sz="4400" dirty="0">
                <a:latin typeface="Arial" panose="020B0604020202020204" pitchFamily="34" charset="0"/>
              </a:rPr>
              <a:t> (e.g., </a:t>
            </a:r>
            <a:r>
              <a:rPr lang="en-US" altLang="en-US" sz="2000" dirty="0">
                <a:latin typeface="Arial Unicode MS"/>
              </a:rPr>
              <a:t>yourname@gmail.com</a:t>
            </a:r>
            <a:r>
              <a:rPr lang="en-US" altLang="en-US" dirty="0"/>
              <a:t>)</a:t>
            </a:r>
            <a:endParaRPr lang="en-US" altLang="en-US" sz="4400" dirty="0">
              <a:latin typeface="Arial" panose="020B0604020202020204" pitchFamily="34" charset="0"/>
            </a:endParaRPr>
          </a:p>
          <a:p>
            <a:pPr marL="742950" lvl="0" indent="-742950">
              <a:buFont typeface="+mj-lt"/>
              <a:buAutoNum type="arabicPeriod"/>
            </a:pPr>
            <a:r>
              <a:rPr lang="en-US" altLang="en-US" sz="4400" dirty="0">
                <a:latin typeface="Arial" panose="020B0604020202020204" pitchFamily="34" charset="0"/>
              </a:rPr>
              <a:t>Click </a:t>
            </a:r>
            <a:r>
              <a:rPr lang="en-US" altLang="en-US" sz="4400" b="1" dirty="0">
                <a:latin typeface="Arial" panose="020B0604020202020204" pitchFamily="34" charset="0"/>
              </a:rPr>
              <a:t>Next</a:t>
            </a:r>
            <a:endParaRPr lang="en-US" altLang="en-US" sz="4400" dirty="0">
              <a:latin typeface="Arial" panose="020B0604020202020204" pitchFamily="34" charset="0"/>
            </a:endParaRPr>
          </a:p>
          <a:p>
            <a:pPr marL="742950" lvl="0" indent="-742950">
              <a:buFont typeface="+mj-lt"/>
              <a:buAutoNum type="arabicPeriod"/>
            </a:pPr>
            <a:r>
              <a:rPr lang="en-US" altLang="en-US" sz="4400" dirty="0">
                <a:latin typeface="Arial" panose="020B0604020202020204" pitchFamily="34" charset="0"/>
              </a:rPr>
              <a:t>Enter your </a:t>
            </a:r>
            <a:r>
              <a:rPr lang="en-US" altLang="en-US" sz="4400" b="1" dirty="0">
                <a:latin typeface="Arial" panose="020B0604020202020204" pitchFamily="34" charset="0"/>
              </a:rPr>
              <a:t>password</a:t>
            </a:r>
            <a:endParaRPr lang="en-US" altLang="en-US" sz="4400" dirty="0">
              <a:latin typeface="Arial" panose="020B0604020202020204" pitchFamily="34" charset="0"/>
            </a:endParaRPr>
          </a:p>
          <a:p>
            <a:pPr marL="742950" lvl="0" indent="-742950">
              <a:buFont typeface="+mj-lt"/>
              <a:buAutoNum type="arabicPeriod"/>
            </a:pPr>
            <a:r>
              <a:rPr lang="en-US" altLang="en-US" sz="4400" dirty="0">
                <a:latin typeface="Arial" panose="020B0604020202020204" pitchFamily="34" charset="0"/>
              </a:rPr>
              <a:t>Click </a:t>
            </a:r>
            <a:r>
              <a:rPr lang="en-US" altLang="en-US" sz="4400" b="1" dirty="0">
                <a:latin typeface="Arial" panose="020B0604020202020204" pitchFamily="34" charset="0"/>
              </a:rPr>
              <a:t>Next/Sign in</a:t>
            </a:r>
            <a:endParaRPr lang="en-US" altLang="en-US" sz="4400" dirty="0">
              <a:latin typeface="Arial" panose="020B0604020202020204" pitchFamily="34" charset="0"/>
            </a:endParaRPr>
          </a:p>
          <a:p>
            <a:pPr marL="0" indent="0">
              <a:buNone/>
            </a:pPr>
            <a:endParaRPr lang="en-US" sz="4400" dirty="0" smtClean="0"/>
          </a:p>
          <a:p>
            <a:pPr marL="0" indent="0">
              <a:buNone/>
            </a:pPr>
            <a:endParaRPr lang="en-US" sz="4400" dirty="0"/>
          </a:p>
        </p:txBody>
      </p:sp>
      <p:sp>
        <p:nvSpPr>
          <p:cNvPr id="3" name="TextBox 2"/>
          <p:cNvSpPr txBox="1"/>
          <p:nvPr/>
        </p:nvSpPr>
        <p:spPr>
          <a:xfrm>
            <a:off x="38312" y="1319088"/>
            <a:ext cx="12115373" cy="646331"/>
          </a:xfrm>
          <a:prstGeom prst="rect">
            <a:avLst/>
          </a:prstGeom>
          <a:solidFill>
            <a:srgbClr val="92D050"/>
          </a:solidFill>
        </p:spPr>
        <p:txBody>
          <a:bodyPr wrap="square" rtlCol="0">
            <a:spAutoFit/>
          </a:bodyPr>
          <a:lstStyle/>
          <a:p>
            <a:r>
              <a:rPr lang="en-US" sz="3600" b="1" dirty="0" smtClean="0"/>
              <a:t>Opening </a:t>
            </a:r>
            <a:r>
              <a:rPr lang="en-US" sz="3600" b="1" dirty="0"/>
              <a:t>a</a:t>
            </a:r>
            <a:r>
              <a:rPr lang="en-US" sz="3600" b="1" dirty="0" smtClean="0"/>
              <a:t>n e-mail in Gmail</a:t>
            </a:r>
            <a:endParaRPr lang="en-US" sz="3600" b="1" dirty="0"/>
          </a:p>
        </p:txBody>
      </p:sp>
    </p:spTree>
    <p:extLst>
      <p:ext uri="{BB962C8B-B14F-4D97-AF65-F5344CB8AC3E}">
        <p14:creationId xmlns:p14="http://schemas.microsoft.com/office/powerpoint/2010/main" val="27120748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Man shows something on laptop">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38313" y="-27316"/>
            <a:ext cx="12206581" cy="6456890"/>
          </a:xfrm>
        </p:spPr>
      </p:pic>
      <p:sp>
        <p:nvSpPr>
          <p:cNvPr id="17" name="Slide Number Placeholder 16">
            <a:extLst>
              <a:ext uri="{FF2B5EF4-FFF2-40B4-BE49-F238E27FC236}">
                <a16:creationId xmlns:a16="http://schemas.microsoft.com/office/drawing/2014/main" id="{19D203D7-52C0-41AB-9238-F69D51235EC0}"/>
              </a:ext>
            </a:extLst>
          </p:cNvPr>
          <p:cNvSpPr>
            <a:spLocks noGrp="1"/>
          </p:cNvSpPr>
          <p:nvPr>
            <p:ph type="sldNum" sz="quarter" idx="12"/>
          </p:nvPr>
        </p:nvSpPr>
        <p:spPr>
          <a:xfrm>
            <a:off x="8805308" y="6446838"/>
            <a:ext cx="2743200" cy="365125"/>
          </a:xfrm>
        </p:spPr>
        <p:txBody>
          <a:bodyPr/>
          <a:lstStyle/>
          <a:p>
            <a:fld id="{3A98EE3D-8CD1-4C3F-BD1C-C98C9596463C}" type="slidenum">
              <a:rPr lang="en-US" smtClean="0"/>
              <a:pPr/>
              <a:t>27</a:t>
            </a:fld>
            <a:endParaRPr lang="en-US" dirty="0"/>
          </a:p>
        </p:txBody>
      </p:sp>
      <p:sp>
        <p:nvSpPr>
          <p:cNvPr id="10" name="Footer Placeholder 1">
            <a:extLst>
              <a:ext uri="{FF2B5EF4-FFF2-40B4-BE49-F238E27FC236}">
                <a16:creationId xmlns:a16="http://schemas.microsoft.com/office/drawing/2014/main" id="{4B405FD7-7249-418C-81A0-22605891937A}"/>
              </a:ext>
            </a:extLst>
          </p:cNvPr>
          <p:cNvSpPr>
            <a:spLocks noGrp="1"/>
          </p:cNvSpPr>
          <p:nvPr>
            <p:ph type="ftr" sz="quarter" idx="11"/>
          </p:nvPr>
        </p:nvSpPr>
        <p:spPr>
          <a:xfrm>
            <a:off x="145774" y="6464102"/>
            <a:ext cx="6818262" cy="365125"/>
          </a:xfrm>
          <a:prstGeom prst="rect">
            <a:avLst/>
          </a:prstGeom>
        </p:spPr>
        <p:txBody>
          <a:bodyPr anchor="ctr">
            <a:normAutofit/>
          </a:bodyPr>
          <a:lstStyle/>
          <a:p>
            <a:pPr>
              <a:spcAft>
                <a:spcPts val="600"/>
              </a:spcAft>
            </a:pPr>
            <a:r>
              <a:rPr lang="en-US" sz="1000" b="1" dirty="0" smtClean="0">
                <a:solidFill>
                  <a:schemeClr val="bg1"/>
                </a:solidFill>
              </a:rPr>
              <a:t>Internet and email</a:t>
            </a:r>
            <a:endParaRPr lang="en-US" sz="1000" b="1" dirty="0">
              <a:solidFill>
                <a:schemeClr val="bg1"/>
              </a:solidFill>
            </a:endParaRPr>
          </a:p>
        </p:txBody>
      </p:sp>
      <p:sp>
        <p:nvSpPr>
          <p:cNvPr id="11" name="Slide Number Placeholder 2">
            <a:extLst>
              <a:ext uri="{FF2B5EF4-FFF2-40B4-BE49-F238E27FC236}">
                <a16:creationId xmlns:a16="http://schemas.microsoft.com/office/drawing/2014/main" id="{937BB364-4E7C-4A74-9C1B-A29DA61C1487}"/>
              </a:ext>
            </a:extLst>
          </p:cNvPr>
          <p:cNvSpPr txBox="1">
            <a:spLocks/>
          </p:cNvSpPr>
          <p:nvPr/>
        </p:nvSpPr>
        <p:spPr>
          <a:xfrm>
            <a:off x="10930596" y="6446838"/>
            <a:ext cx="617912"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3A98EE3D-8CD1-4C3F-BD1C-C98C9596463C}" type="slidenum">
              <a:rPr lang="en-US" smtClean="0"/>
              <a:pPr>
                <a:spcAft>
                  <a:spcPts val="600"/>
                </a:spcAft>
              </a:pPr>
              <a:t>27</a:t>
            </a:fld>
            <a:endParaRPr lang="en-US" dirty="0"/>
          </a:p>
        </p:txBody>
      </p:sp>
      <p:sp>
        <p:nvSpPr>
          <p:cNvPr id="12" name="Title 4">
            <a:extLst>
              <a:ext uri="{FF2B5EF4-FFF2-40B4-BE49-F238E27FC236}">
                <a16:creationId xmlns:a16="http://schemas.microsoft.com/office/drawing/2014/main" id="{2C9DFBED-0159-4EAC-AAAF-5AA47CA2F8AE}"/>
              </a:ext>
            </a:extLst>
          </p:cNvPr>
          <p:cNvSpPr>
            <a:spLocks noGrp="1"/>
          </p:cNvSpPr>
          <p:nvPr>
            <p:ph type="title"/>
          </p:nvPr>
        </p:nvSpPr>
        <p:spPr>
          <a:xfrm>
            <a:off x="38311" y="34529"/>
            <a:ext cx="12187578" cy="1291770"/>
          </a:xfrm>
        </p:spPr>
        <p:txBody>
          <a:bodyPr>
            <a:noAutofit/>
          </a:bodyPr>
          <a:lstStyle/>
          <a:p>
            <a:r>
              <a:rPr lang="en-US" sz="4800" b="1" dirty="0" smtClean="0">
                <a:latin typeface="Times New Roman" panose="02020603050405020304" pitchFamily="18" charset="0"/>
                <a:cs typeface="Times New Roman" panose="02020603050405020304" pitchFamily="18" charset="0"/>
              </a:rPr>
              <a:t>USING ELECTRONIC MAIL (E-mail)</a:t>
            </a:r>
            <a:endParaRPr lang="en-US" sz="4800" b="1" dirty="0">
              <a:latin typeface="Times New Roman" panose="02020603050405020304" pitchFamily="18" charset="0"/>
              <a:cs typeface="Times New Roman" panose="02020603050405020304" pitchFamily="18" charset="0"/>
            </a:endParaRPr>
          </a:p>
        </p:txBody>
      </p:sp>
      <p:sp>
        <p:nvSpPr>
          <p:cNvPr id="9" name="Content Placeholder 3"/>
          <p:cNvSpPr txBox="1">
            <a:spLocks/>
          </p:cNvSpPr>
          <p:nvPr/>
        </p:nvSpPr>
        <p:spPr>
          <a:xfrm>
            <a:off x="6720115" y="1762410"/>
            <a:ext cx="5433571" cy="4684428"/>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2400" dirty="0">
              <a:solidFill>
                <a:schemeClr val="tx1"/>
              </a:solidFill>
            </a:endParaRPr>
          </a:p>
        </p:txBody>
      </p:sp>
      <p:sp>
        <p:nvSpPr>
          <p:cNvPr id="2" name="Content Placeholder 1"/>
          <p:cNvSpPr>
            <a:spLocks noGrp="1"/>
          </p:cNvSpPr>
          <p:nvPr>
            <p:ph sz="half" idx="1"/>
          </p:nvPr>
        </p:nvSpPr>
        <p:spPr>
          <a:xfrm>
            <a:off x="38312" y="1992736"/>
            <a:ext cx="11844296" cy="4305194"/>
          </a:xfrm>
        </p:spPr>
        <p:txBody>
          <a:bodyPr>
            <a:normAutofit/>
          </a:bodyPr>
          <a:lstStyle/>
          <a:p>
            <a:pPr marL="0" lvl="0" indent="0">
              <a:buNone/>
            </a:pPr>
            <a:r>
              <a:rPr lang="en-US" altLang="en-US" sz="2000" dirty="0" smtClean="0">
                <a:latin typeface="Arial" panose="020B0604020202020204" pitchFamily="34" charset="0"/>
              </a:rPr>
              <a:t>Composing is the process of creating an email by specifying the recipient and content of including attachments. E-mail compose window has three basic elements; </a:t>
            </a:r>
            <a:r>
              <a:rPr lang="en-US" altLang="en-US" sz="2000" b="1" dirty="0" smtClean="0">
                <a:latin typeface="Arial" panose="020B0604020202020204" pitchFamily="34" charset="0"/>
              </a:rPr>
              <a:t>header, message body and Signature</a:t>
            </a:r>
            <a:endParaRPr lang="en-US" altLang="en-US" sz="2000" b="1" dirty="0">
              <a:latin typeface="Arial" panose="020B0604020202020204" pitchFamily="34" charset="0"/>
            </a:endParaRPr>
          </a:p>
          <a:p>
            <a:pPr marL="0" indent="0">
              <a:buNone/>
            </a:pPr>
            <a:endParaRPr lang="en-US" sz="2000" dirty="0" smtClean="0"/>
          </a:p>
          <a:p>
            <a:pPr marL="0" indent="0">
              <a:buNone/>
            </a:pPr>
            <a:endParaRPr lang="en-US" sz="4400" dirty="0"/>
          </a:p>
        </p:txBody>
      </p:sp>
      <p:sp>
        <p:nvSpPr>
          <p:cNvPr id="3" name="TextBox 2"/>
          <p:cNvSpPr txBox="1"/>
          <p:nvPr/>
        </p:nvSpPr>
        <p:spPr>
          <a:xfrm>
            <a:off x="38312" y="1319088"/>
            <a:ext cx="12115373" cy="646331"/>
          </a:xfrm>
          <a:prstGeom prst="rect">
            <a:avLst/>
          </a:prstGeom>
          <a:solidFill>
            <a:srgbClr val="92D050"/>
          </a:solidFill>
        </p:spPr>
        <p:txBody>
          <a:bodyPr wrap="square" rtlCol="0">
            <a:spAutoFit/>
          </a:bodyPr>
          <a:lstStyle/>
          <a:p>
            <a:r>
              <a:rPr lang="en-US" sz="3600" b="1" dirty="0" smtClean="0"/>
              <a:t>Composing e-mails</a:t>
            </a:r>
            <a:endParaRPr lang="en-US" sz="3600" b="1" dirty="0"/>
          </a:p>
        </p:txBody>
      </p:sp>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5517" y="2678794"/>
            <a:ext cx="8315079" cy="3646453"/>
          </a:xfrm>
          <a:prstGeom prst="rect">
            <a:avLst/>
          </a:prstGeom>
          <a:ln w="76200">
            <a:solidFill>
              <a:srgbClr val="00B0F0"/>
            </a:solidFill>
          </a:ln>
        </p:spPr>
      </p:pic>
    </p:spTree>
    <p:extLst>
      <p:ext uri="{BB962C8B-B14F-4D97-AF65-F5344CB8AC3E}">
        <p14:creationId xmlns:p14="http://schemas.microsoft.com/office/powerpoint/2010/main" val="28360545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Man shows something on laptop">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38310" y="34529"/>
            <a:ext cx="12206581" cy="6456890"/>
          </a:xfrm>
        </p:spPr>
      </p:pic>
      <p:sp>
        <p:nvSpPr>
          <p:cNvPr id="17" name="Slide Number Placeholder 16">
            <a:extLst>
              <a:ext uri="{FF2B5EF4-FFF2-40B4-BE49-F238E27FC236}">
                <a16:creationId xmlns:a16="http://schemas.microsoft.com/office/drawing/2014/main" id="{19D203D7-52C0-41AB-9238-F69D51235EC0}"/>
              </a:ext>
            </a:extLst>
          </p:cNvPr>
          <p:cNvSpPr>
            <a:spLocks noGrp="1"/>
          </p:cNvSpPr>
          <p:nvPr>
            <p:ph type="sldNum" sz="quarter" idx="12"/>
          </p:nvPr>
        </p:nvSpPr>
        <p:spPr>
          <a:xfrm>
            <a:off x="8805308" y="6446838"/>
            <a:ext cx="2743200" cy="365125"/>
          </a:xfrm>
        </p:spPr>
        <p:txBody>
          <a:bodyPr/>
          <a:lstStyle/>
          <a:p>
            <a:fld id="{3A98EE3D-8CD1-4C3F-BD1C-C98C9596463C}" type="slidenum">
              <a:rPr lang="en-US" smtClean="0"/>
              <a:pPr/>
              <a:t>28</a:t>
            </a:fld>
            <a:endParaRPr lang="en-US" dirty="0"/>
          </a:p>
        </p:txBody>
      </p:sp>
      <p:sp>
        <p:nvSpPr>
          <p:cNvPr id="10" name="Footer Placeholder 1">
            <a:extLst>
              <a:ext uri="{FF2B5EF4-FFF2-40B4-BE49-F238E27FC236}">
                <a16:creationId xmlns:a16="http://schemas.microsoft.com/office/drawing/2014/main" id="{4B405FD7-7249-418C-81A0-22605891937A}"/>
              </a:ext>
            </a:extLst>
          </p:cNvPr>
          <p:cNvSpPr>
            <a:spLocks noGrp="1"/>
          </p:cNvSpPr>
          <p:nvPr>
            <p:ph type="ftr" sz="quarter" idx="11"/>
          </p:nvPr>
        </p:nvSpPr>
        <p:spPr>
          <a:xfrm>
            <a:off x="145774" y="6464102"/>
            <a:ext cx="6818262" cy="365125"/>
          </a:xfrm>
          <a:prstGeom prst="rect">
            <a:avLst/>
          </a:prstGeom>
        </p:spPr>
        <p:txBody>
          <a:bodyPr anchor="ctr">
            <a:normAutofit/>
          </a:bodyPr>
          <a:lstStyle/>
          <a:p>
            <a:pPr>
              <a:spcAft>
                <a:spcPts val="600"/>
              </a:spcAft>
            </a:pPr>
            <a:r>
              <a:rPr lang="en-US" sz="1000" b="1" dirty="0" smtClean="0">
                <a:solidFill>
                  <a:schemeClr val="bg1"/>
                </a:solidFill>
              </a:rPr>
              <a:t>Internet and email</a:t>
            </a:r>
            <a:endParaRPr lang="en-US" sz="1000" b="1" dirty="0">
              <a:solidFill>
                <a:schemeClr val="bg1"/>
              </a:solidFill>
            </a:endParaRPr>
          </a:p>
        </p:txBody>
      </p:sp>
      <p:sp>
        <p:nvSpPr>
          <p:cNvPr id="11" name="Slide Number Placeholder 2">
            <a:extLst>
              <a:ext uri="{FF2B5EF4-FFF2-40B4-BE49-F238E27FC236}">
                <a16:creationId xmlns:a16="http://schemas.microsoft.com/office/drawing/2014/main" id="{937BB364-4E7C-4A74-9C1B-A29DA61C1487}"/>
              </a:ext>
            </a:extLst>
          </p:cNvPr>
          <p:cNvSpPr txBox="1">
            <a:spLocks/>
          </p:cNvSpPr>
          <p:nvPr/>
        </p:nvSpPr>
        <p:spPr>
          <a:xfrm>
            <a:off x="10930596" y="6446838"/>
            <a:ext cx="617912"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3A98EE3D-8CD1-4C3F-BD1C-C98C9596463C}" type="slidenum">
              <a:rPr lang="en-US" smtClean="0"/>
              <a:pPr>
                <a:spcAft>
                  <a:spcPts val="600"/>
                </a:spcAft>
              </a:pPr>
              <a:t>28</a:t>
            </a:fld>
            <a:endParaRPr lang="en-US" dirty="0"/>
          </a:p>
        </p:txBody>
      </p:sp>
      <p:sp>
        <p:nvSpPr>
          <p:cNvPr id="12" name="Title 4">
            <a:extLst>
              <a:ext uri="{FF2B5EF4-FFF2-40B4-BE49-F238E27FC236}">
                <a16:creationId xmlns:a16="http://schemas.microsoft.com/office/drawing/2014/main" id="{2C9DFBED-0159-4EAC-AAAF-5AA47CA2F8AE}"/>
              </a:ext>
            </a:extLst>
          </p:cNvPr>
          <p:cNvSpPr>
            <a:spLocks noGrp="1"/>
          </p:cNvSpPr>
          <p:nvPr>
            <p:ph type="title"/>
          </p:nvPr>
        </p:nvSpPr>
        <p:spPr>
          <a:xfrm>
            <a:off x="38311" y="34529"/>
            <a:ext cx="12187578" cy="1291770"/>
          </a:xfrm>
        </p:spPr>
        <p:txBody>
          <a:bodyPr>
            <a:noAutofit/>
          </a:bodyPr>
          <a:lstStyle/>
          <a:p>
            <a:r>
              <a:rPr lang="en-US" sz="4800" b="1" dirty="0" smtClean="0">
                <a:latin typeface="Times New Roman" panose="02020603050405020304" pitchFamily="18" charset="0"/>
                <a:cs typeface="Times New Roman" panose="02020603050405020304" pitchFamily="18" charset="0"/>
              </a:rPr>
              <a:t>USING ELECTRONIC MAIL (E-mail)</a:t>
            </a:r>
            <a:endParaRPr lang="en-US" sz="4800" b="1" dirty="0">
              <a:latin typeface="Times New Roman" panose="02020603050405020304" pitchFamily="18" charset="0"/>
              <a:cs typeface="Times New Roman" panose="02020603050405020304" pitchFamily="18" charset="0"/>
            </a:endParaRPr>
          </a:p>
        </p:txBody>
      </p:sp>
      <p:sp>
        <p:nvSpPr>
          <p:cNvPr id="9" name="Content Placeholder 3"/>
          <p:cNvSpPr txBox="1">
            <a:spLocks/>
          </p:cNvSpPr>
          <p:nvPr/>
        </p:nvSpPr>
        <p:spPr>
          <a:xfrm>
            <a:off x="6720115" y="1762410"/>
            <a:ext cx="5433571" cy="4684428"/>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2400" dirty="0">
              <a:solidFill>
                <a:schemeClr val="tx1"/>
              </a:solidFill>
            </a:endParaRPr>
          </a:p>
        </p:txBody>
      </p:sp>
      <p:sp>
        <p:nvSpPr>
          <p:cNvPr id="3" name="TextBox 2"/>
          <p:cNvSpPr txBox="1"/>
          <p:nvPr/>
        </p:nvSpPr>
        <p:spPr>
          <a:xfrm>
            <a:off x="38312" y="1319088"/>
            <a:ext cx="12115373" cy="646331"/>
          </a:xfrm>
          <a:prstGeom prst="rect">
            <a:avLst/>
          </a:prstGeom>
          <a:solidFill>
            <a:srgbClr val="92D050"/>
          </a:solidFill>
        </p:spPr>
        <p:txBody>
          <a:bodyPr wrap="square" rtlCol="0">
            <a:spAutoFit/>
          </a:bodyPr>
          <a:lstStyle/>
          <a:p>
            <a:r>
              <a:rPr lang="en-US" sz="3600" b="1" dirty="0" smtClean="0"/>
              <a:t>Basic Elements of e-mail compose window</a:t>
            </a:r>
            <a:endParaRPr lang="en-US" sz="3600" b="1" dirty="0"/>
          </a:p>
        </p:txBody>
      </p:sp>
      <p:sp>
        <p:nvSpPr>
          <p:cNvPr id="13" name="Content Placeholder 1"/>
          <p:cNvSpPr txBox="1">
            <a:spLocks/>
          </p:cNvSpPr>
          <p:nvPr/>
        </p:nvSpPr>
        <p:spPr>
          <a:xfrm>
            <a:off x="38309" y="2103120"/>
            <a:ext cx="11844296" cy="42991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US" b="1" i="1" dirty="0" smtClean="0">
                <a:solidFill>
                  <a:srgbClr val="FF0000"/>
                </a:solidFill>
              </a:rPr>
              <a:t>Header-</a:t>
            </a:r>
            <a:r>
              <a:rPr lang="en-US" dirty="0" smtClean="0"/>
              <a:t> made up of ;</a:t>
            </a:r>
          </a:p>
          <a:p>
            <a:r>
              <a:rPr lang="en-US" i="1" dirty="0" smtClean="0">
                <a:solidFill>
                  <a:srgbClr val="FF0000"/>
                </a:solidFill>
              </a:rPr>
              <a:t>Address of the recipients </a:t>
            </a:r>
            <a:r>
              <a:rPr lang="en-US" dirty="0" smtClean="0"/>
              <a:t>– the email recipients can be more that one</a:t>
            </a:r>
          </a:p>
          <a:p>
            <a:r>
              <a:rPr lang="en-US" i="1" dirty="0" smtClean="0">
                <a:solidFill>
                  <a:srgbClr val="FF0000"/>
                </a:solidFill>
              </a:rPr>
              <a:t>Subject</a:t>
            </a:r>
            <a:r>
              <a:rPr lang="en-US" dirty="0" smtClean="0"/>
              <a:t> – Presents the topic of the message</a:t>
            </a:r>
          </a:p>
          <a:p>
            <a:r>
              <a:rPr lang="en-US" i="1" dirty="0" smtClean="0">
                <a:solidFill>
                  <a:srgbClr val="FF0000"/>
                </a:solidFill>
              </a:rPr>
              <a:t>Attachment</a:t>
            </a:r>
            <a:r>
              <a:rPr lang="en-US" dirty="0" smtClean="0"/>
              <a:t> – files attached from other programs such as word processors and spreadsheets.</a:t>
            </a:r>
          </a:p>
          <a:p>
            <a:pPr marL="0" indent="0">
              <a:buNone/>
            </a:pPr>
            <a:r>
              <a:rPr lang="en-US" dirty="0" smtClean="0"/>
              <a:t>2. </a:t>
            </a:r>
            <a:r>
              <a:rPr lang="en-US" b="1" i="1" dirty="0" smtClean="0">
                <a:solidFill>
                  <a:srgbClr val="FF0000"/>
                </a:solidFill>
              </a:rPr>
              <a:t>Message body </a:t>
            </a:r>
            <a:r>
              <a:rPr lang="en-US" dirty="0" smtClean="0"/>
              <a:t>– this is the content of the email that may include text, audio or video graphics</a:t>
            </a:r>
          </a:p>
          <a:p>
            <a:pPr marL="0" indent="0">
              <a:buNone/>
            </a:pPr>
            <a:r>
              <a:rPr lang="en-US" dirty="0" smtClean="0"/>
              <a:t>3. </a:t>
            </a:r>
            <a:r>
              <a:rPr lang="en-US" b="1" i="1" dirty="0" smtClean="0">
                <a:solidFill>
                  <a:srgbClr val="FF0000"/>
                </a:solidFill>
              </a:rPr>
              <a:t>Signature</a:t>
            </a:r>
            <a:r>
              <a:rPr lang="en-US" dirty="0" smtClean="0"/>
              <a:t> – provides additional sender information such as full name and telephone number</a:t>
            </a:r>
          </a:p>
          <a:p>
            <a:pPr marL="0" indent="0">
              <a:buNone/>
            </a:pPr>
            <a:endParaRPr lang="en-US" dirty="0" smtClean="0"/>
          </a:p>
          <a:p>
            <a:pPr marL="0" indent="0">
              <a:buFont typeface="Arial" panose="020B0604020202020204" pitchFamily="34" charset="0"/>
              <a:buNone/>
            </a:pPr>
            <a:endParaRPr lang="en-US" sz="5400" dirty="0"/>
          </a:p>
        </p:txBody>
      </p:sp>
    </p:spTree>
    <p:extLst>
      <p:ext uri="{BB962C8B-B14F-4D97-AF65-F5344CB8AC3E}">
        <p14:creationId xmlns:p14="http://schemas.microsoft.com/office/powerpoint/2010/main" val="33183622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Man shows something on laptop">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38310" y="34529"/>
            <a:ext cx="12206581" cy="6456890"/>
          </a:xfrm>
        </p:spPr>
      </p:pic>
      <p:sp>
        <p:nvSpPr>
          <p:cNvPr id="17" name="Slide Number Placeholder 16">
            <a:extLst>
              <a:ext uri="{FF2B5EF4-FFF2-40B4-BE49-F238E27FC236}">
                <a16:creationId xmlns:a16="http://schemas.microsoft.com/office/drawing/2014/main" id="{19D203D7-52C0-41AB-9238-F69D51235EC0}"/>
              </a:ext>
            </a:extLst>
          </p:cNvPr>
          <p:cNvSpPr>
            <a:spLocks noGrp="1"/>
          </p:cNvSpPr>
          <p:nvPr>
            <p:ph type="sldNum" sz="quarter" idx="12"/>
          </p:nvPr>
        </p:nvSpPr>
        <p:spPr>
          <a:xfrm>
            <a:off x="8805308" y="6446838"/>
            <a:ext cx="2743200" cy="365125"/>
          </a:xfrm>
        </p:spPr>
        <p:txBody>
          <a:bodyPr/>
          <a:lstStyle/>
          <a:p>
            <a:fld id="{3A98EE3D-8CD1-4C3F-BD1C-C98C9596463C}" type="slidenum">
              <a:rPr lang="en-US" smtClean="0"/>
              <a:pPr/>
              <a:t>29</a:t>
            </a:fld>
            <a:endParaRPr lang="en-US" dirty="0"/>
          </a:p>
        </p:txBody>
      </p:sp>
      <p:sp>
        <p:nvSpPr>
          <p:cNvPr id="10" name="Footer Placeholder 1">
            <a:extLst>
              <a:ext uri="{FF2B5EF4-FFF2-40B4-BE49-F238E27FC236}">
                <a16:creationId xmlns:a16="http://schemas.microsoft.com/office/drawing/2014/main" id="{4B405FD7-7249-418C-81A0-22605891937A}"/>
              </a:ext>
            </a:extLst>
          </p:cNvPr>
          <p:cNvSpPr>
            <a:spLocks noGrp="1"/>
          </p:cNvSpPr>
          <p:nvPr>
            <p:ph type="ftr" sz="quarter" idx="11"/>
          </p:nvPr>
        </p:nvSpPr>
        <p:spPr>
          <a:xfrm>
            <a:off x="145774" y="6464102"/>
            <a:ext cx="6818262" cy="365125"/>
          </a:xfrm>
          <a:prstGeom prst="rect">
            <a:avLst/>
          </a:prstGeom>
        </p:spPr>
        <p:txBody>
          <a:bodyPr anchor="ctr">
            <a:normAutofit/>
          </a:bodyPr>
          <a:lstStyle/>
          <a:p>
            <a:pPr>
              <a:spcAft>
                <a:spcPts val="600"/>
              </a:spcAft>
            </a:pPr>
            <a:r>
              <a:rPr lang="en-US" sz="1000" b="1" dirty="0" smtClean="0">
                <a:solidFill>
                  <a:schemeClr val="bg1"/>
                </a:solidFill>
              </a:rPr>
              <a:t>Internet and email</a:t>
            </a:r>
            <a:endParaRPr lang="en-US" sz="1000" b="1" dirty="0">
              <a:solidFill>
                <a:schemeClr val="bg1"/>
              </a:solidFill>
            </a:endParaRPr>
          </a:p>
        </p:txBody>
      </p:sp>
      <p:sp>
        <p:nvSpPr>
          <p:cNvPr id="11" name="Slide Number Placeholder 2">
            <a:extLst>
              <a:ext uri="{FF2B5EF4-FFF2-40B4-BE49-F238E27FC236}">
                <a16:creationId xmlns:a16="http://schemas.microsoft.com/office/drawing/2014/main" id="{937BB364-4E7C-4A74-9C1B-A29DA61C1487}"/>
              </a:ext>
            </a:extLst>
          </p:cNvPr>
          <p:cNvSpPr txBox="1">
            <a:spLocks/>
          </p:cNvSpPr>
          <p:nvPr/>
        </p:nvSpPr>
        <p:spPr>
          <a:xfrm>
            <a:off x="10930596" y="6446838"/>
            <a:ext cx="617912"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3A98EE3D-8CD1-4C3F-BD1C-C98C9596463C}" type="slidenum">
              <a:rPr lang="en-US" smtClean="0"/>
              <a:pPr>
                <a:spcAft>
                  <a:spcPts val="600"/>
                </a:spcAft>
              </a:pPr>
              <a:t>29</a:t>
            </a:fld>
            <a:endParaRPr lang="en-US" dirty="0"/>
          </a:p>
        </p:txBody>
      </p:sp>
      <p:sp>
        <p:nvSpPr>
          <p:cNvPr id="12" name="Title 4">
            <a:extLst>
              <a:ext uri="{FF2B5EF4-FFF2-40B4-BE49-F238E27FC236}">
                <a16:creationId xmlns:a16="http://schemas.microsoft.com/office/drawing/2014/main" id="{2C9DFBED-0159-4EAC-AAAF-5AA47CA2F8AE}"/>
              </a:ext>
            </a:extLst>
          </p:cNvPr>
          <p:cNvSpPr>
            <a:spLocks noGrp="1"/>
          </p:cNvSpPr>
          <p:nvPr>
            <p:ph type="title"/>
          </p:nvPr>
        </p:nvSpPr>
        <p:spPr>
          <a:xfrm>
            <a:off x="38311" y="34529"/>
            <a:ext cx="12187578" cy="1291770"/>
          </a:xfrm>
        </p:spPr>
        <p:txBody>
          <a:bodyPr>
            <a:noAutofit/>
          </a:bodyPr>
          <a:lstStyle/>
          <a:p>
            <a:r>
              <a:rPr lang="en-US" sz="4800" b="1" dirty="0" smtClean="0">
                <a:latin typeface="Times New Roman" panose="02020603050405020304" pitchFamily="18" charset="0"/>
                <a:cs typeface="Times New Roman" panose="02020603050405020304" pitchFamily="18" charset="0"/>
              </a:rPr>
              <a:t>USING ELECTRONIC MAIL (E-mail)</a:t>
            </a:r>
            <a:endParaRPr lang="en-US" sz="4800" b="1" dirty="0">
              <a:latin typeface="Times New Roman" panose="02020603050405020304" pitchFamily="18" charset="0"/>
              <a:cs typeface="Times New Roman" panose="02020603050405020304" pitchFamily="18" charset="0"/>
            </a:endParaRPr>
          </a:p>
        </p:txBody>
      </p:sp>
      <p:sp>
        <p:nvSpPr>
          <p:cNvPr id="9" name="Content Placeholder 3"/>
          <p:cNvSpPr txBox="1">
            <a:spLocks/>
          </p:cNvSpPr>
          <p:nvPr/>
        </p:nvSpPr>
        <p:spPr>
          <a:xfrm>
            <a:off x="6720115" y="1762410"/>
            <a:ext cx="5433571" cy="4684428"/>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2400" dirty="0">
              <a:solidFill>
                <a:schemeClr val="tx1"/>
              </a:solidFill>
            </a:endParaRPr>
          </a:p>
        </p:txBody>
      </p:sp>
      <p:sp>
        <p:nvSpPr>
          <p:cNvPr id="3" name="TextBox 2"/>
          <p:cNvSpPr txBox="1"/>
          <p:nvPr/>
        </p:nvSpPr>
        <p:spPr>
          <a:xfrm>
            <a:off x="38312" y="1319088"/>
            <a:ext cx="12115373" cy="646331"/>
          </a:xfrm>
          <a:prstGeom prst="rect">
            <a:avLst/>
          </a:prstGeom>
          <a:solidFill>
            <a:srgbClr val="92D050"/>
          </a:solidFill>
        </p:spPr>
        <p:txBody>
          <a:bodyPr wrap="square" rtlCol="0">
            <a:spAutoFit/>
          </a:bodyPr>
          <a:lstStyle/>
          <a:p>
            <a:r>
              <a:rPr lang="en-US" sz="3600" b="1" dirty="0" smtClean="0"/>
              <a:t>E-mail address format</a:t>
            </a:r>
            <a:endParaRPr lang="en-US" sz="3600" b="1" dirty="0"/>
          </a:p>
        </p:txBody>
      </p:sp>
      <mc:AlternateContent xmlns:mc="http://schemas.openxmlformats.org/markup-compatibility/2006" xmlns:a14="http://schemas.microsoft.com/office/drawing/2010/main">
        <mc:Choice Requires="a14">
          <p:sp>
            <p:nvSpPr>
              <p:cNvPr id="13" name="Content Placeholder 1"/>
              <p:cNvSpPr txBox="1">
                <a:spLocks/>
              </p:cNvSpPr>
              <p:nvPr/>
            </p:nvSpPr>
            <p:spPr>
              <a:xfrm>
                <a:off x="251459" y="2080260"/>
                <a:ext cx="11631145" cy="432199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The email address determines the destination of the sent e-mail. An email address like </a:t>
                </a:r>
                <a:r>
                  <a:rPr lang="en-US" dirty="0" smtClean="0">
                    <a:hlinkClick r:id="rId4"/>
                  </a:rPr>
                  <a:t>example</a:t>
                </a:r>
                <a:r>
                  <a:rPr lang="en-US" dirty="0" smtClean="0">
                    <a:solidFill>
                      <a:srgbClr val="FF0000"/>
                    </a:solidFill>
                    <a:hlinkClick r:id="rId4"/>
                  </a:rPr>
                  <a:t>@</a:t>
                </a:r>
                <a:r>
                  <a:rPr lang="en-US" dirty="0" smtClean="0">
                    <a:hlinkClick r:id="rId4"/>
                  </a:rPr>
                  <a:t>gmail.com</a:t>
                </a:r>
                <a:r>
                  <a:rPr lang="en-US" dirty="0" smtClean="0"/>
                  <a:t> has aba specific format consisting of the </a:t>
                </a:r>
                <a:r>
                  <a:rPr lang="en-US" b="1" dirty="0" smtClean="0"/>
                  <a:t>username</a:t>
                </a:r>
                <a:r>
                  <a:rPr lang="en-US" dirty="0" smtClean="0"/>
                  <a:t> separated from the </a:t>
                </a:r>
                <a:r>
                  <a:rPr lang="en-US" b="1" dirty="0" smtClean="0"/>
                  <a:t>domain name </a:t>
                </a:r>
                <a:r>
                  <a:rPr lang="en-US" dirty="0" smtClean="0"/>
                  <a:t>by the symbol [ </a:t>
                </a:r>
                <a:r>
                  <a:rPr lang="en-US" dirty="0" smtClean="0">
                    <a:solidFill>
                      <a:srgbClr val="FF0000"/>
                    </a:solidFill>
                  </a:rPr>
                  <a:t>@</a:t>
                </a:r>
                <a:r>
                  <a:rPr lang="en-US" dirty="0" smtClean="0"/>
                  <a:t> ]</a:t>
                </a:r>
              </a:p>
              <a:p>
                <a:pPr marL="0" indent="0">
                  <a:buNone/>
                </a:pPr>
                <a:r>
                  <a:rPr lang="en-US" dirty="0" smtClean="0"/>
                  <a:t>1. </a:t>
                </a:r>
                <a14:m>
                  <m:oMath xmlns:m="http://schemas.openxmlformats.org/officeDocument/2006/math">
                    <m:r>
                      <a:rPr lang="en-US" b="1" i="1" dirty="0" smtClean="0">
                        <a:solidFill>
                          <a:srgbClr val="FF0000"/>
                        </a:solidFill>
                        <a:latin typeface="Cambria Math" panose="02040503050406030204" pitchFamily="18" charset="0"/>
                      </a:rPr>
                      <m:t>𝒆𝒙𝒂𝒎𝒑𝒍𝒆</m:t>
                    </m:r>
                  </m:oMath>
                </a14:m>
                <a:r>
                  <a:rPr lang="en-US" dirty="0" smtClean="0"/>
                  <a:t> is the username, usually decided by the user during registration.</a:t>
                </a:r>
              </a:p>
              <a:p>
                <a:pPr marL="0" indent="0">
                  <a:buNone/>
                </a:pPr>
                <a:r>
                  <a:rPr lang="en-US" dirty="0" smtClean="0"/>
                  <a:t>2. </a:t>
                </a:r>
                <a:r>
                  <a:rPr lang="en-US" dirty="0" smtClean="0">
                    <a:solidFill>
                      <a:srgbClr val="FF0000"/>
                    </a:solidFill>
                  </a:rPr>
                  <a:t>@ </a:t>
                </a:r>
                <a:r>
                  <a:rPr lang="en-US" dirty="0" smtClean="0"/>
                  <a:t>is the symbol for “at“ , separates username from domain name in this case gmail.com</a:t>
                </a:r>
              </a:p>
              <a:p>
                <a:pPr marL="0" indent="0">
                  <a:buNone/>
                </a:pPr>
                <a:r>
                  <a:rPr lang="en-US" dirty="0" smtClean="0"/>
                  <a:t>3. </a:t>
                </a:r>
                <a14:m>
                  <m:oMath xmlns:m="http://schemas.openxmlformats.org/officeDocument/2006/math">
                    <m:r>
                      <a:rPr lang="en-US" b="0" i="1" dirty="0" smtClean="0">
                        <a:latin typeface="Cambria Math" panose="02040503050406030204" pitchFamily="18" charset="0"/>
                      </a:rPr>
                      <m:t>𝑔𝑚𝑎𝑖𝑙</m:t>
                    </m:r>
                    <m:r>
                      <a:rPr lang="en-US" b="0" i="1" dirty="0" smtClean="0">
                        <a:latin typeface="Cambria Math" panose="02040503050406030204" pitchFamily="18" charset="0"/>
                      </a:rPr>
                      <m:t>.</m:t>
                    </m:r>
                    <m:r>
                      <a:rPr lang="en-US" b="0" i="1" dirty="0" smtClean="0">
                        <a:latin typeface="Cambria Math" panose="02040503050406030204" pitchFamily="18" charset="0"/>
                      </a:rPr>
                      <m:t>𝑐𝑜𝑚</m:t>
                    </m:r>
                  </m:oMath>
                </a14:m>
                <a:r>
                  <a:rPr lang="en-US" i="1" dirty="0" smtClean="0"/>
                  <a:t> </a:t>
                </a:r>
                <a:r>
                  <a:rPr lang="en-US" dirty="0" smtClean="0"/>
                  <a:t>is the domain name for the host computer on the internet on which the account is hosted</a:t>
                </a:r>
              </a:p>
              <a:p>
                <a:pPr marL="0" indent="0">
                  <a:buNone/>
                </a:pPr>
                <a:r>
                  <a:rPr lang="en-US" i="1" dirty="0" smtClean="0"/>
                  <a:t>4. The period </a:t>
                </a:r>
                <a:r>
                  <a:rPr lang="en-US" i="1" dirty="0" smtClean="0">
                    <a:solidFill>
                      <a:srgbClr val="FF0000"/>
                    </a:solidFill>
                  </a:rPr>
                  <a:t>“. “  </a:t>
                </a:r>
                <a:r>
                  <a:rPr lang="en-US" i="1" dirty="0" smtClean="0"/>
                  <a:t>is read as </a:t>
                </a:r>
                <a:r>
                  <a:rPr lang="en-US" i="1" dirty="0" smtClean="0">
                    <a:solidFill>
                      <a:srgbClr val="FF0000"/>
                    </a:solidFill>
                  </a:rPr>
                  <a:t>dot</a:t>
                </a:r>
                <a:r>
                  <a:rPr lang="en-US" i="1" dirty="0" smtClean="0"/>
                  <a:t>, separates domain name from top level domain such as </a:t>
                </a:r>
                <a:r>
                  <a:rPr lang="en-US" i="1" dirty="0" smtClean="0">
                    <a:solidFill>
                      <a:srgbClr val="FF0000"/>
                    </a:solidFill>
                  </a:rPr>
                  <a:t>com</a:t>
                </a:r>
              </a:p>
              <a:p>
                <a:pPr marL="0" indent="0">
                  <a:buNone/>
                </a:pPr>
                <a:r>
                  <a:rPr lang="en-US" i="1" dirty="0" smtClean="0"/>
                  <a:t>5. </a:t>
                </a:r>
                <a:r>
                  <a:rPr lang="en-US" i="1" dirty="0" smtClean="0">
                    <a:solidFill>
                      <a:srgbClr val="FF0000"/>
                    </a:solidFill>
                  </a:rPr>
                  <a:t>Com </a:t>
                </a:r>
                <a:r>
                  <a:rPr lang="en-US" dirty="0" smtClean="0"/>
                  <a:t>is an acronym for commercial that identifies </a:t>
                </a:r>
                <a:r>
                  <a:rPr lang="en-US" dirty="0" err="1" smtClean="0"/>
                  <a:t>gmail</a:t>
                </a:r>
                <a:r>
                  <a:rPr lang="en-US" dirty="0" smtClean="0"/>
                  <a:t> as an organization offering commercial services</a:t>
                </a:r>
                <a:r>
                  <a:rPr lang="en-US" dirty="0" smtClean="0">
                    <a:solidFill>
                      <a:srgbClr val="FF0000"/>
                    </a:solidFill>
                  </a:rPr>
                  <a:t>. </a:t>
                </a:r>
                <a:endParaRPr lang="en-US" i="1" dirty="0">
                  <a:solidFill>
                    <a:srgbClr val="FF0000"/>
                  </a:solidFill>
                </a:endParaRPr>
              </a:p>
              <a:p>
                <a:pPr marL="0" indent="0">
                  <a:buNone/>
                </a:pPr>
                <a:endParaRPr lang="en-US" sz="5400" dirty="0" smtClean="0"/>
              </a:p>
            </p:txBody>
          </p:sp>
        </mc:Choice>
        <mc:Fallback xmlns="">
          <p:sp>
            <p:nvSpPr>
              <p:cNvPr id="13" name="Content Placeholder 1"/>
              <p:cNvSpPr txBox="1">
                <a:spLocks noRot="1" noChangeAspect="1" noMove="1" noResize="1" noEditPoints="1" noAdjustHandles="1" noChangeArrowheads="1" noChangeShapeType="1" noTextEdit="1"/>
              </p:cNvSpPr>
              <p:nvPr/>
            </p:nvSpPr>
            <p:spPr>
              <a:xfrm>
                <a:off x="251459" y="2080260"/>
                <a:ext cx="11631145" cy="4321997"/>
              </a:xfrm>
              <a:prstGeom prst="rect">
                <a:avLst/>
              </a:prstGeom>
              <a:blipFill>
                <a:blip r:embed="rId5"/>
                <a:stretch>
                  <a:fillRect l="-943" t="-3526" r="-472"/>
                </a:stretch>
              </a:blipFill>
            </p:spPr>
            <p:txBody>
              <a:bodyPr/>
              <a:lstStyle/>
              <a:p>
                <a:r>
                  <a:rPr lang="en-US">
                    <a:noFill/>
                  </a:rPr>
                  <a:t> </a:t>
                </a:r>
              </a:p>
            </p:txBody>
          </p:sp>
        </mc:Fallback>
      </mc:AlternateContent>
    </p:spTree>
    <p:extLst>
      <p:ext uri="{BB962C8B-B14F-4D97-AF65-F5344CB8AC3E}">
        <p14:creationId xmlns:p14="http://schemas.microsoft.com/office/powerpoint/2010/main" val="3603738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71E00-ABE1-44FD-92BD-2769C2C9C727}"/>
              </a:ext>
            </a:extLst>
          </p:cNvPr>
          <p:cNvSpPr>
            <a:spLocks noGrp="1"/>
          </p:cNvSpPr>
          <p:nvPr>
            <p:ph type="title"/>
          </p:nvPr>
        </p:nvSpPr>
        <p:spPr>
          <a:xfrm>
            <a:off x="598202" y="516835"/>
            <a:ext cx="3448259" cy="1666501"/>
          </a:xfrm>
        </p:spPr>
        <p:txBody>
          <a:bodyPr vert="horz" lIns="91440" tIns="45720" rIns="91440" bIns="45720" rtlCol="0" anchor="b">
            <a:normAutofit/>
          </a:bodyPr>
          <a:lstStyle/>
          <a:p>
            <a:r>
              <a:rPr lang="en-US" sz="4000" dirty="0">
                <a:solidFill>
                  <a:srgbClr val="FFFFFF"/>
                </a:solidFill>
              </a:rPr>
              <a:t>First Lesson</a:t>
            </a:r>
          </a:p>
        </p:txBody>
      </p:sp>
      <p:sp>
        <p:nvSpPr>
          <p:cNvPr id="3" name="Content Placeholder 2">
            <a:extLst>
              <a:ext uri="{FF2B5EF4-FFF2-40B4-BE49-F238E27FC236}">
                <a16:creationId xmlns:a16="http://schemas.microsoft.com/office/drawing/2014/main" id="{6A7BD30D-629F-49D4-AE04-2D99B365E4B8}"/>
              </a:ext>
            </a:extLst>
          </p:cNvPr>
          <p:cNvSpPr>
            <a:spLocks noGrp="1"/>
          </p:cNvSpPr>
          <p:nvPr>
            <p:ph sz="half" idx="1"/>
          </p:nvPr>
        </p:nvSpPr>
        <p:spPr>
          <a:xfrm>
            <a:off x="505657" y="2604280"/>
            <a:ext cx="3448259" cy="3342747"/>
          </a:xfrm>
        </p:spPr>
        <p:txBody>
          <a:bodyPr vert="horz" lIns="0" tIns="45720" rIns="0" bIns="45720" rtlCol="0">
            <a:normAutofit/>
          </a:bodyPr>
          <a:lstStyle/>
          <a:p>
            <a:pPr marL="216000" indent="0">
              <a:spcAft>
                <a:spcPts val="0"/>
              </a:spcAft>
              <a:buFont typeface="Calibri" panose="020F0502020204030204" pitchFamily="34" charset="0"/>
              <a:buNone/>
            </a:pPr>
            <a:r>
              <a:rPr lang="en-US" sz="1800" dirty="0">
                <a:solidFill>
                  <a:schemeClr val="accent1">
                    <a:lumMod val="40000"/>
                    <a:lumOff val="60000"/>
                  </a:schemeClr>
                </a:solidFill>
              </a:rPr>
              <a:t>We will cover these skills:</a:t>
            </a:r>
          </a:p>
          <a:p>
            <a:pPr marL="404813" indent="-215900">
              <a:spcBef>
                <a:spcPts val="600"/>
              </a:spcBef>
              <a:spcAft>
                <a:spcPts val="0"/>
              </a:spcAft>
              <a:buFont typeface="Wingdings" panose="05000000000000000000" pitchFamily="2" charset="2"/>
              <a:buChar char="§"/>
            </a:pPr>
            <a:r>
              <a:rPr lang="en-US" dirty="0" smtClean="0">
                <a:solidFill>
                  <a:srgbClr val="FFFFFF"/>
                </a:solidFill>
              </a:rPr>
              <a:t>Define Internet</a:t>
            </a:r>
            <a:endParaRPr lang="en-US" dirty="0">
              <a:solidFill>
                <a:srgbClr val="FFFFFF"/>
              </a:solidFill>
            </a:endParaRPr>
          </a:p>
          <a:p>
            <a:pPr marL="404813" indent="-215900">
              <a:spcBef>
                <a:spcPts val="600"/>
              </a:spcBef>
              <a:spcAft>
                <a:spcPts val="0"/>
              </a:spcAft>
              <a:buFont typeface="Wingdings" panose="05000000000000000000" pitchFamily="2" charset="2"/>
              <a:buChar char="§"/>
            </a:pPr>
            <a:r>
              <a:rPr lang="en-US" dirty="0" smtClean="0">
                <a:solidFill>
                  <a:srgbClr val="FFFFFF"/>
                </a:solidFill>
              </a:rPr>
              <a:t>Explain the development of internet</a:t>
            </a:r>
            <a:endParaRPr lang="en-US" dirty="0">
              <a:solidFill>
                <a:srgbClr val="FFFFFF"/>
              </a:solidFill>
            </a:endParaRPr>
          </a:p>
          <a:p>
            <a:pPr marL="404813" indent="-215900">
              <a:spcBef>
                <a:spcPts val="600"/>
              </a:spcBef>
              <a:spcAft>
                <a:spcPts val="0"/>
              </a:spcAft>
              <a:buFont typeface="Wingdings" panose="05000000000000000000" pitchFamily="2" charset="2"/>
              <a:buChar char="§"/>
            </a:pPr>
            <a:r>
              <a:rPr lang="en-US" dirty="0" smtClean="0">
                <a:solidFill>
                  <a:srgbClr val="FFFFFF"/>
                </a:solidFill>
              </a:rPr>
              <a:t>Explain the importance of internet</a:t>
            </a:r>
            <a:endParaRPr lang="en-US" dirty="0">
              <a:solidFill>
                <a:srgbClr val="FFFFFF"/>
              </a:solidFill>
            </a:endParaRPr>
          </a:p>
        </p:txBody>
      </p:sp>
      <p:pic>
        <p:nvPicPr>
          <p:cNvPr id="6" name="Content Placeholder 5" descr="Laptop screen with some code">
            <a:extLst>
              <a:ext uri="{FF2B5EF4-FFF2-40B4-BE49-F238E27FC236}">
                <a16:creationId xmlns:a16="http://schemas.microsoft.com/office/drawing/2014/main" id="{BF79C0FC-6A53-48FD-A2FB-DC1F7E6C6B6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4656015" y="10"/>
            <a:ext cx="7534264" cy="6857990"/>
          </a:xfrm>
          <a:prstGeom prst="rect">
            <a:avLst/>
          </a:prstGeom>
        </p:spPr>
      </p:pic>
      <p:sp>
        <p:nvSpPr>
          <p:cNvPr id="4" name="Footer Placeholder 3">
            <a:extLst>
              <a:ext uri="{FF2B5EF4-FFF2-40B4-BE49-F238E27FC236}">
                <a16:creationId xmlns:a16="http://schemas.microsoft.com/office/drawing/2014/main" id="{94E186FA-5C4C-4ED3-90C4-8DB38BD9C85F}"/>
              </a:ext>
            </a:extLst>
          </p:cNvPr>
          <p:cNvSpPr>
            <a:spLocks noGrp="1"/>
          </p:cNvSpPr>
          <p:nvPr>
            <p:ph type="ftr" sz="quarter" idx="11"/>
          </p:nvPr>
        </p:nvSpPr>
        <p:spPr/>
        <p:txBody>
          <a:bodyPr/>
          <a:lstStyle/>
          <a:p>
            <a:r>
              <a:rPr lang="en-US" dirty="0" smtClean="0"/>
              <a:t>Internet and Email Notes</a:t>
            </a:r>
            <a:endParaRPr lang="en-US" dirty="0"/>
          </a:p>
        </p:txBody>
      </p:sp>
      <p:sp>
        <p:nvSpPr>
          <p:cNvPr id="5" name="Slide Number Placeholder 4">
            <a:extLst>
              <a:ext uri="{FF2B5EF4-FFF2-40B4-BE49-F238E27FC236}">
                <a16:creationId xmlns:a16="http://schemas.microsoft.com/office/drawing/2014/main" id="{486B821F-B541-46B1-BC2A-76D9C1FC48EB}"/>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7965421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Man shows something on laptop">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14581" y="-10052"/>
            <a:ext cx="12206581" cy="6456890"/>
          </a:xfrm>
        </p:spPr>
      </p:pic>
      <p:sp>
        <p:nvSpPr>
          <p:cNvPr id="17" name="Slide Number Placeholder 16">
            <a:extLst>
              <a:ext uri="{FF2B5EF4-FFF2-40B4-BE49-F238E27FC236}">
                <a16:creationId xmlns:a16="http://schemas.microsoft.com/office/drawing/2014/main" id="{19D203D7-52C0-41AB-9238-F69D51235EC0}"/>
              </a:ext>
            </a:extLst>
          </p:cNvPr>
          <p:cNvSpPr>
            <a:spLocks noGrp="1"/>
          </p:cNvSpPr>
          <p:nvPr>
            <p:ph type="sldNum" sz="quarter" idx="12"/>
          </p:nvPr>
        </p:nvSpPr>
        <p:spPr>
          <a:xfrm>
            <a:off x="8805308" y="6446838"/>
            <a:ext cx="2743200" cy="365125"/>
          </a:xfrm>
        </p:spPr>
        <p:txBody>
          <a:bodyPr/>
          <a:lstStyle/>
          <a:p>
            <a:fld id="{3A98EE3D-8CD1-4C3F-BD1C-C98C9596463C}" type="slidenum">
              <a:rPr lang="en-US" smtClean="0"/>
              <a:pPr/>
              <a:t>30</a:t>
            </a:fld>
            <a:endParaRPr lang="en-US" dirty="0"/>
          </a:p>
        </p:txBody>
      </p:sp>
      <p:sp>
        <p:nvSpPr>
          <p:cNvPr id="10" name="Footer Placeholder 1">
            <a:extLst>
              <a:ext uri="{FF2B5EF4-FFF2-40B4-BE49-F238E27FC236}">
                <a16:creationId xmlns:a16="http://schemas.microsoft.com/office/drawing/2014/main" id="{4B405FD7-7249-418C-81A0-22605891937A}"/>
              </a:ext>
            </a:extLst>
          </p:cNvPr>
          <p:cNvSpPr>
            <a:spLocks noGrp="1"/>
          </p:cNvSpPr>
          <p:nvPr>
            <p:ph type="ftr" sz="quarter" idx="11"/>
          </p:nvPr>
        </p:nvSpPr>
        <p:spPr>
          <a:xfrm>
            <a:off x="145774" y="6464102"/>
            <a:ext cx="6818262" cy="365125"/>
          </a:xfrm>
          <a:prstGeom prst="rect">
            <a:avLst/>
          </a:prstGeom>
        </p:spPr>
        <p:txBody>
          <a:bodyPr anchor="ctr">
            <a:normAutofit/>
          </a:bodyPr>
          <a:lstStyle/>
          <a:p>
            <a:pPr>
              <a:spcAft>
                <a:spcPts val="600"/>
              </a:spcAft>
            </a:pPr>
            <a:r>
              <a:rPr lang="en-US" sz="1000" b="1" dirty="0" smtClean="0">
                <a:solidFill>
                  <a:schemeClr val="bg1"/>
                </a:solidFill>
              </a:rPr>
              <a:t>Internet and email</a:t>
            </a:r>
            <a:endParaRPr lang="en-US" sz="1000" b="1" dirty="0">
              <a:solidFill>
                <a:schemeClr val="bg1"/>
              </a:solidFill>
            </a:endParaRPr>
          </a:p>
        </p:txBody>
      </p:sp>
      <p:sp>
        <p:nvSpPr>
          <p:cNvPr id="11" name="Slide Number Placeholder 2">
            <a:extLst>
              <a:ext uri="{FF2B5EF4-FFF2-40B4-BE49-F238E27FC236}">
                <a16:creationId xmlns:a16="http://schemas.microsoft.com/office/drawing/2014/main" id="{937BB364-4E7C-4A74-9C1B-A29DA61C1487}"/>
              </a:ext>
            </a:extLst>
          </p:cNvPr>
          <p:cNvSpPr txBox="1">
            <a:spLocks/>
          </p:cNvSpPr>
          <p:nvPr/>
        </p:nvSpPr>
        <p:spPr>
          <a:xfrm>
            <a:off x="10930596" y="6446838"/>
            <a:ext cx="617912"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3A98EE3D-8CD1-4C3F-BD1C-C98C9596463C}" type="slidenum">
              <a:rPr lang="en-US" smtClean="0"/>
              <a:pPr>
                <a:spcAft>
                  <a:spcPts val="600"/>
                </a:spcAft>
              </a:pPr>
              <a:t>30</a:t>
            </a:fld>
            <a:endParaRPr lang="en-US" dirty="0"/>
          </a:p>
        </p:txBody>
      </p:sp>
      <p:sp>
        <p:nvSpPr>
          <p:cNvPr id="12" name="Title 4">
            <a:extLst>
              <a:ext uri="{FF2B5EF4-FFF2-40B4-BE49-F238E27FC236}">
                <a16:creationId xmlns:a16="http://schemas.microsoft.com/office/drawing/2014/main" id="{2C9DFBED-0159-4EAC-AAAF-5AA47CA2F8AE}"/>
              </a:ext>
            </a:extLst>
          </p:cNvPr>
          <p:cNvSpPr>
            <a:spLocks noGrp="1"/>
          </p:cNvSpPr>
          <p:nvPr>
            <p:ph type="title"/>
          </p:nvPr>
        </p:nvSpPr>
        <p:spPr>
          <a:xfrm>
            <a:off x="38311" y="34529"/>
            <a:ext cx="12187578" cy="1291770"/>
          </a:xfrm>
        </p:spPr>
        <p:txBody>
          <a:bodyPr>
            <a:noAutofit/>
          </a:bodyPr>
          <a:lstStyle/>
          <a:p>
            <a:r>
              <a:rPr lang="en-US" sz="4800" b="1" dirty="0" smtClean="0">
                <a:latin typeface="Times New Roman" panose="02020603050405020304" pitchFamily="18" charset="0"/>
                <a:cs typeface="Times New Roman" panose="02020603050405020304" pitchFamily="18" charset="0"/>
              </a:rPr>
              <a:t>USING ELECTRONIC MAIL (E-mail)</a:t>
            </a:r>
            <a:endParaRPr lang="en-US" sz="4800" b="1" dirty="0">
              <a:latin typeface="Times New Roman" panose="02020603050405020304" pitchFamily="18" charset="0"/>
              <a:cs typeface="Times New Roman" panose="02020603050405020304" pitchFamily="18" charset="0"/>
            </a:endParaRPr>
          </a:p>
        </p:txBody>
      </p:sp>
      <p:sp>
        <p:nvSpPr>
          <p:cNvPr id="9" name="Content Placeholder 3"/>
          <p:cNvSpPr txBox="1">
            <a:spLocks/>
          </p:cNvSpPr>
          <p:nvPr/>
        </p:nvSpPr>
        <p:spPr>
          <a:xfrm>
            <a:off x="6720115" y="1762410"/>
            <a:ext cx="5433571" cy="4684428"/>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2400" dirty="0">
              <a:solidFill>
                <a:schemeClr val="tx1"/>
              </a:solidFill>
            </a:endParaRPr>
          </a:p>
        </p:txBody>
      </p:sp>
      <p:sp>
        <p:nvSpPr>
          <p:cNvPr id="3" name="TextBox 2"/>
          <p:cNvSpPr txBox="1"/>
          <p:nvPr/>
        </p:nvSpPr>
        <p:spPr>
          <a:xfrm>
            <a:off x="38312" y="1319088"/>
            <a:ext cx="12115373" cy="646331"/>
          </a:xfrm>
          <a:prstGeom prst="rect">
            <a:avLst/>
          </a:prstGeom>
          <a:solidFill>
            <a:srgbClr val="92D050"/>
          </a:solidFill>
        </p:spPr>
        <p:txBody>
          <a:bodyPr wrap="square" rtlCol="0">
            <a:spAutoFit/>
          </a:bodyPr>
          <a:lstStyle/>
          <a:p>
            <a:r>
              <a:rPr lang="en-US" sz="3600" b="1" dirty="0" smtClean="0"/>
              <a:t>Other commonly used top level domains</a:t>
            </a:r>
            <a:endParaRPr lang="en-US" sz="3600" b="1" dirty="0"/>
          </a:p>
        </p:txBody>
      </p:sp>
      <p:sp>
        <p:nvSpPr>
          <p:cNvPr id="13" name="Content Placeholder 1"/>
          <p:cNvSpPr txBox="1">
            <a:spLocks/>
          </p:cNvSpPr>
          <p:nvPr/>
        </p:nvSpPr>
        <p:spPr>
          <a:xfrm>
            <a:off x="145774" y="2045130"/>
            <a:ext cx="11631145" cy="4446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5400" dirty="0" smtClean="0"/>
          </a:p>
        </p:txBody>
      </p:sp>
      <p:graphicFrame>
        <p:nvGraphicFramePr>
          <p:cNvPr id="5" name="Table 4"/>
          <p:cNvGraphicFramePr>
            <a:graphicFrameLocks noGrp="1"/>
          </p:cNvGraphicFramePr>
          <p:nvPr>
            <p:extLst>
              <p:ext uri="{D42A27DB-BD31-4B8C-83A1-F6EECF244321}">
                <p14:modId xmlns:p14="http://schemas.microsoft.com/office/powerpoint/2010/main" val="662289530"/>
              </p:ext>
            </p:extLst>
          </p:nvPr>
        </p:nvGraphicFramePr>
        <p:xfrm>
          <a:off x="1129031" y="2125982"/>
          <a:ext cx="7676278" cy="3602024"/>
        </p:xfrm>
        <a:graphic>
          <a:graphicData uri="http://schemas.openxmlformats.org/drawingml/2006/table">
            <a:tbl>
              <a:tblPr firstRow="1" bandRow="1">
                <a:tableStyleId>{073A0DAA-6AF3-43AB-8588-CEC1D06C72B9}</a:tableStyleId>
              </a:tblPr>
              <a:tblGrid>
                <a:gridCol w="1286976">
                  <a:extLst>
                    <a:ext uri="{9D8B030D-6E8A-4147-A177-3AD203B41FA5}">
                      <a16:colId xmlns:a16="http://schemas.microsoft.com/office/drawing/2014/main" val="633186854"/>
                    </a:ext>
                  </a:extLst>
                </a:gridCol>
                <a:gridCol w="3830543">
                  <a:extLst>
                    <a:ext uri="{9D8B030D-6E8A-4147-A177-3AD203B41FA5}">
                      <a16:colId xmlns:a16="http://schemas.microsoft.com/office/drawing/2014/main" val="3709970686"/>
                    </a:ext>
                  </a:extLst>
                </a:gridCol>
                <a:gridCol w="2558759">
                  <a:extLst>
                    <a:ext uri="{9D8B030D-6E8A-4147-A177-3AD203B41FA5}">
                      <a16:colId xmlns:a16="http://schemas.microsoft.com/office/drawing/2014/main" val="2921844222"/>
                    </a:ext>
                  </a:extLst>
                </a:gridCol>
              </a:tblGrid>
              <a:tr h="450253">
                <a:tc>
                  <a:txBody>
                    <a:bodyPr/>
                    <a:lstStyle/>
                    <a:p>
                      <a:r>
                        <a:rPr lang="en-US" dirty="0" smtClean="0"/>
                        <a:t>Domain</a:t>
                      </a:r>
                      <a:endParaRPr lang="en-US" dirty="0"/>
                    </a:p>
                  </a:txBody>
                  <a:tcPr/>
                </a:tc>
                <a:tc>
                  <a:txBody>
                    <a:bodyPr/>
                    <a:lstStyle/>
                    <a:p>
                      <a:r>
                        <a:rPr lang="en-US" dirty="0" smtClean="0"/>
                        <a:t>Type</a:t>
                      </a:r>
                      <a:endParaRPr lang="en-US" dirty="0"/>
                    </a:p>
                  </a:txBody>
                  <a:tcPr/>
                </a:tc>
                <a:tc>
                  <a:txBody>
                    <a:bodyPr/>
                    <a:lstStyle/>
                    <a:p>
                      <a:r>
                        <a:rPr lang="en-US" dirty="0" smtClean="0"/>
                        <a:t>Example</a:t>
                      </a:r>
                      <a:endParaRPr lang="en-US" dirty="0"/>
                    </a:p>
                  </a:txBody>
                  <a:tcPr/>
                </a:tc>
                <a:extLst>
                  <a:ext uri="{0D108BD9-81ED-4DB2-BD59-A6C34878D82A}">
                    <a16:rowId xmlns:a16="http://schemas.microsoft.com/office/drawing/2014/main" val="4094527712"/>
                  </a:ext>
                </a:extLst>
              </a:tr>
              <a:tr h="450253">
                <a:tc>
                  <a:txBody>
                    <a:bodyPr/>
                    <a:lstStyle/>
                    <a:p>
                      <a:r>
                        <a:rPr lang="en-US" dirty="0" smtClean="0"/>
                        <a:t>.</a:t>
                      </a:r>
                      <a:r>
                        <a:rPr lang="en-US" dirty="0" err="1" smtClean="0"/>
                        <a:t>edu</a:t>
                      </a:r>
                      <a:endParaRPr lang="en-US" dirty="0"/>
                    </a:p>
                  </a:txBody>
                  <a:tcPr/>
                </a:tc>
                <a:tc>
                  <a:txBody>
                    <a:bodyPr/>
                    <a:lstStyle/>
                    <a:p>
                      <a:r>
                        <a:rPr lang="en-US" dirty="0" smtClean="0"/>
                        <a:t>Educational Institution</a:t>
                      </a:r>
                      <a:endParaRPr lang="en-US" dirty="0"/>
                    </a:p>
                  </a:txBody>
                  <a:tcPr/>
                </a:tc>
                <a:tc>
                  <a:txBody>
                    <a:bodyPr/>
                    <a:lstStyle/>
                    <a:p>
                      <a:endParaRPr lang="en-US"/>
                    </a:p>
                  </a:txBody>
                  <a:tcPr/>
                </a:tc>
                <a:extLst>
                  <a:ext uri="{0D108BD9-81ED-4DB2-BD59-A6C34878D82A}">
                    <a16:rowId xmlns:a16="http://schemas.microsoft.com/office/drawing/2014/main" val="4255646237"/>
                  </a:ext>
                </a:extLst>
              </a:tr>
              <a:tr h="450253">
                <a:tc>
                  <a:txBody>
                    <a:bodyPr/>
                    <a:lstStyle/>
                    <a:p>
                      <a:r>
                        <a:rPr lang="en-US" dirty="0" smtClean="0"/>
                        <a:t>.</a:t>
                      </a:r>
                      <a:r>
                        <a:rPr lang="en-US" dirty="0" err="1" smtClean="0"/>
                        <a:t>gov</a:t>
                      </a:r>
                      <a:endParaRPr lang="en-US" dirty="0"/>
                    </a:p>
                  </a:txBody>
                  <a:tcPr/>
                </a:tc>
                <a:tc>
                  <a:txBody>
                    <a:bodyPr/>
                    <a:lstStyle/>
                    <a:p>
                      <a:r>
                        <a:rPr lang="en-US" dirty="0" smtClean="0"/>
                        <a:t>Government Institution</a:t>
                      </a:r>
                      <a:endParaRPr lang="en-US" dirty="0"/>
                    </a:p>
                  </a:txBody>
                  <a:tcPr/>
                </a:tc>
                <a:tc>
                  <a:txBody>
                    <a:bodyPr/>
                    <a:lstStyle/>
                    <a:p>
                      <a:endParaRPr lang="en-US"/>
                    </a:p>
                  </a:txBody>
                  <a:tcPr/>
                </a:tc>
                <a:extLst>
                  <a:ext uri="{0D108BD9-81ED-4DB2-BD59-A6C34878D82A}">
                    <a16:rowId xmlns:a16="http://schemas.microsoft.com/office/drawing/2014/main" val="3241366531"/>
                  </a:ext>
                </a:extLst>
              </a:tr>
              <a:tr h="450253">
                <a:tc>
                  <a:txBody>
                    <a:bodyPr/>
                    <a:lstStyle/>
                    <a:p>
                      <a:r>
                        <a:rPr lang="en-US" dirty="0" smtClean="0"/>
                        <a:t>.org</a:t>
                      </a:r>
                      <a:endParaRPr lang="en-US" dirty="0"/>
                    </a:p>
                  </a:txBody>
                  <a:tcPr/>
                </a:tc>
                <a:tc>
                  <a:txBody>
                    <a:bodyPr/>
                    <a:lstStyle/>
                    <a:p>
                      <a:r>
                        <a:rPr lang="en-US" dirty="0" smtClean="0"/>
                        <a:t>Non-</a:t>
                      </a:r>
                      <a:r>
                        <a:rPr lang="en-US" baseline="0" dirty="0" smtClean="0"/>
                        <a:t> profit making Organization</a:t>
                      </a:r>
                      <a:endParaRPr lang="en-US" dirty="0"/>
                    </a:p>
                  </a:txBody>
                  <a:tcPr/>
                </a:tc>
                <a:tc>
                  <a:txBody>
                    <a:bodyPr/>
                    <a:lstStyle/>
                    <a:p>
                      <a:endParaRPr lang="en-US"/>
                    </a:p>
                  </a:txBody>
                  <a:tcPr/>
                </a:tc>
                <a:extLst>
                  <a:ext uri="{0D108BD9-81ED-4DB2-BD59-A6C34878D82A}">
                    <a16:rowId xmlns:a16="http://schemas.microsoft.com/office/drawing/2014/main" val="1884963438"/>
                  </a:ext>
                </a:extLst>
              </a:tr>
              <a:tr h="450253">
                <a:tc>
                  <a:txBody>
                    <a:bodyPr/>
                    <a:lstStyle/>
                    <a:p>
                      <a:r>
                        <a:rPr lang="en-US" dirty="0" smtClean="0"/>
                        <a:t>.mil</a:t>
                      </a:r>
                      <a:endParaRPr lang="en-US" dirty="0"/>
                    </a:p>
                  </a:txBody>
                  <a:tcPr/>
                </a:tc>
                <a:tc>
                  <a:txBody>
                    <a:bodyPr/>
                    <a:lstStyle/>
                    <a:p>
                      <a:r>
                        <a:rPr lang="en-US" dirty="0" smtClean="0"/>
                        <a:t>Military Organization</a:t>
                      </a:r>
                      <a:endParaRPr lang="en-US" dirty="0"/>
                    </a:p>
                  </a:txBody>
                  <a:tcPr/>
                </a:tc>
                <a:tc>
                  <a:txBody>
                    <a:bodyPr/>
                    <a:lstStyle/>
                    <a:p>
                      <a:endParaRPr lang="en-US"/>
                    </a:p>
                  </a:txBody>
                  <a:tcPr/>
                </a:tc>
                <a:extLst>
                  <a:ext uri="{0D108BD9-81ED-4DB2-BD59-A6C34878D82A}">
                    <a16:rowId xmlns:a16="http://schemas.microsoft.com/office/drawing/2014/main" val="127234608"/>
                  </a:ext>
                </a:extLst>
              </a:tr>
              <a:tr h="450253">
                <a:tc>
                  <a:txBody>
                    <a:bodyPr/>
                    <a:lstStyle/>
                    <a:p>
                      <a:r>
                        <a:rPr lang="en-US" dirty="0" smtClean="0"/>
                        <a:t>.co</a:t>
                      </a:r>
                      <a:endParaRPr lang="en-US" dirty="0"/>
                    </a:p>
                  </a:txBody>
                  <a:tcPr/>
                </a:tc>
                <a:tc>
                  <a:txBody>
                    <a:bodyPr/>
                    <a:lstStyle/>
                    <a:p>
                      <a:r>
                        <a:rPr lang="en-US" dirty="0" smtClean="0"/>
                        <a:t>Commercial institution</a:t>
                      </a:r>
                      <a:endParaRPr lang="en-US" dirty="0"/>
                    </a:p>
                  </a:txBody>
                  <a:tcPr/>
                </a:tc>
                <a:tc>
                  <a:txBody>
                    <a:bodyPr/>
                    <a:lstStyle/>
                    <a:p>
                      <a:endParaRPr lang="en-US"/>
                    </a:p>
                  </a:txBody>
                  <a:tcPr/>
                </a:tc>
                <a:extLst>
                  <a:ext uri="{0D108BD9-81ED-4DB2-BD59-A6C34878D82A}">
                    <a16:rowId xmlns:a16="http://schemas.microsoft.com/office/drawing/2014/main" val="2845460273"/>
                  </a:ext>
                </a:extLst>
              </a:tr>
              <a:tr h="450253">
                <a:tc>
                  <a:txBody>
                    <a:bodyPr/>
                    <a:lstStyle/>
                    <a:p>
                      <a:r>
                        <a:rPr lang="en-US" dirty="0" err="1" smtClean="0"/>
                        <a:t>.net</a:t>
                      </a:r>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903547036"/>
                  </a:ext>
                </a:extLst>
              </a:tr>
              <a:tr h="450253">
                <a:tc>
                  <a:txBody>
                    <a:bodyPr/>
                    <a:lstStyle/>
                    <a:p>
                      <a:r>
                        <a:rPr lang="en-US" dirty="0" smtClean="0"/>
                        <a:t>.ac</a:t>
                      </a: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509417535"/>
                  </a:ext>
                </a:extLst>
              </a:tr>
            </a:tbl>
          </a:graphicData>
        </a:graphic>
      </p:graphicFrame>
    </p:spTree>
    <p:extLst>
      <p:ext uri="{BB962C8B-B14F-4D97-AF65-F5344CB8AC3E}">
        <p14:creationId xmlns:p14="http://schemas.microsoft.com/office/powerpoint/2010/main" val="1773463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Man shows something on laptop">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17" name="Slide Number Placeholder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a:lstStyle/>
          <a:p>
            <a:fld id="{3A98EE3D-8CD1-4C3F-BD1C-C98C9596463C}" type="slidenum">
              <a:rPr lang="en-US" smtClean="0"/>
              <a:pPr/>
              <a:t>4</a:t>
            </a:fld>
            <a:endParaRPr lang="en-US" dirty="0"/>
          </a:p>
        </p:txBody>
      </p:sp>
      <p:sp>
        <p:nvSpPr>
          <p:cNvPr id="5" name="Title 4">
            <a:extLst>
              <a:ext uri="{FF2B5EF4-FFF2-40B4-BE49-F238E27FC236}">
                <a16:creationId xmlns:a16="http://schemas.microsoft.com/office/drawing/2014/main" id="{8AD2E63C-40F7-4CF4-BE57-F002221AABF4}"/>
              </a:ext>
            </a:extLst>
          </p:cNvPr>
          <p:cNvSpPr>
            <a:spLocks noGrp="1"/>
          </p:cNvSpPr>
          <p:nvPr>
            <p:ph type="title"/>
          </p:nvPr>
        </p:nvSpPr>
        <p:spPr/>
        <p:txBody>
          <a:bodyPr>
            <a:normAutofit/>
          </a:bodyPr>
          <a:lstStyle/>
          <a:p>
            <a:r>
              <a:rPr lang="en-US" sz="7200" b="1" dirty="0" smtClean="0"/>
              <a:t>Introduction</a:t>
            </a:r>
            <a:endParaRPr lang="ru-RU" sz="7200" b="1" dirty="0"/>
          </a:p>
        </p:txBody>
      </p:sp>
      <p:sp>
        <p:nvSpPr>
          <p:cNvPr id="3" name="Content Placeholder 2"/>
          <p:cNvSpPr>
            <a:spLocks noGrp="1"/>
          </p:cNvSpPr>
          <p:nvPr>
            <p:ph sz="half" idx="1"/>
          </p:nvPr>
        </p:nvSpPr>
        <p:spPr>
          <a:xfrm>
            <a:off x="643051" y="1461066"/>
            <a:ext cx="10905457" cy="4088418"/>
          </a:xfrm>
        </p:spPr>
        <p:txBody>
          <a:bodyPr>
            <a:noAutofit/>
          </a:bodyPr>
          <a:lstStyle/>
          <a:p>
            <a:r>
              <a:rPr lang="en-US" sz="4400" dirty="0" smtClean="0">
                <a:latin typeface="Times New Roman" panose="02020603050405020304" pitchFamily="18" charset="0"/>
                <a:cs typeface="Times New Roman" panose="02020603050405020304" pitchFamily="18" charset="0"/>
              </a:rPr>
              <a:t>In the today’s society, more efficient modes of communication based on electronic tolls, Mobile phones an the internet have become standard, unlike many years ago, where ordinary means like mails and post office were used</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3888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Man shows something on laptop">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46838"/>
          </a:xfrm>
        </p:spPr>
      </p:pic>
      <p:sp>
        <p:nvSpPr>
          <p:cNvPr id="17" name="Slide Number Placeholder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a:lstStyle/>
          <a:p>
            <a:fld id="{3A98EE3D-8CD1-4C3F-BD1C-C98C9596463C}" type="slidenum">
              <a:rPr lang="en-US" smtClean="0"/>
              <a:pPr/>
              <a:t>5</a:t>
            </a:fld>
            <a:endParaRPr lang="en-US" dirty="0"/>
          </a:p>
        </p:txBody>
      </p:sp>
      <p:sp>
        <p:nvSpPr>
          <p:cNvPr id="5" name="Title 4">
            <a:extLst>
              <a:ext uri="{FF2B5EF4-FFF2-40B4-BE49-F238E27FC236}">
                <a16:creationId xmlns:a16="http://schemas.microsoft.com/office/drawing/2014/main" id="{8AD2E63C-40F7-4CF4-BE57-F002221AABF4}"/>
              </a:ext>
            </a:extLst>
          </p:cNvPr>
          <p:cNvSpPr>
            <a:spLocks noGrp="1"/>
          </p:cNvSpPr>
          <p:nvPr>
            <p:ph type="title"/>
          </p:nvPr>
        </p:nvSpPr>
        <p:spPr/>
        <p:txBody>
          <a:bodyPr>
            <a:normAutofit/>
          </a:bodyPr>
          <a:lstStyle/>
          <a:p>
            <a:r>
              <a:rPr lang="en-US" sz="7200" dirty="0"/>
              <a:t>Description Of Internet</a:t>
            </a:r>
            <a:endParaRPr lang="ru-RU" sz="7200" b="1" dirty="0"/>
          </a:p>
        </p:txBody>
      </p:sp>
      <p:sp>
        <p:nvSpPr>
          <p:cNvPr id="3" name="Content Placeholder 2"/>
          <p:cNvSpPr>
            <a:spLocks noGrp="1"/>
          </p:cNvSpPr>
          <p:nvPr>
            <p:ph sz="half" idx="1"/>
          </p:nvPr>
        </p:nvSpPr>
        <p:spPr>
          <a:xfrm>
            <a:off x="347630" y="1335375"/>
            <a:ext cx="11075337" cy="4946934"/>
          </a:xfrm>
        </p:spPr>
        <p:txBody>
          <a:bodyPr>
            <a:noAutofit/>
          </a:bodyPr>
          <a:lstStyle/>
          <a:p>
            <a:r>
              <a:rPr lang="en-US" sz="4400" dirty="0" smtClean="0">
                <a:latin typeface="Times New Roman" panose="02020603050405020304" pitchFamily="18" charset="0"/>
                <a:cs typeface="Times New Roman" panose="02020603050405020304" pitchFamily="18" charset="0"/>
              </a:rPr>
              <a:t>In an office setup, computers can be connected with each other to enable communication between them. </a:t>
            </a:r>
            <a:r>
              <a:rPr lang="en-US" sz="4400" b="1" i="1" dirty="0" smtClean="0">
                <a:solidFill>
                  <a:srgbClr val="FF0000"/>
                </a:solidFill>
                <a:latin typeface="Times New Roman" panose="02020603050405020304" pitchFamily="18" charset="0"/>
                <a:cs typeface="Times New Roman" panose="02020603050405020304" pitchFamily="18" charset="0"/>
              </a:rPr>
              <a:t>Transmission media</a:t>
            </a:r>
            <a:r>
              <a:rPr lang="en-US" sz="4400" dirty="0" smtClean="0">
                <a:latin typeface="Times New Roman" panose="02020603050405020304" pitchFamily="18" charset="0"/>
                <a:cs typeface="Times New Roman" panose="02020603050405020304" pitchFamily="18" charset="0"/>
              </a:rPr>
              <a:t> such as cables are used.</a:t>
            </a:r>
          </a:p>
          <a:p>
            <a:r>
              <a:rPr lang="en-US" sz="4400" b="1" dirty="0" smtClean="0">
                <a:solidFill>
                  <a:srgbClr val="FF0000"/>
                </a:solidFill>
                <a:latin typeface="Times New Roman" panose="02020603050405020304" pitchFamily="18" charset="0"/>
                <a:cs typeface="Times New Roman" panose="02020603050405020304" pitchFamily="18" charset="0"/>
              </a:rPr>
              <a:t>Internet</a:t>
            </a:r>
            <a:r>
              <a:rPr lang="en-US" sz="4400" dirty="0" smtClean="0">
                <a:latin typeface="Times New Roman" panose="02020603050405020304" pitchFamily="18" charset="0"/>
                <a:cs typeface="Times New Roman" panose="02020603050405020304" pitchFamily="18" charset="0"/>
              </a:rPr>
              <a:t>: is the global interconnection of computer networks for the purpose of communication and resource sharing.</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0907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Man and woman discuss some document">
            <a:extLst>
              <a:ext uri="{FF2B5EF4-FFF2-40B4-BE49-F238E27FC236}">
                <a16:creationId xmlns:a16="http://schemas.microsoft.com/office/drawing/2014/main" id="{34A80249-1835-46E9-87C9-48F4BEE1EC64}"/>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08000"/>
          </a:xfrm>
        </p:spPr>
      </p:pic>
      <p:sp>
        <p:nvSpPr>
          <p:cNvPr id="14" name="Slide Number Placeholder 13">
            <a:extLst>
              <a:ext uri="{FF2B5EF4-FFF2-40B4-BE49-F238E27FC236}">
                <a16:creationId xmlns:a16="http://schemas.microsoft.com/office/drawing/2014/main" id="{D59E194F-ECD6-4685-8562-5B7AB400EC93}"/>
              </a:ext>
            </a:extLst>
          </p:cNvPr>
          <p:cNvSpPr>
            <a:spLocks noGrp="1"/>
          </p:cNvSpPr>
          <p:nvPr>
            <p:ph type="sldNum" sz="quarter" idx="12"/>
          </p:nvPr>
        </p:nvSpPr>
        <p:spPr/>
        <p:txBody>
          <a:bodyPr/>
          <a:lstStyle/>
          <a:p>
            <a:fld id="{3A98EE3D-8CD1-4C3F-BD1C-C98C9596463C}" type="slidenum">
              <a:rPr lang="en-US" smtClean="0"/>
              <a:pPr/>
              <a:t>6</a:t>
            </a:fld>
            <a:endParaRPr lang="en-US" dirty="0"/>
          </a:p>
        </p:txBody>
      </p:sp>
      <p:sp>
        <p:nvSpPr>
          <p:cNvPr id="2" name="Title 1">
            <a:extLst>
              <a:ext uri="{FF2B5EF4-FFF2-40B4-BE49-F238E27FC236}">
                <a16:creationId xmlns:a16="http://schemas.microsoft.com/office/drawing/2014/main" id="{EC6C92D3-8AE6-4260-8F63-97ED33A064D5}"/>
              </a:ext>
            </a:extLst>
          </p:cNvPr>
          <p:cNvSpPr>
            <a:spLocks noGrp="1"/>
          </p:cNvSpPr>
          <p:nvPr>
            <p:ph type="title"/>
          </p:nvPr>
        </p:nvSpPr>
        <p:spPr/>
        <p:txBody>
          <a:bodyPr>
            <a:normAutofit/>
          </a:bodyPr>
          <a:lstStyle/>
          <a:p>
            <a:r>
              <a:rPr lang="en-US" sz="6000" b="1" dirty="0" smtClean="0"/>
              <a:t>Logical view of the Internet</a:t>
            </a:r>
            <a:endParaRPr lang="en-US" sz="6000" b="1"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1910" y="2318645"/>
            <a:ext cx="4131961" cy="2354955"/>
          </a:xfrm>
          <a:prstGeom prst="rect">
            <a:avLst/>
          </a:prstGeom>
        </p:spPr>
      </p:pic>
      <p:pic>
        <p:nvPicPr>
          <p:cNvPr id="7" name="Picture 6" descr="网络拓扑图软件,网络拓扑管理软件,网络拓扑结构图,卓豪OpManage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142" y="1368971"/>
            <a:ext cx="7463837" cy="4654320"/>
          </a:xfrm>
          <a:prstGeom prst="rect">
            <a:avLst/>
          </a:prstGeom>
        </p:spPr>
      </p:pic>
    </p:spTree>
    <p:extLst>
      <p:ext uri="{BB962C8B-B14F-4D97-AF65-F5344CB8AC3E}">
        <p14:creationId xmlns:p14="http://schemas.microsoft.com/office/powerpoint/2010/main" val="9531956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Man shows something on laptop">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46838"/>
          </a:xfrm>
        </p:spPr>
      </p:pic>
      <p:sp>
        <p:nvSpPr>
          <p:cNvPr id="17" name="Slide Number Placeholder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a:lstStyle/>
          <a:p>
            <a:fld id="{3A98EE3D-8CD1-4C3F-BD1C-C98C9596463C}" type="slidenum">
              <a:rPr lang="en-US" smtClean="0"/>
              <a:pPr/>
              <a:t>7</a:t>
            </a:fld>
            <a:endParaRPr lang="en-US" dirty="0"/>
          </a:p>
        </p:txBody>
      </p:sp>
      <p:sp>
        <p:nvSpPr>
          <p:cNvPr id="10" name="Footer Placeholder 1">
            <a:extLst>
              <a:ext uri="{FF2B5EF4-FFF2-40B4-BE49-F238E27FC236}">
                <a16:creationId xmlns:a16="http://schemas.microsoft.com/office/drawing/2014/main" id="{4B405FD7-7249-418C-81A0-22605891937A}"/>
              </a:ext>
            </a:extLst>
          </p:cNvPr>
          <p:cNvSpPr>
            <a:spLocks noGrp="1"/>
          </p:cNvSpPr>
          <p:nvPr>
            <p:ph type="ftr" sz="quarter" idx="11"/>
          </p:nvPr>
        </p:nvSpPr>
        <p:spPr>
          <a:xfrm>
            <a:off x="643051" y="6446838"/>
            <a:ext cx="6818262" cy="365125"/>
          </a:xfrm>
          <a:prstGeom prst="rect">
            <a:avLst/>
          </a:prstGeom>
        </p:spPr>
        <p:txBody>
          <a:bodyPr anchor="ctr">
            <a:normAutofit/>
          </a:bodyPr>
          <a:lstStyle/>
          <a:p>
            <a:pPr>
              <a:spcAft>
                <a:spcPts val="600"/>
              </a:spcAft>
            </a:pPr>
            <a:r>
              <a:rPr lang="en-US" sz="1000" b="1" dirty="0" smtClean="0">
                <a:solidFill>
                  <a:schemeClr val="bg1"/>
                </a:solidFill>
              </a:rPr>
              <a:t>Internet and email</a:t>
            </a:r>
            <a:endParaRPr lang="en-US" sz="1000" b="1" dirty="0">
              <a:solidFill>
                <a:schemeClr val="bg1"/>
              </a:solidFill>
            </a:endParaRPr>
          </a:p>
        </p:txBody>
      </p:sp>
      <p:sp>
        <p:nvSpPr>
          <p:cNvPr id="11" name="Slide Number Placeholder 2">
            <a:extLst>
              <a:ext uri="{FF2B5EF4-FFF2-40B4-BE49-F238E27FC236}">
                <a16:creationId xmlns:a16="http://schemas.microsoft.com/office/drawing/2014/main" id="{937BB364-4E7C-4A74-9C1B-A29DA61C1487}"/>
              </a:ext>
            </a:extLst>
          </p:cNvPr>
          <p:cNvSpPr txBox="1">
            <a:spLocks/>
          </p:cNvSpPr>
          <p:nvPr/>
        </p:nvSpPr>
        <p:spPr>
          <a:xfrm>
            <a:off x="10930596" y="6446838"/>
            <a:ext cx="617912"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3A98EE3D-8CD1-4C3F-BD1C-C98C9596463C}" type="slidenum">
              <a:rPr lang="en-US" smtClean="0"/>
              <a:pPr>
                <a:spcAft>
                  <a:spcPts val="600"/>
                </a:spcAft>
              </a:pPr>
              <a:t>7</a:t>
            </a:fld>
            <a:endParaRPr lang="en-US" dirty="0"/>
          </a:p>
        </p:txBody>
      </p:sp>
      <p:sp>
        <p:nvSpPr>
          <p:cNvPr id="12" name="Title 4">
            <a:extLst>
              <a:ext uri="{FF2B5EF4-FFF2-40B4-BE49-F238E27FC236}">
                <a16:creationId xmlns:a16="http://schemas.microsoft.com/office/drawing/2014/main" id="{2C9DFBED-0159-4EAC-AAAF-5AA47CA2F8AE}"/>
              </a:ext>
            </a:extLst>
          </p:cNvPr>
          <p:cNvSpPr txBox="1">
            <a:spLocks/>
          </p:cNvSpPr>
          <p:nvPr/>
        </p:nvSpPr>
        <p:spPr>
          <a:xfrm>
            <a:off x="-2211" y="0"/>
            <a:ext cx="12192000" cy="1296537"/>
          </a:xfrm>
          <a:prstGeom prst="rect">
            <a:avLst/>
          </a:prstGeom>
          <a:solidFill>
            <a:schemeClr val="accent1">
              <a:lumMod val="40000"/>
              <a:lumOff val="60000"/>
              <a:alpha val="50000"/>
            </a:schemeClr>
          </a:solidFill>
        </p:spPr>
        <p:txBody>
          <a:bodyPr vert="horz" lIns="684000" tIns="108000" rIns="91440" bIns="45720" rtlCol="0" anchor="ctr" anchorCtr="0">
            <a:normAutofit/>
          </a:bodyPr>
          <a:lstStyle>
            <a:lvl1pPr algn="l" defTabSz="914400" rtl="0" eaLnBrk="1" latinLnBrk="0" hangingPunct="1">
              <a:lnSpc>
                <a:spcPct val="90000"/>
              </a:lnSpc>
              <a:spcBef>
                <a:spcPct val="0"/>
              </a:spcBef>
              <a:buNone/>
              <a:defRPr sz="3600" kern="1200" spc="-50" baseline="0">
                <a:solidFill>
                  <a:schemeClr val="tx1">
                    <a:lumMod val="75000"/>
                    <a:lumOff val="25000"/>
                  </a:schemeClr>
                </a:solidFill>
                <a:latin typeface="+mj-lt"/>
                <a:ea typeface="+mj-ea"/>
                <a:cs typeface="+mj-cs"/>
              </a:defRPr>
            </a:lvl1pPr>
          </a:lstStyle>
          <a:p>
            <a:r>
              <a:rPr lang="en-US" sz="7200" b="1" dirty="0" smtClean="0">
                <a:latin typeface="Times New Roman" panose="02020603050405020304" pitchFamily="18" charset="0"/>
                <a:cs typeface="Times New Roman" panose="02020603050405020304" pitchFamily="18" charset="0"/>
              </a:rPr>
              <a:t>Importance of the Internet</a:t>
            </a:r>
            <a:endParaRPr lang="en-US" sz="7200" b="1" dirty="0">
              <a:latin typeface="Times New Roman" panose="02020603050405020304" pitchFamily="18" charset="0"/>
              <a:cs typeface="Times New Roman" panose="02020603050405020304" pitchFamily="18" charset="0"/>
            </a:endParaRPr>
          </a:p>
        </p:txBody>
      </p:sp>
      <p:sp>
        <p:nvSpPr>
          <p:cNvPr id="13" name="Content Placeholder 3"/>
          <p:cNvSpPr txBox="1">
            <a:spLocks/>
          </p:cNvSpPr>
          <p:nvPr/>
        </p:nvSpPr>
        <p:spPr>
          <a:xfrm>
            <a:off x="0" y="1296538"/>
            <a:ext cx="12003313" cy="5068036"/>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500" dirty="0" smtClean="0"/>
              <a:t>Other importance include;</a:t>
            </a:r>
          </a:p>
          <a:p>
            <a:r>
              <a:rPr lang="en-US" sz="1500" b="1" dirty="0" smtClean="0"/>
              <a:t>🌍 1. Communication</a:t>
            </a:r>
          </a:p>
          <a:p>
            <a:r>
              <a:rPr lang="en-US" sz="1500" b="1" dirty="0" smtClean="0"/>
              <a:t>Email, messaging apps, video calls</a:t>
            </a:r>
            <a:r>
              <a:rPr lang="en-US" sz="1500" dirty="0" smtClean="0"/>
              <a:t> (e.g., Zoom, WhatsApp, Gmail) allow instant communication globally.</a:t>
            </a:r>
          </a:p>
          <a:p>
            <a:r>
              <a:rPr lang="en-US" sz="1500" dirty="0" smtClean="0"/>
              <a:t>Keeps people connected personally and professionally.</a:t>
            </a:r>
          </a:p>
          <a:p>
            <a:r>
              <a:rPr lang="en-US" sz="1500" b="1" dirty="0" smtClean="0"/>
              <a:t>📚 2. Access to Information and Education</a:t>
            </a:r>
          </a:p>
          <a:p>
            <a:r>
              <a:rPr lang="en-US" sz="1500" dirty="0" smtClean="0"/>
              <a:t>Provides </a:t>
            </a:r>
            <a:r>
              <a:rPr lang="en-US" sz="1500" b="1" dirty="0" smtClean="0"/>
              <a:t>quick access to knowledge</a:t>
            </a:r>
            <a:r>
              <a:rPr lang="en-US" sz="1500" dirty="0" smtClean="0"/>
              <a:t> through websites like Google, Wikipedia, and online libraries.</a:t>
            </a:r>
          </a:p>
          <a:p>
            <a:r>
              <a:rPr lang="en-US" sz="1500" dirty="0" smtClean="0"/>
              <a:t>Enables </a:t>
            </a:r>
            <a:r>
              <a:rPr lang="en-US" sz="1500" b="1" dirty="0" smtClean="0"/>
              <a:t>online learning</a:t>
            </a:r>
            <a:r>
              <a:rPr lang="en-US" sz="1500" dirty="0" smtClean="0"/>
              <a:t> through platforms like Coursera, Khan Academy, and YouTube.</a:t>
            </a:r>
          </a:p>
          <a:p>
            <a:r>
              <a:rPr lang="en-US" sz="1600" dirty="0" smtClean="0"/>
              <a:t>💼 </a:t>
            </a:r>
            <a:r>
              <a:rPr lang="en-US" sz="1500" b="1" dirty="0" smtClean="0"/>
              <a:t>3. Business and Employment</a:t>
            </a:r>
          </a:p>
          <a:p>
            <a:r>
              <a:rPr lang="en-US" sz="1500" dirty="0" smtClean="0"/>
              <a:t>Allows companies to </a:t>
            </a:r>
            <a:r>
              <a:rPr lang="en-US" sz="1500" b="1" dirty="0" smtClean="0"/>
              <a:t>market and sell products</a:t>
            </a:r>
            <a:r>
              <a:rPr lang="en-US" sz="1500" dirty="0" smtClean="0"/>
              <a:t> online (e-commerce).</a:t>
            </a:r>
          </a:p>
          <a:p>
            <a:r>
              <a:rPr lang="en-US" sz="1500" dirty="0" smtClean="0"/>
              <a:t>Supports </a:t>
            </a:r>
            <a:r>
              <a:rPr lang="en-US" sz="1500" b="1" dirty="0" smtClean="0"/>
              <a:t>remote work and freelancing</a:t>
            </a:r>
            <a:r>
              <a:rPr lang="en-US" sz="1500" dirty="0" smtClean="0"/>
              <a:t>, creating job opportunities worldwide</a:t>
            </a:r>
            <a:r>
              <a:rPr lang="en-US" sz="1700" dirty="0" smtClean="0"/>
              <a:t>.</a:t>
            </a:r>
          </a:p>
          <a:p>
            <a:r>
              <a:rPr lang="en-US" sz="1600" b="1" dirty="0" smtClean="0"/>
              <a:t>🛒 4. Shopping and Services</a:t>
            </a:r>
          </a:p>
          <a:p>
            <a:r>
              <a:rPr lang="en-US" sz="1600" dirty="0" smtClean="0"/>
              <a:t>Supports E- commerce or </a:t>
            </a:r>
            <a:r>
              <a:rPr lang="en-US" sz="1600" b="1" dirty="0" smtClean="0"/>
              <a:t>online shopping</a:t>
            </a:r>
            <a:r>
              <a:rPr lang="en-US" sz="1600" dirty="0" smtClean="0"/>
              <a:t> (e.g., Amazon, </a:t>
            </a:r>
            <a:r>
              <a:rPr lang="en-US" sz="1600" dirty="0" err="1" smtClean="0"/>
              <a:t>Jumia</a:t>
            </a:r>
            <a:r>
              <a:rPr lang="en-US" sz="1600" dirty="0" smtClean="0"/>
              <a:t>) and booking services (e.g., flights, hotels, taxis).</a:t>
            </a:r>
          </a:p>
          <a:p>
            <a:endParaRPr lang="en-US" sz="3200" dirty="0"/>
          </a:p>
        </p:txBody>
      </p:sp>
    </p:spTree>
    <p:extLst>
      <p:ext uri="{BB962C8B-B14F-4D97-AF65-F5344CB8AC3E}">
        <p14:creationId xmlns:p14="http://schemas.microsoft.com/office/powerpoint/2010/main" val="295755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Man shows something on laptop">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211" y="0"/>
            <a:ext cx="12187578" cy="6446838"/>
          </a:xfrm>
        </p:spPr>
      </p:pic>
      <p:sp>
        <p:nvSpPr>
          <p:cNvPr id="17" name="Slide Number Placeholder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a:lstStyle/>
          <a:p>
            <a:fld id="{3A98EE3D-8CD1-4C3F-BD1C-C98C9596463C}" type="slidenum">
              <a:rPr lang="en-US" smtClean="0"/>
              <a:pPr/>
              <a:t>8</a:t>
            </a:fld>
            <a:endParaRPr lang="en-US" dirty="0"/>
          </a:p>
        </p:txBody>
      </p:sp>
      <p:sp>
        <p:nvSpPr>
          <p:cNvPr id="10" name="Footer Placeholder 1">
            <a:extLst>
              <a:ext uri="{FF2B5EF4-FFF2-40B4-BE49-F238E27FC236}">
                <a16:creationId xmlns:a16="http://schemas.microsoft.com/office/drawing/2014/main" id="{4B405FD7-7249-418C-81A0-22605891937A}"/>
              </a:ext>
            </a:extLst>
          </p:cNvPr>
          <p:cNvSpPr>
            <a:spLocks noGrp="1"/>
          </p:cNvSpPr>
          <p:nvPr>
            <p:ph type="ftr" sz="quarter" idx="11"/>
          </p:nvPr>
        </p:nvSpPr>
        <p:spPr>
          <a:xfrm>
            <a:off x="643051" y="6446838"/>
            <a:ext cx="6818262" cy="365125"/>
          </a:xfrm>
          <a:prstGeom prst="rect">
            <a:avLst/>
          </a:prstGeom>
        </p:spPr>
        <p:txBody>
          <a:bodyPr anchor="ctr">
            <a:normAutofit/>
          </a:bodyPr>
          <a:lstStyle/>
          <a:p>
            <a:pPr>
              <a:spcAft>
                <a:spcPts val="600"/>
              </a:spcAft>
            </a:pPr>
            <a:r>
              <a:rPr lang="en-US" sz="1000" b="1" dirty="0" smtClean="0">
                <a:solidFill>
                  <a:schemeClr val="bg1"/>
                </a:solidFill>
              </a:rPr>
              <a:t>Internet and email</a:t>
            </a:r>
            <a:endParaRPr lang="en-US" sz="1000" b="1" dirty="0">
              <a:solidFill>
                <a:schemeClr val="bg1"/>
              </a:solidFill>
            </a:endParaRPr>
          </a:p>
        </p:txBody>
      </p:sp>
      <p:sp>
        <p:nvSpPr>
          <p:cNvPr id="11" name="Slide Number Placeholder 2">
            <a:extLst>
              <a:ext uri="{FF2B5EF4-FFF2-40B4-BE49-F238E27FC236}">
                <a16:creationId xmlns:a16="http://schemas.microsoft.com/office/drawing/2014/main" id="{937BB364-4E7C-4A74-9C1B-A29DA61C1487}"/>
              </a:ext>
            </a:extLst>
          </p:cNvPr>
          <p:cNvSpPr txBox="1">
            <a:spLocks/>
          </p:cNvSpPr>
          <p:nvPr/>
        </p:nvSpPr>
        <p:spPr>
          <a:xfrm>
            <a:off x="10930596" y="6446838"/>
            <a:ext cx="617912"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3A98EE3D-8CD1-4C3F-BD1C-C98C9596463C}" type="slidenum">
              <a:rPr lang="en-US" smtClean="0"/>
              <a:pPr>
                <a:spcAft>
                  <a:spcPts val="600"/>
                </a:spcAft>
              </a:pPr>
              <a:t>8</a:t>
            </a:fld>
            <a:endParaRPr lang="en-US" dirty="0"/>
          </a:p>
        </p:txBody>
      </p:sp>
      <p:sp>
        <p:nvSpPr>
          <p:cNvPr id="12" name="Title 4">
            <a:extLst>
              <a:ext uri="{FF2B5EF4-FFF2-40B4-BE49-F238E27FC236}">
                <a16:creationId xmlns:a16="http://schemas.microsoft.com/office/drawing/2014/main" id="{2C9DFBED-0159-4EAC-AAAF-5AA47CA2F8AE}"/>
              </a:ext>
            </a:extLst>
          </p:cNvPr>
          <p:cNvSpPr>
            <a:spLocks noGrp="1"/>
          </p:cNvSpPr>
          <p:nvPr>
            <p:ph type="title"/>
          </p:nvPr>
        </p:nvSpPr>
        <p:spPr>
          <a:xfrm>
            <a:off x="0" y="0"/>
            <a:ext cx="12192000" cy="1296537"/>
          </a:xfrm>
        </p:spPr>
        <p:txBody>
          <a:bodyPr>
            <a:normAutofit/>
          </a:bodyPr>
          <a:lstStyle/>
          <a:p>
            <a:r>
              <a:rPr lang="en-US" sz="7200" b="1" dirty="0" smtClean="0">
                <a:latin typeface="Times New Roman" panose="02020603050405020304" pitchFamily="18" charset="0"/>
                <a:cs typeface="Times New Roman" panose="02020603050405020304" pitchFamily="18" charset="0"/>
              </a:rPr>
              <a:t>Importance of the Internet</a:t>
            </a:r>
            <a:endParaRPr lang="en-US" sz="7200" b="1" dirty="0">
              <a:latin typeface="Times New Roman" panose="02020603050405020304" pitchFamily="18" charset="0"/>
              <a:cs typeface="Times New Roman" panose="02020603050405020304" pitchFamily="18" charset="0"/>
            </a:endParaRPr>
          </a:p>
        </p:txBody>
      </p:sp>
      <p:sp>
        <p:nvSpPr>
          <p:cNvPr id="13" name="Content Placeholder 3"/>
          <p:cNvSpPr>
            <a:spLocks noGrp="1"/>
          </p:cNvSpPr>
          <p:nvPr>
            <p:ph sz="half" idx="1"/>
          </p:nvPr>
        </p:nvSpPr>
        <p:spPr>
          <a:xfrm>
            <a:off x="116114" y="1296536"/>
            <a:ext cx="11432394" cy="5150301"/>
          </a:xfrm>
        </p:spPr>
        <p:txBody>
          <a:bodyPr>
            <a:normAutofit/>
          </a:bodyPr>
          <a:lstStyle/>
          <a:p>
            <a:r>
              <a:rPr lang="en-US" sz="2400" dirty="0" smtClean="0"/>
              <a:t>Internet plays a very important role in all aspects of life which leads to emergence of a global society called the </a:t>
            </a:r>
            <a:r>
              <a:rPr lang="en-US" sz="2400" b="1" i="1" dirty="0" smtClean="0">
                <a:solidFill>
                  <a:srgbClr val="FF0000"/>
                </a:solidFill>
              </a:rPr>
              <a:t>information society</a:t>
            </a:r>
            <a:r>
              <a:rPr lang="en-US" sz="2400" dirty="0" smtClean="0"/>
              <a:t>. The importance is seen through its contribution to research, news and information dissemination, leisure and communication and business platforms.</a:t>
            </a:r>
          </a:p>
          <a:p>
            <a:r>
              <a:rPr lang="en-US" sz="2400" dirty="0" smtClean="0"/>
              <a:t>Some benefits include;</a:t>
            </a:r>
          </a:p>
          <a:p>
            <a:r>
              <a:rPr lang="en-US" sz="3200" dirty="0" smtClean="0"/>
              <a:t>1. It provides large range of information that can be accessed through the websites and search engines.</a:t>
            </a:r>
          </a:p>
          <a:p>
            <a:r>
              <a:rPr lang="en-US" sz="3200" dirty="0" smtClean="0"/>
              <a:t>2. Provides many platforms such as social media through which people can easily connect to each other.</a:t>
            </a:r>
          </a:p>
          <a:p>
            <a:r>
              <a:rPr lang="en-US" sz="3200" dirty="0" smtClean="0"/>
              <a:t>3. Provides Platforms for conduction business and marketing.</a:t>
            </a:r>
            <a:endParaRPr lang="en-US" sz="3200" dirty="0"/>
          </a:p>
        </p:txBody>
      </p:sp>
    </p:spTree>
    <p:extLst>
      <p:ext uri="{BB962C8B-B14F-4D97-AF65-F5344CB8AC3E}">
        <p14:creationId xmlns:p14="http://schemas.microsoft.com/office/powerpoint/2010/main" val="1081975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Man shows something on laptop">
            <a:extLst>
              <a:ext uri="{FF2B5EF4-FFF2-40B4-BE49-F238E27FC236}">
                <a16:creationId xmlns:a16="http://schemas.microsoft.com/office/drawing/2014/main" id="{22FB2237-B866-4C19-BF30-A9BFA8E15C02}"/>
              </a:ext>
            </a:extLst>
          </p:cNvPr>
          <p:cNvPicPr>
            <a:picLocks noGrp="1" noChangeAspect="1"/>
          </p:cNvPicPr>
          <p:nvPr>
            <p:ph type="pic" sz="quarter" idx="13"/>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33892" y="0"/>
            <a:ext cx="12187578" cy="6446838"/>
          </a:xfrm>
        </p:spPr>
      </p:pic>
      <p:sp>
        <p:nvSpPr>
          <p:cNvPr id="17" name="Slide Number Placeholder 16">
            <a:extLst>
              <a:ext uri="{FF2B5EF4-FFF2-40B4-BE49-F238E27FC236}">
                <a16:creationId xmlns:a16="http://schemas.microsoft.com/office/drawing/2014/main" id="{19D203D7-52C0-41AB-9238-F69D51235EC0}"/>
              </a:ext>
            </a:extLst>
          </p:cNvPr>
          <p:cNvSpPr>
            <a:spLocks noGrp="1"/>
          </p:cNvSpPr>
          <p:nvPr>
            <p:ph type="sldNum" sz="quarter" idx="12"/>
          </p:nvPr>
        </p:nvSpPr>
        <p:spPr/>
        <p:txBody>
          <a:bodyPr/>
          <a:lstStyle/>
          <a:p>
            <a:fld id="{3A98EE3D-8CD1-4C3F-BD1C-C98C9596463C}" type="slidenum">
              <a:rPr lang="en-US" smtClean="0"/>
              <a:pPr/>
              <a:t>9</a:t>
            </a:fld>
            <a:endParaRPr lang="en-US" dirty="0"/>
          </a:p>
        </p:txBody>
      </p:sp>
      <p:sp>
        <p:nvSpPr>
          <p:cNvPr id="10" name="Footer Placeholder 1">
            <a:extLst>
              <a:ext uri="{FF2B5EF4-FFF2-40B4-BE49-F238E27FC236}">
                <a16:creationId xmlns:a16="http://schemas.microsoft.com/office/drawing/2014/main" id="{4B405FD7-7249-418C-81A0-22605891937A}"/>
              </a:ext>
            </a:extLst>
          </p:cNvPr>
          <p:cNvSpPr>
            <a:spLocks noGrp="1"/>
          </p:cNvSpPr>
          <p:nvPr>
            <p:ph type="ftr" sz="quarter" idx="11"/>
          </p:nvPr>
        </p:nvSpPr>
        <p:spPr>
          <a:xfrm>
            <a:off x="643051" y="6446838"/>
            <a:ext cx="6818262" cy="365125"/>
          </a:xfrm>
          <a:prstGeom prst="rect">
            <a:avLst/>
          </a:prstGeom>
        </p:spPr>
        <p:txBody>
          <a:bodyPr anchor="ctr">
            <a:normAutofit/>
          </a:bodyPr>
          <a:lstStyle/>
          <a:p>
            <a:pPr>
              <a:spcAft>
                <a:spcPts val="600"/>
              </a:spcAft>
            </a:pPr>
            <a:r>
              <a:rPr lang="en-US" sz="1000" b="1" dirty="0" smtClean="0">
                <a:solidFill>
                  <a:schemeClr val="bg1"/>
                </a:solidFill>
              </a:rPr>
              <a:t>Internet and email</a:t>
            </a:r>
            <a:endParaRPr lang="en-US" sz="1000" b="1" dirty="0">
              <a:solidFill>
                <a:schemeClr val="bg1"/>
              </a:solidFill>
            </a:endParaRPr>
          </a:p>
        </p:txBody>
      </p:sp>
      <p:sp>
        <p:nvSpPr>
          <p:cNvPr id="11" name="Slide Number Placeholder 2">
            <a:extLst>
              <a:ext uri="{FF2B5EF4-FFF2-40B4-BE49-F238E27FC236}">
                <a16:creationId xmlns:a16="http://schemas.microsoft.com/office/drawing/2014/main" id="{937BB364-4E7C-4A74-9C1B-A29DA61C1487}"/>
              </a:ext>
            </a:extLst>
          </p:cNvPr>
          <p:cNvSpPr txBox="1">
            <a:spLocks/>
          </p:cNvSpPr>
          <p:nvPr/>
        </p:nvSpPr>
        <p:spPr>
          <a:xfrm>
            <a:off x="10930596" y="6446838"/>
            <a:ext cx="617912" cy="365125"/>
          </a:xfrm>
          <a:prstGeom prst="rect">
            <a:avLst/>
          </a:prstGeom>
        </p:spPr>
        <p:txBody>
          <a:bodyPr vert="horz" lIns="91440" tIns="45720" rIns="91440" bIns="45720" rtlCol="0" anchor="ctr">
            <a:normAutofit/>
          </a:bodyP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3A98EE3D-8CD1-4C3F-BD1C-C98C9596463C}" type="slidenum">
              <a:rPr lang="en-US" smtClean="0"/>
              <a:pPr>
                <a:spcAft>
                  <a:spcPts val="600"/>
                </a:spcAft>
              </a:pPr>
              <a:t>9</a:t>
            </a:fld>
            <a:endParaRPr lang="en-US" dirty="0"/>
          </a:p>
        </p:txBody>
      </p:sp>
      <p:sp>
        <p:nvSpPr>
          <p:cNvPr id="12" name="Title 4">
            <a:extLst>
              <a:ext uri="{FF2B5EF4-FFF2-40B4-BE49-F238E27FC236}">
                <a16:creationId xmlns:a16="http://schemas.microsoft.com/office/drawing/2014/main" id="{2C9DFBED-0159-4EAC-AAAF-5AA47CA2F8AE}"/>
              </a:ext>
            </a:extLst>
          </p:cNvPr>
          <p:cNvSpPr>
            <a:spLocks noGrp="1"/>
          </p:cNvSpPr>
          <p:nvPr>
            <p:ph type="title"/>
          </p:nvPr>
        </p:nvSpPr>
        <p:spPr>
          <a:xfrm>
            <a:off x="2211" y="1"/>
            <a:ext cx="12187578" cy="931412"/>
          </a:xfrm>
        </p:spPr>
        <p:txBody>
          <a:bodyPr>
            <a:noAutofit/>
          </a:bodyPr>
          <a:lstStyle/>
          <a:p>
            <a:r>
              <a:rPr lang="en-US" sz="5400" b="1" dirty="0" smtClean="0">
                <a:latin typeface="Times New Roman" panose="02020603050405020304" pitchFamily="18" charset="0"/>
                <a:cs typeface="Times New Roman" panose="02020603050405020304" pitchFamily="18" charset="0"/>
              </a:rPr>
              <a:t>Internet Connectivity Requirements</a:t>
            </a:r>
            <a:endParaRPr lang="en-US" sz="5400" b="1" dirty="0">
              <a:latin typeface="Times New Roman" panose="02020603050405020304" pitchFamily="18" charset="0"/>
              <a:cs typeface="Times New Roman" panose="02020603050405020304" pitchFamily="18" charset="0"/>
            </a:endParaRPr>
          </a:p>
        </p:txBody>
      </p:sp>
      <p:sp>
        <p:nvSpPr>
          <p:cNvPr id="13" name="Content Placeholder 3"/>
          <p:cNvSpPr>
            <a:spLocks noGrp="1"/>
          </p:cNvSpPr>
          <p:nvPr>
            <p:ph sz="half" idx="1"/>
          </p:nvPr>
        </p:nvSpPr>
        <p:spPr>
          <a:xfrm>
            <a:off x="1" y="1762410"/>
            <a:ext cx="6720114" cy="4684428"/>
          </a:xfrm>
        </p:spPr>
        <p:txBody>
          <a:bodyPr>
            <a:normAutofit fontScale="92500"/>
          </a:bodyPr>
          <a:lstStyle/>
          <a:p>
            <a:r>
              <a:rPr lang="en-US" sz="2400" dirty="0" smtClean="0"/>
              <a:t>1. </a:t>
            </a:r>
            <a:r>
              <a:rPr lang="en-US" sz="2400" b="1" dirty="0" smtClean="0">
                <a:solidFill>
                  <a:srgbClr val="FF0000"/>
                </a:solidFill>
              </a:rPr>
              <a:t>Data terminal Equipment( DTE)</a:t>
            </a:r>
          </a:p>
          <a:p>
            <a:r>
              <a:rPr lang="en-US" sz="2400" dirty="0" smtClean="0"/>
              <a:t>Are devices used to process, host and transmit data  on a network. Examples are computer, mobile phones and tablets.</a:t>
            </a:r>
          </a:p>
          <a:p>
            <a:r>
              <a:rPr lang="en-US" sz="2400" dirty="0" smtClean="0"/>
              <a:t>2. </a:t>
            </a:r>
            <a:r>
              <a:rPr lang="en-US" sz="2400" b="1" dirty="0" smtClean="0">
                <a:solidFill>
                  <a:srgbClr val="FF0000"/>
                </a:solidFill>
              </a:rPr>
              <a:t>Transmission media</a:t>
            </a:r>
          </a:p>
          <a:p>
            <a:r>
              <a:rPr lang="en-US" sz="2400" dirty="0" smtClean="0"/>
              <a:t>Physical or wireless channels used to transmit data and information from one point to another. Includes copper cables, radio waves, microwaves and satellites.</a:t>
            </a:r>
          </a:p>
          <a:p>
            <a:r>
              <a:rPr lang="en-US" sz="2400" dirty="0" smtClean="0"/>
              <a:t>3. </a:t>
            </a:r>
            <a:r>
              <a:rPr lang="en-US" sz="2400" b="1" dirty="0" smtClean="0">
                <a:solidFill>
                  <a:srgbClr val="FF0000"/>
                </a:solidFill>
              </a:rPr>
              <a:t>Satellite transmission.</a:t>
            </a:r>
          </a:p>
          <a:p>
            <a:r>
              <a:rPr lang="en-US" sz="2400" dirty="0" smtClean="0">
                <a:solidFill>
                  <a:schemeClr val="tx1"/>
                </a:solidFill>
              </a:rPr>
              <a:t>Suitable for intercontinental transmission of data . The satellite sends signal to the base station on another continent where it is received and sent to the destination computer.</a:t>
            </a:r>
          </a:p>
          <a:p>
            <a:endParaRPr lang="en-US" sz="2400" dirty="0">
              <a:solidFill>
                <a:schemeClr val="tx1"/>
              </a:solidFill>
            </a:endParaRPr>
          </a:p>
        </p:txBody>
      </p:sp>
      <p:sp>
        <p:nvSpPr>
          <p:cNvPr id="2" name="TextBox 1"/>
          <p:cNvSpPr txBox="1"/>
          <p:nvPr/>
        </p:nvSpPr>
        <p:spPr>
          <a:xfrm>
            <a:off x="2211" y="931413"/>
            <a:ext cx="12151475" cy="830997"/>
          </a:xfrm>
          <a:prstGeom prst="rect">
            <a:avLst/>
          </a:prstGeom>
          <a:solidFill>
            <a:schemeClr val="bg1"/>
          </a:solidFill>
        </p:spPr>
        <p:txBody>
          <a:bodyPr wrap="square" rtlCol="0">
            <a:spAutoFit/>
          </a:bodyPr>
          <a:lstStyle/>
          <a:p>
            <a:r>
              <a:rPr lang="en-US" sz="2400" dirty="0" smtClean="0"/>
              <a:t>This section seeks to discuss hardware and software  resources is required to establish and access the internet.</a:t>
            </a:r>
            <a:endParaRPr lang="en-US" sz="2400" dirty="0"/>
          </a:p>
        </p:txBody>
      </p:sp>
      <p:sp>
        <p:nvSpPr>
          <p:cNvPr id="9" name="Content Placeholder 3"/>
          <p:cNvSpPr txBox="1">
            <a:spLocks/>
          </p:cNvSpPr>
          <p:nvPr/>
        </p:nvSpPr>
        <p:spPr>
          <a:xfrm>
            <a:off x="6720115" y="1762410"/>
            <a:ext cx="5433571" cy="4684428"/>
          </a:xfrm>
          <a:prstGeom prst="rect">
            <a:avLst/>
          </a:prstGeom>
        </p:spPr>
        <p:txBody>
          <a:bodyPr vert="horz" lIns="0" tIns="45720" rIns="0" bIns="45720" rtlCol="0">
            <a:normAutofit/>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2400" dirty="0">
              <a:solidFill>
                <a:schemeClr val="tx1"/>
              </a:solidFill>
            </a:endParaRP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t="9435" r="3217"/>
          <a:stretch/>
        </p:blipFill>
        <p:spPr>
          <a:xfrm>
            <a:off x="6603780" y="2006062"/>
            <a:ext cx="5239877" cy="4197124"/>
          </a:xfrm>
          <a:prstGeom prst="rect">
            <a:avLst/>
          </a:prstGeom>
        </p:spPr>
      </p:pic>
    </p:spTree>
    <p:extLst>
      <p:ext uri="{BB962C8B-B14F-4D97-AF65-F5344CB8AC3E}">
        <p14:creationId xmlns:p14="http://schemas.microsoft.com/office/powerpoint/2010/main" val="41664477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1554</TotalTime>
  <Words>1936</Words>
  <Application>Microsoft Office PowerPoint</Application>
  <PresentationFormat>Widescreen</PresentationFormat>
  <Paragraphs>286</Paragraphs>
  <Slides>30</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Unicode MS</vt:lpstr>
      <vt:lpstr>Calibri</vt:lpstr>
      <vt:lpstr>Calibri Light</vt:lpstr>
      <vt:lpstr>Cambria Math</vt:lpstr>
      <vt:lpstr>Times New Roman</vt:lpstr>
      <vt:lpstr>Wingdings</vt:lpstr>
      <vt:lpstr>Office Theme</vt:lpstr>
      <vt:lpstr>INTERNET AND  EMAIL</vt:lpstr>
      <vt:lpstr>Topic  Outline</vt:lpstr>
      <vt:lpstr>First Lesson</vt:lpstr>
      <vt:lpstr>Introduction</vt:lpstr>
      <vt:lpstr>Description Of Internet</vt:lpstr>
      <vt:lpstr>Logical view of the Internet</vt:lpstr>
      <vt:lpstr>PowerPoint Presentation</vt:lpstr>
      <vt:lpstr>Importance of the Internet</vt:lpstr>
      <vt:lpstr>Internet Connectivity Requirements</vt:lpstr>
      <vt:lpstr>Internet Connectivity Requirements</vt:lpstr>
      <vt:lpstr>Internet Connectivity Requirements</vt:lpstr>
      <vt:lpstr>Internet Connectivity Requirements</vt:lpstr>
      <vt:lpstr>Internet Connectivity Requirements</vt:lpstr>
      <vt:lpstr>Internet Services</vt:lpstr>
      <vt:lpstr>Internet Services</vt:lpstr>
      <vt:lpstr>Internet Services</vt:lpstr>
      <vt:lpstr>Internet Services</vt:lpstr>
      <vt:lpstr>Internet Services</vt:lpstr>
      <vt:lpstr>Internet Services</vt:lpstr>
      <vt:lpstr>Internet Services</vt:lpstr>
      <vt:lpstr>Internet Services</vt:lpstr>
      <vt:lpstr>Accessing Internet Services</vt:lpstr>
      <vt:lpstr>Accessing Internet Services</vt:lpstr>
      <vt:lpstr>Accessing Internet Services</vt:lpstr>
      <vt:lpstr>USING ELECTRONIC MAIL (E-mail)</vt:lpstr>
      <vt:lpstr>USING ELECTRONIC MAIL (E-mail)</vt:lpstr>
      <vt:lpstr>USING ELECTRONIC MAIL (E-mail)</vt:lpstr>
      <vt:lpstr>USING ELECTRONIC MAIL (E-mail)</vt:lpstr>
      <vt:lpstr>USING ELECTRONIC MAIL (E-mail)</vt:lpstr>
      <vt:lpstr>USING ELECTRONIC MAIL (E-mail)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82</cp:revision>
  <dcterms:created xsi:type="dcterms:W3CDTF">2025-07-01T11:05:23Z</dcterms:created>
  <dcterms:modified xsi:type="dcterms:W3CDTF">2025-07-08T13:06:58Z</dcterms:modified>
</cp:coreProperties>
</file>