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1" r:id="rId5"/>
    <p:sldMasterId id="2147483674" r:id="rId6"/>
  </p:sldMasterIdLst>
  <p:notesMasterIdLst>
    <p:notesMasterId r:id="rId20"/>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JQrgkjIgU0BCwjfhbkkKj7Xq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76EC8-0797-4767-B48B-FE6E37549141}">
  <a:tblStyle styleId="{8A676EC8-0797-4767-B48B-FE6E375491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2" d="100"/>
          <a:sy n="112"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ata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D3F32-CDF9-407D-B82E-C68C1F6BC69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3E50BDDF-4943-4180-831D-244AB07BE64E}">
      <dgm:prSet phldrT="[Text]"/>
      <dgm:spPr/>
      <dgm:t>
        <a:bodyPr/>
        <a:lstStyle/>
        <a:p>
          <a:r>
            <a:rPr lang="es-CO" dirty="0"/>
            <a:t>a</a:t>
          </a:r>
        </a:p>
      </dgm:t>
    </dgm:pt>
    <dgm:pt modelId="{26146A04-86B6-41BD-BB99-C0C9C3B961FF}" type="sibTrans" cxnId="{0F4A9AC0-4104-43DE-A915-544095A9F5DC}">
      <dgm:prSet/>
      <dgm:spPr>
        <a:blipFill>
          <a:blip xmlns:r="http://schemas.openxmlformats.org/officeDocument/2006/relationships" r:embed="rId1"/>
          <a:srcRect/>
          <a:stretch>
            <a:fillRect t="-17000" b="-17000"/>
          </a:stretch>
        </a:blipFill>
      </dgm:spPr>
      <dgm:t>
        <a:bodyPr/>
        <a:lstStyle/>
        <a:p>
          <a:endParaRPr lang="es-CO"/>
        </a:p>
      </dgm:t>
      <dgm:extLst>
        <a:ext uri="{E40237B7-FDA0-4F09-8148-C483321AD2D9}">
          <dgm14:cNvPr xmlns:dgm14="http://schemas.microsoft.com/office/drawing/2010/diagram" id="0" name="" descr="A person taking a selfie&#10;&#10;Description automatically generated">
            <a:extLst>
              <a:ext uri="{FF2B5EF4-FFF2-40B4-BE49-F238E27FC236}">
                <a16:creationId xmlns:a16="http://schemas.microsoft.com/office/drawing/2014/main" id="{FE8079DA-003A-41F3-A95E-9A3856BE4BB5}"/>
              </a:ext>
            </a:extLst>
          </dgm14:cNvPr>
        </a:ext>
      </dgm:extLst>
    </dgm:pt>
    <dgm:pt modelId="{334320BE-0113-48A0-B302-EE26A0EB4DE9}" type="parTrans" cxnId="{0F4A9AC0-4104-43DE-A915-544095A9F5DC}">
      <dgm:prSet/>
      <dgm:spPr/>
      <dgm:t>
        <a:bodyPr/>
        <a:lstStyle/>
        <a:p>
          <a:endParaRPr lang="es-CO"/>
        </a:p>
      </dgm:t>
    </dgm:pt>
    <dgm:pt modelId="{811BBBD7-09E2-4461-BE72-BF52D008822C}" type="pres">
      <dgm:prSet presAssocID="{096D3F32-CDF9-407D-B82E-C68C1F6BC694}" presName="Name0" presStyleCnt="0">
        <dgm:presLayoutVars>
          <dgm:chMax val="7"/>
          <dgm:chPref val="7"/>
          <dgm:dir/>
        </dgm:presLayoutVars>
      </dgm:prSet>
      <dgm:spPr/>
    </dgm:pt>
    <dgm:pt modelId="{0F4D65D7-4FA7-465A-BD71-12CA9CA3B61C}" type="pres">
      <dgm:prSet presAssocID="{096D3F32-CDF9-407D-B82E-C68C1F6BC694}" presName="Name1" presStyleCnt="0"/>
      <dgm:spPr/>
    </dgm:pt>
    <dgm:pt modelId="{E0F43F20-E966-4D56-9776-390F9308C22E}" type="pres">
      <dgm:prSet presAssocID="{26146A04-86B6-41BD-BB99-C0C9C3B961FF}" presName="picture_1" presStyleCnt="0"/>
      <dgm:spPr/>
    </dgm:pt>
    <dgm:pt modelId="{CD16F757-53B9-4A03-99C6-BBC4B9A043A2}" type="pres">
      <dgm:prSet presAssocID="{26146A04-86B6-41BD-BB99-C0C9C3B961FF}" presName="pictureRepeatNode" presStyleLbl="alignImgPlace1" presStyleIdx="0" presStyleCnt="1" custScaleX="178402" custScaleY="180794" custLinFactNeighborX="15113" custLinFactNeighborY="9996"/>
      <dgm:spPr/>
    </dgm:pt>
    <dgm:pt modelId="{60A68D1B-0ACF-43F3-97B0-E24344FE84AA}" type="pres">
      <dgm:prSet presAssocID="{3E50BDDF-4943-4180-831D-244AB07BE64E}" presName="text_1" presStyleLbl="node1" presStyleIdx="0" presStyleCnt="0" custLinFactX="-330370" custLinFactY="100000" custLinFactNeighborX="-400000" custLinFactNeighborY="103563">
        <dgm:presLayoutVars>
          <dgm:bulletEnabled val="1"/>
        </dgm:presLayoutVars>
      </dgm:prSet>
      <dgm:spPr/>
    </dgm:pt>
  </dgm:ptLst>
  <dgm:cxnLst>
    <dgm:cxn modelId="{B7FAC067-D16C-4DFE-BF58-034229B5C7D8}" type="presOf" srcId="{26146A04-86B6-41BD-BB99-C0C9C3B961FF}" destId="{CD16F757-53B9-4A03-99C6-BBC4B9A043A2}" srcOrd="0" destOrd="0" presId="urn:microsoft.com/office/officeart/2008/layout/CircularPictureCallout"/>
    <dgm:cxn modelId="{E9B1E749-148A-43FF-9FFF-497BD72DD0E2}" type="presOf" srcId="{096D3F32-CDF9-407D-B82E-C68C1F6BC694}" destId="{811BBBD7-09E2-4461-BE72-BF52D008822C}" srcOrd="0" destOrd="0" presId="urn:microsoft.com/office/officeart/2008/layout/CircularPictureCallout"/>
    <dgm:cxn modelId="{C8846E70-E846-48DB-9126-17FC4A3741DF}" type="presOf" srcId="{3E50BDDF-4943-4180-831D-244AB07BE64E}" destId="{60A68D1B-0ACF-43F3-97B0-E24344FE84AA}" srcOrd="0" destOrd="0" presId="urn:microsoft.com/office/officeart/2008/layout/CircularPictureCallout"/>
    <dgm:cxn modelId="{0F4A9AC0-4104-43DE-A915-544095A9F5DC}" srcId="{096D3F32-CDF9-407D-B82E-C68C1F6BC694}" destId="{3E50BDDF-4943-4180-831D-244AB07BE64E}" srcOrd="0" destOrd="0" parTransId="{334320BE-0113-48A0-B302-EE26A0EB4DE9}" sibTransId="{26146A04-86B6-41BD-BB99-C0C9C3B961FF}"/>
    <dgm:cxn modelId="{63D069D1-FF99-4C3C-B0C2-BCF33E3CFEAC}" type="presParOf" srcId="{811BBBD7-09E2-4461-BE72-BF52D008822C}" destId="{0F4D65D7-4FA7-465A-BD71-12CA9CA3B61C}" srcOrd="0" destOrd="0" presId="urn:microsoft.com/office/officeart/2008/layout/CircularPictureCallout"/>
    <dgm:cxn modelId="{9E413842-500D-4689-A25B-4310EB686BE8}" type="presParOf" srcId="{0F4D65D7-4FA7-465A-BD71-12CA9CA3B61C}" destId="{E0F43F20-E966-4D56-9776-390F9308C22E}" srcOrd="0" destOrd="0" presId="urn:microsoft.com/office/officeart/2008/layout/CircularPictureCallout"/>
    <dgm:cxn modelId="{D8BC6C25-B3E6-4D82-A1D8-25DFE4CFFD8C}" type="presParOf" srcId="{E0F43F20-E966-4D56-9776-390F9308C22E}" destId="{CD16F757-53B9-4A03-99C6-BBC4B9A043A2}" srcOrd="0" destOrd="0" presId="urn:microsoft.com/office/officeart/2008/layout/CircularPictureCallout"/>
    <dgm:cxn modelId="{3FD48B5D-93D4-43BF-8C7D-2CEE7D474AA3}" type="presParOf" srcId="{0F4D65D7-4FA7-465A-BD71-12CA9CA3B61C}" destId="{60A68D1B-0ACF-43F3-97B0-E24344FE84AA}"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0FB3A5-EA94-44EF-93D6-B4D8C43577D0}"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EB4C7C6-E46F-4748-9656-1328F50D3060}">
      <dgm:prSet phldrT="[Text]" phldr="1"/>
      <dgm:spPr/>
      <dgm:t>
        <a:bodyPr/>
        <a:lstStyle/>
        <a:p>
          <a:endParaRPr lang="es-CO" dirty="0"/>
        </a:p>
      </dgm:t>
    </dgm:pt>
    <dgm:pt modelId="{863B113B-8972-46E2-B309-68EB94023984}" type="parTrans" cxnId="{28D1F9AA-6A4A-4A64-951E-CC89A1C8ED7A}">
      <dgm:prSet/>
      <dgm:spPr/>
      <dgm:t>
        <a:bodyPr/>
        <a:lstStyle/>
        <a:p>
          <a:endParaRPr lang="es-CO"/>
        </a:p>
      </dgm:t>
    </dgm:pt>
    <dgm:pt modelId="{9D7CE93D-B880-49AD-A0E6-34DF84802EFD}" type="sibTrans" cxnId="{28D1F9AA-6A4A-4A64-951E-CC89A1C8ED7A}">
      <dgm:prSet/>
      <dgm:spPr>
        <a:blipFill>
          <a:blip xmlns:r="http://schemas.openxmlformats.org/officeDocument/2006/relationships" r:embed="rId1"/>
          <a:srcRect/>
          <a:stretch>
            <a:fillRect t="-39000" b="-39000"/>
          </a:stretch>
        </a:blipFill>
      </dgm:spPr>
      <dgm:t>
        <a:bodyPr/>
        <a:lstStyle/>
        <a:p>
          <a:endParaRPr lang="es-CO"/>
        </a:p>
      </dgm:t>
    </dgm:pt>
    <dgm:pt modelId="{47E49E24-B904-49FA-9B47-76846E3A4D62}" type="pres">
      <dgm:prSet presAssocID="{080FB3A5-EA94-44EF-93D6-B4D8C43577D0}" presName="Name0" presStyleCnt="0">
        <dgm:presLayoutVars>
          <dgm:chMax val="7"/>
          <dgm:chPref val="7"/>
          <dgm:dir/>
        </dgm:presLayoutVars>
      </dgm:prSet>
      <dgm:spPr/>
    </dgm:pt>
    <dgm:pt modelId="{907C8851-BE6D-4705-9DB0-D823AC46C60D}" type="pres">
      <dgm:prSet presAssocID="{080FB3A5-EA94-44EF-93D6-B4D8C43577D0}" presName="Name1" presStyleCnt="0"/>
      <dgm:spPr/>
    </dgm:pt>
    <dgm:pt modelId="{E0520538-26B3-4D6C-84C1-035B6E17B5DB}" type="pres">
      <dgm:prSet presAssocID="{9D7CE93D-B880-49AD-A0E6-34DF84802EFD}" presName="picture_1" presStyleCnt="0"/>
      <dgm:spPr/>
    </dgm:pt>
    <dgm:pt modelId="{FBF69AF5-E419-4ACB-B48C-4178B13D2A88}" type="pres">
      <dgm:prSet presAssocID="{9D7CE93D-B880-49AD-A0E6-34DF84802EFD}" presName="pictureRepeatNode" presStyleLbl="alignImgPlace1" presStyleIdx="0" presStyleCnt="1" custScaleX="167978" custScaleY="170585" custLinFactNeighborX="-13010" custLinFactNeighborY="13513"/>
      <dgm:spPr/>
    </dgm:pt>
    <dgm:pt modelId="{50553F6E-2C80-46F1-B77C-6236E3FA4941}" type="pres">
      <dgm:prSet presAssocID="{5EB4C7C6-E46F-4748-9656-1328F50D3060}" presName="text_1" presStyleLbl="node1" presStyleIdx="0" presStyleCnt="0" custLinFactX="-20357" custLinFactY="-104069" custLinFactNeighborX="-100000" custLinFactNeighborY="-200000">
        <dgm:presLayoutVars>
          <dgm:bulletEnabled val="1"/>
        </dgm:presLayoutVars>
      </dgm:prSet>
      <dgm:spPr/>
    </dgm:pt>
  </dgm:ptLst>
  <dgm:cxnLst>
    <dgm:cxn modelId="{7812BC2C-1C0A-4777-BFD1-B7B6CA5A258A}" type="presOf" srcId="{080FB3A5-EA94-44EF-93D6-B4D8C43577D0}" destId="{47E49E24-B904-49FA-9B47-76846E3A4D62}" srcOrd="0" destOrd="0" presId="urn:microsoft.com/office/officeart/2008/layout/CircularPictureCallout"/>
    <dgm:cxn modelId="{28D1F9AA-6A4A-4A64-951E-CC89A1C8ED7A}" srcId="{080FB3A5-EA94-44EF-93D6-B4D8C43577D0}" destId="{5EB4C7C6-E46F-4748-9656-1328F50D3060}" srcOrd="0" destOrd="0" parTransId="{863B113B-8972-46E2-B309-68EB94023984}" sibTransId="{9D7CE93D-B880-49AD-A0E6-34DF84802EFD}"/>
    <dgm:cxn modelId="{62C32ECE-E2BE-4B60-BE08-CC7B94650697}" type="presOf" srcId="{5EB4C7C6-E46F-4748-9656-1328F50D3060}" destId="{50553F6E-2C80-46F1-B77C-6236E3FA4941}" srcOrd="0" destOrd="0" presId="urn:microsoft.com/office/officeart/2008/layout/CircularPictureCallout"/>
    <dgm:cxn modelId="{25CBFCFC-FE8F-4211-B941-D038DE2CCB1F}" type="presOf" srcId="{9D7CE93D-B880-49AD-A0E6-34DF84802EFD}" destId="{FBF69AF5-E419-4ACB-B48C-4178B13D2A88}" srcOrd="0" destOrd="0" presId="urn:microsoft.com/office/officeart/2008/layout/CircularPictureCallout"/>
    <dgm:cxn modelId="{CD1D84AC-2063-42A5-8B0D-57C86DB2FE93}" type="presParOf" srcId="{47E49E24-B904-49FA-9B47-76846E3A4D62}" destId="{907C8851-BE6D-4705-9DB0-D823AC46C60D}" srcOrd="0" destOrd="0" presId="urn:microsoft.com/office/officeart/2008/layout/CircularPictureCallout"/>
    <dgm:cxn modelId="{5D6D2604-25BF-4AFB-8F5A-BA619FE89089}" type="presParOf" srcId="{907C8851-BE6D-4705-9DB0-D823AC46C60D}" destId="{E0520538-26B3-4D6C-84C1-035B6E17B5DB}" srcOrd="0" destOrd="0" presId="urn:microsoft.com/office/officeart/2008/layout/CircularPictureCallout"/>
    <dgm:cxn modelId="{CB652C03-C294-46F4-B08F-F76F0932150F}" type="presParOf" srcId="{E0520538-26B3-4D6C-84C1-035B6E17B5DB}" destId="{FBF69AF5-E419-4ACB-B48C-4178B13D2A88}" srcOrd="0" destOrd="0" presId="urn:microsoft.com/office/officeart/2008/layout/CircularPictureCallout"/>
    <dgm:cxn modelId="{013C2E29-3E4D-4D37-812A-EF2AAB4B4E42}" type="presParOf" srcId="{907C8851-BE6D-4705-9DB0-D823AC46C60D}" destId="{50553F6E-2C80-46F1-B77C-6236E3FA4941}"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6F757-53B9-4A03-99C6-BBC4B9A043A2}">
      <dsp:nvSpPr>
        <dsp:cNvPr id="0" name=""/>
        <dsp:cNvSpPr/>
      </dsp:nvSpPr>
      <dsp:spPr>
        <a:xfrm>
          <a:off x="266057" y="356016"/>
          <a:ext cx="2197662" cy="2227128"/>
        </a:xfrm>
        <a:prstGeom prst="ellipse">
          <a:avLst/>
        </a:prstGeom>
        <a:blipFill>
          <a:blip xmlns:r="http://schemas.openxmlformats.org/officeDocument/2006/relationships" r:embed="rId1"/>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A68D1B-0ACF-43F3-97B0-E24344FE84AA}">
      <dsp:nvSpPr>
        <dsp:cNvPr id="0" name=""/>
        <dsp:cNvSpPr/>
      </dsp:nvSpPr>
      <dsp:spPr>
        <a:xfrm>
          <a:off x="0" y="2212143"/>
          <a:ext cx="788390" cy="40651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s-CO" sz="3000" kern="1200" dirty="0"/>
            <a:t>a</a:t>
          </a:r>
        </a:p>
      </dsp:txBody>
      <dsp:txXfrm>
        <a:off x="0" y="2212143"/>
        <a:ext cx="788390" cy="406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69AF5-E419-4ACB-B48C-4178B13D2A88}">
      <dsp:nvSpPr>
        <dsp:cNvPr id="0" name=""/>
        <dsp:cNvSpPr/>
      </dsp:nvSpPr>
      <dsp:spPr>
        <a:xfrm>
          <a:off x="40626" y="374715"/>
          <a:ext cx="2274034" cy="2309326"/>
        </a:xfrm>
        <a:prstGeom prst="ellipse">
          <a:avLst/>
        </a:prstGeom>
        <a:blipFill>
          <a:blip xmlns:r="http://schemas.openxmlformats.org/officeDocument/2006/relationships" r:embed="rId1"/>
          <a:srcRect/>
          <a:stretch>
            <a:fillRect t="-39000" b="-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553F6E-2C80-46F1-B77C-6236E3FA4941}">
      <dsp:nvSpPr>
        <dsp:cNvPr id="0" name=""/>
        <dsp:cNvSpPr/>
      </dsp:nvSpPr>
      <dsp:spPr>
        <a:xfrm>
          <a:off x="0" y="30001"/>
          <a:ext cx="866412" cy="44674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44600">
            <a:lnSpc>
              <a:spcPct val="90000"/>
            </a:lnSpc>
            <a:spcBef>
              <a:spcPct val="0"/>
            </a:spcBef>
            <a:spcAft>
              <a:spcPct val="35000"/>
            </a:spcAft>
            <a:buNone/>
          </a:pPr>
          <a:endParaRPr lang="es-CO" sz="2800" kern="1200" dirty="0"/>
        </a:p>
      </dsp:txBody>
      <dsp:txXfrm>
        <a:off x="0" y="30001"/>
        <a:ext cx="866412" cy="44674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0" name="Google Shape;480;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add317ae2b_0_20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6"/>
        <p:cNvGrpSpPr/>
        <p:nvPr/>
      </p:nvGrpSpPr>
      <p:grpSpPr>
        <a:xfrm>
          <a:off x="0" y="0"/>
          <a:ext cx="0" cy="0"/>
          <a:chOff x="0" y="0"/>
          <a:chExt cx="0" cy="0"/>
        </a:xfrm>
      </p:grpSpPr>
      <p:sp>
        <p:nvSpPr>
          <p:cNvPr id="117" name="Google Shape;117;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19" name="Google Shape;119;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0" name="Google Shape;120;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2"/>
        <p:cNvGrpSpPr/>
        <p:nvPr/>
      </p:nvGrpSpPr>
      <p:grpSpPr>
        <a:xfrm>
          <a:off x="0" y="0"/>
          <a:ext cx="0" cy="0"/>
          <a:chOff x="0" y="0"/>
          <a:chExt cx="0" cy="0"/>
        </a:xfrm>
      </p:grpSpPr>
      <p:sp>
        <p:nvSpPr>
          <p:cNvPr id="123" name="Google Shape;123;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hyperlink" Target="https://l.facebook.com/l.php?u=https://arxiv.org/abs/1611.04156&amp;h=IAQFlqjZ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3" Type="http://schemas.openxmlformats.org/officeDocument/2006/relationships/image" Target="../media/image3.png"/><Relationship Id="rId7" Type="http://schemas.openxmlformats.org/officeDocument/2006/relationships/image" Target="../media/image6.jp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notesSlide" Target="../notesSlides/notesSlide2.xml"/><Relationship Id="rId16" Type="http://schemas.openxmlformats.org/officeDocument/2006/relationships/diagramColors" Target="../diagrams/colors2.xml"/><Relationship Id="rId1" Type="http://schemas.openxmlformats.org/officeDocument/2006/relationships/slideLayout" Target="../slideLayouts/slideLayout13.xml"/><Relationship Id="rId6" Type="http://schemas.openxmlformats.org/officeDocument/2006/relationships/hyperlink" Target="http://github.com/" TargetMode="External"/><Relationship Id="rId11" Type="http://schemas.openxmlformats.org/officeDocument/2006/relationships/diagramColors" Target="../diagrams/colors1.xml"/><Relationship Id="rId5" Type="http://schemas.openxmlformats.org/officeDocument/2006/relationships/image" Target="../media/image5.png"/><Relationship Id="rId15" Type="http://schemas.openxmlformats.org/officeDocument/2006/relationships/diagramQuickStyle" Target="../diagrams/quickStyle2.xml"/><Relationship Id="rId10" Type="http://schemas.openxmlformats.org/officeDocument/2006/relationships/diagramQuickStyle" Target="../diagrams/quickStyle1.xml"/><Relationship Id="rId4" Type="http://schemas.openxmlformats.org/officeDocument/2006/relationships/image" Target="../media/image4.jpg"/><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4518992" y="2276504"/>
            <a:ext cx="7223285"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None/>
            </a:pPr>
            <a:r>
              <a:rPr lang="es-CO" sz="3600" b="0" i="0" u="none" strike="noStrike" cap="none" dirty="0">
                <a:solidFill>
                  <a:srgbClr val="000000"/>
                </a:solidFill>
                <a:latin typeface="Arial"/>
                <a:ea typeface="Arial"/>
                <a:cs typeface="Arial"/>
                <a:sym typeface="Arial"/>
              </a:rPr>
              <a:t>COMPRESSION ALGORITHM FOR PROCESS OPTIMIZATION IN PRECISION LIVESTOCK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23" name="Google Shape;423;p7"/>
          <p:cNvSpPr/>
          <p:nvPr/>
        </p:nvSpPr>
        <p:spPr>
          <a:xfrm>
            <a:off x="265329" y="376925"/>
            <a:ext cx="4902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Classification </a:t>
            </a:r>
            <a:r>
              <a:rPr lang="en-US" sz="2200" b="1" i="0" u="none" strike="noStrike" cap="none">
                <a:solidFill>
                  <a:srgbClr val="FFFFFF"/>
                </a:solidFill>
                <a:latin typeface="Arial"/>
                <a:ea typeface="Arial"/>
                <a:cs typeface="Arial"/>
                <a:sym typeface="Arial"/>
              </a:rPr>
              <a:t>Evaluation Metrics</a:t>
            </a:r>
            <a:endParaRPr sz="2200" b="0" i="0" u="none" strike="noStrike" cap="none">
              <a:latin typeface="Arial"/>
              <a:ea typeface="Arial"/>
              <a:cs typeface="Arial"/>
              <a:sym typeface="Arial"/>
            </a:endParaRPr>
          </a:p>
        </p:txBody>
      </p:sp>
      <p:sp>
        <p:nvSpPr>
          <p:cNvPr id="424" name="Google Shape;424;p7"/>
          <p:cNvSpPr/>
          <p:nvPr/>
        </p:nvSpPr>
        <p:spPr>
          <a:xfrm rot="10800000" flipH="1">
            <a:off x="3363000" y="242350"/>
            <a:ext cx="929340" cy="315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25" name="Google Shape;425;p7"/>
          <p:cNvSpPr/>
          <p:nvPr/>
        </p:nvSpPr>
        <p:spPr>
          <a:xfrm>
            <a:off x="3813480" y="1080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26" name="Google Shape;426;p7"/>
          <p:cNvSpPr/>
          <p:nvPr/>
        </p:nvSpPr>
        <p:spPr>
          <a:xfrm>
            <a:off x="5168149" y="914400"/>
            <a:ext cx="38016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Use vectorized figures to </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algorithm the evaluation metrics, so they are not </a:t>
            </a:r>
            <a:r>
              <a:rPr lang="en-US" i="1">
                <a:solidFill>
                  <a:schemeClr val="accent2"/>
                </a:solidFill>
              </a:rPr>
              <a:t>pixelated</a:t>
            </a:r>
            <a:r>
              <a:rPr lang="en-US" sz="1400" b="0" i="1" u="none" strike="noStrike" cap="none">
                <a:solidFill>
                  <a:schemeClr val="accent2"/>
                </a:solidFill>
                <a:latin typeface="Arial"/>
                <a:ea typeface="Arial"/>
                <a:cs typeface="Arial"/>
                <a:sym typeface="Arial"/>
              </a:rPr>
              <a:t> like mines</a:t>
            </a:r>
            <a:endParaRPr sz="1400" b="0" i="0" u="none" strike="noStrike" cap="none">
              <a:solidFill>
                <a:schemeClr val="accent2"/>
              </a:solidFill>
              <a:latin typeface="Arial"/>
              <a:ea typeface="Arial"/>
              <a:cs typeface="Arial"/>
              <a:sym typeface="Arial"/>
            </a:endParaRPr>
          </a:p>
        </p:txBody>
      </p:sp>
      <p:sp>
        <p:nvSpPr>
          <p:cNvPr id="427" name="Google Shape;427;p7"/>
          <p:cNvSpPr/>
          <p:nvPr/>
        </p:nvSpPr>
        <p:spPr>
          <a:xfrm rot="10800000" flipH="1">
            <a:off x="4251800" y="1171444"/>
            <a:ext cx="914220"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pic>
        <p:nvPicPr>
          <p:cNvPr id="428" name="Google Shape;428;p7"/>
          <p:cNvPicPr preferRelativeResize="0"/>
          <p:nvPr/>
        </p:nvPicPr>
        <p:blipFill rotWithShape="1">
          <a:blip r:embed="rId4">
            <a:alphaModFix/>
          </a:blip>
          <a:srcRect b="32939"/>
          <a:stretch/>
        </p:blipFill>
        <p:spPr>
          <a:xfrm>
            <a:off x="507240" y="1517040"/>
            <a:ext cx="3331440" cy="4059000"/>
          </a:xfrm>
          <a:prstGeom prst="rect">
            <a:avLst/>
          </a:prstGeom>
          <a:noFill/>
          <a:ln>
            <a:noFill/>
          </a:ln>
        </p:spPr>
      </p:pic>
      <p:pic>
        <p:nvPicPr>
          <p:cNvPr id="429" name="Google Shape;429;p7"/>
          <p:cNvPicPr preferRelativeResize="0"/>
          <p:nvPr/>
        </p:nvPicPr>
        <p:blipFill rotWithShape="1">
          <a:blip r:embed="rId4">
            <a:alphaModFix/>
          </a:blip>
          <a:srcRect t="66366"/>
          <a:stretch/>
        </p:blipFill>
        <p:spPr>
          <a:xfrm>
            <a:off x="4480560" y="2263320"/>
            <a:ext cx="3331440" cy="2032560"/>
          </a:xfrm>
          <a:prstGeom prst="rect">
            <a:avLst/>
          </a:prstGeom>
          <a:noFill/>
          <a:ln>
            <a:noFill/>
          </a:ln>
        </p:spPr>
      </p:pic>
      <p:sp>
        <p:nvSpPr>
          <p:cNvPr id="430" name="Google Shape;430;p7"/>
          <p:cNvSpPr/>
          <p:nvPr/>
        </p:nvSpPr>
        <p:spPr>
          <a:xfrm>
            <a:off x="8888615" y="3407925"/>
            <a:ext cx="2284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accent2"/>
                </a:solidFill>
                <a:latin typeface="Arial"/>
                <a:ea typeface="Arial"/>
                <a:cs typeface="Arial"/>
                <a:sym typeface="Arial"/>
              </a:rPr>
              <a:t>Explain Accuracy too…</a:t>
            </a: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None/>
            </a:pPr>
            <a:endParaRPr>
              <a:solidFill>
                <a:schemeClr val="accent2"/>
              </a:solidFill>
            </a:endParaRPr>
          </a:p>
          <a:p>
            <a:pPr marL="0" marR="0" lvl="0" indent="0" algn="l" rtl="0">
              <a:lnSpc>
                <a:spcPct val="100000"/>
              </a:lnSpc>
              <a:spcBef>
                <a:spcPts val="0"/>
              </a:spcBef>
              <a:spcAft>
                <a:spcPts val="0"/>
              </a:spcAft>
              <a:buNone/>
            </a:pPr>
            <a:r>
              <a:rPr lang="en-US">
                <a:solidFill>
                  <a:schemeClr val="accent2"/>
                </a:solidFill>
              </a:rPr>
              <a:t>Create a graphical</a:t>
            </a:r>
            <a:br>
              <a:rPr lang="en-US">
                <a:solidFill>
                  <a:schemeClr val="accent2"/>
                </a:solidFill>
              </a:rPr>
            </a:br>
            <a:r>
              <a:rPr lang="en-US">
                <a:solidFill>
                  <a:schemeClr val="accent2"/>
                </a:solidFill>
              </a:rPr>
              <a:t>representation using</a:t>
            </a:r>
            <a:br>
              <a:rPr lang="en-US">
                <a:solidFill>
                  <a:schemeClr val="accent2"/>
                </a:solidFill>
              </a:rPr>
            </a:br>
            <a:r>
              <a:rPr lang="en-US">
                <a:solidFill>
                  <a:schemeClr val="accent2"/>
                </a:solidFill>
              </a:rPr>
              <a:t>the notation proposed</a:t>
            </a:r>
            <a:br>
              <a:rPr lang="en-US">
                <a:solidFill>
                  <a:schemeClr val="accent2"/>
                </a:solidFill>
              </a:rPr>
            </a:br>
            <a:r>
              <a:rPr lang="en-US">
                <a:solidFill>
                  <a:schemeClr val="accent2"/>
                </a:solidFill>
              </a:rPr>
              <a:t>in this slide</a:t>
            </a:r>
            <a:endParaRPr>
              <a:solidFill>
                <a:schemeClr val="accent2"/>
              </a:solidFill>
            </a:endParaRPr>
          </a:p>
        </p:txBody>
      </p:sp>
      <p:sp>
        <p:nvSpPr>
          <p:cNvPr id="431" name="Google Shape;431;p7"/>
          <p:cNvSpPr/>
          <p:nvPr/>
        </p:nvSpPr>
        <p:spPr>
          <a:xfrm>
            <a:off x="5020920" y="4786920"/>
            <a:ext cx="293256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If possible, avoid equations for simple concepts that can be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explained through diagrams</a:t>
            </a:r>
            <a:endParaRPr sz="1400" b="0" i="0" u="none" strike="noStrike" cap="none">
              <a:solidFill>
                <a:schemeClr val="accent2"/>
              </a:solidFill>
              <a:latin typeface="Arial"/>
              <a:ea typeface="Arial"/>
              <a:cs typeface="Arial"/>
              <a:sym typeface="Arial"/>
            </a:endParaRPr>
          </a:p>
        </p:txBody>
      </p:sp>
      <p:sp>
        <p:nvSpPr>
          <p:cNvPr id="432" name="Google Shape;432;p7"/>
          <p:cNvSpPr/>
          <p:nvPr/>
        </p:nvSpPr>
        <p:spPr>
          <a:xfrm>
            <a:off x="4900301" y="41950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3" name="Google Shape;433;p7"/>
          <p:cNvSpPr/>
          <p:nvPr/>
        </p:nvSpPr>
        <p:spPr>
          <a:xfrm flipH="1">
            <a:off x="11588105" y="852350"/>
            <a:ext cx="306396"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4" name="Google Shape;434;p7"/>
          <p:cNvSpPr/>
          <p:nvPr/>
        </p:nvSpPr>
        <p:spPr>
          <a:xfrm>
            <a:off x="9326880" y="119124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Use these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Colors for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Your figures</a:t>
            </a:r>
            <a:endParaRPr sz="1400" b="0" i="0" u="none" strike="noStrike" cap="none">
              <a:solidFill>
                <a:schemeClr val="accent2"/>
              </a:solidFill>
              <a:latin typeface="Arial"/>
              <a:ea typeface="Arial"/>
              <a:cs typeface="Arial"/>
              <a:sym typeface="Arial"/>
            </a:endParaRPr>
          </a:p>
        </p:txBody>
      </p:sp>
      <p:sp>
        <p:nvSpPr>
          <p:cNvPr id="435" name="Google Shape;435;p7"/>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36" name="Google Shape;436;p7"/>
          <p:cNvSpPr/>
          <p:nvPr/>
        </p:nvSpPr>
        <p:spPr>
          <a:xfrm>
            <a:off x="7594848" y="2920850"/>
            <a:ext cx="129378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7" name="Google Shape;437;p7"/>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8"/>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43" name="Google Shape;443;p8"/>
          <p:cNvSpPr/>
          <p:nvPr/>
        </p:nvSpPr>
        <p:spPr>
          <a:xfrm>
            <a:off x="265325" y="376925"/>
            <a:ext cx="5027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Classification </a:t>
            </a:r>
            <a:r>
              <a:rPr lang="en-US" sz="2200" b="1" i="0" u="none" strike="noStrike" cap="none">
                <a:solidFill>
                  <a:srgbClr val="FFFFFF"/>
                </a:solidFill>
                <a:latin typeface="Arial"/>
                <a:ea typeface="Arial"/>
                <a:cs typeface="Arial"/>
                <a:sym typeface="Arial"/>
              </a:rPr>
              <a:t>Evaluation Metrics</a:t>
            </a:r>
            <a:endParaRPr sz="2200" b="0" i="0" u="none" strike="noStrike" cap="none">
              <a:latin typeface="Arial"/>
              <a:ea typeface="Arial"/>
              <a:cs typeface="Arial"/>
              <a:sym typeface="Arial"/>
            </a:endParaRPr>
          </a:p>
        </p:txBody>
      </p:sp>
      <p:sp>
        <p:nvSpPr>
          <p:cNvPr id="444" name="Google Shape;444;p8"/>
          <p:cNvSpPr/>
          <p:nvPr/>
        </p:nvSpPr>
        <p:spPr>
          <a:xfrm rot="10800000" flipH="1">
            <a:off x="4000675" y="226522"/>
            <a:ext cx="768258" cy="936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5" name="Google Shape;445;p8"/>
          <p:cNvSpPr/>
          <p:nvPr/>
        </p:nvSpPr>
        <p:spPr>
          <a:xfrm>
            <a:off x="4297680" y="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46" name="Google Shape;446;p8"/>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47" name="Google Shape;447;p8"/>
          <p:cNvSpPr/>
          <p:nvPr/>
        </p:nvSpPr>
        <p:spPr>
          <a:xfrm rot="10800000" flipH="1">
            <a:off x="4397725" y="1171450"/>
            <a:ext cx="768258"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8" name="Google Shape;448;p8"/>
          <p:cNvSpPr/>
          <p:nvPr/>
        </p:nvSpPr>
        <p:spPr>
          <a:xfrm>
            <a:off x="8034840" y="5145480"/>
            <a:ext cx="2932560" cy="729000"/>
          </a:xfrm>
          <a:prstGeom prst="rect">
            <a:avLst/>
          </a:prstGeom>
          <a:noFill/>
          <a:ln>
            <a:noFill/>
          </a:ln>
        </p:spPr>
        <p:txBody>
          <a:bodyPr spcFirstLastPara="1" wrap="square" lIns="90000" tIns="45000" rIns="90000" bIns="45000" anchor="t" anchorCtr="0">
            <a:spAutoFit/>
          </a:bodyPr>
          <a:lstStyle/>
          <a:p>
            <a:pPr marL="0" lvl="0" indent="0" algn="ctr" rtl="0">
              <a:spcBef>
                <a:spcPts val="0"/>
              </a:spcBef>
              <a:spcAft>
                <a:spcPts val="0"/>
              </a:spcAft>
              <a:buClr>
                <a:schemeClr val="dk1"/>
              </a:buClr>
              <a:buFont typeface="Arial"/>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graphicFrame>
        <p:nvGraphicFramePr>
          <p:cNvPr id="449" name="Google Shape;449;p8"/>
          <p:cNvGraphicFramePr/>
          <p:nvPr/>
        </p:nvGraphicFramePr>
        <p:xfrm>
          <a:off x="547920" y="1956240"/>
          <a:ext cx="3000000" cy="3000000"/>
        </p:xfrm>
        <a:graphic>
          <a:graphicData uri="http://schemas.openxmlformats.org/drawingml/2006/table">
            <a:tbl>
              <a:tblPr>
                <a:noFill/>
                <a:tableStyleId>{8A676EC8-0797-4767-B48B-FE6E37549141}</a:tableStyleId>
              </a:tblPr>
              <a:tblGrid>
                <a:gridCol w="1787575">
                  <a:extLst>
                    <a:ext uri="{9D8B030D-6E8A-4147-A177-3AD203B41FA5}">
                      <a16:colId xmlns:a16="http://schemas.microsoft.com/office/drawing/2014/main" val="20000"/>
                    </a:ext>
                  </a:extLst>
                </a:gridCol>
                <a:gridCol w="1544975">
                  <a:extLst>
                    <a:ext uri="{9D8B030D-6E8A-4147-A177-3AD203B41FA5}">
                      <a16:colId xmlns:a16="http://schemas.microsoft.com/office/drawing/2014/main" val="20001"/>
                    </a:ext>
                  </a:extLst>
                </a:gridCol>
                <a:gridCol w="2030900">
                  <a:extLst>
                    <a:ext uri="{9D8B030D-6E8A-4147-A177-3AD203B41FA5}">
                      <a16:colId xmlns:a16="http://schemas.microsoft.com/office/drawing/2014/main" val="20002"/>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a:solidFill>
                            <a:schemeClr val="accent2"/>
                          </a:solidFill>
                        </a:rPr>
                        <a:t>Testing</a:t>
                      </a:r>
                      <a:r>
                        <a:rPr lang="en-US" sz="1800" b="1" u="none" strike="noStrike" cap="none">
                          <a:solidFill>
                            <a:schemeClr val="accent2"/>
                          </a:solidFill>
                          <a:latin typeface="Arial"/>
                          <a:ea typeface="Arial"/>
                          <a:cs typeface="Arial"/>
                          <a:sym typeface="Arial"/>
                        </a:rPr>
                        <a:t> data set (</a:t>
                      </a:r>
                      <a:r>
                        <a:rPr lang="en-US" sz="1800" b="1">
                          <a:solidFill>
                            <a:schemeClr val="accent2"/>
                          </a:solidFill>
                        </a:rPr>
                        <a:t>original images)</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4"/>
                          </a:solidFill>
                          <a:latin typeface="Arial"/>
                          <a:ea typeface="Arial"/>
                          <a:cs typeface="Arial"/>
                          <a:sym typeface="Arial"/>
                        </a:rPr>
                        <a:t>Testing data set (compressed images)</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Accuracy</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3</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Precision</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25</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Recall</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12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1</a:t>
                      </a:r>
                      <a:r>
                        <a:rPr lang="en-US" sz="1800" b="0" u="none" strike="noStrike" cap="none">
                          <a:solidFill>
                            <a:srgbClr val="FFFFFF"/>
                          </a:solidFill>
                          <a:latin typeface="Arial"/>
                          <a:ea typeface="Arial"/>
                          <a:cs typeface="Arial"/>
                          <a:sym typeface="Arial"/>
                        </a:rPr>
                        <a:t>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3"/>
                  </a:ext>
                </a:extLst>
              </a:tr>
            </a:tbl>
          </a:graphicData>
        </a:graphic>
      </p:graphicFrame>
      <p:sp>
        <p:nvSpPr>
          <p:cNvPr id="450" name="Google Shape;450;p8"/>
          <p:cNvSpPr/>
          <p:nvPr/>
        </p:nvSpPr>
        <p:spPr>
          <a:xfrm>
            <a:off x="576375" y="5045875"/>
            <a:ext cx="5182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1E33"/>
                </a:solidFill>
                <a:latin typeface="Arial"/>
                <a:ea typeface="Arial"/>
                <a:cs typeface="Arial"/>
                <a:sym typeface="Arial"/>
              </a:rPr>
              <a:t>Evaluation metrics using a </a:t>
            </a:r>
            <a:r>
              <a:rPr lang="en-US">
                <a:solidFill>
                  <a:srgbClr val="001E33"/>
                </a:solidFill>
              </a:rPr>
              <a:t>testing</a:t>
            </a:r>
            <a:r>
              <a:rPr lang="en-US" sz="1400" b="0" i="0" u="none" strike="noStrike" cap="none">
                <a:solidFill>
                  <a:srgbClr val="001E33"/>
                </a:solidFill>
                <a:latin typeface="Arial"/>
                <a:ea typeface="Arial"/>
                <a:cs typeface="Arial"/>
                <a:sym typeface="Arial"/>
              </a:rPr>
              <a:t> dataset of </a:t>
            </a:r>
            <a:r>
              <a:rPr lang="en-US">
                <a:solidFill>
                  <a:srgbClr val="001E33"/>
                </a:solidFill>
              </a:rPr>
              <a:t>?? healthy cattle and ?? sick cattle images. Compressed images were obtained with ??? algorithm (Please, complete with your algorithm)</a:t>
            </a:r>
            <a:endParaRPr sz="1400" b="0" i="0" u="none" strike="noStrike" cap="none">
              <a:latin typeface="Arial"/>
              <a:ea typeface="Arial"/>
              <a:cs typeface="Arial"/>
              <a:sym typeface="Arial"/>
            </a:endParaRPr>
          </a:p>
        </p:txBody>
      </p:sp>
      <p:sp>
        <p:nvSpPr>
          <p:cNvPr id="451" name="Google Shape;451;p8"/>
          <p:cNvSpPr/>
          <p:nvPr/>
        </p:nvSpPr>
        <p:spPr>
          <a:xfrm>
            <a:off x="4221480" y="61420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52" name="Google Shape;452;p8"/>
          <p:cNvSpPr/>
          <p:nvPr/>
        </p:nvSpPr>
        <p:spPr>
          <a:xfrm>
            <a:off x="3840471" y="5867400"/>
            <a:ext cx="763560" cy="42481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3" name="Google Shape;453;p8"/>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454" name="Google Shape;454;p8"/>
          <p:cNvPicPr preferRelativeResize="0"/>
          <p:nvPr/>
        </p:nvPicPr>
        <p:blipFill>
          <a:blip r:embed="rId4">
            <a:alphaModFix/>
          </a:blip>
          <a:stretch>
            <a:fillRect/>
          </a:stretch>
        </p:blipFill>
        <p:spPr>
          <a:xfrm>
            <a:off x="6741900" y="1946350"/>
            <a:ext cx="4726200" cy="3145875"/>
          </a:xfrm>
          <a:prstGeom prst="rect">
            <a:avLst/>
          </a:prstGeom>
          <a:noFill/>
          <a:ln>
            <a:noFill/>
          </a:ln>
        </p:spPr>
      </p:pic>
      <p:sp>
        <p:nvSpPr>
          <p:cNvPr id="455" name="Google Shape;455;p8"/>
          <p:cNvSpPr/>
          <p:nvPr/>
        </p:nvSpPr>
        <p:spPr>
          <a:xfrm>
            <a:off x="7685653" y="4729675"/>
            <a:ext cx="298296"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6" name="Google Shape;456;p8"/>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2" name="Google Shape;462;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Report Accepted on arXiv</a:t>
            </a:r>
            <a:endParaRPr sz="2200" b="0" i="0" u="none" strike="noStrike" cap="none">
              <a:latin typeface="Arial"/>
              <a:ea typeface="Arial"/>
              <a:cs typeface="Arial"/>
              <a:sym typeface="Arial"/>
            </a:endParaRPr>
          </a:p>
        </p:txBody>
      </p:sp>
      <p:sp>
        <p:nvSpPr>
          <p:cNvPr id="463" name="Google Shape;463;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4" name="Google Shape;464;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65" name="Google Shape;465;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Include the citation of the report</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in arXiv and link. Alternatively, use OSF</a:t>
            </a:r>
            <a:endParaRPr sz="1400" b="0" i="0" u="none" strike="noStrike" cap="none">
              <a:solidFill>
                <a:schemeClr val="accent2"/>
              </a:solidFill>
              <a:latin typeface="Arial"/>
              <a:ea typeface="Arial"/>
              <a:cs typeface="Arial"/>
              <a:sym typeface="Arial"/>
            </a:endParaRPr>
          </a:p>
        </p:txBody>
      </p:sp>
      <p:sp>
        <p:nvSpPr>
          <p:cNvPr id="466" name="Google Shape;466;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7" name="Google Shape;467;p10"/>
          <p:cNvSpPr/>
          <p:nvPr/>
        </p:nvSpPr>
        <p:spPr>
          <a:xfrm>
            <a:off x="418320" y="3107880"/>
            <a:ext cx="61254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1E33"/>
                </a:solidFill>
                <a:latin typeface="Arial"/>
                <a:ea typeface="Arial"/>
                <a:cs typeface="Arial"/>
                <a:sym typeface="Arial"/>
              </a:rPr>
              <a:t>C. Patiño-Forero, M. Agudelo-Toro, and M. Toro. Planning system for deliveries in Medellín. ArXiv e-prints, Nov. 2016. Available at: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68" name="Google Shape;468;p10"/>
          <p:cNvGrpSpPr/>
          <p:nvPr/>
        </p:nvGrpSpPr>
        <p:grpSpPr>
          <a:xfrm>
            <a:off x="7021800" y="894960"/>
            <a:ext cx="4570560" cy="4965480"/>
            <a:chOff x="7021800" y="894960"/>
            <a:chExt cx="4570560" cy="4965480"/>
          </a:xfrm>
        </p:grpSpPr>
        <p:pic>
          <p:nvPicPr>
            <p:cNvPr id="469" name="Google Shape;469;p10"/>
            <p:cNvPicPr preferRelativeResize="0"/>
            <p:nvPr/>
          </p:nvPicPr>
          <p:blipFill rotWithShape="1">
            <a:blip r:embed="rId5">
              <a:alphaModFix/>
            </a:blip>
            <a:srcRect l="2991" t="4621" r="11001" b="22952"/>
            <a:stretch/>
          </p:blipFill>
          <p:spPr>
            <a:xfrm>
              <a:off x="7021800" y="894960"/>
              <a:ext cx="4553640" cy="4965480"/>
            </a:xfrm>
            <a:prstGeom prst="rect">
              <a:avLst/>
            </a:prstGeom>
            <a:noFill/>
            <a:ln>
              <a:noFill/>
            </a:ln>
          </p:spPr>
        </p:pic>
        <p:sp>
          <p:nvSpPr>
            <p:cNvPr id="470" name="Google Shape;470;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3" name="Google Shape;473;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Include a </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screenshot</a:t>
            </a:r>
            <a:endParaRPr sz="1400" b="0" i="0" u="none" strike="noStrike" cap="none">
              <a:solidFill>
                <a:schemeClr val="accent2"/>
              </a:solidFill>
              <a:latin typeface="Arial"/>
              <a:ea typeface="Arial"/>
              <a:cs typeface="Arial"/>
              <a:sym typeface="Arial"/>
            </a:endParaRPr>
          </a:p>
        </p:txBody>
      </p:sp>
      <p:sp>
        <p:nvSpPr>
          <p:cNvPr id="474" name="Google Shape;474;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75" name="Google Shape;475;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7" name="Google Shape;477;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Include the teaching assistant and professor, please</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gadd317ae2b_0_117" descr="Cómo sería un mundo sin ganadería industrial? | Igualdad Animal México"/>
          <p:cNvPicPr preferRelativeResize="0"/>
          <p:nvPr/>
        </p:nvPicPr>
        <p:blipFill rotWithShape="1">
          <a:blip r:embed="rId3">
            <a:alphaModFix/>
          </a:blip>
          <a:srcRect l="39094" r="1572"/>
          <a:stretch/>
        </p:blipFill>
        <p:spPr>
          <a:xfrm>
            <a:off x="-51118" y="-8709"/>
            <a:ext cx="12254544" cy="6881854"/>
          </a:xfrm>
          <a:prstGeom prst="rect">
            <a:avLst/>
          </a:prstGeom>
          <a:noFill/>
          <a:ln>
            <a:noFill/>
          </a:ln>
        </p:spPr>
      </p:pic>
      <p:sp>
        <p:nvSpPr>
          <p:cNvPr id="483" name="Google Shape;483;gadd317ae2b_0_117"/>
          <p:cNvSpPr/>
          <p:nvPr/>
        </p:nvSpPr>
        <p:spPr>
          <a:xfrm>
            <a:off x="-53831" y="-8709"/>
            <a:ext cx="12254400"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4" name="Google Shape;484;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Supported by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a:solidFill>
                  <a:srgbClr val="001E33"/>
                </a:solidFill>
              </a:rPr>
              <a:t>The first two authors are </a:t>
            </a:r>
            <a:r>
              <a:rPr lang="en-US" sz="1400" b="0" i="0" u="none" strike="noStrike" cap="none">
                <a:solidFill>
                  <a:srgbClr val="001E33"/>
                </a:solidFill>
                <a:latin typeface="Arial"/>
                <a:ea typeface="Arial"/>
                <a:cs typeface="Arial"/>
                <a:sym typeface="Arial"/>
              </a:rPr>
              <a:t>supported by a </a:t>
            </a:r>
            <a:r>
              <a:rPr lang="en-US">
                <a:solidFill>
                  <a:srgbClr val="001E33"/>
                </a:solidFill>
              </a:rPr>
              <a:t>Sapiencia grant financed by Medellín municipality</a:t>
            </a:r>
            <a:r>
              <a:rPr lang="en-US" sz="1400" b="0" i="0" u="none" strike="noStrike" cap="none">
                <a:solidFill>
                  <a:srgbClr val="001E33"/>
                </a:solidFill>
                <a:latin typeface="Arial"/>
                <a:ea typeface="Arial"/>
                <a:cs typeface="Arial"/>
                <a:sym typeface="Arial"/>
              </a:rPr>
              <a:t>. All the authors would like to thank the "Vicerrectoría de Descubrimiento y Creación", of Universidad EAFIT, for their support on this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5" name="Google Shape;485;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Please do not forget the acknowledgements to your scholarship (if you have one)</a:t>
            </a:r>
            <a:endParaRPr sz="1400" b="0" i="0" u="none" strike="noStrike" cap="none">
              <a:solidFill>
                <a:schemeClr val="accent2"/>
              </a:solidFill>
              <a:latin typeface="Arial"/>
              <a:ea typeface="Arial"/>
              <a:cs typeface="Arial"/>
              <a:sym typeface="Arial"/>
            </a:endParaRPr>
          </a:p>
        </p:txBody>
      </p:sp>
      <p:sp>
        <p:nvSpPr>
          <p:cNvPr id="486" name="Google Shape;486;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7" name="Google Shape;487;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00" name="Google Shape;200;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Team Presentation</a:t>
            </a:r>
            <a:endParaRPr sz="2200" b="0" i="0" u="none" strike="noStrike" cap="none">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599280" y="190368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Mauricio</a:t>
            </a:r>
            <a:endParaRPr sz="2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Toro</a:t>
            </a:r>
            <a:endParaRPr sz="2200" b="0" i="0" u="none" strike="noStrike" cap="none">
              <a:latin typeface="Arial"/>
              <a:ea typeface="Arial"/>
              <a:cs typeface="Arial"/>
              <a:sym typeface="Arial"/>
            </a:endParaRPr>
          </a:p>
        </p:txBody>
      </p:sp>
      <p:sp>
        <p:nvSpPr>
          <p:cNvPr id="209" name="Google Shape;209;p2"/>
          <p:cNvSpPr/>
          <p:nvPr/>
        </p:nvSpPr>
        <p:spPr>
          <a:xfrm>
            <a:off x="3551040" y="4180680"/>
            <a:ext cx="2185065"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CO" sz="2200" b="0" i="0" u="none" strike="noStrike" cap="none" dirty="0">
                <a:latin typeface="Arial"/>
                <a:ea typeface="Arial"/>
                <a:cs typeface="Arial"/>
                <a:sym typeface="Arial"/>
              </a:rPr>
              <a:t>Juan Esteban Castro</a:t>
            </a:r>
            <a:endParaRPr sz="2200" b="0" i="0" u="none" strike="noStrike" cap="none" dirty="0">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CO" sz="2200" b="0" i="0" u="none" strike="noStrike" cap="none" dirty="0">
                <a:latin typeface="Arial"/>
                <a:ea typeface="Arial"/>
                <a:cs typeface="Arial"/>
                <a:sym typeface="Arial"/>
              </a:rPr>
              <a:t>Juan José Moreno</a:t>
            </a:r>
            <a:endParaRPr sz="2200" b="0" i="0" u="none" strike="noStrike" cap="none" dirty="0">
              <a:latin typeface="Arial"/>
              <a:ea typeface="Arial"/>
              <a:cs typeface="Arial"/>
              <a:sym typeface="Arial"/>
            </a:endParaRPr>
          </a:p>
        </p:txBody>
      </p:sp>
      <p:pic>
        <p:nvPicPr>
          <p:cNvPr id="216" name="Google Shape;216;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51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strike="noStrike" cap="none">
                <a:solidFill>
                  <a:srgbClr val="001E33"/>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http://github.com/</a:t>
            </a:r>
            <a:r>
              <a:rPr lang="en-US" sz="2200" b="1">
                <a:solidFill>
                  <a:srgbClr val="001E33"/>
                </a:solidFill>
              </a:rPr>
              <a:t>yourUserName/proyecto/...</a:t>
            </a:r>
            <a:endParaRPr sz="2200" b="1" i="0" strike="noStrike" cap="none">
              <a:solidFill>
                <a:srgbClr val="001E33"/>
              </a:solidFil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7">
              <a:alphaModFix/>
            </a:blip>
            <a:srcRect l="2187" t="17695" r="15575" b="26360"/>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a:solidFill>
                  <a:srgbClr val="001E33"/>
                </a:solidFill>
              </a:rPr>
              <a:t>Simón</a:t>
            </a:r>
            <a:br>
              <a:rPr lang="en-US" sz="2200">
                <a:solidFill>
                  <a:srgbClr val="001E33"/>
                </a:solidFill>
              </a:rPr>
            </a:br>
            <a:r>
              <a:rPr lang="en-US" sz="2200">
                <a:solidFill>
                  <a:srgbClr val="001E33"/>
                </a:solidFill>
              </a:rPr>
              <a:t>Marín</a:t>
            </a:r>
            <a:endParaRPr sz="2200">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graphicFrame>
        <p:nvGraphicFramePr>
          <p:cNvPr id="4" name="Diagram 3">
            <a:extLst>
              <a:ext uri="{FF2B5EF4-FFF2-40B4-BE49-F238E27FC236}">
                <a16:creationId xmlns:a16="http://schemas.microsoft.com/office/drawing/2014/main" id="{BC3269C8-F7F2-485B-8D91-12C5820B42FD}"/>
              </a:ext>
            </a:extLst>
          </p:cNvPr>
          <p:cNvGraphicFramePr/>
          <p:nvPr>
            <p:extLst>
              <p:ext uri="{D42A27DB-BD31-4B8C-83A1-F6EECF244321}">
                <p14:modId xmlns:p14="http://schemas.microsoft.com/office/powerpoint/2010/main" val="2824180321"/>
              </p:ext>
            </p:extLst>
          </p:nvPr>
        </p:nvGraphicFramePr>
        <p:xfrm>
          <a:off x="3280080" y="1544785"/>
          <a:ext cx="2463720" cy="2692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B3063E82-3DDF-411B-9585-1B66BBFF1CA9}"/>
              </a:ext>
            </a:extLst>
          </p:cNvPr>
          <p:cNvGraphicFramePr/>
          <p:nvPr>
            <p:extLst>
              <p:ext uri="{D42A27DB-BD31-4B8C-83A1-F6EECF244321}">
                <p14:modId xmlns:p14="http://schemas.microsoft.com/office/powerpoint/2010/main" val="654528913"/>
              </p:ext>
            </p:extLst>
          </p:nvPr>
        </p:nvGraphicFramePr>
        <p:xfrm>
          <a:off x="658694" y="1487787"/>
          <a:ext cx="2707538" cy="269288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Training Process</a:t>
            </a:r>
            <a:endParaRPr sz="2200" b="0" i="0" u="none" strike="noStrike" cap="none">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a:blip r:embed="rId4">
              <a:alphaModFix/>
            </a:blip>
            <a:stretch>
              <a:fill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a:blip r:embed="rId4">
              <a:alphaModFix/>
            </a:blip>
            <a:stretch>
              <a:fill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a:blip r:embed="rId4">
              <a:alphaModFix/>
            </a:blip>
            <a:stretch>
              <a:fill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a:blip r:embed="rId5">
              <a:alphaModFix/>
            </a:blip>
            <a:stretch>
              <a:fill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a:blip r:embed="rId5">
              <a:alphaModFix/>
            </a:blip>
            <a:stretch>
              <a:fill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a:blip r:embed="rId5">
              <a:alphaModFix/>
            </a:blip>
            <a:stretch>
              <a:fill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Sick-Cattle Images</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3" name="Google Shape;243;p6"/>
          <p:cNvSpPr/>
          <p:nvPr/>
        </p:nvSpPr>
        <p:spPr>
          <a:xfrm>
            <a:off x="142587" y="5309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563C1"/>
                </a:solidFill>
              </a:rPr>
              <a:t>Healthy-Cattle Images</a:t>
            </a:r>
            <a:endParaRPr sz="2200" b="1">
              <a:solidFill>
                <a:srgbClr val="0563C1"/>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solidFill>
                  <a:schemeClr val="accent4"/>
                </a:solidFill>
              </a:rPr>
              <a:t>Convolutional</a:t>
            </a:r>
            <a:br>
              <a:rPr lang="en-US" sz="1700" b="1">
                <a:solidFill>
                  <a:schemeClr val="accent4"/>
                </a:solidFill>
              </a:rPr>
            </a:br>
            <a:r>
              <a:rPr lang="en-US" sz="1700" b="1">
                <a:solidFill>
                  <a:schemeClr val="accent4"/>
                </a:solidFill>
              </a:rPr>
              <a:t>Neural Network</a:t>
            </a:r>
            <a:endParaRPr sz="1700" b="1">
              <a:solidFill>
                <a:schemeClr val="accent4"/>
              </a:solidFil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Algorithm </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268" name="Google Shape;268;p6"/>
          <p:cNvCxnSpPr>
            <a:stCxn id="237" idx="3"/>
          </p:cNvCxnSpPr>
          <p:nvPr/>
        </p:nvCxnSpPr>
        <p:spPr>
          <a:xfrm>
            <a:off x="2807200" y="1640688"/>
            <a:ext cx="4249500" cy="1192500"/>
          </a:xfrm>
          <a:prstGeom prst="straightConnector1">
            <a:avLst/>
          </a:prstGeom>
          <a:noFill/>
          <a:ln w="38100" cap="flat" cmpd="sng">
            <a:solidFill>
              <a:schemeClr val="accent5"/>
            </a:solidFill>
            <a:prstDash val="solid"/>
            <a:round/>
            <a:headEnd type="none" w="med" len="med"/>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med" len="med"/>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Testing Process</a:t>
            </a:r>
            <a:endParaRPr sz="2200" b="0" i="0" u="none" strike="noStrike" cap="none">
              <a:latin typeface="Arial"/>
              <a:ea typeface="Arial"/>
              <a:cs typeface="Arial"/>
              <a:sym typeface="Arial"/>
            </a:endParaRPr>
          </a:p>
        </p:txBody>
      </p:sp>
      <p:sp>
        <p:nvSpPr>
          <p:cNvPr id="283" name="Google Shape;283;gadd317ae2b_0_271"/>
          <p:cNvSpPr/>
          <p:nvPr/>
        </p:nvSpPr>
        <p:spPr>
          <a:xfrm>
            <a:off x="-2384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Cattle Image</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a:solidFill>
                  <a:srgbClr val="001E33"/>
                </a:solidFill>
              </a:rPr>
              <a:t>???</a:t>
            </a:r>
            <a:endParaRPr sz="2200" b="1">
              <a:solidFill>
                <a:srgbClr val="001E33"/>
              </a:solidFil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dirty="0">
                <a:solidFill>
                  <a:srgbClr val="001E33"/>
                </a:solidFill>
              </a:rPr>
              <a:t>Linear Interpolation algorithm</a:t>
            </a:r>
            <a:br>
              <a:rPr lang="en-US" sz="2200" b="1" dirty="0">
                <a:solidFill>
                  <a:srgbClr val="001E33"/>
                </a:solidFill>
              </a:rPr>
            </a:br>
            <a:endParaRPr sz="2200" dirty="0">
              <a:solidFill>
                <a:srgbClr val="001E33"/>
              </a:solidFil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med" len="med"/>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med" len="med"/>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med" len="med"/>
            <a:tailEnd type="triangle" w="med" len="med"/>
          </a:ln>
        </p:spPr>
      </p:cxnSp>
      <p:pic>
        <p:nvPicPr>
          <p:cNvPr id="311" name="Google Shape;311;gadd317ae2b_0_271"/>
          <p:cNvPicPr preferRelativeResize="0"/>
          <p:nvPr/>
        </p:nvPicPr>
        <p:blipFill>
          <a:blip r:embed="rId4">
            <a:alphaModFix/>
          </a:blip>
          <a:stretch>
            <a:fill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rgbClr val="00AADB"/>
                </a:solidFill>
              </a:rPr>
              <a:t>Is sick</a:t>
            </a:r>
            <a:endParaRPr sz="2100" b="1">
              <a:solidFill>
                <a:srgbClr val="00AADB"/>
              </a:solidFil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Output</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323" name="Google Shape;323;p3"/>
          <p:cNvSpPr/>
          <p:nvPr/>
        </p:nvSpPr>
        <p:spPr>
          <a:xfrm>
            <a:off x="427044" y="4878573"/>
            <a:ext cx="6307500" cy="73721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s-CO" sz="1400" b="0" i="0" u="none" strike="noStrike" cap="none" dirty="0" err="1">
                <a:latin typeface="Arial"/>
                <a:ea typeface="Arial"/>
                <a:cs typeface="Arial"/>
                <a:sym typeface="Arial"/>
              </a:rPr>
              <a:t>This</a:t>
            </a:r>
            <a:r>
              <a:rPr lang="es-CO" sz="1400" b="0" i="0" u="none" strike="noStrike" cap="none" dirty="0">
                <a:latin typeface="Arial"/>
                <a:ea typeface="Arial"/>
                <a:cs typeface="Arial"/>
                <a:sym typeface="Arial"/>
              </a:rPr>
              <a:t> </a:t>
            </a:r>
            <a:r>
              <a:rPr lang="es-CO" dirty="0" err="1"/>
              <a:t>algorithm</a:t>
            </a:r>
            <a:r>
              <a:rPr lang="es-CO" dirty="0"/>
              <a:t> </a:t>
            </a:r>
            <a:r>
              <a:rPr lang="es-CO" dirty="0" err="1"/>
              <a:t>is</a:t>
            </a:r>
            <a:r>
              <a:rPr lang="es-CO" dirty="0"/>
              <a:t> </a:t>
            </a:r>
            <a:r>
              <a:rPr lang="es-CO" dirty="0" err="1"/>
              <a:t>called</a:t>
            </a:r>
            <a:r>
              <a:rPr lang="es-CO" dirty="0"/>
              <a:t> linear </a:t>
            </a:r>
            <a:r>
              <a:rPr lang="es-CO" dirty="0" err="1"/>
              <a:t>interpolation</a:t>
            </a:r>
            <a:r>
              <a:rPr lang="es-CO" dirty="0"/>
              <a:t> and </a:t>
            </a:r>
            <a:r>
              <a:rPr lang="es-CO" dirty="0" err="1"/>
              <a:t>basically</a:t>
            </a:r>
            <a:r>
              <a:rPr lang="es-CO" dirty="0"/>
              <a:t> </a:t>
            </a:r>
            <a:r>
              <a:rPr lang="es-CO" dirty="0" err="1"/>
              <a:t>it</a:t>
            </a:r>
            <a:r>
              <a:rPr lang="es-CO" dirty="0"/>
              <a:t> </a:t>
            </a:r>
            <a:r>
              <a:rPr lang="es-CO" dirty="0" err="1"/>
              <a:t>takes</a:t>
            </a:r>
            <a:r>
              <a:rPr lang="es-CO" dirty="0"/>
              <a:t> 4  </a:t>
            </a:r>
            <a:r>
              <a:rPr lang="es-CO" dirty="0" err="1"/>
              <a:t>pixels</a:t>
            </a:r>
            <a:r>
              <a:rPr lang="es-CO" dirty="0"/>
              <a:t>, 2 </a:t>
            </a:r>
            <a:r>
              <a:rPr lang="es-CO" dirty="0" err="1"/>
              <a:t>from</a:t>
            </a:r>
            <a:r>
              <a:rPr lang="es-CO" dirty="0"/>
              <a:t> </a:t>
            </a:r>
            <a:r>
              <a:rPr lang="es-CO" dirty="0" err="1"/>
              <a:t>one</a:t>
            </a:r>
            <a:r>
              <a:rPr lang="es-CO" dirty="0"/>
              <a:t> </a:t>
            </a:r>
            <a:r>
              <a:rPr lang="es-CO" dirty="0" err="1"/>
              <a:t>row</a:t>
            </a:r>
            <a:r>
              <a:rPr lang="es-CO" dirty="0"/>
              <a:t> and 2 </a:t>
            </a:r>
            <a:r>
              <a:rPr lang="es-CO" dirty="0" err="1"/>
              <a:t>from</a:t>
            </a:r>
            <a:r>
              <a:rPr lang="es-CO" dirty="0"/>
              <a:t> </a:t>
            </a:r>
            <a:r>
              <a:rPr lang="es-CO" dirty="0" err="1"/>
              <a:t>the</a:t>
            </a:r>
            <a:r>
              <a:rPr lang="es-CO" dirty="0"/>
              <a:t> </a:t>
            </a:r>
            <a:r>
              <a:rPr lang="es-CO" dirty="0" err="1"/>
              <a:t>row</a:t>
            </a:r>
            <a:r>
              <a:rPr lang="es-CO" dirty="0"/>
              <a:t> </a:t>
            </a:r>
            <a:r>
              <a:rPr lang="es-CO" dirty="0" err="1"/>
              <a:t>below</a:t>
            </a:r>
            <a:r>
              <a:rPr lang="es-CO" dirty="0"/>
              <a:t> and divides </a:t>
            </a:r>
            <a:r>
              <a:rPr lang="es-CO" dirty="0" err="1"/>
              <a:t>it</a:t>
            </a:r>
            <a:r>
              <a:rPr lang="es-CO" dirty="0"/>
              <a:t> </a:t>
            </a:r>
            <a:r>
              <a:rPr lang="es-CO" dirty="0" err="1"/>
              <a:t>by</a:t>
            </a:r>
            <a:r>
              <a:rPr lang="es-CO" dirty="0"/>
              <a:t> 4 </a:t>
            </a:r>
            <a:r>
              <a:rPr lang="es-CO" dirty="0" err="1"/>
              <a:t>to</a:t>
            </a:r>
            <a:r>
              <a:rPr lang="es-CO" dirty="0"/>
              <a:t> </a:t>
            </a:r>
            <a:r>
              <a:rPr lang="es-CO" dirty="0" err="1"/>
              <a:t>get</a:t>
            </a:r>
            <a:r>
              <a:rPr lang="es-CO" dirty="0"/>
              <a:t> </a:t>
            </a:r>
            <a:r>
              <a:rPr lang="es-CO" dirty="0" err="1"/>
              <a:t>the</a:t>
            </a:r>
            <a:r>
              <a:rPr lang="es-CO" dirty="0"/>
              <a:t> </a:t>
            </a:r>
            <a:r>
              <a:rPr lang="es-CO" dirty="0" err="1"/>
              <a:t>average</a:t>
            </a:r>
            <a:r>
              <a:rPr lang="es-CO" dirty="0"/>
              <a:t>. </a:t>
            </a:r>
            <a:r>
              <a:rPr lang="es-CO" dirty="0" err="1"/>
              <a:t>The</a:t>
            </a:r>
            <a:r>
              <a:rPr lang="es-CO" dirty="0"/>
              <a:t> </a:t>
            </a:r>
            <a:r>
              <a:rPr lang="es-CO" dirty="0" err="1"/>
              <a:t>second</a:t>
            </a:r>
            <a:r>
              <a:rPr lang="es-CO" dirty="0"/>
              <a:t> </a:t>
            </a:r>
            <a:r>
              <a:rPr lang="es-CO" dirty="0" err="1"/>
              <a:t>image</a:t>
            </a:r>
            <a:r>
              <a:rPr lang="es-CO" dirty="0"/>
              <a:t> </a:t>
            </a:r>
            <a:r>
              <a:rPr lang="es-CO" dirty="0" err="1"/>
              <a:t>is</a:t>
            </a:r>
            <a:r>
              <a:rPr lang="es-CO" dirty="0"/>
              <a:t> </a:t>
            </a:r>
            <a:r>
              <a:rPr lang="es-CO" dirty="0" err="1"/>
              <a:t>the</a:t>
            </a:r>
            <a:r>
              <a:rPr lang="es-CO" dirty="0"/>
              <a:t> </a:t>
            </a:r>
            <a:r>
              <a:rPr lang="es-CO" dirty="0" err="1"/>
              <a:t>result</a:t>
            </a:r>
            <a:r>
              <a:rPr lang="es-CO" dirty="0"/>
              <a:t>.</a:t>
            </a:r>
            <a:endParaRPr sz="1400" b="0" i="0" u="none" strike="noStrike" cap="none" dirty="0">
              <a:latin typeface="Arial"/>
              <a:ea typeface="Arial"/>
              <a:cs typeface="Arial"/>
              <a:sym typeface="Arial"/>
            </a:endParaRPr>
          </a:p>
        </p:txBody>
      </p:sp>
      <p:pic>
        <p:nvPicPr>
          <p:cNvPr id="334" name="Google Shape;334;p3"/>
          <p:cNvPicPr preferRelativeResize="0"/>
          <p:nvPr/>
        </p:nvPicPr>
        <p:blipFill>
          <a:blip r:embed="rId4">
            <a:alphaModFix/>
          </a:blip>
          <a:stretch>
            <a:fillRect/>
          </a:stretch>
        </p:blipFill>
        <p:spPr>
          <a:xfrm>
            <a:off x="7613750" y="2039935"/>
            <a:ext cx="3498750" cy="2624063"/>
          </a:xfrm>
          <a:prstGeom prst="rect">
            <a:avLst/>
          </a:prstGeom>
          <a:noFill/>
          <a:ln>
            <a:noFill/>
          </a:ln>
        </p:spPr>
      </p:pic>
      <p:pic>
        <p:nvPicPr>
          <p:cNvPr id="2" name="Picture 1">
            <a:extLst>
              <a:ext uri="{FF2B5EF4-FFF2-40B4-BE49-F238E27FC236}">
                <a16:creationId xmlns:a16="http://schemas.microsoft.com/office/drawing/2014/main" id="{29ABDB18-5D43-409A-B1C3-F8905CDA59A7}"/>
              </a:ext>
            </a:extLst>
          </p:cNvPr>
          <p:cNvPicPr>
            <a:picLocks noChangeAspect="1"/>
          </p:cNvPicPr>
          <p:nvPr/>
        </p:nvPicPr>
        <p:blipFill>
          <a:blip r:embed="rId5"/>
          <a:stretch>
            <a:fillRect/>
          </a:stretch>
        </p:blipFill>
        <p:spPr>
          <a:xfrm>
            <a:off x="589169" y="1640962"/>
            <a:ext cx="6369613" cy="1596649"/>
          </a:xfrm>
          <a:prstGeom prst="rect">
            <a:avLst/>
          </a:prstGeom>
        </p:spPr>
      </p:pic>
      <p:pic>
        <p:nvPicPr>
          <p:cNvPr id="4" name="Picture 3">
            <a:extLst>
              <a:ext uri="{FF2B5EF4-FFF2-40B4-BE49-F238E27FC236}">
                <a16:creationId xmlns:a16="http://schemas.microsoft.com/office/drawing/2014/main" id="{0CC0468A-B7FC-4945-B2E7-44985389CF38}"/>
              </a:ext>
            </a:extLst>
          </p:cNvPr>
          <p:cNvPicPr>
            <a:picLocks noChangeAspect="1"/>
          </p:cNvPicPr>
          <p:nvPr/>
        </p:nvPicPr>
        <p:blipFill>
          <a:blip r:embed="rId6"/>
          <a:stretch>
            <a:fillRect/>
          </a:stretch>
        </p:blipFill>
        <p:spPr>
          <a:xfrm>
            <a:off x="1648282" y="3972524"/>
            <a:ext cx="3613464" cy="456796"/>
          </a:xfrm>
          <a:prstGeom prst="rect">
            <a:avLst/>
          </a:prstGeom>
        </p:spPr>
      </p:pic>
      <p:sp>
        <p:nvSpPr>
          <p:cNvPr id="7" name="Arrow: Down 6">
            <a:extLst>
              <a:ext uri="{FF2B5EF4-FFF2-40B4-BE49-F238E27FC236}">
                <a16:creationId xmlns:a16="http://schemas.microsoft.com/office/drawing/2014/main" id="{CB6CC485-E59D-47A9-B496-CD84C5CDF124}"/>
              </a:ext>
            </a:extLst>
          </p:cNvPr>
          <p:cNvSpPr/>
          <p:nvPr/>
        </p:nvSpPr>
        <p:spPr>
          <a:xfrm>
            <a:off x="3315750" y="3351966"/>
            <a:ext cx="159026" cy="45679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pic>
        <p:nvPicPr>
          <p:cNvPr id="355" name="Google Shape;355;gadd317ae2b_0_11"/>
          <p:cNvPicPr preferRelativeResize="0"/>
          <p:nvPr/>
        </p:nvPicPr>
        <p:blipFill>
          <a:blip r:embed="rId4">
            <a:alphaModFix/>
          </a:blip>
          <a:stretch>
            <a:fillRect/>
          </a:stretch>
        </p:blipFill>
        <p:spPr>
          <a:xfrm>
            <a:off x="7245332" y="1643151"/>
            <a:ext cx="4429670" cy="3147510"/>
          </a:xfrm>
          <a:prstGeom prst="rect">
            <a:avLst/>
          </a:prstGeom>
          <a:noFill/>
          <a:ln>
            <a:noFill/>
          </a:ln>
        </p:spPr>
      </p:pic>
      <p:sp>
        <p:nvSpPr>
          <p:cNvPr id="16" name="Google Shape;323;p3">
            <a:extLst>
              <a:ext uri="{FF2B5EF4-FFF2-40B4-BE49-F238E27FC236}">
                <a16:creationId xmlns:a16="http://schemas.microsoft.com/office/drawing/2014/main" id="{6ABB0313-025C-463F-8018-978B5AF579E2}"/>
              </a:ext>
            </a:extLst>
          </p:cNvPr>
          <p:cNvSpPr/>
          <p:nvPr/>
        </p:nvSpPr>
        <p:spPr>
          <a:xfrm>
            <a:off x="467476" y="4159130"/>
            <a:ext cx="6307500" cy="1598984"/>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dirty="0"/>
              <a:t>The Huffman coding algorithm </a:t>
            </a:r>
            <a:r>
              <a:rPr lang="en-US" sz="1400" b="0" i="0" u="none" strike="noStrike" cap="none" dirty="0">
                <a:latin typeface="Arial"/>
                <a:ea typeface="Arial"/>
                <a:cs typeface="Arial"/>
                <a:sym typeface="Arial"/>
              </a:rPr>
              <a:t>makes easier to access the data with more frequency and “harder” to access the information with less frequency, which just means it will take more steps to access this information. in this case the elements with higher frequency need more resources and therefore we make it easier for the computer to access them. To decompress the information, we make use of 0 (left) and 1(right) in the tree where we put our data. So, to access each piece of information we use a specific code made of 0’s and 1’s</a:t>
            </a:r>
            <a:endParaRPr sz="1400" b="0" i="0" u="none" strike="noStrike" cap="none" dirty="0">
              <a:latin typeface="Arial"/>
              <a:ea typeface="Arial"/>
              <a:cs typeface="Arial"/>
              <a:sym typeface="Arial"/>
            </a:endParaRPr>
          </a:p>
        </p:txBody>
      </p:sp>
      <p:sp>
        <p:nvSpPr>
          <p:cNvPr id="3" name="Oval 2">
            <a:extLst>
              <a:ext uri="{FF2B5EF4-FFF2-40B4-BE49-F238E27FC236}">
                <a16:creationId xmlns:a16="http://schemas.microsoft.com/office/drawing/2014/main" id="{69FA1E0A-E406-42A5-97E6-337930DE3284}"/>
              </a:ext>
            </a:extLst>
          </p:cNvPr>
          <p:cNvSpPr/>
          <p:nvPr/>
        </p:nvSpPr>
        <p:spPr>
          <a:xfrm>
            <a:off x="1931350" y="1395323"/>
            <a:ext cx="179461" cy="1794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Oval 18">
            <a:extLst>
              <a:ext uri="{FF2B5EF4-FFF2-40B4-BE49-F238E27FC236}">
                <a16:creationId xmlns:a16="http://schemas.microsoft.com/office/drawing/2014/main" id="{87D66F9B-51AE-4394-B803-7B5CF1F6284F}"/>
              </a:ext>
            </a:extLst>
          </p:cNvPr>
          <p:cNvSpPr/>
          <p:nvPr/>
        </p:nvSpPr>
        <p:spPr>
          <a:xfrm>
            <a:off x="2703848" y="1900103"/>
            <a:ext cx="179461" cy="1794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Oval 19">
            <a:extLst>
              <a:ext uri="{FF2B5EF4-FFF2-40B4-BE49-F238E27FC236}">
                <a16:creationId xmlns:a16="http://schemas.microsoft.com/office/drawing/2014/main" id="{51E2F50B-EC6F-4384-955B-F0EE78A1DDF2}"/>
              </a:ext>
            </a:extLst>
          </p:cNvPr>
          <p:cNvSpPr/>
          <p:nvPr/>
        </p:nvSpPr>
        <p:spPr>
          <a:xfrm>
            <a:off x="2071458" y="2412873"/>
            <a:ext cx="179461" cy="1794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Oval 20">
            <a:extLst>
              <a:ext uri="{FF2B5EF4-FFF2-40B4-BE49-F238E27FC236}">
                <a16:creationId xmlns:a16="http://schemas.microsoft.com/office/drawing/2014/main" id="{BDA85ACB-5387-4947-9A73-127B1BCB6EA7}"/>
              </a:ext>
            </a:extLst>
          </p:cNvPr>
          <p:cNvSpPr/>
          <p:nvPr/>
        </p:nvSpPr>
        <p:spPr>
          <a:xfrm>
            <a:off x="3261703" y="2412873"/>
            <a:ext cx="179461" cy="1794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EEE4343A-8FC3-4141-A977-7DFAD88E8BF8}"/>
              </a:ext>
            </a:extLst>
          </p:cNvPr>
          <p:cNvSpPr txBox="1"/>
          <p:nvPr/>
        </p:nvSpPr>
        <p:spPr>
          <a:xfrm>
            <a:off x="2355650" y="1458485"/>
            <a:ext cx="330248" cy="369332"/>
          </a:xfrm>
          <a:prstGeom prst="rect">
            <a:avLst/>
          </a:prstGeom>
          <a:noFill/>
        </p:spPr>
        <p:txBody>
          <a:bodyPr wrap="square" rtlCol="0">
            <a:spAutoFit/>
          </a:bodyPr>
          <a:lstStyle/>
          <a:p>
            <a:r>
              <a:rPr lang="es-CO" sz="1800" dirty="0">
                <a:solidFill>
                  <a:schemeClr val="accent5"/>
                </a:solidFill>
              </a:rPr>
              <a:t>1</a:t>
            </a:r>
          </a:p>
        </p:txBody>
      </p:sp>
      <p:sp>
        <p:nvSpPr>
          <p:cNvPr id="23" name="TextBox 22">
            <a:extLst>
              <a:ext uri="{FF2B5EF4-FFF2-40B4-BE49-F238E27FC236}">
                <a16:creationId xmlns:a16="http://schemas.microsoft.com/office/drawing/2014/main" id="{B4500BE4-422D-4180-91B9-697D17012A99}"/>
              </a:ext>
            </a:extLst>
          </p:cNvPr>
          <p:cNvSpPr txBox="1"/>
          <p:nvPr/>
        </p:nvSpPr>
        <p:spPr>
          <a:xfrm>
            <a:off x="3021185" y="1980375"/>
            <a:ext cx="330248" cy="369332"/>
          </a:xfrm>
          <a:prstGeom prst="rect">
            <a:avLst/>
          </a:prstGeom>
          <a:noFill/>
        </p:spPr>
        <p:txBody>
          <a:bodyPr wrap="square" rtlCol="0">
            <a:spAutoFit/>
          </a:bodyPr>
          <a:lstStyle/>
          <a:p>
            <a:r>
              <a:rPr lang="es-CO" sz="1800" dirty="0">
                <a:solidFill>
                  <a:schemeClr val="accent5"/>
                </a:solidFill>
              </a:rPr>
              <a:t>1</a:t>
            </a:r>
          </a:p>
        </p:txBody>
      </p:sp>
      <p:sp>
        <p:nvSpPr>
          <p:cNvPr id="24" name="TextBox 23">
            <a:extLst>
              <a:ext uri="{FF2B5EF4-FFF2-40B4-BE49-F238E27FC236}">
                <a16:creationId xmlns:a16="http://schemas.microsoft.com/office/drawing/2014/main" id="{EC7B2F02-0A19-46EA-88C0-61470B168C9D}"/>
              </a:ext>
            </a:extLst>
          </p:cNvPr>
          <p:cNvSpPr txBox="1"/>
          <p:nvPr/>
        </p:nvSpPr>
        <p:spPr>
          <a:xfrm>
            <a:off x="3455969" y="2509262"/>
            <a:ext cx="330248" cy="369332"/>
          </a:xfrm>
          <a:prstGeom prst="rect">
            <a:avLst/>
          </a:prstGeom>
          <a:noFill/>
        </p:spPr>
        <p:txBody>
          <a:bodyPr wrap="square" rtlCol="0">
            <a:spAutoFit/>
          </a:bodyPr>
          <a:lstStyle/>
          <a:p>
            <a:r>
              <a:rPr lang="es-CO" sz="1800" dirty="0">
                <a:solidFill>
                  <a:schemeClr val="accent5"/>
                </a:solidFill>
              </a:rPr>
              <a:t>1</a:t>
            </a:r>
          </a:p>
        </p:txBody>
      </p:sp>
      <p:sp>
        <p:nvSpPr>
          <p:cNvPr id="25" name="TextBox 24">
            <a:extLst>
              <a:ext uri="{FF2B5EF4-FFF2-40B4-BE49-F238E27FC236}">
                <a16:creationId xmlns:a16="http://schemas.microsoft.com/office/drawing/2014/main" id="{2DFA92BA-2DA5-4AA7-A831-7B1C02D96494}"/>
              </a:ext>
            </a:extLst>
          </p:cNvPr>
          <p:cNvSpPr txBox="1"/>
          <p:nvPr/>
        </p:nvSpPr>
        <p:spPr>
          <a:xfrm>
            <a:off x="2250919" y="2509262"/>
            <a:ext cx="330248" cy="369332"/>
          </a:xfrm>
          <a:prstGeom prst="rect">
            <a:avLst/>
          </a:prstGeom>
          <a:noFill/>
        </p:spPr>
        <p:txBody>
          <a:bodyPr wrap="square" rtlCol="0">
            <a:spAutoFit/>
          </a:bodyPr>
          <a:lstStyle/>
          <a:p>
            <a:r>
              <a:rPr lang="es-CO" sz="1800" dirty="0">
                <a:solidFill>
                  <a:schemeClr val="accent5"/>
                </a:solidFill>
              </a:rPr>
              <a:t>1</a:t>
            </a:r>
          </a:p>
        </p:txBody>
      </p:sp>
      <p:sp>
        <p:nvSpPr>
          <p:cNvPr id="26" name="TextBox 25">
            <a:extLst>
              <a:ext uri="{FF2B5EF4-FFF2-40B4-BE49-F238E27FC236}">
                <a16:creationId xmlns:a16="http://schemas.microsoft.com/office/drawing/2014/main" id="{31AD4AED-24F5-4000-8F37-30C355AF3CC6}"/>
              </a:ext>
            </a:extLst>
          </p:cNvPr>
          <p:cNvSpPr txBox="1"/>
          <p:nvPr/>
        </p:nvSpPr>
        <p:spPr>
          <a:xfrm>
            <a:off x="2598565" y="3168591"/>
            <a:ext cx="330248" cy="369332"/>
          </a:xfrm>
          <a:prstGeom prst="rect">
            <a:avLst/>
          </a:prstGeom>
          <a:noFill/>
        </p:spPr>
        <p:txBody>
          <a:bodyPr wrap="square" rtlCol="0">
            <a:spAutoFit/>
          </a:bodyPr>
          <a:lstStyle/>
          <a:p>
            <a:r>
              <a:rPr lang="es-CO" sz="1800" dirty="0">
                <a:solidFill>
                  <a:schemeClr val="accent5"/>
                </a:solidFill>
              </a:rPr>
              <a:t>1</a:t>
            </a:r>
          </a:p>
        </p:txBody>
      </p:sp>
      <p:sp>
        <p:nvSpPr>
          <p:cNvPr id="27" name="TextBox 26">
            <a:extLst>
              <a:ext uri="{FF2B5EF4-FFF2-40B4-BE49-F238E27FC236}">
                <a16:creationId xmlns:a16="http://schemas.microsoft.com/office/drawing/2014/main" id="{DE9482A2-2652-4822-B660-E8A79A3409F5}"/>
              </a:ext>
            </a:extLst>
          </p:cNvPr>
          <p:cNvSpPr txBox="1"/>
          <p:nvPr/>
        </p:nvSpPr>
        <p:spPr>
          <a:xfrm>
            <a:off x="1285191" y="1390119"/>
            <a:ext cx="330248" cy="369332"/>
          </a:xfrm>
          <a:prstGeom prst="rect">
            <a:avLst/>
          </a:prstGeom>
          <a:noFill/>
        </p:spPr>
        <p:txBody>
          <a:bodyPr wrap="square" rtlCol="0">
            <a:spAutoFit/>
          </a:bodyPr>
          <a:lstStyle/>
          <a:p>
            <a:r>
              <a:rPr lang="es-CO" sz="1800" dirty="0">
                <a:solidFill>
                  <a:schemeClr val="accent5"/>
                </a:solidFill>
              </a:rPr>
              <a:t>0</a:t>
            </a:r>
          </a:p>
        </p:txBody>
      </p:sp>
      <p:sp>
        <p:nvSpPr>
          <p:cNvPr id="28" name="Oval 27">
            <a:extLst>
              <a:ext uri="{FF2B5EF4-FFF2-40B4-BE49-F238E27FC236}">
                <a16:creationId xmlns:a16="http://schemas.microsoft.com/office/drawing/2014/main" id="{643F45D2-44C9-42EC-84D0-FFE8239085E5}"/>
              </a:ext>
            </a:extLst>
          </p:cNvPr>
          <p:cNvSpPr/>
          <p:nvPr/>
        </p:nvSpPr>
        <p:spPr>
          <a:xfrm>
            <a:off x="2419104" y="3038725"/>
            <a:ext cx="179461" cy="17946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TextBox 28">
            <a:extLst>
              <a:ext uri="{FF2B5EF4-FFF2-40B4-BE49-F238E27FC236}">
                <a16:creationId xmlns:a16="http://schemas.microsoft.com/office/drawing/2014/main" id="{A2D36647-A69D-4A57-9A9B-923B155EE992}"/>
              </a:ext>
            </a:extLst>
          </p:cNvPr>
          <p:cNvSpPr txBox="1"/>
          <p:nvPr/>
        </p:nvSpPr>
        <p:spPr>
          <a:xfrm>
            <a:off x="1690832" y="2522054"/>
            <a:ext cx="330248" cy="369332"/>
          </a:xfrm>
          <a:prstGeom prst="rect">
            <a:avLst/>
          </a:prstGeom>
          <a:noFill/>
        </p:spPr>
        <p:txBody>
          <a:bodyPr wrap="square" rtlCol="0">
            <a:spAutoFit/>
          </a:bodyPr>
          <a:lstStyle/>
          <a:p>
            <a:r>
              <a:rPr lang="es-CO" sz="1800" dirty="0">
                <a:solidFill>
                  <a:schemeClr val="accent5"/>
                </a:solidFill>
              </a:rPr>
              <a:t>0</a:t>
            </a:r>
          </a:p>
        </p:txBody>
      </p:sp>
      <p:sp>
        <p:nvSpPr>
          <p:cNvPr id="30" name="TextBox 29">
            <a:extLst>
              <a:ext uri="{FF2B5EF4-FFF2-40B4-BE49-F238E27FC236}">
                <a16:creationId xmlns:a16="http://schemas.microsoft.com/office/drawing/2014/main" id="{64B9963A-FABB-4FFC-927E-08D5C951D5F6}"/>
              </a:ext>
            </a:extLst>
          </p:cNvPr>
          <p:cNvSpPr txBox="1"/>
          <p:nvPr/>
        </p:nvSpPr>
        <p:spPr>
          <a:xfrm>
            <a:off x="2070560" y="3134348"/>
            <a:ext cx="330248" cy="369332"/>
          </a:xfrm>
          <a:prstGeom prst="rect">
            <a:avLst/>
          </a:prstGeom>
          <a:noFill/>
        </p:spPr>
        <p:txBody>
          <a:bodyPr wrap="square" rtlCol="0">
            <a:spAutoFit/>
          </a:bodyPr>
          <a:lstStyle/>
          <a:p>
            <a:r>
              <a:rPr lang="es-CO" sz="1800" dirty="0">
                <a:solidFill>
                  <a:schemeClr val="accent5"/>
                </a:solidFill>
              </a:rPr>
              <a:t>0</a:t>
            </a:r>
          </a:p>
        </p:txBody>
      </p:sp>
      <p:sp>
        <p:nvSpPr>
          <p:cNvPr id="31" name="TextBox 30">
            <a:extLst>
              <a:ext uri="{FF2B5EF4-FFF2-40B4-BE49-F238E27FC236}">
                <a16:creationId xmlns:a16="http://schemas.microsoft.com/office/drawing/2014/main" id="{DB9ECA6F-85CB-49CF-9379-ACF88C257B99}"/>
              </a:ext>
            </a:extLst>
          </p:cNvPr>
          <p:cNvSpPr txBox="1"/>
          <p:nvPr/>
        </p:nvSpPr>
        <p:spPr>
          <a:xfrm>
            <a:off x="2268317" y="1996941"/>
            <a:ext cx="330248" cy="369332"/>
          </a:xfrm>
          <a:prstGeom prst="rect">
            <a:avLst/>
          </a:prstGeom>
          <a:noFill/>
        </p:spPr>
        <p:txBody>
          <a:bodyPr wrap="square" rtlCol="0">
            <a:spAutoFit/>
          </a:bodyPr>
          <a:lstStyle/>
          <a:p>
            <a:r>
              <a:rPr lang="es-CO" sz="1800" dirty="0">
                <a:solidFill>
                  <a:schemeClr val="accent5"/>
                </a:solidFill>
              </a:rPr>
              <a:t>0</a:t>
            </a:r>
          </a:p>
        </p:txBody>
      </p:sp>
      <p:sp>
        <p:nvSpPr>
          <p:cNvPr id="32" name="TextBox 31">
            <a:extLst>
              <a:ext uri="{FF2B5EF4-FFF2-40B4-BE49-F238E27FC236}">
                <a16:creationId xmlns:a16="http://schemas.microsoft.com/office/drawing/2014/main" id="{76CAB8BC-B756-4511-9BAD-5671815DBC83}"/>
              </a:ext>
            </a:extLst>
          </p:cNvPr>
          <p:cNvSpPr txBox="1"/>
          <p:nvPr/>
        </p:nvSpPr>
        <p:spPr>
          <a:xfrm>
            <a:off x="2924742" y="2522054"/>
            <a:ext cx="330248" cy="369332"/>
          </a:xfrm>
          <a:prstGeom prst="rect">
            <a:avLst/>
          </a:prstGeom>
          <a:noFill/>
        </p:spPr>
        <p:txBody>
          <a:bodyPr wrap="square" rtlCol="0">
            <a:spAutoFit/>
          </a:bodyPr>
          <a:lstStyle/>
          <a:p>
            <a:r>
              <a:rPr lang="es-CO" sz="1800" dirty="0">
                <a:solidFill>
                  <a:schemeClr val="accent5"/>
                </a:solidFill>
              </a:rPr>
              <a:t>0</a:t>
            </a:r>
          </a:p>
        </p:txBody>
      </p:sp>
      <p:cxnSp>
        <p:nvCxnSpPr>
          <p:cNvPr id="6" name="Straight Arrow Connector 5">
            <a:extLst>
              <a:ext uri="{FF2B5EF4-FFF2-40B4-BE49-F238E27FC236}">
                <a16:creationId xmlns:a16="http://schemas.microsoft.com/office/drawing/2014/main" id="{9092A130-DD6D-4C78-8203-6E8EDC8B95A1}"/>
              </a:ext>
            </a:extLst>
          </p:cNvPr>
          <p:cNvCxnSpPr>
            <a:cxnSpLocks/>
          </p:cNvCxnSpPr>
          <p:nvPr/>
        </p:nvCxnSpPr>
        <p:spPr>
          <a:xfrm flipH="1">
            <a:off x="1280250" y="1537881"/>
            <a:ext cx="651100" cy="35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F96CA5-F199-41A4-936F-A767A047FD35}"/>
              </a:ext>
            </a:extLst>
          </p:cNvPr>
          <p:cNvCxnSpPr>
            <a:stCxn id="3" idx="5"/>
          </p:cNvCxnSpPr>
          <p:nvPr/>
        </p:nvCxnSpPr>
        <p:spPr>
          <a:xfrm>
            <a:off x="2084530" y="1548503"/>
            <a:ext cx="601368" cy="373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B8EF63-2818-4ECE-B5E6-998049319412}"/>
              </a:ext>
            </a:extLst>
          </p:cNvPr>
          <p:cNvCxnSpPr>
            <a:cxnSpLocks/>
          </p:cNvCxnSpPr>
          <p:nvPr/>
        </p:nvCxnSpPr>
        <p:spPr>
          <a:xfrm>
            <a:off x="2876684" y="2069524"/>
            <a:ext cx="378306" cy="36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DD9F1D-A415-4777-AF3A-81AF66BE63D7}"/>
              </a:ext>
            </a:extLst>
          </p:cNvPr>
          <p:cNvCxnSpPr>
            <a:cxnSpLocks/>
          </p:cNvCxnSpPr>
          <p:nvPr/>
        </p:nvCxnSpPr>
        <p:spPr>
          <a:xfrm>
            <a:off x="3398092" y="2594640"/>
            <a:ext cx="223001" cy="43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2BADC88-C197-4D77-8C0D-25DC1A74A43A}"/>
              </a:ext>
            </a:extLst>
          </p:cNvPr>
          <p:cNvCxnSpPr>
            <a:cxnSpLocks/>
            <a:stCxn id="21" idx="3"/>
          </p:cNvCxnSpPr>
          <p:nvPr/>
        </p:nvCxnSpPr>
        <p:spPr>
          <a:xfrm flipH="1">
            <a:off x="3021186" y="2566053"/>
            <a:ext cx="266798" cy="46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CCF19A7-B2F9-4E7E-BC84-E9C160282183}"/>
              </a:ext>
            </a:extLst>
          </p:cNvPr>
          <p:cNvCxnSpPr>
            <a:cxnSpLocks/>
          </p:cNvCxnSpPr>
          <p:nvPr/>
        </p:nvCxnSpPr>
        <p:spPr>
          <a:xfrm flipH="1">
            <a:off x="1807040" y="2573846"/>
            <a:ext cx="288601" cy="45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10F354-0B35-45D9-82B3-9160063E56C7}"/>
              </a:ext>
            </a:extLst>
          </p:cNvPr>
          <p:cNvCxnSpPr>
            <a:cxnSpLocks/>
            <a:endCxn id="28" idx="1"/>
          </p:cNvCxnSpPr>
          <p:nvPr/>
        </p:nvCxnSpPr>
        <p:spPr>
          <a:xfrm>
            <a:off x="2221873" y="2580867"/>
            <a:ext cx="223512" cy="48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59D2227-DE54-45BD-994E-9D2206201B00}"/>
              </a:ext>
            </a:extLst>
          </p:cNvPr>
          <p:cNvCxnSpPr>
            <a:cxnSpLocks/>
          </p:cNvCxnSpPr>
          <p:nvPr/>
        </p:nvCxnSpPr>
        <p:spPr>
          <a:xfrm>
            <a:off x="2580269" y="3224204"/>
            <a:ext cx="197757" cy="36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986040-19D2-4729-BCF6-B645F95C5721}"/>
              </a:ext>
            </a:extLst>
          </p:cNvPr>
          <p:cNvCxnSpPr>
            <a:cxnSpLocks/>
          </p:cNvCxnSpPr>
          <p:nvPr/>
        </p:nvCxnSpPr>
        <p:spPr>
          <a:xfrm flipH="1">
            <a:off x="2221873" y="3230221"/>
            <a:ext cx="223512" cy="35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CE12969-7480-4BEF-B2CB-AA1597FFE26D}"/>
              </a:ext>
            </a:extLst>
          </p:cNvPr>
          <p:cNvSpPr/>
          <p:nvPr/>
        </p:nvSpPr>
        <p:spPr>
          <a:xfrm>
            <a:off x="982766" y="1900103"/>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TextBox 39">
            <a:extLst>
              <a:ext uri="{FF2B5EF4-FFF2-40B4-BE49-F238E27FC236}">
                <a16:creationId xmlns:a16="http://schemas.microsoft.com/office/drawing/2014/main" id="{B27CD6B8-8DFD-4EF4-A3EB-CA08BE64F975}"/>
              </a:ext>
            </a:extLst>
          </p:cNvPr>
          <p:cNvSpPr txBox="1"/>
          <p:nvPr/>
        </p:nvSpPr>
        <p:spPr>
          <a:xfrm>
            <a:off x="999279" y="1873830"/>
            <a:ext cx="280971" cy="307777"/>
          </a:xfrm>
          <a:prstGeom prst="rect">
            <a:avLst/>
          </a:prstGeom>
          <a:noFill/>
        </p:spPr>
        <p:txBody>
          <a:bodyPr wrap="square" rtlCol="0">
            <a:spAutoFit/>
          </a:bodyPr>
          <a:lstStyle/>
          <a:p>
            <a:r>
              <a:rPr lang="es-CO" dirty="0"/>
              <a:t>a</a:t>
            </a:r>
          </a:p>
        </p:txBody>
      </p:sp>
      <p:sp>
        <p:nvSpPr>
          <p:cNvPr id="59" name="Rectangle 58">
            <a:extLst>
              <a:ext uri="{FF2B5EF4-FFF2-40B4-BE49-F238E27FC236}">
                <a16:creationId xmlns:a16="http://schemas.microsoft.com/office/drawing/2014/main" id="{2543EBD4-77D7-4712-8682-B951118E54DF}"/>
              </a:ext>
            </a:extLst>
          </p:cNvPr>
          <p:cNvSpPr/>
          <p:nvPr/>
        </p:nvSpPr>
        <p:spPr>
          <a:xfrm>
            <a:off x="1647947" y="3023086"/>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ectangle 59">
            <a:extLst>
              <a:ext uri="{FF2B5EF4-FFF2-40B4-BE49-F238E27FC236}">
                <a16:creationId xmlns:a16="http://schemas.microsoft.com/office/drawing/2014/main" id="{DAC59ECA-3DB8-451B-844D-9A811246E04D}"/>
              </a:ext>
            </a:extLst>
          </p:cNvPr>
          <p:cNvSpPr/>
          <p:nvPr/>
        </p:nvSpPr>
        <p:spPr>
          <a:xfrm>
            <a:off x="2074063" y="3601024"/>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Rectangle 60">
            <a:extLst>
              <a:ext uri="{FF2B5EF4-FFF2-40B4-BE49-F238E27FC236}">
                <a16:creationId xmlns:a16="http://schemas.microsoft.com/office/drawing/2014/main" id="{7ACC5C9F-30F2-4024-A21B-F3308EE9EDCF}"/>
              </a:ext>
            </a:extLst>
          </p:cNvPr>
          <p:cNvSpPr/>
          <p:nvPr/>
        </p:nvSpPr>
        <p:spPr>
          <a:xfrm>
            <a:off x="2642365" y="3612081"/>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Rectangle 61">
            <a:extLst>
              <a:ext uri="{FF2B5EF4-FFF2-40B4-BE49-F238E27FC236}">
                <a16:creationId xmlns:a16="http://schemas.microsoft.com/office/drawing/2014/main" id="{4125DF42-FB0F-450B-BD0D-F01A2B6659B1}"/>
              </a:ext>
            </a:extLst>
          </p:cNvPr>
          <p:cNvSpPr/>
          <p:nvPr/>
        </p:nvSpPr>
        <p:spPr>
          <a:xfrm>
            <a:off x="2897233" y="3020515"/>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angle 62">
            <a:extLst>
              <a:ext uri="{FF2B5EF4-FFF2-40B4-BE49-F238E27FC236}">
                <a16:creationId xmlns:a16="http://schemas.microsoft.com/office/drawing/2014/main" id="{6D884B0F-0EC6-4870-8B1B-54F191CCB8E2}"/>
              </a:ext>
            </a:extLst>
          </p:cNvPr>
          <p:cNvSpPr/>
          <p:nvPr/>
        </p:nvSpPr>
        <p:spPr>
          <a:xfrm>
            <a:off x="3469880" y="3020514"/>
            <a:ext cx="302425" cy="255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TextBox 63">
            <a:extLst>
              <a:ext uri="{FF2B5EF4-FFF2-40B4-BE49-F238E27FC236}">
                <a16:creationId xmlns:a16="http://schemas.microsoft.com/office/drawing/2014/main" id="{439807CB-C5A7-4F33-8AB4-17374E825592}"/>
              </a:ext>
            </a:extLst>
          </p:cNvPr>
          <p:cNvSpPr txBox="1"/>
          <p:nvPr/>
        </p:nvSpPr>
        <p:spPr>
          <a:xfrm>
            <a:off x="3477369" y="2974567"/>
            <a:ext cx="280971" cy="307777"/>
          </a:xfrm>
          <a:prstGeom prst="rect">
            <a:avLst/>
          </a:prstGeom>
          <a:noFill/>
        </p:spPr>
        <p:txBody>
          <a:bodyPr wrap="square" rtlCol="0">
            <a:spAutoFit/>
          </a:bodyPr>
          <a:lstStyle/>
          <a:p>
            <a:r>
              <a:rPr lang="es-CO" dirty="0"/>
              <a:t>b</a:t>
            </a:r>
          </a:p>
        </p:txBody>
      </p:sp>
      <p:sp>
        <p:nvSpPr>
          <p:cNvPr id="65" name="TextBox 64">
            <a:extLst>
              <a:ext uri="{FF2B5EF4-FFF2-40B4-BE49-F238E27FC236}">
                <a16:creationId xmlns:a16="http://schemas.microsoft.com/office/drawing/2014/main" id="{B02A6CDC-09C4-420C-8EDB-C64628F2945E}"/>
              </a:ext>
            </a:extLst>
          </p:cNvPr>
          <p:cNvSpPr txBox="1"/>
          <p:nvPr/>
        </p:nvSpPr>
        <p:spPr>
          <a:xfrm>
            <a:off x="2929363" y="2999963"/>
            <a:ext cx="280971" cy="307777"/>
          </a:xfrm>
          <a:prstGeom prst="rect">
            <a:avLst/>
          </a:prstGeom>
          <a:noFill/>
        </p:spPr>
        <p:txBody>
          <a:bodyPr wrap="square" rtlCol="0">
            <a:spAutoFit/>
          </a:bodyPr>
          <a:lstStyle/>
          <a:p>
            <a:r>
              <a:rPr lang="es-CO" dirty="0"/>
              <a:t>r</a:t>
            </a:r>
          </a:p>
        </p:txBody>
      </p:sp>
      <p:sp>
        <p:nvSpPr>
          <p:cNvPr id="66" name="TextBox 65">
            <a:extLst>
              <a:ext uri="{FF2B5EF4-FFF2-40B4-BE49-F238E27FC236}">
                <a16:creationId xmlns:a16="http://schemas.microsoft.com/office/drawing/2014/main" id="{03933633-8C3D-4AF9-9DFC-F9CA6E031C87}"/>
              </a:ext>
            </a:extLst>
          </p:cNvPr>
          <p:cNvSpPr txBox="1"/>
          <p:nvPr/>
        </p:nvSpPr>
        <p:spPr>
          <a:xfrm>
            <a:off x="2653091" y="3566229"/>
            <a:ext cx="280971" cy="307777"/>
          </a:xfrm>
          <a:prstGeom prst="rect">
            <a:avLst/>
          </a:prstGeom>
          <a:noFill/>
        </p:spPr>
        <p:txBody>
          <a:bodyPr wrap="square" rtlCol="0">
            <a:spAutoFit/>
          </a:bodyPr>
          <a:lstStyle/>
          <a:p>
            <a:r>
              <a:rPr lang="es-CO" dirty="0"/>
              <a:t>c</a:t>
            </a:r>
          </a:p>
        </p:txBody>
      </p:sp>
      <p:sp>
        <p:nvSpPr>
          <p:cNvPr id="67" name="TextBox 66">
            <a:extLst>
              <a:ext uri="{FF2B5EF4-FFF2-40B4-BE49-F238E27FC236}">
                <a16:creationId xmlns:a16="http://schemas.microsoft.com/office/drawing/2014/main" id="{22624AA1-359F-4629-820E-4EEACE40573D}"/>
              </a:ext>
            </a:extLst>
          </p:cNvPr>
          <p:cNvSpPr txBox="1"/>
          <p:nvPr/>
        </p:nvSpPr>
        <p:spPr>
          <a:xfrm>
            <a:off x="2095198" y="3568333"/>
            <a:ext cx="280971" cy="307777"/>
          </a:xfrm>
          <a:prstGeom prst="rect">
            <a:avLst/>
          </a:prstGeom>
          <a:noFill/>
        </p:spPr>
        <p:txBody>
          <a:bodyPr wrap="square" rtlCol="0">
            <a:spAutoFit/>
          </a:bodyPr>
          <a:lstStyle/>
          <a:p>
            <a:r>
              <a:rPr lang="es-CO" dirty="0"/>
              <a:t>!</a:t>
            </a:r>
          </a:p>
        </p:txBody>
      </p:sp>
      <p:sp>
        <p:nvSpPr>
          <p:cNvPr id="68" name="TextBox 67">
            <a:extLst>
              <a:ext uri="{FF2B5EF4-FFF2-40B4-BE49-F238E27FC236}">
                <a16:creationId xmlns:a16="http://schemas.microsoft.com/office/drawing/2014/main" id="{90BA1875-72D1-4F4B-99D7-146851070091}"/>
              </a:ext>
            </a:extLst>
          </p:cNvPr>
          <p:cNvSpPr txBox="1"/>
          <p:nvPr/>
        </p:nvSpPr>
        <p:spPr>
          <a:xfrm>
            <a:off x="1666554" y="2994366"/>
            <a:ext cx="280971" cy="307777"/>
          </a:xfrm>
          <a:prstGeom prst="rect">
            <a:avLst/>
          </a:prstGeom>
          <a:noFill/>
        </p:spPr>
        <p:txBody>
          <a:bodyPr wrap="square" rtlCol="0">
            <a:spAutoFit/>
          </a:bodyPr>
          <a:lstStyle/>
          <a:p>
            <a:r>
              <a:rPr lang="es-CO" dirty="0"/>
              <a:t>d</a:t>
            </a:r>
          </a:p>
        </p:txBody>
      </p:sp>
      <p:cxnSp>
        <p:nvCxnSpPr>
          <p:cNvPr id="69" name="Straight Arrow Connector 68">
            <a:extLst>
              <a:ext uri="{FF2B5EF4-FFF2-40B4-BE49-F238E27FC236}">
                <a16:creationId xmlns:a16="http://schemas.microsoft.com/office/drawing/2014/main" id="{28684D48-3A56-4CEE-B2EE-0EB979175986}"/>
              </a:ext>
            </a:extLst>
          </p:cNvPr>
          <p:cNvCxnSpPr>
            <a:cxnSpLocks/>
            <a:endCxn id="20" idx="7"/>
          </p:cNvCxnSpPr>
          <p:nvPr/>
        </p:nvCxnSpPr>
        <p:spPr>
          <a:xfrm flipH="1">
            <a:off x="2224638" y="2069524"/>
            <a:ext cx="498866" cy="36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Table 47">
            <a:extLst>
              <a:ext uri="{FF2B5EF4-FFF2-40B4-BE49-F238E27FC236}">
                <a16:creationId xmlns:a16="http://schemas.microsoft.com/office/drawing/2014/main" id="{C0822E27-F9D7-4C78-B31D-4E603606CB10}"/>
              </a:ext>
            </a:extLst>
          </p:cNvPr>
          <p:cNvGraphicFramePr>
            <a:graphicFrameLocks noGrp="1"/>
          </p:cNvGraphicFramePr>
          <p:nvPr>
            <p:extLst>
              <p:ext uri="{D42A27DB-BD31-4B8C-83A1-F6EECF244321}">
                <p14:modId xmlns:p14="http://schemas.microsoft.com/office/powerpoint/2010/main" val="4137517941"/>
              </p:ext>
            </p:extLst>
          </p:nvPr>
        </p:nvGraphicFramePr>
        <p:xfrm>
          <a:off x="4425455" y="1640689"/>
          <a:ext cx="2320472" cy="2193180"/>
        </p:xfrm>
        <a:graphic>
          <a:graphicData uri="http://schemas.openxmlformats.org/drawingml/2006/table">
            <a:tbl>
              <a:tblPr firstRow="1" bandRow="1">
                <a:tableStyleId>{8A676EC8-0797-4767-B48B-FE6E37549141}</a:tableStyleId>
              </a:tblPr>
              <a:tblGrid>
                <a:gridCol w="1160236">
                  <a:extLst>
                    <a:ext uri="{9D8B030D-6E8A-4147-A177-3AD203B41FA5}">
                      <a16:colId xmlns:a16="http://schemas.microsoft.com/office/drawing/2014/main" val="1659125270"/>
                    </a:ext>
                  </a:extLst>
                </a:gridCol>
                <a:gridCol w="1160236">
                  <a:extLst>
                    <a:ext uri="{9D8B030D-6E8A-4147-A177-3AD203B41FA5}">
                      <a16:colId xmlns:a16="http://schemas.microsoft.com/office/drawing/2014/main" val="4217574459"/>
                    </a:ext>
                  </a:extLst>
                </a:gridCol>
              </a:tblGrid>
              <a:tr h="316230">
                <a:tc>
                  <a:txBody>
                    <a:bodyPr/>
                    <a:lstStyle/>
                    <a:p>
                      <a:r>
                        <a:rPr lang="es-CO" dirty="0"/>
                        <a:t>CHAR</a:t>
                      </a:r>
                    </a:p>
                  </a:txBody>
                  <a:tcPr/>
                </a:tc>
                <a:tc>
                  <a:txBody>
                    <a:bodyPr/>
                    <a:lstStyle/>
                    <a:p>
                      <a:r>
                        <a:rPr lang="es-CO" dirty="0"/>
                        <a:t>ENCODING</a:t>
                      </a:r>
                    </a:p>
                  </a:txBody>
                  <a:tcPr/>
                </a:tc>
                <a:extLst>
                  <a:ext uri="{0D108BD9-81ED-4DB2-BD59-A6C34878D82A}">
                    <a16:rowId xmlns:a16="http://schemas.microsoft.com/office/drawing/2014/main" val="2649355652"/>
                  </a:ext>
                </a:extLst>
              </a:tr>
              <a:tr h="312825">
                <a:tc>
                  <a:txBody>
                    <a:bodyPr/>
                    <a:lstStyle/>
                    <a:p>
                      <a:pPr algn="ctr"/>
                      <a:r>
                        <a:rPr lang="es-CO" dirty="0"/>
                        <a:t>a</a:t>
                      </a:r>
                    </a:p>
                  </a:txBody>
                  <a:tcPr/>
                </a:tc>
                <a:tc>
                  <a:txBody>
                    <a:bodyPr/>
                    <a:lstStyle/>
                    <a:p>
                      <a:pPr algn="ctr"/>
                      <a:r>
                        <a:rPr lang="es-CO" dirty="0"/>
                        <a:t>0</a:t>
                      </a:r>
                    </a:p>
                  </a:txBody>
                  <a:tcPr/>
                </a:tc>
                <a:extLst>
                  <a:ext uri="{0D108BD9-81ED-4DB2-BD59-A6C34878D82A}">
                    <a16:rowId xmlns:a16="http://schemas.microsoft.com/office/drawing/2014/main" val="2817945663"/>
                  </a:ext>
                </a:extLst>
              </a:tr>
              <a:tr h="312825">
                <a:tc>
                  <a:txBody>
                    <a:bodyPr/>
                    <a:lstStyle/>
                    <a:p>
                      <a:pPr algn="ctr"/>
                      <a:r>
                        <a:rPr lang="es-CO" dirty="0"/>
                        <a:t>b</a:t>
                      </a:r>
                    </a:p>
                  </a:txBody>
                  <a:tcPr/>
                </a:tc>
                <a:tc>
                  <a:txBody>
                    <a:bodyPr/>
                    <a:lstStyle/>
                    <a:p>
                      <a:pPr algn="ctr"/>
                      <a:r>
                        <a:rPr lang="es-CO" dirty="0"/>
                        <a:t>111</a:t>
                      </a:r>
                    </a:p>
                  </a:txBody>
                  <a:tcPr/>
                </a:tc>
                <a:extLst>
                  <a:ext uri="{0D108BD9-81ED-4DB2-BD59-A6C34878D82A}">
                    <a16:rowId xmlns:a16="http://schemas.microsoft.com/office/drawing/2014/main" val="2537891157"/>
                  </a:ext>
                </a:extLst>
              </a:tr>
              <a:tr h="312825">
                <a:tc>
                  <a:txBody>
                    <a:bodyPr/>
                    <a:lstStyle/>
                    <a:p>
                      <a:pPr algn="ctr"/>
                      <a:r>
                        <a:rPr lang="es-CO" dirty="0"/>
                        <a:t>c</a:t>
                      </a:r>
                    </a:p>
                  </a:txBody>
                  <a:tcPr/>
                </a:tc>
                <a:tc>
                  <a:txBody>
                    <a:bodyPr/>
                    <a:lstStyle/>
                    <a:p>
                      <a:pPr algn="ctr"/>
                      <a:r>
                        <a:rPr lang="es-CO" dirty="0"/>
                        <a:t>1011</a:t>
                      </a:r>
                    </a:p>
                  </a:txBody>
                  <a:tcPr/>
                </a:tc>
                <a:extLst>
                  <a:ext uri="{0D108BD9-81ED-4DB2-BD59-A6C34878D82A}">
                    <a16:rowId xmlns:a16="http://schemas.microsoft.com/office/drawing/2014/main" val="3444460594"/>
                  </a:ext>
                </a:extLst>
              </a:tr>
              <a:tr h="312825">
                <a:tc>
                  <a:txBody>
                    <a:bodyPr/>
                    <a:lstStyle/>
                    <a:p>
                      <a:pPr algn="ctr"/>
                      <a:r>
                        <a:rPr lang="es-CO" dirty="0"/>
                        <a:t>d</a:t>
                      </a:r>
                    </a:p>
                  </a:txBody>
                  <a:tcPr/>
                </a:tc>
                <a:tc>
                  <a:txBody>
                    <a:bodyPr/>
                    <a:lstStyle/>
                    <a:p>
                      <a:pPr algn="ctr"/>
                      <a:r>
                        <a:rPr lang="es-CO" dirty="0"/>
                        <a:t>100</a:t>
                      </a:r>
                    </a:p>
                  </a:txBody>
                  <a:tcPr/>
                </a:tc>
                <a:extLst>
                  <a:ext uri="{0D108BD9-81ED-4DB2-BD59-A6C34878D82A}">
                    <a16:rowId xmlns:a16="http://schemas.microsoft.com/office/drawing/2014/main" val="676924634"/>
                  </a:ext>
                </a:extLst>
              </a:tr>
              <a:tr h="312825">
                <a:tc>
                  <a:txBody>
                    <a:bodyPr/>
                    <a:lstStyle/>
                    <a:p>
                      <a:pPr algn="ctr"/>
                      <a:r>
                        <a:rPr lang="es-CO" dirty="0"/>
                        <a:t>r</a:t>
                      </a:r>
                    </a:p>
                  </a:txBody>
                  <a:tcPr/>
                </a:tc>
                <a:tc>
                  <a:txBody>
                    <a:bodyPr/>
                    <a:lstStyle/>
                    <a:p>
                      <a:pPr algn="ctr"/>
                      <a:r>
                        <a:rPr lang="es-CO" dirty="0"/>
                        <a:t>110</a:t>
                      </a:r>
                    </a:p>
                  </a:txBody>
                  <a:tcPr/>
                </a:tc>
                <a:extLst>
                  <a:ext uri="{0D108BD9-81ED-4DB2-BD59-A6C34878D82A}">
                    <a16:rowId xmlns:a16="http://schemas.microsoft.com/office/drawing/2014/main" val="1989447749"/>
                  </a:ext>
                </a:extLst>
              </a:tr>
              <a:tr h="312825">
                <a:tc>
                  <a:txBody>
                    <a:bodyPr/>
                    <a:lstStyle/>
                    <a:p>
                      <a:pPr algn="ctr"/>
                      <a:r>
                        <a:rPr lang="es-CO" dirty="0"/>
                        <a:t>!</a:t>
                      </a:r>
                    </a:p>
                  </a:txBody>
                  <a:tcPr/>
                </a:tc>
                <a:tc>
                  <a:txBody>
                    <a:bodyPr/>
                    <a:lstStyle/>
                    <a:p>
                      <a:pPr algn="ctr"/>
                      <a:r>
                        <a:rPr lang="es-CO" dirty="0"/>
                        <a:t>1010</a:t>
                      </a:r>
                    </a:p>
                  </a:txBody>
                  <a:tcPr/>
                </a:tc>
                <a:extLst>
                  <a:ext uri="{0D108BD9-81ED-4DB2-BD59-A6C34878D82A}">
                    <a16:rowId xmlns:a16="http://schemas.microsoft.com/office/drawing/2014/main" val="103500333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Complexity</a:t>
            </a:r>
            <a:endParaRPr sz="2200" b="0" i="0" u="none" strike="noStrike" cap="none">
              <a:latin typeface="Arial"/>
              <a:ea typeface="Arial"/>
              <a:cs typeface="Arial"/>
              <a:sym typeface="Arial"/>
            </a:endParaRPr>
          </a:p>
        </p:txBody>
      </p:sp>
      <p:sp>
        <p:nvSpPr>
          <p:cNvPr id="364" name="Google Shape;364;p5"/>
          <p:cNvSpPr/>
          <p:nvPr/>
        </p:nvSpPr>
        <p:spPr>
          <a:xfrm>
            <a:off x="584640" y="4173120"/>
            <a:ext cx="5027400" cy="942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1E33"/>
                </a:solidFill>
                <a:latin typeface="Arial"/>
                <a:ea typeface="Arial"/>
                <a:cs typeface="Arial"/>
                <a:sym typeface="Arial"/>
              </a:rPr>
              <a:t>Time and memory complexity of the (In this semester, one could be </a:t>
            </a:r>
            <a:r>
              <a:rPr lang="en-US">
                <a:solidFill>
                  <a:srgbClr val="001E33"/>
                </a:solidFill>
              </a:rPr>
              <a:t>LZS, LZ77, LZ78, Huffman</a:t>
            </a:r>
            <a:r>
              <a:rPr lang="en-US" sz="1400" b="0" i="0" u="none" strike="noStrike" cap="none">
                <a:solidFill>
                  <a:srgbClr val="001E33"/>
                </a:solidFill>
                <a:latin typeface="Arial"/>
                <a:ea typeface="Arial"/>
                <a:cs typeface="Arial"/>
                <a:sym typeface="Arial"/>
              </a:rPr>
              <a:t>…  please choose) algorithm. Please explain what do N and M mean in this problem. PLEASE DO IT!</a:t>
            </a:r>
            <a:endParaRPr sz="1400" b="0" i="0" u="none" strike="noStrike" cap="none">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437640" y="520848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209055" y="500160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5145480"/>
            <a:ext cx="2932560" cy="729000"/>
          </a:xfrm>
          <a:prstGeom prst="rect">
            <a:avLst/>
          </a:prstGeom>
          <a:noFill/>
          <a:ln>
            <a:noFill/>
          </a:ln>
        </p:spPr>
        <p:txBody>
          <a:bodyPr spcFirstLastPara="1" wrap="square" lIns="90000" tIns="45000" rIns="90000" bIns="45000" anchor="t" anchorCtr="0">
            <a:spAutoFit/>
          </a:bodyPr>
          <a:lstStyle/>
          <a:p>
            <a:pPr marL="0" lvl="0" indent="0" algn="ctr" rtl="0">
              <a:spcBef>
                <a:spcPts val="0"/>
              </a:spcBef>
              <a:spcAft>
                <a:spcPts val="0"/>
              </a:spcAft>
              <a:buClr>
                <a:schemeClr val="dk1"/>
              </a:buClr>
              <a:buFont typeface="Arial"/>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159650"/>
        </p:xfrm>
        <a:graphic>
          <a:graphicData uri="http://schemas.openxmlformats.org/drawingml/2006/table">
            <a:tbl>
              <a:tblPr>
                <a:noFill/>
                <a:tableStyleId>{8A676EC8-0797-4767-B48B-FE6E37549141}</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2"/>
                          </a:solidFill>
                          <a:latin typeface="Arial"/>
                          <a:ea typeface="Arial"/>
                          <a:cs typeface="Arial"/>
                          <a:sym typeface="Arial"/>
                        </a:rPr>
                        <a:t>Time Complexity</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4"/>
                          </a:solidFill>
                          <a:latin typeface="Arial"/>
                          <a:ea typeface="Arial"/>
                          <a:cs typeface="Arial"/>
                          <a:sym typeface="Arial"/>
                        </a:rPr>
                        <a:t>Memory Complexity</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a:solidFill>
                            <a:srgbClr val="FFFFFF"/>
                          </a:solidFill>
                        </a:rPr>
                        <a:t>Image compression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a:t>
                      </a:r>
                      <a:r>
                        <a:rPr lang="en-US" sz="1800" b="0" u="none" strike="noStrike" cap="none" baseline="30000">
                          <a:solidFill>
                            <a:srgbClr val="FFFFFF"/>
                          </a:solidFill>
                          <a:latin typeface="Arial"/>
                          <a:ea typeface="Arial"/>
                          <a:cs typeface="Arial"/>
                          <a:sym typeface="Arial"/>
                        </a:rPr>
                        <a:t>2</a:t>
                      </a:r>
                      <a:r>
                        <a:rPr lang="en-US" sz="1800" b="0" u="none" strike="noStrike" cap="none">
                          <a:solidFill>
                            <a:srgbClr val="FFFFFF"/>
                          </a:solidFill>
                          <a:latin typeface="Arial"/>
                          <a:ea typeface="Arial"/>
                          <a:cs typeface="Arial"/>
                          <a:sym typeface="Arial"/>
                        </a:rPr>
                        <a:t>*M*2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a:solidFill>
                            <a:srgbClr val="FFFFFF"/>
                          </a:solidFill>
                        </a:rPr>
                        <a:t>Image decompression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a:blip r:embed="rId4">
            <a:alphaModFix/>
          </a:blip>
          <a:stretch>
            <a:fill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rgbClr val="ED7D31"/>
                </a:solidFill>
              </a:rPr>
              <a:t>Use superindices to represent the exponents. DO NOT use the ^ symbol</a:t>
            </a:r>
            <a:endParaRPr sz="1400" b="0" i="0" u="none" strike="noStrike" cap="none">
              <a:solidFill>
                <a:srgbClr val="ED7D31"/>
              </a:solidFill>
              <a:latin typeface="Arial"/>
              <a:ea typeface="Arial"/>
              <a:cs typeface="Arial"/>
              <a:sym typeface="Arial"/>
            </a:endParaRPr>
          </a:p>
        </p:txBody>
      </p:sp>
      <p:sp>
        <p:nvSpPr>
          <p:cNvPr id="378" name="Google Shape;378;p5"/>
          <p:cNvSpPr/>
          <p:nvPr/>
        </p:nvSpPr>
        <p:spPr>
          <a:xfrm flipH="1">
            <a:off x="2316012" y="5188024"/>
            <a:ext cx="518778" cy="655290"/>
          </a:xfrm>
          <a:custGeom>
            <a:avLst/>
            <a:gdLst/>
            <a:ahLst/>
            <a:cxnLst/>
            <a:rect l="l" t="t" r="r" b="b"/>
            <a:pathLst>
              <a:path w="21600" h="21600" extrusionOk="0">
                <a:moveTo>
                  <a:pt x="0" y="0"/>
                </a:moveTo>
                <a:lnTo>
                  <a:pt x="21600" y="21600"/>
                </a:lnTo>
              </a:path>
            </a:pathLst>
          </a:custGeom>
          <a:noFill/>
          <a:ln w="76300" cap="flat" cmpd="sng">
            <a:solidFill>
              <a:srgbClr val="ED7D31"/>
            </a:solidFill>
            <a:prstDash val="solid"/>
            <a:round/>
            <a:headEnd type="none" w="sm" len="sm"/>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Time and Memory Consumption</a:t>
            </a:r>
            <a:endParaRPr sz="2200" b="0" i="0" u="none" strike="noStrike" cap="none">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plots in Excel.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Time Consumption </a:t>
            </a:r>
            <a:endParaRPr sz="2200" b="0" i="0" u="none" strike="noStrike" cap="none">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Memory Consumption</a:t>
            </a:r>
            <a:endParaRPr sz="2200" b="0" i="0" u="none" strike="noStrike" cap="none">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394" name="Google Shape;394;p9"/>
          <p:cNvPicPr preferRelativeResize="0"/>
          <p:nvPr/>
        </p:nvPicPr>
        <p:blipFill>
          <a:blip r:embed="rId6">
            <a:alphaModFix/>
          </a:blip>
          <a:stretch>
            <a:fillRect/>
          </a:stretch>
        </p:blipFill>
        <p:spPr>
          <a:xfrm>
            <a:off x="440688" y="1837525"/>
            <a:ext cx="5762625" cy="3238500"/>
          </a:xfrm>
          <a:prstGeom prst="rect">
            <a:avLst/>
          </a:prstGeom>
          <a:noFill/>
          <a:ln>
            <a:noFill/>
          </a:ln>
        </p:spPr>
      </p:pic>
      <p:pic>
        <p:nvPicPr>
          <p:cNvPr id="395" name="Google Shape;395;p9"/>
          <p:cNvPicPr preferRelativeResize="0"/>
          <p:nvPr/>
        </p:nvPicPr>
        <p:blipFill>
          <a:blip r:embed="rId7">
            <a:alphaModFix/>
          </a:blip>
          <a:stretch>
            <a:fillRect/>
          </a:stretch>
        </p:blipFill>
        <p:spPr>
          <a:xfrm>
            <a:off x="6308088" y="1837525"/>
            <a:ext cx="5762625" cy="3238500"/>
          </a:xfrm>
          <a:prstGeom prst="rect">
            <a:avLst/>
          </a:prstGeom>
          <a:noFill/>
          <a:ln>
            <a:noFill/>
          </a:ln>
        </p:spPr>
      </p:pic>
      <p:sp>
        <p:nvSpPr>
          <p:cNvPr id="396" name="Google Shape;396;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397" name="Google Shape;397;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8" name="Google Shape;398;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Please, include measurement units in both X axis and Y axis, for instance, MB, s, KB, minutes...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Average Compression Ratio</a:t>
            </a:r>
            <a:endParaRPr sz="2200" b="0" i="0" u="none" strike="noStrike" cap="none">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a:solidFill>
                  <a:srgbClr val="001E33"/>
                </a:solidFill>
              </a:rPr>
              <a:t>Average compression ratio for Healthy Cattle </a:t>
            </a:r>
            <a:br>
              <a:rPr lang="en-US">
                <a:solidFill>
                  <a:srgbClr val="001E33"/>
                </a:solidFill>
              </a:rPr>
            </a:br>
            <a:r>
              <a:rPr lang="en-US">
                <a:solidFill>
                  <a:srgbClr val="001E33"/>
                </a:solidFill>
              </a:rPr>
              <a:t>and Sick Cattle. </a:t>
            </a:r>
            <a:endParaRPr sz="1400" b="0" i="0" u="none" strike="noStrike" cap="none">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145480"/>
            <a:ext cx="2932500" cy="729000"/>
          </a:xfrm>
          <a:prstGeom prst="rect">
            <a:avLst/>
          </a:prstGeom>
          <a:noFill/>
          <a:ln>
            <a:noFill/>
          </a:ln>
        </p:spPr>
        <p:txBody>
          <a:bodyPr spcFirstLastPara="1" wrap="square" lIns="90000" tIns="45000" rIns="90000" bIns="45000" anchor="t" anchorCtr="0">
            <a:noAutofit/>
          </a:bodyPr>
          <a:lstStyle/>
          <a:p>
            <a:pPr marL="0" lvl="0" indent="0" algn="ctr" rtl="0">
              <a:spcBef>
                <a:spcPts val="0"/>
              </a:spcBef>
              <a:spcAft>
                <a:spcPts val="0"/>
              </a:spcAft>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graphicFrame>
        <p:nvGraphicFramePr>
          <p:cNvPr id="413" name="Google Shape;413;gadd317ae2b_0_201"/>
          <p:cNvGraphicFramePr/>
          <p:nvPr/>
        </p:nvGraphicFramePr>
        <p:xfrm>
          <a:off x="1081320" y="1880040"/>
          <a:ext cx="3000000" cy="3000000"/>
        </p:xfrm>
        <a:graphic>
          <a:graphicData uri="http://schemas.openxmlformats.org/drawingml/2006/table">
            <a:tbl>
              <a:tblPr>
                <a:noFill/>
                <a:tableStyleId>{8A676EC8-0797-4767-B48B-FE6E37549141}</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800" b="1">
                          <a:solidFill>
                            <a:srgbClr val="001E33"/>
                          </a:solidFill>
                        </a:rPr>
                        <a:t>Compression Ratio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a:solidFill>
                            <a:srgbClr val="001E33"/>
                          </a:solidFill>
                        </a:rPr>
                        <a:t>Healthy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a:solidFill>
                            <a:srgbClr val="001E33"/>
                          </a:solidFill>
                        </a:rPr>
                        <a:t>Sick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a:blip r:embed="rId4">
            <a:alphaModFix/>
          </a:blip>
          <a:stretch>
            <a:fill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9A416BF5388B44D9D106A1E55D1ADAF" ma:contentTypeVersion="11" ma:contentTypeDescription="Crear nuevo documento." ma:contentTypeScope="" ma:versionID="81f5c38854c2628d2504ddd2ff47643c">
  <xsd:schema xmlns:xsd="http://www.w3.org/2001/XMLSchema" xmlns:xs="http://www.w3.org/2001/XMLSchema" xmlns:p="http://schemas.microsoft.com/office/2006/metadata/properties" xmlns:ns3="9703b7b5-c8c9-45a1-98a8-e2204528a872" xmlns:ns4="b5592e15-cb09-48cc-a39b-10ee501eb141" targetNamespace="http://schemas.microsoft.com/office/2006/metadata/properties" ma:root="true" ma:fieldsID="7cf77e014ddbd0c9bcdd7936ca907697" ns3:_="" ns4:_="">
    <xsd:import namespace="9703b7b5-c8c9-45a1-98a8-e2204528a872"/>
    <xsd:import namespace="b5592e15-cb09-48cc-a39b-10ee501eb14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03b7b5-c8c9-45a1-98a8-e2204528a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592e15-cb09-48cc-a39b-10ee501eb14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A24341-6338-489A-A25F-7DB4B7D504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03b7b5-c8c9-45a1-98a8-e2204528a872"/>
    <ds:schemaRef ds:uri="b5592e15-cb09-48cc-a39b-10ee501eb1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CE4E08-E0BE-431C-9F2D-645DE2109F57}">
  <ds:schemaRefs>
    <ds:schemaRef ds:uri="http://schemas.microsoft.com/sharepoint/v3/contenttype/forms"/>
  </ds:schemaRefs>
</ds:datastoreItem>
</file>

<file path=customXml/itemProps3.xml><?xml version="1.0" encoding="utf-8"?>
<ds:datastoreItem xmlns:ds="http://schemas.openxmlformats.org/officeDocument/2006/customXml" ds:itemID="{2A6D6630-E993-46E9-9E4C-400B99B24CF3}">
  <ds:schemaRefs>
    <ds:schemaRef ds:uri="http://purl.org/dc/dcmitype/"/>
    <ds:schemaRef ds:uri="9703b7b5-c8c9-45a1-98a8-e2204528a872"/>
    <ds:schemaRef ds:uri="http://schemas.microsoft.com/office/2006/documentManagement/types"/>
    <ds:schemaRef ds:uri="b5592e15-cb09-48cc-a39b-10ee501eb141"/>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181</TotalTime>
  <Words>894</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Times New Roman</vt:lpstr>
      <vt:lpstr>Office Theme</vt:lpstr>
      <vt:lpstr>Office Theme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Referee</dc:creator>
  <cp:lastModifiedBy>Juan Esteban Castro Garcia</cp:lastModifiedBy>
  <cp:revision>5</cp:revision>
  <dcterms:created xsi:type="dcterms:W3CDTF">2020-06-26T14:36:07Z</dcterms:created>
  <dcterms:modified xsi:type="dcterms:W3CDTF">2021-10-11T01:38:36Z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0x010100B9A416BF5388B44D9D106A1E55D1ADAF</vt:lpwstr>
  </property>
</Properties>
</file>