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61" r:id="rId6"/>
    <p:sldId id="264" r:id="rId7"/>
    <p:sldId id="291" r:id="rId8"/>
    <p:sldId id="283" r:id="rId9"/>
    <p:sldId id="294" r:id="rId10"/>
    <p:sldId id="277" r:id="rId11"/>
    <p:sldId id="292" r:id="rId12"/>
    <p:sldId id="286" r:id="rId13"/>
    <p:sldId id="295" r:id="rId14"/>
    <p:sldId id="296" r:id="rId15"/>
    <p:sldId id="297" r:id="rId16"/>
    <p:sldId id="302" r:id="rId17"/>
    <p:sldId id="287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A630"/>
    <a:srgbClr val="FFFFCC"/>
    <a:srgbClr val="FDFDA5"/>
    <a:srgbClr val="FEFFDD"/>
    <a:srgbClr val="FFFFE7"/>
    <a:srgbClr val="FBFDA5"/>
    <a:srgbClr val="CC0000"/>
    <a:srgbClr val="142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6F429-26BF-4536-9BE2-A4FBE0315597}" v="1" dt="2024-04-22T18:13:04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28"/>
  </p:normalViewPr>
  <p:slideViewPr>
    <p:cSldViewPr snapToGrid="0" snapToObjects="1">
      <p:cViewPr varScale="1">
        <p:scale>
          <a:sx n="78" d="100"/>
          <a:sy n="78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D2A3A-B8C6-4B6A-8E95-CAA5B55AA40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92A10-7965-4770-93D8-67A01613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3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92A10-7965-4770-93D8-67A01613BD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1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92A10-7965-4770-93D8-67A01613BD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27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92A10-7965-4770-93D8-67A01613BD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6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UC Davis Wordmark">
            <a:extLst>
              <a:ext uri="{FF2B5EF4-FFF2-40B4-BE49-F238E27FC236}">
                <a16:creationId xmlns:a16="http://schemas.microsoft.com/office/drawing/2014/main" id="{652A139B-E49E-6760-8E9E-E09AD7F134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72" y="6361994"/>
            <a:ext cx="1513360" cy="2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A354656-851D-0D4A-A57F-198B7D2B7D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47" y="6353609"/>
            <a:ext cx="1444443" cy="29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uc merced logo text">
            <a:extLst>
              <a:ext uri="{FF2B5EF4-FFF2-40B4-BE49-F238E27FC236}">
                <a16:creationId xmlns:a16="http://schemas.microsoft.com/office/drawing/2014/main" id="{1DDD83A9-73C1-4631-1E10-5CECC15F2E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40" y="6368047"/>
            <a:ext cx="1138017" cy="26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of the UC Berkeley logo with examples of primary usage">
            <a:extLst>
              <a:ext uri="{FF2B5EF4-FFF2-40B4-BE49-F238E27FC236}">
                <a16:creationId xmlns:a16="http://schemas.microsoft.com/office/drawing/2014/main" id="{F1F00ECE-3161-647C-6C49-26B9A5AE7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2" t="56636" r="33517" b="32590"/>
          <a:stretch/>
        </p:blipFill>
        <p:spPr bwMode="auto">
          <a:xfrm>
            <a:off x="5421972" y="6266352"/>
            <a:ext cx="1138017" cy="48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DE938E-624A-23E8-BE64-291FCA704F5E}"/>
              </a:ext>
            </a:extLst>
          </p:cNvPr>
          <p:cNvCxnSpPr>
            <a:cxnSpLocks/>
          </p:cNvCxnSpPr>
          <p:nvPr userDrawn="1"/>
        </p:nvCxnSpPr>
        <p:spPr>
          <a:xfrm>
            <a:off x="371192" y="6201624"/>
            <a:ext cx="116144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98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UC Davis Wordmark">
            <a:extLst>
              <a:ext uri="{FF2B5EF4-FFF2-40B4-BE49-F238E27FC236}">
                <a16:creationId xmlns:a16="http://schemas.microsoft.com/office/drawing/2014/main" id="{89C3DA10-B7D9-7D62-5D22-87140E9D7F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72" y="6361994"/>
            <a:ext cx="1513360" cy="2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5990A80-69B7-6D8B-987D-4CEB5DF74D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47" y="6353609"/>
            <a:ext cx="1444443" cy="29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uc merced logo text">
            <a:extLst>
              <a:ext uri="{FF2B5EF4-FFF2-40B4-BE49-F238E27FC236}">
                <a16:creationId xmlns:a16="http://schemas.microsoft.com/office/drawing/2014/main" id="{B1268987-0C37-4701-5F55-5237D88775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40" y="6368047"/>
            <a:ext cx="1138017" cy="26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of the UC Berkeley logo with examples of primary usage">
            <a:extLst>
              <a:ext uri="{FF2B5EF4-FFF2-40B4-BE49-F238E27FC236}">
                <a16:creationId xmlns:a16="http://schemas.microsoft.com/office/drawing/2014/main" id="{530B414A-AD12-5BC1-BBE3-57E43CAEB81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2" t="56636" r="33517" b="32590"/>
          <a:stretch/>
        </p:blipFill>
        <p:spPr bwMode="auto">
          <a:xfrm>
            <a:off x="5421972" y="6266352"/>
            <a:ext cx="1138017" cy="48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6287B-3AD5-BC88-D649-7CD14FEE56F1}"/>
              </a:ext>
            </a:extLst>
          </p:cNvPr>
          <p:cNvCxnSpPr>
            <a:cxnSpLocks/>
          </p:cNvCxnSpPr>
          <p:nvPr userDrawn="1"/>
        </p:nvCxnSpPr>
        <p:spPr>
          <a:xfrm>
            <a:off x="606440" y="6201624"/>
            <a:ext cx="113792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05C28263-29F9-7E9B-E4AD-B157596D5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5720" y="6368007"/>
            <a:ext cx="12999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EBCD9-C27D-4CBD-88F4-08B4D3A2CDB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70FA772-5DC9-E3A2-053A-7CFBAF93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25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509AB68-8158-D6F4-D504-25FAC753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37415"/>
            <a:ext cx="10515600" cy="39982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8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86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31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1C7E7F-92A3-F69B-5FCB-72F93C71C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4877" y="1094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EBCD9-C27D-4CBD-88F4-08B4D3A2C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9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901A9-604F-29C5-750A-E48BA76F5133}"/>
              </a:ext>
            </a:extLst>
          </p:cNvPr>
          <p:cNvSpPr txBox="1"/>
          <p:nvPr/>
        </p:nvSpPr>
        <p:spPr>
          <a:xfrm>
            <a:off x="1074945" y="632141"/>
            <a:ext cx="10336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Improving Preparedness of Communities for Evacuations using ZEVs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8EA691-C850-9718-6047-895D5136B286}"/>
              </a:ext>
            </a:extLst>
          </p:cNvPr>
          <p:cNvSpPr txBox="1"/>
          <p:nvPr/>
        </p:nvSpPr>
        <p:spPr>
          <a:xfrm>
            <a:off x="2996286" y="2669257"/>
            <a:ext cx="6494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Planning Infrastructure Investments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9AC20-EDA7-EE64-C422-94B255440B36}"/>
              </a:ext>
            </a:extLst>
          </p:cNvPr>
          <p:cNvSpPr txBox="1"/>
          <p:nvPr/>
        </p:nvSpPr>
        <p:spPr>
          <a:xfrm>
            <a:off x="3194320" y="3701928"/>
            <a:ext cx="60980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2800" b="1" i="1" u="sng" dirty="0"/>
              <a:t> Saeed Aliamooei Lakeh (UC Santa Cruz)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2DF44-89BB-BE5A-33EA-AE46B0BEBAF1}"/>
              </a:ext>
            </a:extLst>
          </p:cNvPr>
          <p:cNvSpPr txBox="1"/>
          <p:nvPr/>
        </p:nvSpPr>
        <p:spPr>
          <a:xfrm>
            <a:off x="4771759" y="5394861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December 05, 2024</a:t>
            </a:r>
          </a:p>
        </p:txBody>
      </p:sp>
    </p:spTree>
    <p:extLst>
      <p:ext uri="{BB962C8B-B14F-4D97-AF65-F5344CB8AC3E}">
        <p14:creationId xmlns:p14="http://schemas.microsoft.com/office/powerpoint/2010/main" val="154408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820E0-2AB2-A0DB-8A1C-AAAD2E1EE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F977AA-32B7-E208-AAD7-E43034C89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CFC013-0E2F-66A6-EC27-508B318F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25" y="141685"/>
            <a:ext cx="10515600" cy="857250"/>
          </a:xfrm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Evacuation Scenario - 1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AF39F1-9456-632E-F2BD-0B8B699D9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733" y="1118882"/>
            <a:ext cx="6321922" cy="411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13BAB-9541-6BB5-83F4-86D80F22146D}"/>
              </a:ext>
            </a:extLst>
          </p:cNvPr>
          <p:cNvSpPr txBox="1"/>
          <p:nvPr/>
        </p:nvSpPr>
        <p:spPr>
          <a:xfrm>
            <a:off x="336025" y="1387390"/>
            <a:ext cx="524167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Scenario 1</a:t>
            </a:r>
            <a:r>
              <a:rPr lang="en-US" sz="2400" b="1" dirty="0"/>
              <a:t>: </a:t>
            </a:r>
            <a:r>
              <a:rPr lang="en-US" sz="2000" u="sng" dirty="0"/>
              <a:t>Minimal ZEV </a:t>
            </a:r>
            <a:r>
              <a:rPr lang="en-US" sz="2000" dirty="0"/>
              <a:t>Adoption Limited grid stress, underutilized infrastructure. Highlighted need for adaptive load management.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Scenario 2</a:t>
            </a:r>
            <a:r>
              <a:rPr lang="en-US" sz="2400" b="1" dirty="0"/>
              <a:t>:</a:t>
            </a:r>
            <a:r>
              <a:rPr lang="en-US" sz="2000" b="1" dirty="0"/>
              <a:t> </a:t>
            </a:r>
            <a:r>
              <a:rPr lang="en-US" sz="2000" u="sng" dirty="0"/>
              <a:t>Moderate ZEV </a:t>
            </a:r>
            <a:r>
              <a:rPr lang="en-US" sz="2000" dirty="0"/>
              <a:t>Penetration Increased grid complexity and charging demand. Real-time OPF managed demand but revealed bottlenecks.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Scenario 3</a:t>
            </a:r>
            <a:r>
              <a:rPr lang="en-US" sz="2400" b="1" dirty="0"/>
              <a:t>: </a:t>
            </a:r>
            <a:r>
              <a:rPr lang="en-US" sz="2000" u="sng" dirty="0"/>
              <a:t>High ZEV </a:t>
            </a:r>
            <a:r>
              <a:rPr lang="en-US" sz="2000" dirty="0"/>
              <a:t>Adoption Significant grid challenges: voltage drops, power losses. Renewable integration and ESS improved resilience.</a:t>
            </a:r>
          </a:p>
        </p:txBody>
      </p:sp>
    </p:spTree>
    <p:extLst>
      <p:ext uri="{BB962C8B-B14F-4D97-AF65-F5344CB8AC3E}">
        <p14:creationId xmlns:p14="http://schemas.microsoft.com/office/powerpoint/2010/main" val="358043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747AE-33E0-853F-F890-1A3BCC3F8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1142F-D8B6-90C7-CF0F-38D5D9243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F957B0-F5B6-7961-8E3F-06ED8F8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25" y="141685"/>
            <a:ext cx="10515600" cy="857250"/>
          </a:xfrm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Evacuation Scenario - 2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1C81A-CBD4-F2E8-F3F9-E92A7AF43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" y="1390016"/>
            <a:ext cx="10226040" cy="433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55492-8F2D-4A6F-C3D7-86C241A0C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53548-F892-F168-55B4-B68F85248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C57A38-A501-51D5-2AB2-6EA2D814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25" y="141685"/>
            <a:ext cx="10515600" cy="857250"/>
          </a:xfrm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Evacuation Scenario - 3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CE37CE-A1F6-6A98-2DF6-F9FCEFD32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852" y="1356853"/>
            <a:ext cx="5948332" cy="395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7E044D-11BA-1A89-474E-757B103EE444}"/>
              </a:ext>
            </a:extLst>
          </p:cNvPr>
          <p:cNvSpPr txBox="1"/>
          <p:nvPr/>
        </p:nvSpPr>
        <p:spPr>
          <a:xfrm>
            <a:off x="314816" y="674400"/>
            <a:ext cx="534383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Evacuation Impact: </a:t>
            </a:r>
            <a:r>
              <a:rPr lang="en-US" sz="2000" dirty="0"/>
              <a:t>Sharp demand peaks highlight stress on the grid during evacuation. Concentrated charging period requires advanced load management.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 Challenges:</a:t>
            </a: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High demand can lead to instability without proper management. Real-time OPF and demand response strategies are essential.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Recommendations: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Increase </a:t>
            </a:r>
            <a:r>
              <a:rPr lang="en-US" sz="2000" u="sng" dirty="0"/>
              <a:t>charging station capacity </a:t>
            </a:r>
            <a:r>
              <a:rPr lang="en-US" sz="2000" dirty="0"/>
              <a:t>at high-demand buses (Infrastructure investment).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Deploy </a:t>
            </a:r>
            <a:r>
              <a:rPr lang="en-US" sz="2000" u="sng" dirty="0"/>
              <a:t>Energy Storage Systems </a:t>
            </a:r>
            <a:r>
              <a:rPr lang="en-US" sz="2000" dirty="0"/>
              <a:t>(ESS) for peak demand buffering.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Use </a:t>
            </a:r>
            <a:r>
              <a:rPr lang="en-US" sz="2000" u="sng" dirty="0"/>
              <a:t>AI tools </a:t>
            </a:r>
            <a:r>
              <a:rPr lang="en-US" sz="2000" dirty="0"/>
              <a:t>for demand forecasting and real-time adjustments.</a:t>
            </a:r>
          </a:p>
        </p:txBody>
      </p:sp>
    </p:spTree>
    <p:extLst>
      <p:ext uri="{BB962C8B-B14F-4D97-AF65-F5344CB8AC3E}">
        <p14:creationId xmlns:p14="http://schemas.microsoft.com/office/powerpoint/2010/main" val="346221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785D0-3D62-E9F2-5E44-7D0312B2D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1427C5-C30D-DEB4-078F-D3BB5BF45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985340-6016-CBF6-988E-08A17E12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Community Partners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233F3-7BE0-6E8F-78C9-1269095E46DC}"/>
              </a:ext>
            </a:extLst>
          </p:cNvPr>
          <p:cNvSpPr txBox="1"/>
          <p:nvPr/>
        </p:nvSpPr>
        <p:spPr>
          <a:xfrm>
            <a:off x="905714" y="1222376"/>
            <a:ext cx="10380571" cy="4585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in </a:t>
            </a:r>
            <a:r>
              <a:rPr lang="en-US" sz="28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Project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1. Data Gaps: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Lack of detailed real-time ZEV charging demand and grid data.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Limited access to historical outage and emergency response records.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2. Uncertainty in Evacuation Scenarios: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Highly dynamic ZEV loads and unpredictable demand spikes.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Need for robust models to simulate real-world evacuation scenarios.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3. Integration Issues: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Balancing ZEV charging with grid stability and renewable integration. </a:t>
            </a:r>
          </a:p>
        </p:txBody>
      </p:sp>
    </p:spTree>
    <p:extLst>
      <p:ext uri="{BB962C8B-B14F-4D97-AF65-F5344CB8AC3E}">
        <p14:creationId xmlns:p14="http://schemas.microsoft.com/office/powerpoint/2010/main" val="3315980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B28B81-C497-F7E1-555B-8ADC7C065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A0CE17-85F0-927F-2B2F-E071C422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52" y="155697"/>
            <a:ext cx="10515600" cy="857250"/>
          </a:xfrm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Community Partners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8A183-D456-AC50-0ADF-0CF1F8641C57}"/>
              </a:ext>
            </a:extLst>
          </p:cNvPr>
          <p:cNvSpPr txBox="1"/>
          <p:nvPr/>
        </p:nvSpPr>
        <p:spPr>
          <a:xfrm>
            <a:off x="665152" y="1006773"/>
            <a:ext cx="10380571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Requests:</a:t>
            </a:r>
          </a:p>
          <a:p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1. ZEV Charging Infrastructure and </a:t>
            </a:r>
            <a:r>
              <a:rPr lang="en-US" sz="2000">
                <a:solidFill>
                  <a:schemeClr val="tx1"/>
                </a:solidFill>
              </a:rPr>
              <a:t>Energy Need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u="sng" dirty="0">
                <a:solidFill>
                  <a:schemeClr val="tx1"/>
                </a:solidFill>
              </a:rPr>
              <a:t>Locations and capacities </a:t>
            </a:r>
            <a:r>
              <a:rPr lang="en-US" sz="2000" dirty="0">
                <a:solidFill>
                  <a:schemeClr val="tx1"/>
                </a:solidFill>
              </a:rPr>
              <a:t>of existing charging stations.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Charging </a:t>
            </a:r>
            <a:r>
              <a:rPr lang="en-US" sz="2000" u="sng" dirty="0">
                <a:solidFill>
                  <a:schemeClr val="tx1"/>
                </a:solidFill>
              </a:rPr>
              <a:t>demand patterns </a:t>
            </a:r>
            <a:r>
              <a:rPr lang="en-US" sz="2000" dirty="0">
                <a:solidFill>
                  <a:schemeClr val="tx1"/>
                </a:solidFill>
              </a:rPr>
              <a:t>during normal and emergency conditions.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2. Power System Resilience: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Historical data on </a:t>
            </a:r>
            <a:r>
              <a:rPr lang="en-US" sz="2000" u="sng" dirty="0">
                <a:solidFill>
                  <a:schemeClr val="tx1"/>
                </a:solidFill>
              </a:rPr>
              <a:t>power outages </a:t>
            </a:r>
            <a:r>
              <a:rPr lang="en-US" sz="2000" dirty="0">
                <a:solidFill>
                  <a:schemeClr val="tx1"/>
                </a:solidFill>
              </a:rPr>
              <a:t>during emergencies.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Current capacities and response times of </a:t>
            </a:r>
            <a:r>
              <a:rPr lang="en-US" sz="2000" u="sng" dirty="0"/>
              <a:t>energy storage systems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availability of </a:t>
            </a:r>
            <a:r>
              <a:rPr lang="en-US" sz="2000" u="sng" dirty="0"/>
              <a:t>renewable energy sources </a:t>
            </a:r>
            <a:r>
              <a:rPr lang="en-US" sz="2000" dirty="0"/>
              <a:t>at different locations.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3. Evacuation Scenarios: Records of previous disaster and evacuation events involving ZEVs.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4. Emergency Management Criteria: Key factors for prioritizing infrastructure investments and constraints during evacuations. </a:t>
            </a:r>
          </a:p>
        </p:txBody>
      </p:sp>
    </p:spTree>
    <p:extLst>
      <p:ext uri="{BB962C8B-B14F-4D97-AF65-F5344CB8AC3E}">
        <p14:creationId xmlns:p14="http://schemas.microsoft.com/office/powerpoint/2010/main" val="2975134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8CEBC2-6543-354F-BEBD-966B089B6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6C1714-FA2E-6228-22DA-9D1A28EB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Q&amp;A?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4EBCA-629E-7BCF-7126-0A1136C0D92D}"/>
              </a:ext>
            </a:extLst>
          </p:cNvPr>
          <p:cNvSpPr txBox="1"/>
          <p:nvPr/>
        </p:nvSpPr>
        <p:spPr>
          <a:xfrm>
            <a:off x="2001388" y="2224106"/>
            <a:ext cx="8326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Edwardian Script ITC" panose="030303020407070D0804" pitchFamily="66" charset="0"/>
                <a:cs typeface="B Titr" panose="00000700000000000000" pitchFamily="2" charset="-78"/>
              </a:rPr>
              <a:t>Thanks for your attention!</a:t>
            </a:r>
          </a:p>
        </p:txBody>
      </p:sp>
      <p:pic>
        <p:nvPicPr>
          <p:cNvPr id="7" name="Picture 6" descr="A person standing next to a question mark&#10;&#10;Description automatically generated">
            <a:extLst>
              <a:ext uri="{FF2B5EF4-FFF2-40B4-BE49-F238E27FC236}">
                <a16:creationId xmlns:a16="http://schemas.microsoft.com/office/drawing/2014/main" id="{885FE711-C58D-723E-2567-8D4C69F4C5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5000" r="15000" b="5000"/>
          <a:stretch/>
        </p:blipFill>
        <p:spPr>
          <a:xfrm>
            <a:off x="654881" y="4304685"/>
            <a:ext cx="1614676" cy="181651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0884604-7EE3-FF8E-9867-56EA61A49332}"/>
              </a:ext>
            </a:extLst>
          </p:cNvPr>
          <p:cNvGrpSpPr/>
          <p:nvPr/>
        </p:nvGrpSpPr>
        <p:grpSpPr>
          <a:xfrm>
            <a:off x="4656195" y="5433653"/>
            <a:ext cx="3552416" cy="461665"/>
            <a:chOff x="9021718" y="5626013"/>
            <a:chExt cx="3552416" cy="461665"/>
          </a:xfrm>
        </p:grpSpPr>
        <p:pic>
          <p:nvPicPr>
            <p:cNvPr id="4" name="Graphic 3" descr="Envelope with solid fill">
              <a:extLst>
                <a:ext uri="{FF2B5EF4-FFF2-40B4-BE49-F238E27FC236}">
                  <a16:creationId xmlns:a16="http://schemas.microsoft.com/office/drawing/2014/main" id="{D96EAD34-3811-AE9A-30F7-603DBF7A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1718" y="5654652"/>
              <a:ext cx="433026" cy="4330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CD8BCF-2968-CB33-68FE-9385012A4B5F}"/>
                </a:ext>
              </a:extLst>
            </p:cNvPr>
            <p:cNvSpPr txBox="1"/>
            <p:nvPr/>
          </p:nvSpPr>
          <p:spPr>
            <a:xfrm>
              <a:off x="9425925" y="5626013"/>
              <a:ext cx="3148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cs typeface="Times New Roman" panose="02020603050405020304" pitchFamily="18" charset="0"/>
                </a:rPr>
                <a:t>saliamoo@ucsc.edu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6D69404-158B-62E0-592D-8FEAB6DEC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1041" y="3486581"/>
            <a:ext cx="2634614" cy="26346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E87AD0-F64D-E4C0-50B2-2980553D0B67}"/>
              </a:ext>
            </a:extLst>
          </p:cNvPr>
          <p:cNvSpPr txBox="1"/>
          <p:nvPr/>
        </p:nvSpPr>
        <p:spPr>
          <a:xfrm>
            <a:off x="9751060" y="3104355"/>
            <a:ext cx="1602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LinkedIn:</a:t>
            </a:r>
          </a:p>
        </p:txBody>
      </p:sp>
    </p:spTree>
    <p:extLst>
      <p:ext uri="{BB962C8B-B14F-4D97-AF65-F5344CB8AC3E}">
        <p14:creationId xmlns:p14="http://schemas.microsoft.com/office/powerpoint/2010/main" val="26713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BBA44-FC35-F33C-B222-3068C182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042"/>
            <a:ext cx="10515600" cy="857250"/>
          </a:xfrm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Introduction</a:t>
            </a:r>
            <a:endParaRPr lang="en-US" dirty="0">
              <a:ln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770CF-FA84-80C1-115F-E489298C2851}"/>
              </a:ext>
            </a:extLst>
          </p:cNvPr>
          <p:cNvSpPr/>
          <p:nvPr/>
        </p:nvSpPr>
        <p:spPr>
          <a:xfrm>
            <a:off x="5781493" y="749966"/>
            <a:ext cx="5516427" cy="521708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62513-A240-075C-7B1D-F5ACD0BF6B0B}"/>
              </a:ext>
            </a:extLst>
          </p:cNvPr>
          <p:cNvSpPr/>
          <p:nvPr/>
        </p:nvSpPr>
        <p:spPr>
          <a:xfrm>
            <a:off x="3762495" y="749966"/>
            <a:ext cx="2020489" cy="52170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3F0F83-EFC3-CF77-BC3E-8363D8AE4AA3}"/>
              </a:ext>
            </a:extLst>
          </p:cNvPr>
          <p:cNvSpPr/>
          <p:nvPr/>
        </p:nvSpPr>
        <p:spPr>
          <a:xfrm>
            <a:off x="759017" y="1748785"/>
            <a:ext cx="3010576" cy="34445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C0161F-F7C2-C7BF-A3A9-0836D64D6844}"/>
              </a:ext>
            </a:extLst>
          </p:cNvPr>
          <p:cNvCxnSpPr>
            <a:cxnSpLocks/>
          </p:cNvCxnSpPr>
          <p:nvPr/>
        </p:nvCxnSpPr>
        <p:spPr>
          <a:xfrm flipV="1">
            <a:off x="5800889" y="1695915"/>
            <a:ext cx="3724111" cy="1275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FF00BC-A00B-1104-30FA-D747C8A19E53}"/>
              </a:ext>
            </a:extLst>
          </p:cNvPr>
          <p:cNvSpPr txBox="1"/>
          <p:nvPr/>
        </p:nvSpPr>
        <p:spPr>
          <a:xfrm>
            <a:off x="5752112" y="1217346"/>
            <a:ext cx="412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Saeed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Aliamooei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Lakeh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D0776-0F77-301C-B8FE-7605C46DCA5E}"/>
              </a:ext>
            </a:extLst>
          </p:cNvPr>
          <p:cNvSpPr txBox="1"/>
          <p:nvPr/>
        </p:nvSpPr>
        <p:spPr>
          <a:xfrm>
            <a:off x="725300" y="2363574"/>
            <a:ext cx="3010576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SzPct val="150000"/>
            </a:pPr>
            <a:r>
              <a:rPr lang="en-US" sz="2400" b="1" u="sng" dirty="0">
                <a:solidFill>
                  <a:srgbClr val="00206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Smart Power Lab</a:t>
            </a:r>
          </a:p>
          <a:p>
            <a:pPr algn="just"/>
            <a:endParaRPr lang="en-US" sz="2400" b="1" dirty="0"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cs typeface="Times New Roman" panose="02020603050405020304" pitchFamily="18" charset="0"/>
            </a:endParaRPr>
          </a:p>
          <a:p>
            <a:pPr algn="ctr">
              <a:buSzPct val="150000"/>
            </a:pPr>
            <a:r>
              <a:rPr lang="en-US" sz="2000" b="1" dirty="0">
                <a:solidFill>
                  <a:srgbClr val="D0A630"/>
                </a:solidFill>
                <a:cs typeface="Times New Roman" panose="02020603050405020304" pitchFamily="18" charset="0"/>
              </a:rPr>
              <a:t>Advisors:</a:t>
            </a:r>
            <a:r>
              <a:rPr lang="en-US" sz="2000" b="1" dirty="0">
                <a:cs typeface="Times New Roman" panose="02020603050405020304" pitchFamily="18" charset="0"/>
              </a:rPr>
              <a:t> </a:t>
            </a:r>
          </a:p>
          <a:p>
            <a:pPr algn="ctr">
              <a:buSzPct val="150000"/>
            </a:pPr>
            <a:r>
              <a:rPr lang="en-US" sz="2400" b="1" dirty="0">
                <a:cs typeface="Times New Roman" panose="02020603050405020304" pitchFamily="18" charset="0"/>
              </a:rPr>
              <a:t>     Dr. Keith Corzine</a:t>
            </a:r>
          </a:p>
          <a:p>
            <a:pPr algn="ctr">
              <a:buSzPct val="150000"/>
            </a:pPr>
            <a:r>
              <a:rPr lang="en-US" sz="2400" b="1" dirty="0">
                <a:cs typeface="Times New Roman" panose="02020603050405020304" pitchFamily="18" charset="0"/>
              </a:rPr>
              <a:t>     Dr. Leila </a:t>
            </a:r>
            <a:r>
              <a:rPr lang="en-US" sz="2400" b="1" dirty="0" err="1">
                <a:cs typeface="Times New Roman" panose="02020603050405020304" pitchFamily="18" charset="0"/>
              </a:rPr>
              <a:t>Parsa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  <p:pic>
        <p:nvPicPr>
          <p:cNvPr id="11" name="Graphic 10" descr="Envelope with solid fill">
            <a:extLst>
              <a:ext uri="{FF2B5EF4-FFF2-40B4-BE49-F238E27FC236}">
                <a16:creationId xmlns:a16="http://schemas.microsoft.com/office/drawing/2014/main" id="{110FF543-A37A-5662-501E-15A84A0EA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783" y="5399233"/>
            <a:ext cx="433026" cy="4330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F072D6-2561-4E52-1F09-364BE007CC46}"/>
              </a:ext>
            </a:extLst>
          </p:cNvPr>
          <p:cNvSpPr txBox="1"/>
          <p:nvPr/>
        </p:nvSpPr>
        <p:spPr>
          <a:xfrm>
            <a:off x="1215990" y="5423386"/>
            <a:ext cx="31482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i="1" dirty="0">
                <a:cs typeface="Times New Roman" panose="02020603050405020304" pitchFamily="18" charset="0"/>
              </a:rPr>
              <a:t>saliamoo@ucsc.edu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528F5-3F4E-FACA-DE2D-3DDAD65BB7AF}"/>
              </a:ext>
            </a:extLst>
          </p:cNvPr>
          <p:cNvSpPr txBox="1"/>
          <p:nvPr/>
        </p:nvSpPr>
        <p:spPr>
          <a:xfrm>
            <a:off x="5899071" y="1884970"/>
            <a:ext cx="53722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cs typeface="Times New Roman" panose="02020603050405020304" pitchFamily="18" charset="0"/>
              </a:rPr>
              <a:t>PhD Student,</a:t>
            </a:r>
          </a:p>
          <a:p>
            <a:r>
              <a:rPr lang="en-US" sz="2000" b="1" dirty="0">
                <a:cs typeface="Times New Roman" panose="02020603050405020304" pitchFamily="18" charset="0"/>
              </a:rPr>
              <a:t>Electrical and Computer Engineering Department,</a:t>
            </a:r>
          </a:p>
          <a:p>
            <a:r>
              <a:rPr lang="en-US" sz="2000" b="1" dirty="0">
                <a:cs typeface="Times New Roman" panose="02020603050405020304" pitchFamily="18" charset="0"/>
              </a:rPr>
              <a:t>University of California, Santa Cruz.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EADEF8-2CBA-8049-9844-7D428ABE0624}"/>
              </a:ext>
            </a:extLst>
          </p:cNvPr>
          <p:cNvSpPr txBox="1"/>
          <p:nvPr/>
        </p:nvSpPr>
        <p:spPr>
          <a:xfrm>
            <a:off x="6023642" y="4415417"/>
            <a:ext cx="5123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cs typeface="Times New Roman" panose="02020603050405020304" pitchFamily="18" charset="0"/>
              </a:rPr>
              <a:t>Power Systems Planning, Operation, and Control</a:t>
            </a:r>
            <a:endParaRPr lang="fa-IR" b="1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cs typeface="Times New Roman" panose="02020603050405020304" pitchFamily="18" charset="0"/>
              </a:rPr>
              <a:t>Power Electronics Converters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cs typeface="Times New Roman" panose="02020603050405020304" pitchFamily="18" charset="0"/>
              </a:rPr>
              <a:t>Microgrids Control and Stability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cs typeface="Times New Roman" panose="02020603050405020304" pitchFamily="18" charset="0"/>
              </a:rPr>
              <a:t>Renewable Energy Sources and Electric Vehicles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8AD13-923E-CBE5-AC04-974B971E77B4}"/>
              </a:ext>
            </a:extLst>
          </p:cNvPr>
          <p:cNvSpPr txBox="1"/>
          <p:nvPr/>
        </p:nvSpPr>
        <p:spPr>
          <a:xfrm>
            <a:off x="7464237" y="3903087"/>
            <a:ext cx="314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0A630"/>
                </a:solidFill>
                <a:cs typeface="Times New Roman" panose="02020603050405020304" pitchFamily="18" charset="0"/>
              </a:rPr>
              <a:t>Field of Research:</a:t>
            </a:r>
          </a:p>
        </p:txBody>
      </p:sp>
    </p:spTree>
    <p:extLst>
      <p:ext uri="{BB962C8B-B14F-4D97-AF65-F5344CB8AC3E}">
        <p14:creationId xmlns:p14="http://schemas.microsoft.com/office/powerpoint/2010/main" val="412744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BBA44-FC35-F33C-B222-3068C1821A7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Outline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A7F772-8023-D98E-C1FA-0A9285E4E95D}"/>
              </a:ext>
            </a:extLst>
          </p:cNvPr>
          <p:cNvSpPr/>
          <p:nvPr/>
        </p:nvSpPr>
        <p:spPr>
          <a:xfrm>
            <a:off x="2971800" y="3679980"/>
            <a:ext cx="5905500" cy="616096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100" dirty="0">
                <a:ea typeface="Calibri" panose="020F0502020204030204" pitchFamily="34" charset="0"/>
                <a:cs typeface="Arial" panose="020B0604020202020204" pitchFamily="34" charset="0"/>
              </a:rPr>
              <a:t>Evacuation Scenario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E4FA2-71A4-0F65-2FC2-7BCBFB568203}"/>
              </a:ext>
            </a:extLst>
          </p:cNvPr>
          <p:cNvSpPr/>
          <p:nvPr/>
        </p:nvSpPr>
        <p:spPr>
          <a:xfrm>
            <a:off x="2996571" y="4471301"/>
            <a:ext cx="5905500" cy="616096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Results and Discussion</a:t>
            </a:r>
            <a:endParaRPr lang="en-US" sz="2400" b="1" kern="1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6D0E9B-8BEC-4E0B-1586-D397B0DDC3DB}"/>
              </a:ext>
            </a:extLst>
          </p:cNvPr>
          <p:cNvSpPr/>
          <p:nvPr/>
        </p:nvSpPr>
        <p:spPr>
          <a:xfrm>
            <a:off x="2971800" y="2759225"/>
            <a:ext cx="5905500" cy="616096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100" dirty="0">
                <a:ea typeface="Calibri" panose="020F0502020204030204" pitchFamily="34" charset="0"/>
                <a:cs typeface="Arial" panose="020B0604020202020204" pitchFamily="34" charset="0"/>
              </a:rPr>
              <a:t>Infrastructure Investment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7F3160-BE57-0DA3-86BB-DF19F2EAD558}"/>
              </a:ext>
            </a:extLst>
          </p:cNvPr>
          <p:cNvSpPr/>
          <p:nvPr/>
        </p:nvSpPr>
        <p:spPr>
          <a:xfrm>
            <a:off x="2996571" y="1930027"/>
            <a:ext cx="5905500" cy="616096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100" dirty="0">
                <a:ea typeface="Calibri" panose="020F0502020204030204" pitchFamily="34" charset="0"/>
                <a:cs typeface="Arial" panose="020B0604020202020204" pitchFamily="34" charset="0"/>
              </a:rPr>
              <a:t>Operation and Resilience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AEAA70-2DA9-055B-2DF9-BAA10185C7A8}"/>
              </a:ext>
            </a:extLst>
          </p:cNvPr>
          <p:cNvSpPr/>
          <p:nvPr/>
        </p:nvSpPr>
        <p:spPr>
          <a:xfrm>
            <a:off x="2996571" y="5338377"/>
            <a:ext cx="5905500" cy="616096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100" dirty="0">
                <a:ea typeface="Calibri" panose="020F0502020204030204" pitchFamily="34" charset="0"/>
                <a:cs typeface="Arial" panose="020B0604020202020204" pitchFamily="34" charset="0"/>
              </a:rPr>
              <a:t>Fact Sheet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D4051-D6CF-B0AD-A3BD-DDD6EAF3CCA7}"/>
              </a:ext>
            </a:extLst>
          </p:cNvPr>
          <p:cNvSpPr/>
          <p:nvPr/>
        </p:nvSpPr>
        <p:spPr>
          <a:xfrm>
            <a:off x="2996571" y="1051198"/>
            <a:ext cx="5905500" cy="616096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100" dirty="0">
                <a:ea typeface="Calibri" panose="020F0502020204030204" pitchFamily="34" charset="0"/>
                <a:cs typeface="Arial" panose="020B0604020202020204" pitchFamily="34" charset="0"/>
              </a:rPr>
              <a:t>Overview of the Project Procedure</a:t>
            </a:r>
          </a:p>
        </p:txBody>
      </p:sp>
    </p:spTree>
    <p:extLst>
      <p:ext uri="{BB962C8B-B14F-4D97-AF65-F5344CB8AC3E}">
        <p14:creationId xmlns:p14="http://schemas.microsoft.com/office/powerpoint/2010/main" val="2662001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4B74E-795A-5558-DF50-18E83FFF6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0EDEE-C259-93A5-B329-8F7C7060A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4486A-336D-1951-1D9E-72530EE2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25" y="141685"/>
            <a:ext cx="10515600" cy="857250"/>
          </a:xfrm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Structure of the Systems: Power and Transportation</a:t>
            </a:r>
          </a:p>
        </p:txBody>
      </p:sp>
      <p:pic>
        <p:nvPicPr>
          <p:cNvPr id="42" name="Picture 41" descr="A diagram of a power station&#10;&#10;Description automatically generated">
            <a:extLst>
              <a:ext uri="{FF2B5EF4-FFF2-40B4-BE49-F238E27FC236}">
                <a16:creationId xmlns:a16="http://schemas.microsoft.com/office/drawing/2014/main" id="{F19E5867-B1AC-BA47-E40C-7A9960ABB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82" y="1989910"/>
            <a:ext cx="5532076" cy="33871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 descr="A diagram of a smart grid&#10;&#10;Description automatically generated">
            <a:extLst>
              <a:ext uri="{FF2B5EF4-FFF2-40B4-BE49-F238E27FC236}">
                <a16:creationId xmlns:a16="http://schemas.microsoft.com/office/drawing/2014/main" id="{D3F42739-E106-DDDA-65E1-B7D708984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093" y="1176304"/>
            <a:ext cx="5051501" cy="50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0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BBA44-FC35-F33C-B222-3068C182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25" y="141685"/>
            <a:ext cx="10515600" cy="857250"/>
          </a:xfrm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Overview of Task #2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351902-4725-7266-C322-E151B3C2A0C7}"/>
              </a:ext>
            </a:extLst>
          </p:cNvPr>
          <p:cNvSpPr/>
          <p:nvPr/>
        </p:nvSpPr>
        <p:spPr>
          <a:xfrm>
            <a:off x="4122064" y="1476032"/>
            <a:ext cx="2774440" cy="403796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cs typeface="Times New Roman" panose="02020603050405020304" pitchFamily="18" charset="0"/>
              </a:rPr>
              <a:t>Electrical Factors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9D88F-4B65-709B-EF5C-9FB44EE15AE2}"/>
              </a:ext>
            </a:extLst>
          </p:cNvPr>
          <p:cNvSpPr/>
          <p:nvPr/>
        </p:nvSpPr>
        <p:spPr>
          <a:xfrm>
            <a:off x="4185571" y="2929865"/>
            <a:ext cx="2774441" cy="404680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cs typeface="Times New Roman" panose="02020603050405020304" pitchFamily="18" charset="0"/>
              </a:rPr>
              <a:t>Infrastructure Vulnerability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20648-4DBB-7319-353E-DC6BD85F1BCC}"/>
              </a:ext>
            </a:extLst>
          </p:cNvPr>
          <p:cNvSpPr/>
          <p:nvPr/>
        </p:nvSpPr>
        <p:spPr>
          <a:xfrm>
            <a:off x="4198985" y="4474578"/>
            <a:ext cx="2789680" cy="411790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cs typeface="Times New Roman" panose="02020603050405020304" pitchFamily="18" charset="0"/>
              </a:rPr>
              <a:t>Transportation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4549A2-F53F-9F63-277A-9D9FA5EA7C05}"/>
              </a:ext>
            </a:extLst>
          </p:cNvPr>
          <p:cNvSpPr/>
          <p:nvPr/>
        </p:nvSpPr>
        <p:spPr>
          <a:xfrm>
            <a:off x="4439706" y="1942691"/>
            <a:ext cx="2279954" cy="36400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Failure Rate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37F42F-FD68-24B4-8DF0-803F15CA6518}"/>
              </a:ext>
            </a:extLst>
          </p:cNvPr>
          <p:cNvSpPr/>
          <p:nvPr/>
        </p:nvSpPr>
        <p:spPr>
          <a:xfrm>
            <a:off x="4433497" y="2369267"/>
            <a:ext cx="2278590" cy="3550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Uncertainties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100EE-C09A-D63B-BA03-7AE79FCFDD7E}"/>
              </a:ext>
            </a:extLst>
          </p:cNvPr>
          <p:cNvSpPr/>
          <p:nvPr/>
        </p:nvSpPr>
        <p:spPr>
          <a:xfrm>
            <a:off x="4439706" y="4981232"/>
            <a:ext cx="2228596" cy="336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Traffic and Road Expansion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6A40C-D0A6-9D3C-C3E1-5C8886D1B178}"/>
              </a:ext>
            </a:extLst>
          </p:cNvPr>
          <p:cNvSpPr/>
          <p:nvPr/>
        </p:nvSpPr>
        <p:spPr>
          <a:xfrm>
            <a:off x="4425783" y="5432752"/>
            <a:ext cx="2278909" cy="3625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Fastest Path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64851-19C7-C7C7-9D84-3A071A4AF31C}"/>
              </a:ext>
            </a:extLst>
          </p:cNvPr>
          <p:cNvSpPr/>
          <p:nvPr/>
        </p:nvSpPr>
        <p:spPr>
          <a:xfrm>
            <a:off x="4461493" y="3496866"/>
            <a:ext cx="2222595" cy="34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Suitable Method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CBC79-200E-89BA-4757-DC06FD229F6A}"/>
              </a:ext>
            </a:extLst>
          </p:cNvPr>
          <p:cNvSpPr/>
          <p:nvPr/>
        </p:nvSpPr>
        <p:spPr>
          <a:xfrm>
            <a:off x="4482528" y="3950111"/>
            <a:ext cx="2222594" cy="3428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Prediction and forecasting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5E83CD-7002-8BCE-2087-FA827E57CC1C}"/>
              </a:ext>
            </a:extLst>
          </p:cNvPr>
          <p:cNvCxnSpPr>
            <a:cxnSpLocks/>
          </p:cNvCxnSpPr>
          <p:nvPr/>
        </p:nvCxnSpPr>
        <p:spPr>
          <a:xfrm>
            <a:off x="7566638" y="1159911"/>
            <a:ext cx="0" cy="49293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085501-B5DC-5C1F-41B3-B954452D6727}"/>
              </a:ext>
            </a:extLst>
          </p:cNvPr>
          <p:cNvSpPr/>
          <p:nvPr/>
        </p:nvSpPr>
        <p:spPr>
          <a:xfrm>
            <a:off x="8414752" y="2717595"/>
            <a:ext cx="2068049" cy="1968629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Decision-aid Tools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C970B-5FD6-94C7-D269-D3ED5DCC7CCA}"/>
              </a:ext>
            </a:extLst>
          </p:cNvPr>
          <p:cNvSpPr/>
          <p:nvPr/>
        </p:nvSpPr>
        <p:spPr>
          <a:xfrm>
            <a:off x="282947" y="743415"/>
            <a:ext cx="2984453" cy="661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cs typeface="Times New Roman" panose="02020603050405020304" pitchFamily="18" charset="0"/>
              </a:rPr>
              <a:t>Specifications of Systems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862E7-C05F-C560-2BBE-D801E8AB5356}"/>
              </a:ext>
            </a:extLst>
          </p:cNvPr>
          <p:cNvSpPr/>
          <p:nvPr/>
        </p:nvSpPr>
        <p:spPr>
          <a:xfrm>
            <a:off x="716462" y="1659253"/>
            <a:ext cx="2279954" cy="481160"/>
          </a:xfrm>
          <a:prstGeom prst="rect">
            <a:avLst/>
          </a:prstGeom>
          <a:solidFill>
            <a:srgbClr val="90D0EC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002060"/>
                </a:solidFill>
                <a:cs typeface="Times New Roman" panose="02020603050405020304" pitchFamily="18" charset="0"/>
              </a:rPr>
              <a:t>Power Systems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A7CAF6-1C22-CDA0-FABD-24CAD60FF1BB}"/>
              </a:ext>
            </a:extLst>
          </p:cNvPr>
          <p:cNvCxnSpPr>
            <a:cxnSpLocks/>
          </p:cNvCxnSpPr>
          <p:nvPr/>
        </p:nvCxnSpPr>
        <p:spPr>
          <a:xfrm>
            <a:off x="3626111" y="1256977"/>
            <a:ext cx="0" cy="48323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F54DA17-DCF7-515C-7700-97BDDE61CEA4}"/>
              </a:ext>
            </a:extLst>
          </p:cNvPr>
          <p:cNvSpPr/>
          <p:nvPr/>
        </p:nvSpPr>
        <p:spPr>
          <a:xfrm>
            <a:off x="3930597" y="768858"/>
            <a:ext cx="3461661" cy="6009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cs typeface="Times New Roman" panose="02020603050405020304" pitchFamily="18" charset="0"/>
              </a:rPr>
              <a:t>Vulnerability Analysis</a:t>
            </a:r>
          </a:p>
          <a:p>
            <a:pPr algn="ctr"/>
            <a:r>
              <a:rPr lang="en-US" b="1" dirty="0">
                <a:cs typeface="Times New Roman" panose="02020603050405020304" pitchFamily="18" charset="0"/>
              </a:rPr>
              <a:t>and Power System Operation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3572C-BA73-10A4-0E66-5060EB843694}"/>
              </a:ext>
            </a:extLst>
          </p:cNvPr>
          <p:cNvSpPr/>
          <p:nvPr/>
        </p:nvSpPr>
        <p:spPr>
          <a:xfrm>
            <a:off x="7989530" y="718545"/>
            <a:ext cx="3297233" cy="685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cs typeface="Times New Roman" panose="02020603050405020304" pitchFamily="18" charset="0"/>
              </a:rPr>
              <a:t>Cost-benefit Infrastructures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CE51B4-5B6C-6129-B063-1FE5866A3735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448777" y="4686224"/>
            <a:ext cx="0" cy="329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E6C7FA-B46C-080E-D7FA-1EDE4486B8C5}"/>
              </a:ext>
            </a:extLst>
          </p:cNvPr>
          <p:cNvSpPr txBox="1"/>
          <p:nvPr/>
        </p:nvSpPr>
        <p:spPr>
          <a:xfrm>
            <a:off x="8696233" y="5041025"/>
            <a:ext cx="155408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i="1" dirty="0">
                <a:cs typeface="+mj-cs"/>
              </a:rPr>
              <a:t>Weights from experts</a:t>
            </a:r>
          </a:p>
        </p:txBody>
      </p:sp>
      <p:pic>
        <p:nvPicPr>
          <p:cNvPr id="23" name="Graphic 22" descr="Questions with solid fill">
            <a:extLst>
              <a:ext uri="{FF2B5EF4-FFF2-40B4-BE49-F238E27FC236}">
                <a16:creationId xmlns:a16="http://schemas.microsoft.com/office/drawing/2014/main" id="{2874F95F-9057-03EF-FCA1-243F803AF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6073" y="5315588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46F4611-3266-18F6-69CE-A188CBD2EA87}"/>
              </a:ext>
            </a:extLst>
          </p:cNvPr>
          <p:cNvSpPr/>
          <p:nvPr/>
        </p:nvSpPr>
        <p:spPr>
          <a:xfrm>
            <a:off x="730789" y="2320107"/>
            <a:ext cx="2279954" cy="434537"/>
          </a:xfrm>
          <a:prstGeom prst="rect">
            <a:avLst/>
          </a:prstGeom>
          <a:solidFill>
            <a:srgbClr val="90D0EC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002060"/>
                </a:solidFill>
                <a:cs typeface="Times New Roman" panose="02020603050405020304" pitchFamily="18" charset="0"/>
              </a:rPr>
              <a:t>Microgrids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C36D53-4105-10AF-7850-B7E42761436F}"/>
              </a:ext>
            </a:extLst>
          </p:cNvPr>
          <p:cNvSpPr/>
          <p:nvPr/>
        </p:nvSpPr>
        <p:spPr>
          <a:xfrm>
            <a:off x="739531" y="2917865"/>
            <a:ext cx="2279954" cy="481160"/>
          </a:xfrm>
          <a:prstGeom prst="rect">
            <a:avLst/>
          </a:prstGeom>
          <a:solidFill>
            <a:srgbClr val="90D0EC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002060"/>
                </a:solidFill>
                <a:cs typeface="Times New Roman" panose="02020603050405020304" pitchFamily="18" charset="0"/>
              </a:rPr>
              <a:t>Renewable Energy Sources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B74A5-718C-5FF1-BC1F-EA0FB8E2152E}"/>
              </a:ext>
            </a:extLst>
          </p:cNvPr>
          <p:cNvSpPr/>
          <p:nvPr/>
        </p:nvSpPr>
        <p:spPr>
          <a:xfrm>
            <a:off x="730789" y="4130598"/>
            <a:ext cx="2279954" cy="481160"/>
          </a:xfrm>
          <a:prstGeom prst="rect">
            <a:avLst/>
          </a:prstGeom>
          <a:solidFill>
            <a:srgbClr val="90D0EC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002060"/>
                </a:solidFill>
                <a:cs typeface="Times New Roman" panose="02020603050405020304" pitchFamily="18" charset="0"/>
              </a:rPr>
              <a:t>Energy Storage Systems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CD69A2-E010-A928-A6D8-14BCCE8C6C5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0482801" y="3701910"/>
            <a:ext cx="16355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A94B9A3-E58A-DD20-F7B2-DA26DACC4F06}"/>
              </a:ext>
            </a:extLst>
          </p:cNvPr>
          <p:cNvSpPr txBox="1"/>
          <p:nvPr/>
        </p:nvSpPr>
        <p:spPr>
          <a:xfrm>
            <a:off x="10665598" y="3082367"/>
            <a:ext cx="1300484" cy="52322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00B050"/>
                </a:solidFill>
                <a:cs typeface="Times New Roman" panose="02020603050405020304" pitchFamily="18" charset="0"/>
              </a:rPr>
              <a:t>Best action</a:t>
            </a:r>
          </a:p>
          <a:p>
            <a:pPr algn="ctr"/>
            <a:r>
              <a:rPr lang="en-US" sz="1400" b="1" i="1" dirty="0">
                <a:solidFill>
                  <a:srgbClr val="00B050"/>
                </a:solidFill>
                <a:cs typeface="Times New Roman" panose="02020603050405020304" pitchFamily="18" charset="0"/>
              </a:rPr>
              <a:t> in evacuations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20591B-386E-5E01-19C6-14449B02D82F}"/>
              </a:ext>
            </a:extLst>
          </p:cNvPr>
          <p:cNvSpPr/>
          <p:nvPr/>
        </p:nvSpPr>
        <p:spPr>
          <a:xfrm>
            <a:off x="739531" y="4742774"/>
            <a:ext cx="2279954" cy="481160"/>
          </a:xfrm>
          <a:prstGeom prst="rect">
            <a:avLst/>
          </a:prstGeom>
          <a:solidFill>
            <a:srgbClr val="90D0EC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002060"/>
                </a:solidFill>
                <a:cs typeface="Times New Roman" panose="02020603050405020304" pitchFamily="18" charset="0"/>
              </a:rPr>
              <a:t>Charging Stations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94C0972-79ED-6901-8392-8D36A1E043F8}"/>
              </a:ext>
            </a:extLst>
          </p:cNvPr>
          <p:cNvSpPr/>
          <p:nvPr/>
        </p:nvSpPr>
        <p:spPr>
          <a:xfrm>
            <a:off x="3267400" y="918981"/>
            <a:ext cx="636155" cy="32088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cs typeface="+mj-cs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ACFF0CB-8500-CCF3-3152-2311046BEFCA}"/>
              </a:ext>
            </a:extLst>
          </p:cNvPr>
          <p:cNvSpPr/>
          <p:nvPr/>
        </p:nvSpPr>
        <p:spPr>
          <a:xfrm>
            <a:off x="7400887" y="967514"/>
            <a:ext cx="587932" cy="32088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cs typeface="+mj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1A24DB-9DDD-D336-20A2-B069DFB9DCF9}"/>
              </a:ext>
            </a:extLst>
          </p:cNvPr>
          <p:cNvSpPr/>
          <p:nvPr/>
        </p:nvSpPr>
        <p:spPr>
          <a:xfrm>
            <a:off x="757395" y="5343745"/>
            <a:ext cx="2279954" cy="481160"/>
          </a:xfrm>
          <a:prstGeom prst="rect">
            <a:avLst/>
          </a:prstGeom>
          <a:solidFill>
            <a:srgbClr val="90D0EC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002060"/>
                </a:solidFill>
                <a:cs typeface="Times New Roman" panose="02020603050405020304" pitchFamily="18" charset="0"/>
              </a:rPr>
              <a:t>Existing Roads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7C7A24-7A7A-940E-B761-CBB39B889667}"/>
              </a:ext>
            </a:extLst>
          </p:cNvPr>
          <p:cNvSpPr/>
          <p:nvPr/>
        </p:nvSpPr>
        <p:spPr>
          <a:xfrm>
            <a:off x="8086053" y="1568204"/>
            <a:ext cx="2774440" cy="4037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cs typeface="Times New Roman" panose="02020603050405020304" pitchFamily="18" charset="0"/>
              </a:rPr>
              <a:t>Optimization Problem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14C92C-02E9-1426-A28B-D3D63F9A5CA3}"/>
              </a:ext>
            </a:extLst>
          </p:cNvPr>
          <p:cNvSpPr/>
          <p:nvPr/>
        </p:nvSpPr>
        <p:spPr>
          <a:xfrm>
            <a:off x="8086053" y="2042015"/>
            <a:ext cx="2774440" cy="4037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cs typeface="Times New Roman" panose="02020603050405020304" pitchFamily="18" charset="0"/>
              </a:rPr>
              <a:t>Operation and Planning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4FCAD0-FAEB-D6A5-C48A-C59DEFC39A32}"/>
              </a:ext>
            </a:extLst>
          </p:cNvPr>
          <p:cNvSpPr/>
          <p:nvPr/>
        </p:nvSpPr>
        <p:spPr>
          <a:xfrm>
            <a:off x="723193" y="3529627"/>
            <a:ext cx="2279954" cy="481160"/>
          </a:xfrm>
          <a:prstGeom prst="rect">
            <a:avLst/>
          </a:prstGeom>
          <a:solidFill>
            <a:srgbClr val="90D0EC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002060"/>
                </a:solidFill>
                <a:cs typeface="Times New Roman" panose="02020603050405020304" pitchFamily="18" charset="0"/>
              </a:rPr>
              <a:t>Electrical Vehicles</a:t>
            </a:r>
          </a:p>
        </p:txBody>
      </p:sp>
    </p:spTree>
    <p:extLst>
      <p:ext uri="{BB962C8B-B14F-4D97-AF65-F5344CB8AC3E}">
        <p14:creationId xmlns:p14="http://schemas.microsoft.com/office/powerpoint/2010/main" val="630799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146CC-9B9A-586C-715A-92D5E965C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7D353D-5F09-612F-BDFE-8144991D2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99F79C-D4D5-74AF-7DBF-D32769E4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25" y="141685"/>
            <a:ext cx="10515600" cy="857250"/>
          </a:xfrm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Power Systems Studies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6E66B-93B9-9CAA-50DE-2A0F7B8B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40" y="937483"/>
            <a:ext cx="4442845" cy="4770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CFB80B-70C1-9972-0C0D-EDBA426AD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637" y="455791"/>
            <a:ext cx="4690285" cy="525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3CFED-F3AF-554C-D99A-7769C883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9BBA44-FC35-F33C-B222-3068C182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05" y="220124"/>
            <a:ext cx="10515600" cy="857250"/>
          </a:xfrm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cs typeface="Times New Roman" panose="02020603050405020304" pitchFamily="18" charset="0"/>
              </a:rPr>
              <a:t>Case Study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0CCEE-68DB-0829-3FA7-3398C4E9B448}"/>
              </a:ext>
            </a:extLst>
          </p:cNvPr>
          <p:cNvSpPr txBox="1"/>
          <p:nvPr/>
        </p:nvSpPr>
        <p:spPr>
          <a:xfrm>
            <a:off x="548640" y="1692289"/>
            <a:ext cx="6365439" cy="427809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Buses:</a:t>
            </a:r>
          </a:p>
          <a:p>
            <a:pPr lvl="0"/>
            <a:r>
              <a:rPr lang="en-US" sz="20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Number of Buses: </a:t>
            </a:r>
            <a:r>
              <a:rPr lang="en-US" sz="20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24</a:t>
            </a:r>
          </a:p>
          <a:p>
            <a:pPr lvl="0"/>
            <a:r>
              <a:rPr lang="en-US" sz="20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Bus Types: </a:t>
            </a:r>
            <a:r>
              <a:rPr lang="en-US" sz="20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Includes slack (reference), generator, and load buses</a:t>
            </a:r>
          </a:p>
          <a:p>
            <a:pPr lvl="0"/>
            <a:endParaRPr lang="en-US" sz="2000" b="1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Voltage Levels:</a:t>
            </a:r>
          </a:p>
          <a:p>
            <a:pPr lvl="0"/>
            <a:r>
              <a:rPr lang="en-US" sz="20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Multiple voltage levels: </a:t>
            </a:r>
            <a:r>
              <a:rPr lang="en-US" sz="20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Common ones might be 138 kV and 230 kV</a:t>
            </a:r>
          </a:p>
          <a:p>
            <a:pPr lvl="0"/>
            <a:endParaRPr lang="en-US" sz="2000" b="1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Generators:</a:t>
            </a:r>
          </a:p>
          <a:p>
            <a:pPr lvl="0"/>
            <a:r>
              <a:rPr lang="en-US" sz="20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Locations: </a:t>
            </a:r>
            <a:r>
              <a:rPr lang="en-US" sz="200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Specified at certain buses (not all buses have generators)</a:t>
            </a:r>
          </a:p>
          <a:p>
            <a:pPr lvl="0"/>
            <a:endParaRPr lang="en-US" sz="2000" b="1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ED67F-DBFF-BA08-04EC-E3AAA837A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613" y="498008"/>
            <a:ext cx="4577529" cy="5600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6E91A-F0A8-A3F6-CF49-A8D82C810E55}"/>
              </a:ext>
            </a:extLst>
          </p:cNvPr>
          <p:cNvSpPr txBox="1"/>
          <p:nvPr/>
        </p:nvSpPr>
        <p:spPr>
          <a:xfrm>
            <a:off x="548640" y="1037485"/>
            <a:ext cx="6747973" cy="76944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Use cases: 7-bus, 24-bus, and 37-bus power system</a:t>
            </a:r>
          </a:p>
          <a:p>
            <a:pPr lvl="0"/>
            <a:endParaRPr lang="en-US" sz="2000" b="1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349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2FB6F-B2F8-A1B9-112E-F0FB8A0B8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215D8-2A06-761A-2FAD-184514638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960019-8454-F312-91EA-46363703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25" y="141685"/>
            <a:ext cx="10515600" cy="857250"/>
          </a:xfrm>
        </p:spPr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Infrastructure Investment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9A66D6-ABD7-8519-3735-EE8BC9D8A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1" y="1340327"/>
            <a:ext cx="6819814" cy="17878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E89DB-0012-D23E-A504-F8677AE11C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286"/>
          <a:stretch/>
        </p:blipFill>
        <p:spPr>
          <a:xfrm>
            <a:off x="1046356" y="3729815"/>
            <a:ext cx="4754977" cy="19891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26644E-E464-F5E8-4C3B-2A81834F3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595" y="350269"/>
            <a:ext cx="5258405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0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B28B81-C497-F7E1-555B-8ADC7C065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AEBCD9-C27D-4CBD-88F4-08B4D3A2CDB0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A0CE17-85F0-927F-2B2F-E071C422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Results and Discussion (Optimal Power Flow)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E4120-883E-F4F2-F348-C0BFB32E8332}"/>
              </a:ext>
            </a:extLst>
          </p:cNvPr>
          <p:cNvSpPr txBox="1"/>
          <p:nvPr/>
        </p:nvSpPr>
        <p:spPr>
          <a:xfrm>
            <a:off x="4377312" y="5234497"/>
            <a:ext cx="3694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D0A63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N-1: Generator #21 Fails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F79E29-345C-20A1-B7B3-6F5654F0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26" y="1432676"/>
            <a:ext cx="5769665" cy="3760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A5DB68-6404-DDDC-C8B4-D1984475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15" y="1617838"/>
            <a:ext cx="5001753" cy="3204462"/>
          </a:xfrm>
          <a:prstGeom prst="rect">
            <a:avLst/>
          </a:prstGeom>
        </p:spPr>
      </p:pic>
      <p:sp>
        <p:nvSpPr>
          <p:cNvPr id="7" name="Lightning Bolt 6">
            <a:extLst>
              <a:ext uri="{FF2B5EF4-FFF2-40B4-BE49-F238E27FC236}">
                <a16:creationId xmlns:a16="http://schemas.microsoft.com/office/drawing/2014/main" id="{58886BE1-14F3-5C9D-B563-32CACC3856D1}"/>
              </a:ext>
            </a:extLst>
          </p:cNvPr>
          <p:cNvSpPr/>
          <p:nvPr/>
        </p:nvSpPr>
        <p:spPr>
          <a:xfrm>
            <a:off x="4131506" y="2354826"/>
            <a:ext cx="491612" cy="462116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70D66D7-BC45-B8C6-5B83-E78076BB514C}"/>
              </a:ext>
            </a:extLst>
          </p:cNvPr>
          <p:cNvSpPr/>
          <p:nvPr/>
        </p:nvSpPr>
        <p:spPr>
          <a:xfrm>
            <a:off x="5371224" y="2972877"/>
            <a:ext cx="806245" cy="4743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34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A2DA7558C4D0409FB7D79D43C63046" ma:contentTypeVersion="12" ma:contentTypeDescription="Create a new document." ma:contentTypeScope="" ma:versionID="bc548b5e81a97cb0268c7cd411c5fa33">
  <xsd:schema xmlns:xsd="http://www.w3.org/2001/XMLSchema" xmlns:xs="http://www.w3.org/2001/XMLSchema" xmlns:p="http://schemas.microsoft.com/office/2006/metadata/properties" xmlns:ns2="dcd0a6f3-6861-49ba-94f2-f3f78dd4ae63" xmlns:ns3="769c9d07-5fea-4c5b-a63a-e12281ded9ff" targetNamespace="http://schemas.microsoft.com/office/2006/metadata/properties" ma:root="true" ma:fieldsID="07b9255c7b74f342168d7fc2dd50908f" ns2:_="" ns3:_="">
    <xsd:import namespace="dcd0a6f3-6861-49ba-94f2-f3f78dd4ae63"/>
    <xsd:import namespace="769c9d07-5fea-4c5b-a63a-e12281ded9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0a6f3-6861-49ba-94f2-f3f78dd4ae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3b8da89-66ce-4411-8b7f-88984b48a1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c9d07-5fea-4c5b-a63a-e12281ded9f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f0347d7-a57c-496f-a719-6a72763059d5}" ma:internalName="TaxCatchAll" ma:showField="CatchAllData" ma:web="769c9d07-5fea-4c5b-a63a-e12281ded9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0a6f3-6861-49ba-94f2-f3f78dd4ae63">
      <Terms xmlns="http://schemas.microsoft.com/office/infopath/2007/PartnerControls"/>
    </lcf76f155ced4ddcb4097134ff3c332f>
    <TaxCatchAll xmlns="769c9d07-5fea-4c5b-a63a-e12281ded9ff" xsi:nil="true"/>
  </documentManagement>
</p:properties>
</file>

<file path=customXml/itemProps1.xml><?xml version="1.0" encoding="utf-8"?>
<ds:datastoreItem xmlns:ds="http://schemas.openxmlformats.org/officeDocument/2006/customXml" ds:itemID="{8CA36200-1E0B-4BAE-A6E2-F02B32F2B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d0a6f3-6861-49ba-94f2-f3f78dd4ae63"/>
    <ds:schemaRef ds:uri="769c9d07-5fea-4c5b-a63a-e12281ded9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1C6300-AE9A-417C-B4C2-6445F73C93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827447-3D29-4F40-AC5C-37E8C0983C8F}">
  <ds:schemaRefs>
    <ds:schemaRef ds:uri="dcd0a6f3-6861-49ba-94f2-f3f78dd4ae63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769c9d07-5fea-4c5b-a63a-e12281ded9ff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625</Words>
  <Application>Microsoft Office PowerPoint</Application>
  <PresentationFormat>Widescreen</PresentationFormat>
  <Paragraphs>137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Edwardian Script ITC</vt:lpstr>
      <vt:lpstr>Tahoma</vt:lpstr>
      <vt:lpstr>Times New Roman</vt:lpstr>
      <vt:lpstr>Wingdings</vt:lpstr>
      <vt:lpstr>Office Theme</vt:lpstr>
      <vt:lpstr>PowerPoint Presentation</vt:lpstr>
      <vt:lpstr>Introduction</vt:lpstr>
      <vt:lpstr>Outline</vt:lpstr>
      <vt:lpstr>Structure of the Systems: Power and Transportation</vt:lpstr>
      <vt:lpstr>Overview of Task #2</vt:lpstr>
      <vt:lpstr>Power Systems Studies</vt:lpstr>
      <vt:lpstr>Case Study</vt:lpstr>
      <vt:lpstr>Infrastructure Investment</vt:lpstr>
      <vt:lpstr>Results and Discussion (Optimal Power Flow)</vt:lpstr>
      <vt:lpstr>Evacuation Scenario - 1</vt:lpstr>
      <vt:lpstr>Evacuation Scenario - 2</vt:lpstr>
      <vt:lpstr>Evacuation Scenario - 3</vt:lpstr>
      <vt:lpstr>Community Partners</vt:lpstr>
      <vt:lpstr>Community Partners</vt:lpstr>
      <vt:lpstr>Q&amp;A?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Lippincott</dc:creator>
  <cp:lastModifiedBy>Saeed Aliamooei Lakeh</cp:lastModifiedBy>
  <cp:revision>293</cp:revision>
  <dcterms:created xsi:type="dcterms:W3CDTF">2022-06-28T19:00:38Z</dcterms:created>
  <dcterms:modified xsi:type="dcterms:W3CDTF">2024-12-07T05:50:32Z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0x010100B0A2DA7558C4D0409FB7D79D43C63046</vt:lpwstr>
  </property>
  <property fmtid="{D5CDD505-2E9C-101B-9397-08002B2CF9AE}" pid="3" name="MediaServiceImageTags">
    <vt:lpwstr/>
  </property>
</Properties>
</file>