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314" r:id="rId6"/>
    <p:sldId id="324" r:id="rId7"/>
    <p:sldId id="326" r:id="rId8"/>
    <p:sldId id="325" r:id="rId9"/>
    <p:sldId id="319" r:id="rId10"/>
    <p:sldId id="268" r:id="rId11"/>
    <p:sldId id="271" r:id="rId12"/>
    <p:sldId id="274" r:id="rId13"/>
    <p:sldId id="322" r:id="rId14"/>
    <p:sldId id="317" r:id="rId15"/>
    <p:sldId id="323" r:id="rId16"/>
    <p:sldId id="320" r:id="rId17"/>
    <p:sldId id="264" r:id="rId18"/>
    <p:sldId id="302" r:id="rId19"/>
    <p:sldId id="301" r:id="rId20"/>
    <p:sldId id="295" r:id="rId21"/>
    <p:sldId id="315" r:id="rId22"/>
    <p:sldId id="316" r:id="rId23"/>
    <p:sldId id="318" r:id="rId24"/>
    <p:sldId id="296" r:id="rId25"/>
    <p:sldId id="307" r:id="rId26"/>
    <p:sldId id="328" r:id="rId27"/>
    <p:sldId id="329" r:id="rId28"/>
    <p:sldId id="330" r:id="rId29"/>
    <p:sldId id="331" r:id="rId30"/>
    <p:sldId id="321" r:id="rId31"/>
    <p:sldId id="309" r:id="rId32"/>
    <p:sldId id="313" r:id="rId33"/>
    <p:sldId id="263" r:id="rId34"/>
    <p:sldId id="32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199755"/>
    <a:srgbClr val="D0A630"/>
    <a:srgbClr val="142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6F429-26BF-4536-9BE2-A4FBE0315597}" v="1" dt="2024-04-22T18:13:04.442"/>
    <p1510:client id="{45B81D5E-0B1D-49A9-EF04-00F648E63DD0}" v="27" dt="2024-04-23T01:14:21.964"/>
    <p1510:client id="{A4D0B4A4-87F3-8409-A9A9-559DF8DAF369}" v="10" dt="2024-04-23T01:15:35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D2A3A-B8C6-4B6A-8E95-CAA5B55AA40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92A10-7965-4770-93D8-67A01613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3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UC Davis Wordmark">
            <a:extLst>
              <a:ext uri="{FF2B5EF4-FFF2-40B4-BE49-F238E27FC236}">
                <a16:creationId xmlns:a16="http://schemas.microsoft.com/office/drawing/2014/main" id="{652A139B-E49E-6760-8E9E-E09AD7F134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472" y="6361994"/>
            <a:ext cx="1513360" cy="26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A354656-851D-0D4A-A57F-198B7D2B7D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47" y="6353609"/>
            <a:ext cx="1444443" cy="29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uc merced logo text">
            <a:extLst>
              <a:ext uri="{FF2B5EF4-FFF2-40B4-BE49-F238E27FC236}">
                <a16:creationId xmlns:a16="http://schemas.microsoft.com/office/drawing/2014/main" id="{1DDD83A9-73C1-4631-1E10-5CECC15F2E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40" y="6368047"/>
            <a:ext cx="1138017" cy="26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of the UC Berkeley logo with examples of primary usage">
            <a:extLst>
              <a:ext uri="{FF2B5EF4-FFF2-40B4-BE49-F238E27FC236}">
                <a16:creationId xmlns:a16="http://schemas.microsoft.com/office/drawing/2014/main" id="{F1F00ECE-3161-647C-6C49-26B9A5AE7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2" t="56636" r="33517" b="32590"/>
          <a:stretch/>
        </p:blipFill>
        <p:spPr bwMode="auto">
          <a:xfrm>
            <a:off x="5421972" y="6266352"/>
            <a:ext cx="1138017" cy="48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DE938E-624A-23E8-BE64-291FCA704F5E}"/>
              </a:ext>
            </a:extLst>
          </p:cNvPr>
          <p:cNvCxnSpPr>
            <a:cxnSpLocks/>
          </p:cNvCxnSpPr>
          <p:nvPr userDrawn="1"/>
        </p:nvCxnSpPr>
        <p:spPr>
          <a:xfrm>
            <a:off x="371192" y="6201624"/>
            <a:ext cx="116144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98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UC Davis Wordmark">
            <a:extLst>
              <a:ext uri="{FF2B5EF4-FFF2-40B4-BE49-F238E27FC236}">
                <a16:creationId xmlns:a16="http://schemas.microsoft.com/office/drawing/2014/main" id="{89C3DA10-B7D9-7D62-5D22-87140E9D7F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472" y="6361994"/>
            <a:ext cx="1513360" cy="26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5990A80-69B7-6D8B-987D-4CEB5DF74D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47" y="6353609"/>
            <a:ext cx="1444443" cy="29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uc merced logo text">
            <a:extLst>
              <a:ext uri="{FF2B5EF4-FFF2-40B4-BE49-F238E27FC236}">
                <a16:creationId xmlns:a16="http://schemas.microsoft.com/office/drawing/2014/main" id="{B1268987-0C37-4701-5F55-5237D88775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40" y="6368047"/>
            <a:ext cx="1138017" cy="26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of the UC Berkeley logo with examples of primary usage">
            <a:extLst>
              <a:ext uri="{FF2B5EF4-FFF2-40B4-BE49-F238E27FC236}">
                <a16:creationId xmlns:a16="http://schemas.microsoft.com/office/drawing/2014/main" id="{530B414A-AD12-5BC1-BBE3-57E43CAEB81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2" t="56636" r="33517" b="32590"/>
          <a:stretch/>
        </p:blipFill>
        <p:spPr bwMode="auto">
          <a:xfrm>
            <a:off x="5421972" y="6266352"/>
            <a:ext cx="1138017" cy="48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6287B-3AD5-BC88-D649-7CD14FEE56F1}"/>
              </a:ext>
            </a:extLst>
          </p:cNvPr>
          <p:cNvCxnSpPr>
            <a:cxnSpLocks/>
          </p:cNvCxnSpPr>
          <p:nvPr userDrawn="1"/>
        </p:nvCxnSpPr>
        <p:spPr>
          <a:xfrm>
            <a:off x="606440" y="6201624"/>
            <a:ext cx="113792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05C28263-29F9-7E9B-E4AD-B157596D5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85720" y="6368007"/>
            <a:ext cx="12999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AEBCD9-C27D-4CBD-88F4-08B4D3A2CDB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70FA772-5DC9-E3A2-053A-7CFBAF93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25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509AB68-8158-D6F4-D504-25FAC753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637415"/>
            <a:ext cx="10515600" cy="39982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87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86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31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1C7E7F-92A3-F69B-5FCB-72F93C71C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4877" y="1094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AEBCD9-C27D-4CBD-88F4-08B4D3A2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9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ngtree.com/freepng/fire-flame-logo-icon-vector-illustration-design-flammable-inferno-wildfire-vector_10691585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gehub.com/map/#/en/map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fdc.energy.gov/fuels/electricity-locations#/find/nearest?fuel=ELEC" TargetMode="External"/><Relationship Id="rId4" Type="http://schemas.openxmlformats.org/officeDocument/2006/relationships/hyperlink" Target="https://www.tesla.com/findu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pngtree.com/freepng/fire-flame-logo-icon-vector-illustration-design-flammable-inferno-wildfire-vector_10691585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msun.com/technical-notes/mfc-and-battery-consumption-mode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901A9-604F-29C5-750A-E48BA76F5133}"/>
              </a:ext>
            </a:extLst>
          </p:cNvPr>
          <p:cNvSpPr txBox="1"/>
          <p:nvPr/>
        </p:nvSpPr>
        <p:spPr>
          <a:xfrm>
            <a:off x="1074946" y="946324"/>
            <a:ext cx="1033676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Preparedness of Communities for Evacuations using ZEVs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 #2 With Community Partners</a:t>
            </a:r>
          </a:p>
          <a:p>
            <a:pPr algn="ctr"/>
            <a:r>
              <a:rPr lang="en-US" sz="28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r>
              <a:rPr lang="en-US" sz="28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real-world evacuation in Mariposa, CA</a:t>
            </a:r>
            <a:br>
              <a:rPr lang="en-US" sz="28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Qijian Gan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Scott Moura</a:t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 Berkeley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4408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4BEC0-7F2A-3B23-F34D-6AC0C790A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E28D8F-C98B-E2A3-DBD6-664028D5C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5BFFBC-160E-4AB7-AB0B-602CF1AB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6"/>
            <a:ext cx="11256264" cy="85725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for Mixed Traffic Evacuation (1/2)</a:t>
            </a: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A9D9A-62D6-A0AD-0A95-4AC562C8B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6052" y="1254991"/>
            <a:ext cx="10709635" cy="387641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supports the simulation of vehicle evacuations in a mixed traffic environment.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DAAEF1-9236-1FA8-6DB0-DC5EDE043376}"/>
              </a:ext>
            </a:extLst>
          </p:cNvPr>
          <p:cNvGrpSpPr/>
          <p:nvPr/>
        </p:nvGrpSpPr>
        <p:grpSpPr>
          <a:xfrm>
            <a:off x="1406326" y="3062923"/>
            <a:ext cx="3010861" cy="2932255"/>
            <a:chOff x="1517149" y="2199153"/>
            <a:chExt cx="3010861" cy="293225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DE05FFF-DB21-579D-D633-3F6BE53E7E0F}"/>
                </a:ext>
              </a:extLst>
            </p:cNvPr>
            <p:cNvGrpSpPr/>
            <p:nvPr/>
          </p:nvGrpSpPr>
          <p:grpSpPr>
            <a:xfrm>
              <a:off x="1517149" y="2206681"/>
              <a:ext cx="3010861" cy="2924727"/>
              <a:chOff x="69929" y="2239296"/>
              <a:chExt cx="3010861" cy="292472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D577D2A-7E05-3173-E188-F3ED8CAF9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929" y="2239296"/>
                <a:ext cx="2879499" cy="2924727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8EF7B81-21F1-5D05-EC11-B41DD5BC2998}"/>
                  </a:ext>
                </a:extLst>
              </p:cNvPr>
              <p:cNvSpPr/>
              <p:nvPr/>
            </p:nvSpPr>
            <p:spPr>
              <a:xfrm>
                <a:off x="1673352" y="2557090"/>
                <a:ext cx="228600" cy="20439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10CBF4-7F72-17C7-3546-74016717BF40}"/>
                  </a:ext>
                </a:extLst>
              </p:cNvPr>
              <p:cNvSpPr txBox="1"/>
              <p:nvPr/>
            </p:nvSpPr>
            <p:spPr>
              <a:xfrm>
                <a:off x="1447147" y="2242797"/>
                <a:ext cx="1633643" cy="35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Evacuation Zone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643DF8-91E6-4327-E5DA-760F71EDE9C7}"/>
                  </a:ext>
                </a:extLst>
              </p:cNvPr>
              <p:cNvSpPr txBox="1"/>
              <p:nvPr/>
            </p:nvSpPr>
            <p:spPr>
              <a:xfrm>
                <a:off x="137870" y="4493464"/>
                <a:ext cx="1788216" cy="35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</a:rPr>
                  <a:t>Emergency Shelter</a:t>
                </a:r>
              </a:p>
            </p:txBody>
          </p:sp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EF184BF-A7BD-3F79-FB77-0370EC1A0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3920" y="2199153"/>
              <a:ext cx="372349" cy="291354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79CFD40-9477-5D48-6754-FCB0FF5136A1}"/>
                </a:ext>
              </a:extLst>
            </p:cNvPr>
            <p:cNvCxnSpPr>
              <a:cxnSpLocks/>
            </p:cNvCxnSpPr>
            <p:nvPr/>
          </p:nvCxnSpPr>
          <p:spPr>
            <a:xfrm>
              <a:off x="2054160" y="2400243"/>
              <a:ext cx="1035957" cy="198456"/>
            </a:xfrm>
            <a:prstGeom prst="straightConnector1">
              <a:avLst/>
            </a:prstGeom>
            <a:noFill/>
            <a:ln w="28575" cap="flat" cmpd="sng" algn="ctr">
              <a:solidFill>
                <a:srgbClr val="F79646">
                  <a:lumMod val="7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40" name="Multiplication Sign 39">
              <a:extLst>
                <a:ext uri="{FF2B5EF4-FFF2-40B4-BE49-F238E27FC236}">
                  <a16:creationId xmlns:a16="http://schemas.microsoft.com/office/drawing/2014/main" id="{FD1F19DA-8073-A3A4-AB57-47351494A1B3}"/>
                </a:ext>
              </a:extLst>
            </p:cNvPr>
            <p:cNvSpPr/>
            <p:nvPr/>
          </p:nvSpPr>
          <p:spPr>
            <a:xfrm>
              <a:off x="2191035" y="2289547"/>
              <a:ext cx="307296" cy="309152"/>
            </a:xfrm>
            <a:prstGeom prst="mathMultiply">
              <a:avLst/>
            </a:prstGeom>
            <a:solidFill>
              <a:srgbClr val="F79646">
                <a:lumMod val="75000"/>
              </a:srgbClr>
            </a:solidFill>
            <a:ln w="1905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6A048-EE25-9E8A-B043-E1A8BA9EB0DB}"/>
              </a:ext>
            </a:extLst>
          </p:cNvPr>
          <p:cNvGrpSpPr/>
          <p:nvPr/>
        </p:nvGrpSpPr>
        <p:grpSpPr>
          <a:xfrm>
            <a:off x="7029485" y="3062923"/>
            <a:ext cx="3010861" cy="2924727"/>
            <a:chOff x="8324826" y="3166800"/>
            <a:chExt cx="3010861" cy="292472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0DBB88-3519-1D02-DB8E-3DE248A6C05B}"/>
                </a:ext>
              </a:extLst>
            </p:cNvPr>
            <p:cNvGrpSpPr/>
            <p:nvPr/>
          </p:nvGrpSpPr>
          <p:grpSpPr>
            <a:xfrm>
              <a:off x="8324826" y="3166800"/>
              <a:ext cx="3010861" cy="2924727"/>
              <a:chOff x="69929" y="2239296"/>
              <a:chExt cx="3010861" cy="292472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50CD7D4B-BD82-E68D-75FD-DDC0A5932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929" y="2239296"/>
                <a:ext cx="2879499" cy="2924727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344B25-77E8-1840-0641-2F0EF1AA8E24}"/>
                  </a:ext>
                </a:extLst>
              </p:cNvPr>
              <p:cNvSpPr/>
              <p:nvPr/>
            </p:nvSpPr>
            <p:spPr>
              <a:xfrm>
                <a:off x="1673352" y="2557090"/>
                <a:ext cx="228600" cy="20439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10B58B-B13B-6A02-FC56-AB9E6C9D3159}"/>
                  </a:ext>
                </a:extLst>
              </p:cNvPr>
              <p:cNvSpPr txBox="1"/>
              <p:nvPr/>
            </p:nvSpPr>
            <p:spPr>
              <a:xfrm>
                <a:off x="1447147" y="2242797"/>
                <a:ext cx="1633643" cy="35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Evacuation Zone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BE78DF-F4BB-D0F4-329C-3822AB0A87F3}"/>
                  </a:ext>
                </a:extLst>
              </p:cNvPr>
              <p:cNvSpPr txBox="1"/>
              <p:nvPr/>
            </p:nvSpPr>
            <p:spPr>
              <a:xfrm>
                <a:off x="137870" y="4493464"/>
                <a:ext cx="1788216" cy="35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</a:rPr>
                  <a:t>Emergency Shelter</a:t>
                </a:r>
              </a:p>
            </p:txBody>
          </p:sp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C9263E3-3982-4855-52DE-EF75BBEEC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14408" y="3308501"/>
              <a:ext cx="314203" cy="182154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EA89F9C-5401-233F-DD25-A8B01A014058}"/>
                </a:ext>
              </a:extLst>
            </p:cNvPr>
            <p:cNvCxnSpPr>
              <a:cxnSpLocks/>
            </p:cNvCxnSpPr>
            <p:nvPr/>
          </p:nvCxnSpPr>
          <p:spPr>
            <a:xfrm>
              <a:off x="8731662" y="3430457"/>
              <a:ext cx="1226807" cy="1236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78F0671-F1E8-3FE5-5554-E969A1153BD0}"/>
                </a:ext>
              </a:extLst>
            </p:cNvPr>
            <p:cNvCxnSpPr>
              <a:cxnSpLocks/>
            </p:cNvCxnSpPr>
            <p:nvPr/>
          </p:nvCxnSpPr>
          <p:spPr>
            <a:xfrm>
              <a:off x="9462844" y="3522368"/>
              <a:ext cx="367413" cy="14001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Multiplication Sign 45">
              <a:extLst>
                <a:ext uri="{FF2B5EF4-FFF2-40B4-BE49-F238E27FC236}">
                  <a16:creationId xmlns:a16="http://schemas.microsoft.com/office/drawing/2014/main" id="{45DD3A4A-A873-35BC-420E-853D9DA9C161}"/>
                </a:ext>
              </a:extLst>
            </p:cNvPr>
            <p:cNvSpPr/>
            <p:nvPr/>
          </p:nvSpPr>
          <p:spPr>
            <a:xfrm>
              <a:off x="9542222" y="3373352"/>
              <a:ext cx="306649" cy="29803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C55D430-519E-E57A-8197-BA2E4A278CA2}"/>
              </a:ext>
            </a:extLst>
          </p:cNvPr>
          <p:cNvSpPr txBox="1"/>
          <p:nvPr/>
        </p:nvSpPr>
        <p:spPr>
          <a:xfrm>
            <a:off x="568301" y="2174816"/>
            <a:ext cx="5340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vehicles that have destinations in the evacuation zone(s) but are not yet assigned will not enter the network.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90F780-FA43-F8C6-9123-DF4179E3B4CC}"/>
              </a:ext>
            </a:extLst>
          </p:cNvPr>
          <p:cNvSpPr txBox="1"/>
          <p:nvPr/>
        </p:nvSpPr>
        <p:spPr>
          <a:xfrm>
            <a:off x="6196030" y="2173959"/>
            <a:ext cx="5340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vehicles that have destinations in the evacuation zone(s) and are already in the network will be detoured to one of the nearest emergency shelters.</a:t>
            </a:r>
          </a:p>
        </p:txBody>
      </p:sp>
    </p:spTree>
    <p:extLst>
      <p:ext uri="{BB962C8B-B14F-4D97-AF65-F5344CB8AC3E}">
        <p14:creationId xmlns:p14="http://schemas.microsoft.com/office/powerpoint/2010/main" val="418336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3CFED-F3AF-554C-D99A-7769C883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9BBA44-FC35-F33C-B222-3068C182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6"/>
            <a:ext cx="11256264" cy="85725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for Mixed Traffic Evacuation (2/2)</a:t>
            </a:r>
            <a:endParaRPr lang="en-US" sz="3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EAB156-9BD1-B85A-714E-6A48E2935BBC}"/>
              </a:ext>
            </a:extLst>
          </p:cNvPr>
          <p:cNvGrpSpPr/>
          <p:nvPr/>
        </p:nvGrpSpPr>
        <p:grpSpPr>
          <a:xfrm>
            <a:off x="1255092" y="2307273"/>
            <a:ext cx="3010861" cy="2924727"/>
            <a:chOff x="6088538" y="2239294"/>
            <a:chExt cx="3010861" cy="292472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B9DBC95-156E-80C0-CE6D-566165C4222D}"/>
                </a:ext>
              </a:extLst>
            </p:cNvPr>
            <p:cNvGrpSpPr/>
            <p:nvPr/>
          </p:nvGrpSpPr>
          <p:grpSpPr>
            <a:xfrm>
              <a:off x="6088538" y="2239294"/>
              <a:ext cx="3010861" cy="2924727"/>
              <a:chOff x="69929" y="2239296"/>
              <a:chExt cx="3010861" cy="2924727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96110D9-DCCF-666C-580E-522A5057E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929" y="2239296"/>
                <a:ext cx="2879499" cy="2924727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3B00BD4-5B85-AA94-6775-FEA14E837DF6}"/>
                  </a:ext>
                </a:extLst>
              </p:cNvPr>
              <p:cNvSpPr/>
              <p:nvPr/>
            </p:nvSpPr>
            <p:spPr>
              <a:xfrm>
                <a:off x="1673352" y="2557090"/>
                <a:ext cx="228600" cy="20439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59B4309-E36F-A0C9-946A-24A943E4D0A9}"/>
                  </a:ext>
                </a:extLst>
              </p:cNvPr>
              <p:cNvSpPr txBox="1"/>
              <p:nvPr/>
            </p:nvSpPr>
            <p:spPr>
              <a:xfrm>
                <a:off x="1447147" y="2242797"/>
                <a:ext cx="1633643" cy="35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Evacuation Zone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68F0F0-E37B-6257-9915-FAF52577B24A}"/>
                  </a:ext>
                </a:extLst>
              </p:cNvPr>
              <p:cNvSpPr txBox="1"/>
              <p:nvPr/>
            </p:nvSpPr>
            <p:spPr>
              <a:xfrm>
                <a:off x="137870" y="4493464"/>
                <a:ext cx="1788216" cy="35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</a:rPr>
                  <a:t>Emergency Shelter</a:t>
                </a:r>
              </a:p>
            </p:txBody>
          </p:sp>
        </p:grp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8BEE42B-F741-ECBA-1191-81933EECB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44695" y="2486808"/>
              <a:ext cx="320851" cy="216109"/>
            </a:xfrm>
            <a:prstGeom prst="rect">
              <a:avLst/>
            </a:prstGeom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836DBB8-EA8F-2444-AF1D-6A5176C317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6261" y="2667434"/>
              <a:ext cx="13751" cy="1429081"/>
            </a:xfrm>
            <a:prstGeom prst="straightConnector1">
              <a:avLst/>
            </a:prstGeom>
            <a:noFill/>
            <a:ln w="28575" cap="flat" cmpd="sng" algn="ctr">
              <a:solidFill>
                <a:srgbClr val="F79646">
                  <a:lumMod val="75000"/>
                </a:srgbClr>
              </a:solidFill>
              <a:prstDash val="solid"/>
              <a:tailEnd type="triangle"/>
            </a:ln>
            <a:effectLst/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95F179-DBD9-53F1-F8F2-E4C11BCADEC1}"/>
              </a:ext>
            </a:extLst>
          </p:cNvPr>
          <p:cNvGrpSpPr/>
          <p:nvPr/>
        </p:nvGrpSpPr>
        <p:grpSpPr>
          <a:xfrm>
            <a:off x="7447108" y="2310774"/>
            <a:ext cx="3010861" cy="2924727"/>
            <a:chOff x="9080751" y="2242797"/>
            <a:chExt cx="3010861" cy="292472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9CA4B96-15DD-5416-2812-40E62918FEBD}"/>
                </a:ext>
              </a:extLst>
            </p:cNvPr>
            <p:cNvGrpSpPr/>
            <p:nvPr/>
          </p:nvGrpSpPr>
          <p:grpSpPr>
            <a:xfrm>
              <a:off x="9080751" y="2242797"/>
              <a:ext cx="3010861" cy="2924727"/>
              <a:chOff x="69929" y="2239296"/>
              <a:chExt cx="3010861" cy="2924727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DF533FE6-18B5-3D39-F1CF-E20B31F28A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929" y="2239296"/>
                <a:ext cx="2879499" cy="2924727"/>
              </a:xfrm>
              <a:prstGeom prst="rect">
                <a:avLst/>
              </a:prstGeom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7F62854-5876-919A-9754-F9908DE031E3}"/>
                  </a:ext>
                </a:extLst>
              </p:cNvPr>
              <p:cNvSpPr/>
              <p:nvPr/>
            </p:nvSpPr>
            <p:spPr>
              <a:xfrm>
                <a:off x="1673352" y="2557090"/>
                <a:ext cx="228600" cy="20439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A6190E-CE88-ED7D-E8EA-5DAC730DD89D}"/>
                  </a:ext>
                </a:extLst>
              </p:cNvPr>
              <p:cNvSpPr txBox="1"/>
              <p:nvPr/>
            </p:nvSpPr>
            <p:spPr>
              <a:xfrm>
                <a:off x="1447147" y="2242797"/>
                <a:ext cx="1633643" cy="35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Evacuation Zone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A9DDB82-05BA-2928-F2B0-814F267A0EA5}"/>
                  </a:ext>
                </a:extLst>
              </p:cNvPr>
              <p:cNvSpPr txBox="1"/>
              <p:nvPr/>
            </p:nvSpPr>
            <p:spPr>
              <a:xfrm>
                <a:off x="137870" y="4493464"/>
                <a:ext cx="1788216" cy="35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</a:rPr>
                  <a:t>Emergency Shelter</a:t>
                </a:r>
              </a:p>
            </p:txBody>
          </p:sp>
        </p:grp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941D5DE-0201-F261-CF88-5946DA053E35}"/>
                </a:ext>
              </a:extLst>
            </p:cNvPr>
            <p:cNvCxnSpPr>
              <a:cxnSpLocks/>
            </p:cNvCxnSpPr>
            <p:nvPr/>
          </p:nvCxnSpPr>
          <p:spPr>
            <a:xfrm>
              <a:off x="11020281" y="2631314"/>
              <a:ext cx="0" cy="20776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</a:ln>
            <a:effectLst/>
          </p:spPr>
        </p:cxn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3496C82-DF4B-D0DB-BAD9-B2AE2F819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3923" y="2477479"/>
              <a:ext cx="321996" cy="190288"/>
            </a:xfrm>
            <a:prstGeom prst="rect">
              <a:avLst/>
            </a:prstGeom>
          </p:spPr>
        </p:pic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C432BC-F5D6-F238-A0B5-FA870F85C429}"/>
                </a:ext>
              </a:extLst>
            </p:cNvPr>
            <p:cNvCxnSpPr>
              <a:cxnSpLocks/>
            </p:cNvCxnSpPr>
            <p:nvPr/>
          </p:nvCxnSpPr>
          <p:spPr>
            <a:xfrm>
              <a:off x="9688698" y="2587689"/>
              <a:ext cx="769271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CF1318-E4BE-875A-3130-0960094FB63B}"/>
                </a:ext>
              </a:extLst>
            </p:cNvPr>
            <p:cNvCxnSpPr>
              <a:cxnSpLocks/>
            </p:cNvCxnSpPr>
            <p:nvPr/>
          </p:nvCxnSpPr>
          <p:spPr>
            <a:xfrm>
              <a:off x="10457969" y="2651511"/>
              <a:ext cx="562312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0EC7436-8157-0654-B2A1-7C8A2A9C076A}"/>
                </a:ext>
              </a:extLst>
            </p:cNvPr>
            <p:cNvCxnSpPr>
              <a:cxnSpLocks/>
            </p:cNvCxnSpPr>
            <p:nvPr/>
          </p:nvCxnSpPr>
          <p:spPr>
            <a:xfrm>
              <a:off x="10469877" y="2823920"/>
              <a:ext cx="1066110" cy="19281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D91497-4D9A-FF13-2BA3-77CA90DD39A7}"/>
                </a:ext>
              </a:extLst>
            </p:cNvPr>
            <p:cNvSpPr txBox="1"/>
            <p:nvPr/>
          </p:nvSpPr>
          <p:spPr>
            <a:xfrm>
              <a:off x="10959647" y="2906149"/>
              <a:ext cx="11319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Destination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CFCEBAC-4D76-8BC6-9EF9-86905CC3B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63121" y="2591041"/>
              <a:ext cx="13513" cy="249201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7AB5DEC-1780-5B2E-D9AD-47B22BC75E91}"/>
                </a:ext>
              </a:extLst>
            </p:cNvPr>
            <p:cNvSpPr/>
            <p:nvPr/>
          </p:nvSpPr>
          <p:spPr>
            <a:xfrm>
              <a:off x="11505102" y="2775372"/>
              <a:ext cx="114854" cy="1356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CE40C39-338C-B03A-A397-2F957DE55AFD}"/>
              </a:ext>
            </a:extLst>
          </p:cNvPr>
          <p:cNvSpPr txBox="1"/>
          <p:nvPr/>
        </p:nvSpPr>
        <p:spPr>
          <a:xfrm>
            <a:off x="568301" y="1324424"/>
            <a:ext cx="5340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3: vehicles that have origins in the evacuation zone(s) will be detoured to one of the nearest emergency shelters.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91884-FAFE-F525-6D7C-2A7E7AA07272}"/>
              </a:ext>
            </a:extLst>
          </p:cNvPr>
          <p:cNvSpPr txBox="1"/>
          <p:nvPr/>
        </p:nvSpPr>
        <p:spPr>
          <a:xfrm>
            <a:off x="5769642" y="1320757"/>
            <a:ext cx="5340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4: vehicles that have paths crossing in the evacuation zone(s) will be detoured to bypass the evacuation zone(s).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1AC46-88E0-DA68-4FDC-415A8E8C3D27}"/>
              </a:ext>
            </a:extLst>
          </p:cNvPr>
          <p:cNvSpPr txBox="1"/>
          <p:nvPr/>
        </p:nvSpPr>
        <p:spPr>
          <a:xfrm>
            <a:off x="747430" y="5279932"/>
            <a:ext cx="4478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module can enable a certain percentage of vehicles to follow the evacuation routes if available. </a:t>
            </a:r>
          </a:p>
        </p:txBody>
      </p:sp>
    </p:spTree>
    <p:extLst>
      <p:ext uri="{BB962C8B-B14F-4D97-AF65-F5344CB8AC3E}">
        <p14:creationId xmlns:p14="http://schemas.microsoft.com/office/powerpoint/2010/main" val="162645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107D9-8559-3F1C-3464-7433F1654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E88E94-0733-3FCE-E533-1B3D54533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C9D4C8-C619-AAE5-7DC1-5C854446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6"/>
            <a:ext cx="11256264" cy="85725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for Performance Measures</a:t>
            </a: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872C6-1044-7054-D426-0D5B1DF09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6052" y="1254991"/>
            <a:ext cx="10709635" cy="493549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outputs the following measures and statistics to assess the performance of charging station placement strategies and evacuation plans.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charging station status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DCFC/L2 EVs served/being charged/waiting, DCFC/L2 chargers available/being used/inactive, current battery consumptions for fixed/mobile charging stations,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link status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Time, average speed/flow/density in the last time interval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performance summary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vehicles/EVs entered, network battery consumption, number of EVs failed to find a charging station/run out of battery, total network VMT/VHT, etc.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Charging station summary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DCFC/L2 EVs served/being charged/waiting, total battery consumptions for fixed/mobile charging stations, etc.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battery consumption summary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speed/flow/density, total travel distance/time, total battery consumed, etc.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 exit statistics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Initial/final SOC, battery consumed, total travel distance, etc.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information for EVs failed to find a charging station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29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BB2F7-D550-C7BD-C59E-79B6C4FB0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F2ECE1-3524-DF60-4B7F-128A9BA2E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13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D296A-7D89-F8E6-49C8-15016FBAC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2295783"/>
            <a:ext cx="10709635" cy="179158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II:  Modeling of a real-world evacuation in Mariposa, CA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368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3CFED-F3AF-554C-D99A-7769C883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9BBA44-FC35-F33C-B222-3068C182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Evacuation Use Cases for Mariposa, CA?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0371A-A880-3C8E-B2E3-96293347A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637415"/>
            <a:ext cx="10709635" cy="39982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rapid increase in ZEV ownership in recent years, rural areas like in Mariposa are facing a big challenge in the evacuation using ZEVs.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rural areas normally lack charging facilities to support mass evacuations using ZEVs.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transportation networks are vulnerable to mass evacuations.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limited routes to nearby cities.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routes normally consist of state highways that are 2-lane roadways. Therefore, any traffic incident happening on the roadway will significantly degrade the evacuation effectiveness and efficiency.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to traffic control at arterial intersections are needed to support the large volume of vehicles traveling in the dominated direction.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180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3CFED-F3AF-554C-D99A-7769C883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9BBA44-FC35-F33C-B222-3068C182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Mariposa Network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0EF6A1-191A-352A-9726-88AE8A06C193}"/>
              </a:ext>
            </a:extLst>
          </p:cNvPr>
          <p:cNvGrpSpPr/>
          <p:nvPr/>
        </p:nvGrpSpPr>
        <p:grpSpPr>
          <a:xfrm>
            <a:off x="7434072" y="1423545"/>
            <a:ext cx="4567789" cy="4593208"/>
            <a:chOff x="6833466" y="1222376"/>
            <a:chExt cx="5012947" cy="479569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C8808B5-9D98-FB67-C552-0618FF7A7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3466" y="1254967"/>
              <a:ext cx="5012947" cy="4763106"/>
            </a:xfrm>
            <a:prstGeom prst="rect">
              <a:avLst/>
            </a:prstGeom>
          </p:spPr>
        </p:pic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C1A528FE-D767-51DE-4FB6-D66210A54932}"/>
                </a:ext>
              </a:extLst>
            </p:cNvPr>
            <p:cNvSpPr/>
            <p:nvPr/>
          </p:nvSpPr>
          <p:spPr>
            <a:xfrm rot="3235793">
              <a:off x="8877519" y="1712024"/>
              <a:ext cx="130628" cy="147423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CE78B3C1-D366-4D49-9CCB-23D3F496CCC8}"/>
                </a:ext>
              </a:extLst>
            </p:cNvPr>
            <p:cNvSpPr/>
            <p:nvPr/>
          </p:nvSpPr>
          <p:spPr>
            <a:xfrm rot="20996454">
              <a:off x="10040108" y="2162284"/>
              <a:ext cx="130628" cy="147423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79285724-05DD-11F2-97F8-E003B7606C35}"/>
                </a:ext>
              </a:extLst>
            </p:cNvPr>
            <p:cNvSpPr/>
            <p:nvPr/>
          </p:nvSpPr>
          <p:spPr>
            <a:xfrm rot="5400000">
              <a:off x="8537507" y="1084671"/>
              <a:ext cx="130628" cy="147423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A fire on a black background&#10;&#10;Description automatically generated">
              <a:extLst>
                <a:ext uri="{FF2B5EF4-FFF2-40B4-BE49-F238E27FC236}">
                  <a16:creationId xmlns:a16="http://schemas.microsoft.com/office/drawing/2014/main" id="{A265187C-8F0C-6DEB-3932-1AE4777A7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9424122" y="1222376"/>
              <a:ext cx="830909" cy="664727"/>
            </a:xfrm>
            <a:prstGeom prst="rect">
              <a:avLst/>
            </a:prstGeom>
          </p:spPr>
        </p:pic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0371A-A880-3C8E-B2E3-96293347A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408" y="1204087"/>
            <a:ext cx="6869672" cy="49681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modeled the major arterials in the town of Mariposa, the state highways, and other 2-lane roadways.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geometry and speed limits have been updated to match those in the filed.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consider the scenario of evacuating the residents in the town of Mariposa, CA to a safer place (to nearby cities in the central valley), due to a natural disaster (e.g., wildfire).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Evacuation Zones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Shelters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Charging Stations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&amp; Evacuation OD Demand, Signal Control Settings (On-Going)</a:t>
            </a:r>
          </a:p>
        </p:txBody>
      </p:sp>
    </p:spTree>
    <p:extLst>
      <p:ext uri="{BB962C8B-B14F-4D97-AF65-F5344CB8AC3E}">
        <p14:creationId xmlns:p14="http://schemas.microsoft.com/office/powerpoint/2010/main" val="92379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3CFED-F3AF-554C-D99A-7769C883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85720" y="6139407"/>
            <a:ext cx="1299935" cy="365125"/>
          </a:xfrm>
        </p:spPr>
        <p:txBody>
          <a:bodyPr/>
          <a:lstStyle/>
          <a:p>
            <a:fld id="{76AEBCD9-C27D-4CBD-88F4-08B4D3A2CDB0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9BBA44-FC35-F33C-B222-3068C182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of Evacuation Zones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0371A-A880-3C8E-B2E3-96293347A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165" y="1417909"/>
            <a:ext cx="10709635" cy="44616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platform supports the modeling of multiple evacuation zones.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we created two evacuation zones in the town of Mariposa, CA.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9ECEBE-4483-2796-CB60-1D03F47D8A00}"/>
              </a:ext>
            </a:extLst>
          </p:cNvPr>
          <p:cNvGrpSpPr/>
          <p:nvPr/>
        </p:nvGrpSpPr>
        <p:grpSpPr>
          <a:xfrm>
            <a:off x="257448" y="2397051"/>
            <a:ext cx="5212828" cy="3272228"/>
            <a:chOff x="4534676" y="2433628"/>
            <a:chExt cx="5544111" cy="366541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0B9CFCF-0AFA-038D-7E42-174168C24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4676" y="2433628"/>
              <a:ext cx="5544111" cy="366541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26FC31-1303-6465-7CF5-4659BA9FB4C4}"/>
                </a:ext>
              </a:extLst>
            </p:cNvPr>
            <p:cNvSpPr txBox="1"/>
            <p:nvPr/>
          </p:nvSpPr>
          <p:spPr>
            <a:xfrm>
              <a:off x="4702303" y="4991631"/>
              <a:ext cx="1789937" cy="3447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Evacuation Zone 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0F03E7-AF3D-83F3-F28D-8E9CB97D5237}"/>
                </a:ext>
              </a:extLst>
            </p:cNvPr>
            <p:cNvSpPr txBox="1"/>
            <p:nvPr/>
          </p:nvSpPr>
          <p:spPr>
            <a:xfrm>
              <a:off x="8055103" y="4882032"/>
              <a:ext cx="1789937" cy="3447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Evacuation Zone 2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B3D19AD-3F86-1894-3A5C-BCC64589A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794" y="4179844"/>
            <a:ext cx="6587883" cy="148943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BF4F89-7E49-1307-726D-1C14C896DC4A}"/>
              </a:ext>
            </a:extLst>
          </p:cNvPr>
          <p:cNvCxnSpPr>
            <a:cxnSpLocks/>
          </p:cNvCxnSpPr>
          <p:nvPr/>
        </p:nvCxnSpPr>
        <p:spPr>
          <a:xfrm>
            <a:off x="3180387" y="4244736"/>
            <a:ext cx="2319407" cy="157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10CCCA5-7B5A-6ECD-B823-C610D4EC05B6}"/>
              </a:ext>
            </a:extLst>
          </p:cNvPr>
          <p:cNvSpPr/>
          <p:nvPr/>
        </p:nvSpPr>
        <p:spPr>
          <a:xfrm>
            <a:off x="8087625" y="4215733"/>
            <a:ext cx="1655531" cy="148943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6DCBC-21E7-24E1-B26C-19EFCF322710}"/>
              </a:ext>
            </a:extLst>
          </p:cNvPr>
          <p:cNvSpPr txBox="1"/>
          <p:nvPr/>
        </p:nvSpPr>
        <p:spPr>
          <a:xfrm>
            <a:off x="6345936" y="3622982"/>
            <a:ext cx="5294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Centroid configuration in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specify “Evacuation Zone” in the centroid description.</a:t>
            </a:r>
          </a:p>
        </p:txBody>
      </p:sp>
    </p:spTree>
    <p:extLst>
      <p:ext uri="{BB962C8B-B14F-4D97-AF65-F5344CB8AC3E}">
        <p14:creationId xmlns:p14="http://schemas.microsoft.com/office/powerpoint/2010/main" val="2942534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BB50C1A-3365-7E0F-8DF5-3E808A17D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88" y="4012053"/>
            <a:ext cx="2418807" cy="192328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3CFED-F3AF-554C-D99A-7769C883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85720" y="6121119"/>
            <a:ext cx="1299935" cy="365125"/>
          </a:xfrm>
        </p:spPr>
        <p:txBody>
          <a:bodyPr/>
          <a:lstStyle/>
          <a:p>
            <a:fld id="{76AEBCD9-C27D-4CBD-88F4-08B4D3A2CDB0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9BBA44-FC35-F33C-B222-3068C182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of Emergency Shelters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0371A-A880-3C8E-B2E3-96293347A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390527"/>
            <a:ext cx="10709635" cy="39982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platform also supports the modeling of multiple emergency shelters.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we created six emergency shelters (destinations) in the study area.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1C979-6E3C-9566-9CAF-95B37127D492}"/>
              </a:ext>
            </a:extLst>
          </p:cNvPr>
          <p:cNvSpPr txBox="1"/>
          <p:nvPr/>
        </p:nvSpPr>
        <p:spPr>
          <a:xfrm>
            <a:off x="40669" y="4514849"/>
            <a:ext cx="19716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997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Valley Lake Ranchos &amp; Lake Madera Country Estates (To Madera, CA)</a:t>
            </a:r>
            <a:endParaRPr lang="en-US" sz="1400" dirty="0">
              <a:solidFill>
                <a:srgbClr val="19975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17EE4C-C1AB-B6A1-4115-2CF1EA238D31}"/>
              </a:ext>
            </a:extLst>
          </p:cNvPr>
          <p:cNvSpPr txBox="1"/>
          <p:nvPr/>
        </p:nvSpPr>
        <p:spPr>
          <a:xfrm>
            <a:off x="1680374" y="5495999"/>
            <a:ext cx="1256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997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Madera, CA</a:t>
            </a:r>
            <a:endParaRPr lang="en-US" sz="1400" dirty="0">
              <a:solidFill>
                <a:srgbClr val="199755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ECF3BC-6EF2-6E64-B7E3-E7889C847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613" y="5134948"/>
            <a:ext cx="6936939" cy="66882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170300A-A875-5BA9-F6CD-E76583981AC4}"/>
              </a:ext>
            </a:extLst>
          </p:cNvPr>
          <p:cNvSpPr/>
          <p:nvPr/>
        </p:nvSpPr>
        <p:spPr>
          <a:xfrm>
            <a:off x="8183880" y="5079209"/>
            <a:ext cx="1417320" cy="890948"/>
          </a:xfrm>
          <a:prstGeom prst="ellipse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A89D4B-C782-6164-D64F-25BD4B816CEB}"/>
              </a:ext>
            </a:extLst>
          </p:cNvPr>
          <p:cNvCxnSpPr>
            <a:cxnSpLocks/>
          </p:cNvCxnSpPr>
          <p:nvPr/>
        </p:nvCxnSpPr>
        <p:spPr>
          <a:xfrm>
            <a:off x="2308812" y="4803712"/>
            <a:ext cx="2776919" cy="4651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6FE454-9470-ACA8-56CD-6E0ADEE4675D}"/>
              </a:ext>
            </a:extLst>
          </p:cNvPr>
          <p:cNvSpPr txBox="1"/>
          <p:nvPr/>
        </p:nvSpPr>
        <p:spPr>
          <a:xfrm>
            <a:off x="3575348" y="5400428"/>
            <a:ext cx="1510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997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Rolling Hills, CA (To Fresno, CA)</a:t>
            </a:r>
            <a:endParaRPr lang="en-US" sz="1400" dirty="0">
              <a:solidFill>
                <a:srgbClr val="199755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80D8E1-29AA-7138-5033-12451868A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133" y="2334021"/>
            <a:ext cx="1596568" cy="16473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A59E34-985A-85ED-9EA7-E45CDB1ECDF9}"/>
              </a:ext>
            </a:extLst>
          </p:cNvPr>
          <p:cNvSpPr txBox="1"/>
          <p:nvPr/>
        </p:nvSpPr>
        <p:spPr>
          <a:xfrm>
            <a:off x="220988" y="4011342"/>
            <a:ext cx="1770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997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 26 (To Chowchilla, CA)</a:t>
            </a:r>
            <a:endParaRPr lang="en-US" sz="1400" dirty="0">
              <a:solidFill>
                <a:srgbClr val="19975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89679A-FD82-A44A-412F-A35BC24C7C29}"/>
              </a:ext>
            </a:extLst>
          </p:cNvPr>
          <p:cNvSpPr txBox="1"/>
          <p:nvPr/>
        </p:nvSpPr>
        <p:spPr>
          <a:xfrm>
            <a:off x="448412" y="2581674"/>
            <a:ext cx="1210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997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Snelling, CA</a:t>
            </a:r>
            <a:endParaRPr lang="en-US" sz="1400" dirty="0">
              <a:solidFill>
                <a:srgbClr val="19975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D49FB1-BE62-BD92-2D66-3C2E69655FC0}"/>
              </a:ext>
            </a:extLst>
          </p:cNvPr>
          <p:cNvSpPr txBox="1"/>
          <p:nvPr/>
        </p:nvSpPr>
        <p:spPr>
          <a:xfrm>
            <a:off x="874775" y="3494807"/>
            <a:ext cx="1484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997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Planada, CA (To Merced, CA)</a:t>
            </a:r>
            <a:endParaRPr lang="en-US" sz="1400" dirty="0">
              <a:solidFill>
                <a:srgbClr val="199755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00C95-3E9E-37D4-792B-7286F178780B}"/>
              </a:ext>
            </a:extLst>
          </p:cNvPr>
          <p:cNvSpPr txBox="1"/>
          <p:nvPr/>
        </p:nvSpPr>
        <p:spPr>
          <a:xfrm>
            <a:off x="5196994" y="4434840"/>
            <a:ext cx="61568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19975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Centroid configuration in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specify “Emergency Shelter” in the centroid description.</a:t>
            </a:r>
          </a:p>
        </p:txBody>
      </p:sp>
    </p:spTree>
    <p:extLst>
      <p:ext uri="{BB962C8B-B14F-4D97-AF65-F5344CB8AC3E}">
        <p14:creationId xmlns:p14="http://schemas.microsoft.com/office/powerpoint/2010/main" val="4092866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3CFED-F3AF-554C-D99A-7769C883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9BBA44-FC35-F33C-B222-3068C182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of Charging Stations (1/4)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0371A-A880-3C8E-B2E3-96293347A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637415"/>
            <a:ext cx="2901697" cy="39982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there are only 12 public charging stations within the study network.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42 L2 chargers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34 DC Fast chargers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CB9284-1DEB-3A50-9F83-9BF408A48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726" y="1289305"/>
            <a:ext cx="8514600" cy="4538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A2DCE4-AEEE-3F02-8596-95A8E5599E55}"/>
              </a:ext>
            </a:extLst>
          </p:cNvPr>
          <p:cNvSpPr txBox="1"/>
          <p:nvPr/>
        </p:nvSpPr>
        <p:spPr>
          <a:xfrm>
            <a:off x="603504" y="5912164"/>
            <a:ext cx="9866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https://chargehub.com/map/#/en/map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https://www.tesla.com/findus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https://afdc.energy.gov/fuels/electricity-locations#/find/nearest?fuel=ELEC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4820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3CFED-F3AF-554C-D99A-7769C883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9BBA44-FC35-F33C-B222-3068C182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of Charging Stations (2/4)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0371A-A880-3C8E-B2E3-96293347A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033911"/>
            <a:ext cx="11231881" cy="39982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area of the study network is not covered by any charging station.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added candidate locations (e.g., fire station, fuel station, hotel, grocery store/plaza, and school/library) that have enough parking space to support the deployment of Mobile Charging Stations (MCSs).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F668D7-C7F3-F51B-EA4E-B92F4C06FB59}"/>
              </a:ext>
            </a:extLst>
          </p:cNvPr>
          <p:cNvGrpSpPr/>
          <p:nvPr/>
        </p:nvGrpSpPr>
        <p:grpSpPr>
          <a:xfrm>
            <a:off x="250371" y="2432264"/>
            <a:ext cx="4481507" cy="3656129"/>
            <a:chOff x="6204213" y="1181047"/>
            <a:chExt cx="5817099" cy="48978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2697456-4024-9EE4-127B-90A5F3246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4213" y="1181047"/>
              <a:ext cx="5817099" cy="4897835"/>
            </a:xfrm>
            <a:prstGeom prst="rect">
              <a:avLst/>
            </a:prstGeom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7D5B986-A6A3-68E9-900C-7BCF49E5B723}"/>
                </a:ext>
              </a:extLst>
            </p:cNvPr>
            <p:cNvSpPr/>
            <p:nvPr/>
          </p:nvSpPr>
          <p:spPr>
            <a:xfrm>
              <a:off x="6876288" y="1325880"/>
              <a:ext cx="5065776" cy="4233672"/>
            </a:xfrm>
            <a:custGeom>
              <a:avLst/>
              <a:gdLst>
                <a:gd name="connsiteX0" fmla="*/ 0 w 5065776"/>
                <a:gd name="connsiteY0" fmla="*/ 338328 h 4507992"/>
                <a:gd name="connsiteX1" fmla="*/ 2185416 w 5065776"/>
                <a:gd name="connsiteY1" fmla="*/ 0 h 4507992"/>
                <a:gd name="connsiteX2" fmla="*/ 4453128 w 5065776"/>
                <a:gd name="connsiteY2" fmla="*/ 841248 h 4507992"/>
                <a:gd name="connsiteX3" fmla="*/ 5065776 w 5065776"/>
                <a:gd name="connsiteY3" fmla="*/ 1344168 h 4507992"/>
                <a:gd name="connsiteX4" fmla="*/ 4361688 w 5065776"/>
                <a:gd name="connsiteY4" fmla="*/ 4507992 h 4507992"/>
                <a:gd name="connsiteX5" fmla="*/ 2953512 w 5065776"/>
                <a:gd name="connsiteY5" fmla="*/ 4233672 h 4507992"/>
                <a:gd name="connsiteX6" fmla="*/ 201168 w 5065776"/>
                <a:gd name="connsiteY6" fmla="*/ 1170432 h 4507992"/>
                <a:gd name="connsiteX7" fmla="*/ 54864 w 5065776"/>
                <a:gd name="connsiteY7" fmla="*/ 475488 h 4507992"/>
                <a:gd name="connsiteX0" fmla="*/ 0 w 5065776"/>
                <a:gd name="connsiteY0" fmla="*/ 338328 h 4507992"/>
                <a:gd name="connsiteX1" fmla="*/ 2185416 w 5065776"/>
                <a:gd name="connsiteY1" fmla="*/ 0 h 4507992"/>
                <a:gd name="connsiteX2" fmla="*/ 4453128 w 5065776"/>
                <a:gd name="connsiteY2" fmla="*/ 841248 h 4507992"/>
                <a:gd name="connsiteX3" fmla="*/ 5065776 w 5065776"/>
                <a:gd name="connsiteY3" fmla="*/ 1344168 h 4507992"/>
                <a:gd name="connsiteX4" fmla="*/ 4361688 w 5065776"/>
                <a:gd name="connsiteY4" fmla="*/ 4507992 h 4507992"/>
                <a:gd name="connsiteX5" fmla="*/ 2953512 w 5065776"/>
                <a:gd name="connsiteY5" fmla="*/ 4233672 h 4507992"/>
                <a:gd name="connsiteX6" fmla="*/ 201168 w 5065776"/>
                <a:gd name="connsiteY6" fmla="*/ 1170432 h 4507992"/>
                <a:gd name="connsiteX7" fmla="*/ 0 w 5065776"/>
                <a:gd name="connsiteY7" fmla="*/ 347472 h 4507992"/>
                <a:gd name="connsiteX0" fmla="*/ 0 w 5065776"/>
                <a:gd name="connsiteY0" fmla="*/ 338328 h 4233672"/>
                <a:gd name="connsiteX1" fmla="*/ 2185416 w 5065776"/>
                <a:gd name="connsiteY1" fmla="*/ 0 h 4233672"/>
                <a:gd name="connsiteX2" fmla="*/ 4453128 w 5065776"/>
                <a:gd name="connsiteY2" fmla="*/ 841248 h 4233672"/>
                <a:gd name="connsiteX3" fmla="*/ 5065776 w 5065776"/>
                <a:gd name="connsiteY3" fmla="*/ 1344168 h 4233672"/>
                <a:gd name="connsiteX4" fmla="*/ 4334256 w 5065776"/>
                <a:gd name="connsiteY4" fmla="*/ 4197096 h 4233672"/>
                <a:gd name="connsiteX5" fmla="*/ 2953512 w 5065776"/>
                <a:gd name="connsiteY5" fmla="*/ 4233672 h 4233672"/>
                <a:gd name="connsiteX6" fmla="*/ 201168 w 5065776"/>
                <a:gd name="connsiteY6" fmla="*/ 1170432 h 4233672"/>
                <a:gd name="connsiteX7" fmla="*/ 0 w 5065776"/>
                <a:gd name="connsiteY7" fmla="*/ 347472 h 4233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65776" h="4233672">
                  <a:moveTo>
                    <a:pt x="0" y="338328"/>
                  </a:moveTo>
                  <a:lnTo>
                    <a:pt x="2185416" y="0"/>
                  </a:lnTo>
                  <a:lnTo>
                    <a:pt x="4453128" y="841248"/>
                  </a:lnTo>
                  <a:lnTo>
                    <a:pt x="5065776" y="1344168"/>
                  </a:lnTo>
                  <a:lnTo>
                    <a:pt x="4334256" y="4197096"/>
                  </a:lnTo>
                  <a:lnTo>
                    <a:pt x="2953512" y="4233672"/>
                  </a:lnTo>
                  <a:lnTo>
                    <a:pt x="201168" y="1170432"/>
                  </a:lnTo>
                  <a:cubicBezTo>
                    <a:pt x="152400" y="938784"/>
                    <a:pt x="48768" y="579120"/>
                    <a:pt x="0" y="34747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7A94C5F-47B9-4A5F-864F-D6F4BDA1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939" y="2467154"/>
            <a:ext cx="4481507" cy="3611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2AF6AC-D9F7-9B10-4594-E8AD57DAF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5110" y="2467154"/>
            <a:ext cx="2243307" cy="188103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F71C09-032F-27A8-2C91-1A88CF0C53D9}"/>
              </a:ext>
            </a:extLst>
          </p:cNvPr>
          <p:cNvSpPr/>
          <p:nvPr/>
        </p:nvSpPr>
        <p:spPr>
          <a:xfrm>
            <a:off x="7592197" y="4593776"/>
            <a:ext cx="292608" cy="274320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E09FBD-11B8-202E-8A87-BDF1355C29F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884805" y="3629608"/>
            <a:ext cx="2639939" cy="1101328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047C1-3618-8253-CEDE-AC00DC350B47}"/>
              </a:ext>
            </a:extLst>
          </p:cNvPr>
          <p:cNvSpPr/>
          <p:nvPr/>
        </p:nvSpPr>
        <p:spPr>
          <a:xfrm>
            <a:off x="7315264" y="3236976"/>
            <a:ext cx="195943" cy="127202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B9F119-7802-49F9-D0FD-9C66232CAC24}"/>
              </a:ext>
            </a:extLst>
          </p:cNvPr>
          <p:cNvSpPr/>
          <p:nvPr/>
        </p:nvSpPr>
        <p:spPr>
          <a:xfrm>
            <a:off x="6027224" y="2857006"/>
            <a:ext cx="739336" cy="37997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D09F3D-B371-4FC1-6E04-75E30198A938}"/>
              </a:ext>
            </a:extLst>
          </p:cNvPr>
          <p:cNvSpPr/>
          <p:nvPr/>
        </p:nvSpPr>
        <p:spPr>
          <a:xfrm rot="18935488">
            <a:off x="7813428" y="4166448"/>
            <a:ext cx="739336" cy="19669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A61FC3-757A-7F68-4AAA-F090796E32BB}"/>
              </a:ext>
            </a:extLst>
          </p:cNvPr>
          <p:cNvSpPr txBox="1"/>
          <p:nvPr/>
        </p:nvSpPr>
        <p:spPr>
          <a:xfrm>
            <a:off x="5070866" y="4380622"/>
            <a:ext cx="23335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Areas that are hard to find candidate locations for MCSs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0FA57D-7E07-F5A7-5F1A-A231D81EC71B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V="1">
            <a:off x="6237638" y="3236976"/>
            <a:ext cx="159254" cy="1143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8D8807-B315-F2FC-76B5-968D16D9F719}"/>
              </a:ext>
            </a:extLst>
          </p:cNvPr>
          <p:cNvCxnSpPr>
            <a:cxnSpLocks/>
            <a:stCxn id="19" idx="0"/>
            <a:endCxn id="16" idx="1"/>
          </p:cNvCxnSpPr>
          <p:nvPr/>
        </p:nvCxnSpPr>
        <p:spPr>
          <a:xfrm flipV="1">
            <a:off x="6237638" y="3872987"/>
            <a:ext cx="1077626" cy="507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477344-1707-8688-80C5-D80E7855E179}"/>
              </a:ext>
            </a:extLst>
          </p:cNvPr>
          <p:cNvCxnSpPr>
            <a:cxnSpLocks/>
            <a:stCxn id="19" idx="0"/>
            <a:endCxn id="18" idx="0"/>
          </p:cNvCxnSpPr>
          <p:nvPr/>
        </p:nvCxnSpPr>
        <p:spPr>
          <a:xfrm flipV="1">
            <a:off x="6237638" y="4194540"/>
            <a:ext cx="1876636" cy="186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69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3CFED-F3AF-554C-D99A-7769C883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9BBA44-FC35-F33C-B222-3068C182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0371A-A880-3C8E-B2E3-96293347A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637415"/>
            <a:ext cx="10709635" cy="39982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Microsimulation Platform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Aimsun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EV Charging and Evacuation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for EVs and Fixed/Mobile Charging Stations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for Vehicle Evacuation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for Performance Evaluation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real-world evacuation in Mariposa, 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Mariposa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and Potential Charging Stations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Case Studies with Synthetic Demand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9124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3CFED-F3AF-554C-D99A-7769C883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9BBA44-FC35-F33C-B222-3068C182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of Charging Stations (3/4)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0371A-A880-3C8E-B2E3-96293347A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033911"/>
            <a:ext cx="4026407" cy="39982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34 centroids were created for existing and candidate charging stations.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centroids for existing charging stations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centroids for candidate mobile charging stations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CA843-7D59-BB62-60E1-0E37EF393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07" y="1057896"/>
            <a:ext cx="7362797" cy="496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88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C2AAAD-6044-A873-30CC-A4FB26AF5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11" y="1910863"/>
            <a:ext cx="4481507" cy="3611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417EB2-A661-5557-C143-9FC2F667C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428" y="1986729"/>
            <a:ext cx="2883397" cy="24177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3CFED-F3AF-554C-D99A-7769C883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9BBA44-FC35-F33C-B222-3068C182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of Charging Stations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0371A-A880-3C8E-B2E3-96293347A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326770"/>
            <a:ext cx="10709635" cy="39982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modeled charging stations as centroids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3A03-C7E9-687F-9AF1-D8A84D0C9C3B}"/>
              </a:ext>
            </a:extLst>
          </p:cNvPr>
          <p:cNvSpPr/>
          <p:nvPr/>
        </p:nvSpPr>
        <p:spPr>
          <a:xfrm>
            <a:off x="3044952" y="4029274"/>
            <a:ext cx="292608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53D395-0313-4F4D-DD64-01B7FDC9D06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337560" y="3600344"/>
            <a:ext cx="3051623" cy="566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8A035D-F169-0981-A820-146295026189}"/>
              </a:ext>
            </a:extLst>
          </p:cNvPr>
          <p:cNvSpPr txBox="1"/>
          <p:nvPr/>
        </p:nvSpPr>
        <p:spPr>
          <a:xfrm>
            <a:off x="4954036" y="4618161"/>
            <a:ext cx="61568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19975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Centroid configuration in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Need to specify “Charging Station” in the centroid description.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C588ABF-DAAC-E3FC-F4A7-83995144C1DD}"/>
              </a:ext>
            </a:extLst>
          </p:cNvPr>
          <p:cNvSpPr/>
          <p:nvPr/>
        </p:nvSpPr>
        <p:spPr>
          <a:xfrm rot="5246998">
            <a:off x="7475042" y="3005192"/>
            <a:ext cx="148536" cy="5259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8C7E3A8-CEC5-52A9-C681-A13B5F5AF018}"/>
              </a:ext>
            </a:extLst>
          </p:cNvPr>
          <p:cNvSpPr/>
          <p:nvPr/>
        </p:nvSpPr>
        <p:spPr>
          <a:xfrm rot="13425746">
            <a:off x="6882341" y="3409656"/>
            <a:ext cx="148536" cy="5259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19C400A-A60E-5F50-ECFA-7B96CFF599EF}"/>
              </a:ext>
            </a:extLst>
          </p:cNvPr>
          <p:cNvSpPr/>
          <p:nvPr/>
        </p:nvSpPr>
        <p:spPr>
          <a:xfrm rot="16490666">
            <a:off x="7416820" y="3241152"/>
            <a:ext cx="148536" cy="52596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A4F7003-9DB6-5197-1322-EB1D49059DC4}"/>
              </a:ext>
            </a:extLst>
          </p:cNvPr>
          <p:cNvSpPr/>
          <p:nvPr/>
        </p:nvSpPr>
        <p:spPr>
          <a:xfrm rot="3075760">
            <a:off x="6670150" y="3296100"/>
            <a:ext cx="148536" cy="52596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30FDE4-078F-E2F3-3097-F3211A8FE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694" y="5318426"/>
            <a:ext cx="7772395" cy="366697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82986A0-F268-542E-FD0A-202283806D6E}"/>
              </a:ext>
            </a:extLst>
          </p:cNvPr>
          <p:cNvSpPr/>
          <p:nvPr/>
        </p:nvSpPr>
        <p:spPr>
          <a:xfrm>
            <a:off x="8616201" y="5214032"/>
            <a:ext cx="1216152" cy="758152"/>
          </a:xfrm>
          <a:prstGeom prst="ellipse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86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3CFED-F3AF-554C-D99A-7769C883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9BBA44-FC35-F33C-B222-3068C182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Test Scenario with Synthetic Demand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0371A-A880-3C8E-B2E3-96293347A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82" y="1045847"/>
            <a:ext cx="10709635" cy="51517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vehicle 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– EV DCFC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Can use both DCFC and L2 chargers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– EV L2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Can only use L2 chargers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1-hr simulation (08:00-09:00)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1-hr synthetic traffic demands (a total of 3000+ vehicles)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0%EV, 10%EV, 20%EV, 30%EV, 40%EV, 50%EV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EVs, 80% Car – EV DCFC and 20% Car – EV L2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30-min warn-up period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SOC distribution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at-home charge rate: Normal distribution with mean 80% and deviation 30%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at-home charge rate: Normal distribution with mean 50% and deviation 30%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Charging Stations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scenario: with only fixed charging stations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scenario: with Mobile Charging Stations added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 Thresholds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SOC: 20%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SOC: 80%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Evacuation (if enabled) starts at 8:15AM and ends at 9:00AM </a:t>
            </a:r>
          </a:p>
        </p:txBody>
      </p:sp>
    </p:spTree>
    <p:extLst>
      <p:ext uri="{BB962C8B-B14F-4D97-AF65-F5344CB8AC3E}">
        <p14:creationId xmlns:p14="http://schemas.microsoft.com/office/powerpoint/2010/main" val="2064152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0BAFC-4217-B5C4-FB6F-6DEEE8E40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438794-D5AA-CF07-79A9-9AF7ED163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E13161-0C61-6AAF-2341-39C1EF46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Study: Induced VMT, Energy Demand, etc.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B4BEA2-11D2-88B5-D39C-338BB81C14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255662"/>
            <a:ext cx="10515600" cy="39982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baseline scenario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existing fixed charging stations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at-home charge rate ~ N(80%,30%)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evacuation activated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D84718-A2A6-5E28-98F0-47DA5644D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96722"/>
              </p:ext>
            </p:extLst>
          </p:nvPr>
        </p:nvGraphicFramePr>
        <p:xfrm>
          <a:off x="227489" y="2890503"/>
          <a:ext cx="8918448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29">
                  <a:extLst>
                    <a:ext uri="{9D8B030D-6E8A-4147-A177-3AD203B41FA5}">
                      <a16:colId xmlns:a16="http://schemas.microsoft.com/office/drawing/2014/main" val="4037414373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4138183249"/>
                    </a:ext>
                  </a:extLst>
                </a:gridCol>
                <a:gridCol w="858981">
                  <a:extLst>
                    <a:ext uri="{9D8B030D-6E8A-4147-A177-3AD203B41FA5}">
                      <a16:colId xmlns:a16="http://schemas.microsoft.com/office/drawing/2014/main" val="1631151628"/>
                    </a:ext>
                  </a:extLst>
                </a:gridCol>
                <a:gridCol w="786196">
                  <a:extLst>
                    <a:ext uri="{9D8B030D-6E8A-4147-A177-3AD203B41FA5}">
                      <a16:colId xmlns:a16="http://schemas.microsoft.com/office/drawing/2014/main" val="2179929642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342241283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88461414"/>
                    </a:ext>
                  </a:extLst>
                </a:gridCol>
                <a:gridCol w="850393">
                  <a:extLst>
                    <a:ext uri="{9D8B030D-6E8A-4147-A177-3AD203B41FA5}">
                      <a16:colId xmlns:a16="http://schemas.microsoft.com/office/drawing/2014/main" val="547855888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 Averaged Over 5 Simulation Runs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00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0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VMT (miles)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5405"/>
                  </a:ext>
                </a:extLst>
              </a:tr>
              <a:tr h="27173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Demand 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784.33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2504.84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3329.22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4057.56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2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EVs Failed to Find a Charging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3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EVs Run Out of Battery*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454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060F1C4-C67C-54BC-FA06-325781FB417D}"/>
              </a:ext>
            </a:extLst>
          </p:cNvPr>
          <p:cNvSpPr/>
          <p:nvPr/>
        </p:nvSpPr>
        <p:spPr>
          <a:xfrm>
            <a:off x="4073235" y="3650310"/>
            <a:ext cx="2422883" cy="30175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A3EC0A-B9E5-426D-1167-88CB2F114A0D}"/>
              </a:ext>
            </a:extLst>
          </p:cNvPr>
          <p:cNvSpPr/>
          <p:nvPr/>
        </p:nvSpPr>
        <p:spPr>
          <a:xfrm>
            <a:off x="4867564" y="4022930"/>
            <a:ext cx="4119415" cy="30175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E28D13-8C4D-DA19-C682-67C6EE3576F6}"/>
              </a:ext>
            </a:extLst>
          </p:cNvPr>
          <p:cNvSpPr/>
          <p:nvPr/>
        </p:nvSpPr>
        <p:spPr>
          <a:xfrm>
            <a:off x="4867564" y="4366511"/>
            <a:ext cx="4119417" cy="30175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C1934A-3BF5-3428-0607-C2DC30E649ED}"/>
              </a:ext>
            </a:extLst>
          </p:cNvPr>
          <p:cNvSpPr/>
          <p:nvPr/>
        </p:nvSpPr>
        <p:spPr>
          <a:xfrm>
            <a:off x="5754255" y="4701549"/>
            <a:ext cx="3232725" cy="30175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55DF4A-D3B2-56E8-EE73-1A309CC30A98}"/>
              </a:ext>
            </a:extLst>
          </p:cNvPr>
          <p:cNvCxnSpPr>
            <a:cxnSpLocks/>
          </p:cNvCxnSpPr>
          <p:nvPr/>
        </p:nvCxnSpPr>
        <p:spPr>
          <a:xfrm>
            <a:off x="6496119" y="3741577"/>
            <a:ext cx="29619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17A95F-748F-F23E-737B-99B8DF639CC0}"/>
              </a:ext>
            </a:extLst>
          </p:cNvPr>
          <p:cNvSpPr txBox="1"/>
          <p:nvPr/>
        </p:nvSpPr>
        <p:spPr>
          <a:xfrm>
            <a:off x="9411856" y="3474924"/>
            <a:ext cx="2555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VMT due to the need to look for a charging station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DF2F73-A0CF-5010-EA4D-DEC0CD60CF5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986979" y="4173806"/>
            <a:ext cx="4710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5F5C6B-D3C3-2FEA-5C17-5027B4403FB9}"/>
              </a:ext>
            </a:extLst>
          </p:cNvPr>
          <p:cNvSpPr txBox="1"/>
          <p:nvPr/>
        </p:nvSpPr>
        <p:spPr>
          <a:xfrm>
            <a:off x="9421092" y="3970003"/>
            <a:ext cx="264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energy needs due to the rapid increase in EV ownership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0DB167-D0E3-0902-6885-AD5FAA8A9B8C}"/>
              </a:ext>
            </a:extLst>
          </p:cNvPr>
          <p:cNvCxnSpPr>
            <a:cxnSpLocks/>
          </p:cNvCxnSpPr>
          <p:nvPr/>
        </p:nvCxnSpPr>
        <p:spPr>
          <a:xfrm>
            <a:off x="8995385" y="4575588"/>
            <a:ext cx="462651" cy="125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42AC13-018A-519A-BD68-28263130859D}"/>
              </a:ext>
            </a:extLst>
          </p:cNvPr>
          <p:cNvCxnSpPr>
            <a:cxnSpLocks/>
          </p:cNvCxnSpPr>
          <p:nvPr/>
        </p:nvCxnSpPr>
        <p:spPr>
          <a:xfrm flipV="1">
            <a:off x="8995385" y="4701549"/>
            <a:ext cx="462651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1721A-2871-E0D6-B382-A7D83512D001}"/>
              </a:ext>
            </a:extLst>
          </p:cNvPr>
          <p:cNvSpPr txBox="1"/>
          <p:nvPr/>
        </p:nvSpPr>
        <p:spPr>
          <a:xfrm>
            <a:off x="9458036" y="4439939"/>
            <a:ext cx="2290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higher failure rate as the percentage of EVs increases. 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1C3983-D583-AB7F-78BC-9BD0417C31BB}"/>
              </a:ext>
            </a:extLst>
          </p:cNvPr>
          <p:cNvSpPr txBox="1"/>
          <p:nvPr/>
        </p:nvSpPr>
        <p:spPr>
          <a:xfrm>
            <a:off x="489526" y="5635625"/>
            <a:ext cx="72874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*EVs that run out of battery will be removed from the network/simulation. </a:t>
            </a:r>
          </a:p>
        </p:txBody>
      </p:sp>
    </p:spTree>
    <p:extLst>
      <p:ext uri="{BB962C8B-B14F-4D97-AF65-F5344CB8AC3E}">
        <p14:creationId xmlns:p14="http://schemas.microsoft.com/office/powerpoint/2010/main" val="2209918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62D73-080B-B523-1D09-77B119B4C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E3858B-05C7-4C70-9E17-465C59FB4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1D217-BCA8-2511-3E20-24453228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63" y="356258"/>
            <a:ext cx="11603392" cy="85725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Study: How Many Charging Stations are Needed? Where to Place Them?</a:t>
            </a: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EE3C69-6943-550A-BD6A-4A914EA32A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087" y="1016944"/>
            <a:ext cx="10515600" cy="16436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alternative scenario: With three fixed charging stations added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A: @Madera County Fire Station 15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5 DCFC chargers at 250KW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Location B: @Valera Gas Station 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5 DCFC chargers at 250KW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C: @Mariposa Co. Fire Station 25 Mt Bullion/Airport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10 DCFC chargers at 250KW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D9359D1-4175-018E-764B-7E6642D23A70}"/>
              </a:ext>
            </a:extLst>
          </p:cNvPr>
          <p:cNvGrpSpPr/>
          <p:nvPr/>
        </p:nvGrpSpPr>
        <p:grpSpPr>
          <a:xfrm>
            <a:off x="9362528" y="930766"/>
            <a:ext cx="2623127" cy="2582856"/>
            <a:chOff x="120072" y="2554752"/>
            <a:chExt cx="3611801" cy="363688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5D1B5A3-6217-0183-841D-4EABBFDBC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72" y="2554752"/>
              <a:ext cx="3611801" cy="363688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9D2B83-7BAD-B62A-34F1-D42A517C2626}"/>
                </a:ext>
              </a:extLst>
            </p:cNvPr>
            <p:cNvSpPr txBox="1"/>
            <p:nvPr/>
          </p:nvSpPr>
          <p:spPr>
            <a:xfrm>
              <a:off x="1773382" y="2673907"/>
              <a:ext cx="544945" cy="3900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C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166775-12DB-F58C-5723-5A16CCF4FCB3}"/>
                </a:ext>
              </a:extLst>
            </p:cNvPr>
            <p:cNvSpPr txBox="1"/>
            <p:nvPr/>
          </p:nvSpPr>
          <p:spPr>
            <a:xfrm>
              <a:off x="2237194" y="4335793"/>
              <a:ext cx="544945" cy="3900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A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C393FD-C123-7C13-15A3-15A02D5D9398}"/>
                </a:ext>
              </a:extLst>
            </p:cNvPr>
            <p:cNvSpPr txBox="1"/>
            <p:nvPr/>
          </p:nvSpPr>
          <p:spPr>
            <a:xfrm>
              <a:off x="1575248" y="3299177"/>
              <a:ext cx="544945" cy="3900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B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A370DCF-FF36-9B7D-DCAF-6D56CE154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10527"/>
              </p:ext>
            </p:extLst>
          </p:nvPr>
        </p:nvGraphicFramePr>
        <p:xfrm>
          <a:off x="206345" y="2699676"/>
          <a:ext cx="7583873" cy="330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551">
                  <a:extLst>
                    <a:ext uri="{9D8B030D-6E8A-4147-A177-3AD203B41FA5}">
                      <a16:colId xmlns:a16="http://schemas.microsoft.com/office/drawing/2014/main" val="4037414373"/>
                    </a:ext>
                  </a:extLst>
                </a:gridCol>
                <a:gridCol w="1715800">
                  <a:extLst>
                    <a:ext uri="{9D8B030D-6E8A-4147-A177-3AD203B41FA5}">
                      <a16:colId xmlns:a16="http://schemas.microsoft.com/office/drawing/2014/main" val="3996601512"/>
                    </a:ext>
                  </a:extLst>
                </a:gridCol>
                <a:gridCol w="841078">
                  <a:extLst>
                    <a:ext uri="{9D8B030D-6E8A-4147-A177-3AD203B41FA5}">
                      <a16:colId xmlns:a16="http://schemas.microsoft.com/office/drawing/2014/main" val="1631151628"/>
                    </a:ext>
                  </a:extLst>
                </a:gridCol>
                <a:gridCol w="874722">
                  <a:extLst>
                    <a:ext uri="{9D8B030D-6E8A-4147-A177-3AD203B41FA5}">
                      <a16:colId xmlns:a16="http://schemas.microsoft.com/office/drawing/2014/main" val="2179929642"/>
                    </a:ext>
                  </a:extLst>
                </a:gridCol>
                <a:gridCol w="913319">
                  <a:extLst>
                    <a:ext uri="{9D8B030D-6E8A-4147-A177-3AD203B41FA5}">
                      <a16:colId xmlns:a16="http://schemas.microsoft.com/office/drawing/2014/main" val="3422412831"/>
                    </a:ext>
                  </a:extLst>
                </a:gridCol>
                <a:gridCol w="896056">
                  <a:extLst>
                    <a:ext uri="{9D8B030D-6E8A-4147-A177-3AD203B41FA5}">
                      <a16:colId xmlns:a16="http://schemas.microsoft.com/office/drawing/2014/main" val="3288461414"/>
                    </a:ext>
                  </a:extLst>
                </a:gridCol>
                <a:gridCol w="843347">
                  <a:extLst>
                    <a:ext uri="{9D8B030D-6E8A-4147-A177-3AD203B41FA5}">
                      <a16:colId xmlns:a16="http://schemas.microsoft.com/office/drawing/2014/main" val="547855888"/>
                    </a:ext>
                  </a:extLst>
                </a:gridCol>
              </a:tblGrid>
              <a:tr h="348959">
                <a:tc gridSpan="7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 Averaged Over 5 Simulation Runs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007620"/>
                  </a:ext>
                </a:extLst>
              </a:tr>
              <a:tr h="348959">
                <a:tc gridSpan="2"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 Percentage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07171"/>
                  </a:ext>
                </a:extLst>
              </a:tr>
              <a:tr h="348959">
                <a:tc rowSpan="2"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VMT (miles)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5405"/>
                  </a:ext>
                </a:extLst>
              </a:tr>
              <a:tr h="348959">
                <a:tc vMerge="1">
                  <a:txBody>
                    <a:bodyPr/>
                    <a:lstStyle/>
                    <a:p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45933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79878"/>
                  </a:ext>
                </a:extLst>
              </a:tr>
              <a:tr h="255700">
                <a:tc rowSpan="2"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Demand 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784.33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2504.84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3329.22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4057.56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24919"/>
                  </a:ext>
                </a:extLst>
              </a:tr>
              <a:tr h="255700">
                <a:tc vMerge="1">
                  <a:txBody>
                    <a:bodyPr/>
                    <a:lstStyle/>
                    <a:p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2513.48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3312.24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4125.68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83977"/>
                  </a:ext>
                </a:extLst>
              </a:tr>
              <a:tr h="348959">
                <a:tc rowSpan="2"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EVs Failed to Find a Charging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39173"/>
                  </a:ext>
                </a:extLst>
              </a:tr>
              <a:tr h="348959">
                <a:tc vMerge="1">
                  <a:txBody>
                    <a:bodyPr/>
                    <a:lstStyle/>
                    <a:p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6553"/>
                  </a:ext>
                </a:extLst>
              </a:tr>
              <a:tr h="348959">
                <a:tc rowSpan="2"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EVs Run Out of Battery*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45404"/>
                  </a:ext>
                </a:extLst>
              </a:tr>
              <a:tr h="348959">
                <a:tc vMerge="1">
                  <a:txBody>
                    <a:bodyPr/>
                    <a:lstStyle/>
                    <a:p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8974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8232432-32DE-117B-E685-FA736C32F879}"/>
              </a:ext>
            </a:extLst>
          </p:cNvPr>
          <p:cNvSpPr txBox="1"/>
          <p:nvPr/>
        </p:nvSpPr>
        <p:spPr>
          <a:xfrm>
            <a:off x="182369" y="5949667"/>
            <a:ext cx="71266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*EVs that run out of battery will be removed from the network/simulation.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5F7655-5804-1E4D-0104-A8196CE636CA}"/>
              </a:ext>
            </a:extLst>
          </p:cNvPr>
          <p:cNvSpPr/>
          <p:nvPr/>
        </p:nvSpPr>
        <p:spPr>
          <a:xfrm>
            <a:off x="3461089" y="3433066"/>
            <a:ext cx="1487056" cy="62997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4BB201-EDFD-ECF7-BEA7-832AED485C38}"/>
              </a:ext>
            </a:extLst>
          </p:cNvPr>
          <p:cNvSpPr/>
          <p:nvPr/>
        </p:nvSpPr>
        <p:spPr>
          <a:xfrm>
            <a:off x="5218546" y="3433067"/>
            <a:ext cx="2253674" cy="6256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BFF6DE-5F89-2958-5B1D-841135F6E812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948145" y="3717207"/>
            <a:ext cx="2866049" cy="28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39372BF-2210-8A3A-0984-315C750DE580}"/>
              </a:ext>
            </a:extLst>
          </p:cNvPr>
          <p:cNvSpPr txBox="1"/>
          <p:nvPr/>
        </p:nvSpPr>
        <p:spPr>
          <a:xfrm>
            <a:off x="7814194" y="3455597"/>
            <a:ext cx="41954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increase in charging station availability will reduce the need to travel a long distance for charging.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4D9E91-94CC-5847-5B6B-5ACDAB4DF835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6382327" y="4058763"/>
            <a:ext cx="1615575" cy="942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256978-B92D-7210-CEC2-71C0C413BCCB}"/>
              </a:ext>
            </a:extLst>
          </p:cNvPr>
          <p:cNvSpPr txBox="1"/>
          <p:nvPr/>
        </p:nvSpPr>
        <p:spPr>
          <a:xfrm>
            <a:off x="7997902" y="4631909"/>
            <a:ext cx="40078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increase in charging station availability will increase the chance for an EV to find a charging station nearby.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DD9A3A-ABD5-42BD-15C0-76AF2D0E395E}"/>
              </a:ext>
            </a:extLst>
          </p:cNvPr>
          <p:cNvSpPr/>
          <p:nvPr/>
        </p:nvSpPr>
        <p:spPr>
          <a:xfrm>
            <a:off x="3461088" y="4641559"/>
            <a:ext cx="3946475" cy="6256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BB4FBE-04CF-A04B-0414-191268861CDB}"/>
              </a:ext>
            </a:extLst>
          </p:cNvPr>
          <p:cNvSpPr/>
          <p:nvPr/>
        </p:nvSpPr>
        <p:spPr>
          <a:xfrm>
            <a:off x="3451852" y="5353433"/>
            <a:ext cx="3946475" cy="63089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9F65729-7DD9-8A00-2772-74A2DE108A1E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7407563" y="4954407"/>
            <a:ext cx="590339" cy="46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D9CD680-C5D0-E65D-0BB6-93E9A591BEA4}"/>
              </a:ext>
            </a:extLst>
          </p:cNvPr>
          <p:cNvCxnSpPr>
            <a:cxnSpLocks/>
            <a:stCxn id="44" idx="3"/>
            <a:endCxn id="42" idx="1"/>
          </p:cNvCxnSpPr>
          <p:nvPr/>
        </p:nvCxnSpPr>
        <p:spPr>
          <a:xfrm flipV="1">
            <a:off x="7398327" y="5001241"/>
            <a:ext cx="599575" cy="667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982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D3F93-594A-5E2E-5153-F968008B8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D0032B-D0A9-2140-5134-9A0B5AC3C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B50FB2-D756-05B7-76B6-66B5E4DA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40408" cy="85725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Study: Evacuation with/without Mobile Charging Stations (1/2)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0E36C9-F2B7-BF68-9F43-F776286CC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1161184"/>
            <a:ext cx="7382332" cy="48126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Evacuation Event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wildfire near Mariposa forces the residents to evacuate to the south (Madera, CA)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settings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EV 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at-home charge rate in the evacuation zone(s) ~ N(50%, 30%)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at-home charge rate for other locations~ N(80%, 30%)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Evacuation starts at 8:15AM, till the end of simulation (9AM)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 Thresholds: Low SOC at 30%, Targeted SOC at 60%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baseline scenario: With existing fixed charging stations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alternative scenario: Three 600KWH mobile charging stations with 4 DCFC ports @ 150KW and 2 L2 ports @ 16KW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A @Mariposa County Fire Department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B @California State Mining &amp; Mineral Museum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C @Madera County Fire Station 15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6DA33F-898E-1BF4-B86A-2D942A0040DB}"/>
              </a:ext>
            </a:extLst>
          </p:cNvPr>
          <p:cNvGrpSpPr/>
          <p:nvPr/>
        </p:nvGrpSpPr>
        <p:grpSpPr>
          <a:xfrm>
            <a:off x="8276085" y="1720572"/>
            <a:ext cx="3718705" cy="3755045"/>
            <a:chOff x="8296101" y="1498827"/>
            <a:chExt cx="3718705" cy="375504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8593A83-2445-381A-DAAA-7F2B405853B7}"/>
                </a:ext>
              </a:extLst>
            </p:cNvPr>
            <p:cNvGrpSpPr/>
            <p:nvPr/>
          </p:nvGrpSpPr>
          <p:grpSpPr>
            <a:xfrm>
              <a:off x="8296101" y="1498827"/>
              <a:ext cx="3718705" cy="3755045"/>
              <a:chOff x="8701174" y="1377244"/>
              <a:chExt cx="3718705" cy="375504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7667B42-FCA7-1431-0055-1852D4586458}"/>
                  </a:ext>
                </a:extLst>
              </p:cNvPr>
              <p:cNvGrpSpPr/>
              <p:nvPr/>
            </p:nvGrpSpPr>
            <p:grpSpPr>
              <a:xfrm>
                <a:off x="8701174" y="1377244"/>
                <a:ext cx="3282507" cy="3755045"/>
                <a:chOff x="7134685" y="1389610"/>
                <a:chExt cx="4567789" cy="4702186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DA0325A2-E4F4-5C41-CBEA-E0B38CEF8D51}"/>
                    </a:ext>
                  </a:extLst>
                </p:cNvPr>
                <p:cNvGrpSpPr/>
                <p:nvPr/>
              </p:nvGrpSpPr>
              <p:grpSpPr>
                <a:xfrm>
                  <a:off x="7134685" y="1389610"/>
                  <a:ext cx="4567789" cy="4702186"/>
                  <a:chOff x="6833466" y="1108594"/>
                  <a:chExt cx="5012947" cy="4909479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EA2E4843-51D0-28CD-9CF8-1FC367589C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833466" y="1254967"/>
                    <a:ext cx="5012947" cy="4763106"/>
                  </a:xfrm>
                  <a:prstGeom prst="rect">
                    <a:avLst/>
                  </a:prstGeom>
                </p:spPr>
              </p:pic>
              <p:sp>
                <p:nvSpPr>
                  <p:cNvPr id="12" name="Arrow: Down 11">
                    <a:extLst>
                      <a:ext uri="{FF2B5EF4-FFF2-40B4-BE49-F238E27FC236}">
                        <a16:creationId xmlns:a16="http://schemas.microsoft.com/office/drawing/2014/main" id="{8FA39631-EBEF-D22C-75FC-F6E2BF6F524F}"/>
                      </a:ext>
                    </a:extLst>
                  </p:cNvPr>
                  <p:cNvSpPr/>
                  <p:nvPr/>
                </p:nvSpPr>
                <p:spPr>
                  <a:xfrm rot="3235793">
                    <a:off x="8877518" y="1712024"/>
                    <a:ext cx="130627" cy="1474236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Arrow: Down 13">
                    <a:extLst>
                      <a:ext uri="{FF2B5EF4-FFF2-40B4-BE49-F238E27FC236}">
                        <a16:creationId xmlns:a16="http://schemas.microsoft.com/office/drawing/2014/main" id="{4C6FB1D0-4E37-01D9-A815-142BFB5FE108}"/>
                      </a:ext>
                    </a:extLst>
                  </p:cNvPr>
                  <p:cNvSpPr/>
                  <p:nvPr/>
                </p:nvSpPr>
                <p:spPr>
                  <a:xfrm rot="20505395">
                    <a:off x="10091629" y="2092288"/>
                    <a:ext cx="259268" cy="2183298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Arrow: Down 16">
                    <a:extLst>
                      <a:ext uri="{FF2B5EF4-FFF2-40B4-BE49-F238E27FC236}">
                        <a16:creationId xmlns:a16="http://schemas.microsoft.com/office/drawing/2014/main" id="{B225C794-DE21-EDE4-003E-2D92818699F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37507" y="1084671"/>
                    <a:ext cx="130628" cy="1474236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8" name="Picture 17" descr="A fire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EABA43DE-4204-30D0-ED5D-86E7594680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837473B0-CC2E-450A-ABE3-18F120FF3D39}">
                        <a1611:picAttrSrcUrl xmlns:a1611="http://schemas.microsoft.com/office/drawing/2016/11/main" r:i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08666" y="1108594"/>
                    <a:ext cx="830909" cy="66472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1" name="Multiplication Sign 20">
                  <a:extLst>
                    <a:ext uri="{FF2B5EF4-FFF2-40B4-BE49-F238E27FC236}">
                      <a16:creationId xmlns:a16="http://schemas.microsoft.com/office/drawing/2014/main" id="{79FAB028-96A1-8A2B-D3FC-7AE4CB44E2B2}"/>
                    </a:ext>
                  </a:extLst>
                </p:cNvPr>
                <p:cNvSpPr/>
                <p:nvPr/>
              </p:nvSpPr>
              <p:spPr>
                <a:xfrm>
                  <a:off x="8858154" y="1817131"/>
                  <a:ext cx="397164" cy="476494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Multiplication Sign 22">
                  <a:extLst>
                    <a:ext uri="{FF2B5EF4-FFF2-40B4-BE49-F238E27FC236}">
                      <a16:creationId xmlns:a16="http://schemas.microsoft.com/office/drawing/2014/main" id="{F77D3A45-1269-EE1B-BD0C-0E7F46EC26E7}"/>
                    </a:ext>
                  </a:extLst>
                </p:cNvPr>
                <p:cNvSpPr/>
                <p:nvPr/>
              </p:nvSpPr>
              <p:spPr>
                <a:xfrm>
                  <a:off x="9010554" y="2342706"/>
                  <a:ext cx="397164" cy="476494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A09B331-8034-1836-047E-23CC7811E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37371" y="3840119"/>
                <a:ext cx="3282508" cy="1281364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7F433C-D4FD-0349-5087-DCDB22D3C7C7}"/>
                </a:ext>
              </a:extLst>
            </p:cNvPr>
            <p:cNvSpPr txBox="1"/>
            <p:nvPr/>
          </p:nvSpPr>
          <p:spPr>
            <a:xfrm>
              <a:off x="9987658" y="2082250"/>
              <a:ext cx="3957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A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6ADABB-30AC-BE16-1625-5A05A348F480}"/>
                </a:ext>
              </a:extLst>
            </p:cNvPr>
            <p:cNvSpPr txBox="1"/>
            <p:nvPr/>
          </p:nvSpPr>
          <p:spPr>
            <a:xfrm>
              <a:off x="10248654" y="2048247"/>
              <a:ext cx="3957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FBC4DED-77A0-BB53-EC25-14D60D7B5F07}"/>
                </a:ext>
              </a:extLst>
            </p:cNvPr>
            <p:cNvSpPr txBox="1"/>
            <p:nvPr/>
          </p:nvSpPr>
          <p:spPr>
            <a:xfrm>
              <a:off x="10203166" y="3429000"/>
              <a:ext cx="3957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925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1630E-EA29-2F73-53D8-C7367C9BA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785EC8-0AB6-FDDC-FBAD-D40E1E12F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26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BD9484-C589-1488-3254-0C65B47E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40408" cy="85725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Study: Evacuation with/without Mobile Charging Stations (2/2)</a:t>
            </a: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BA5CD0-197A-3B92-1993-6C4B33F9FD2A}"/>
              </a:ext>
            </a:extLst>
          </p:cNvPr>
          <p:cNvSpPr txBox="1"/>
          <p:nvPr/>
        </p:nvSpPr>
        <p:spPr>
          <a:xfrm>
            <a:off x="613392" y="3347175"/>
            <a:ext cx="72874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*EVs that run out of battery will be removed from the network/simulation.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99EAAB-1682-D884-A1E5-B16F757E5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286709"/>
              </p:ext>
            </p:extLst>
          </p:nvPr>
        </p:nvGraphicFramePr>
        <p:xfrm>
          <a:off x="613392" y="960613"/>
          <a:ext cx="75123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92">
                  <a:extLst>
                    <a:ext uri="{9D8B030D-6E8A-4147-A177-3AD203B41FA5}">
                      <a16:colId xmlns:a16="http://schemas.microsoft.com/office/drawing/2014/main" val="4037414373"/>
                    </a:ext>
                  </a:extLst>
                </a:gridCol>
                <a:gridCol w="3177575">
                  <a:extLst>
                    <a:ext uri="{9D8B030D-6E8A-4147-A177-3AD203B41FA5}">
                      <a16:colId xmlns:a16="http://schemas.microsoft.com/office/drawing/2014/main" val="3996601512"/>
                    </a:ext>
                  </a:extLst>
                </a:gridCol>
                <a:gridCol w="1557633">
                  <a:extLst>
                    <a:ext uri="{9D8B030D-6E8A-4147-A177-3AD203B41FA5}">
                      <a16:colId xmlns:a16="http://schemas.microsoft.com/office/drawing/2014/main" val="1631151628"/>
                    </a:ext>
                  </a:extLst>
                </a:gridCol>
              </a:tblGrid>
              <a:tr h="26890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 EV &amp; Results Averaged Over 5 Simulation Runs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007620"/>
                  </a:ext>
                </a:extLst>
              </a:tr>
              <a:tr h="257414">
                <a:tc rowSpan="2"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VMT (miles)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37732.95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935405"/>
                  </a:ext>
                </a:extLst>
              </a:tr>
              <a:tr h="257414">
                <a:tc vMerge="1">
                  <a:txBody>
                    <a:bodyPr/>
                    <a:lstStyle/>
                    <a:p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38230.3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0079878"/>
                  </a:ext>
                </a:extLst>
              </a:tr>
              <a:tr h="228571">
                <a:tc rowSpan="2"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Demand 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324919"/>
                  </a:ext>
                </a:extLst>
              </a:tr>
              <a:tr h="228571">
                <a:tc vMerge="1">
                  <a:txBody>
                    <a:bodyPr/>
                    <a:lstStyle/>
                    <a:p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1499.69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1183977"/>
                  </a:ext>
                </a:extLst>
              </a:tr>
              <a:tr h="257414">
                <a:tc rowSpan="2"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EVs Failed to Find a Charging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39173"/>
                  </a:ext>
                </a:extLst>
              </a:tr>
              <a:tr h="257414">
                <a:tc vMerge="1">
                  <a:txBody>
                    <a:bodyPr/>
                    <a:lstStyle/>
                    <a:p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6553"/>
                  </a:ext>
                </a:extLst>
              </a:tr>
              <a:tr h="257414">
                <a:tc rowSpan="2"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EVs Run Out of Battery*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45404"/>
                  </a:ext>
                </a:extLst>
              </a:tr>
              <a:tr h="257414">
                <a:tc vMerge="1">
                  <a:txBody>
                    <a:bodyPr/>
                    <a:lstStyle/>
                    <a:p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897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2622658-3706-179A-B07B-D0D4B5DAE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91897"/>
              </p:ext>
            </p:extLst>
          </p:nvPr>
        </p:nvGraphicFramePr>
        <p:xfrm>
          <a:off x="613392" y="3723118"/>
          <a:ext cx="11089081" cy="2200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2681">
                  <a:extLst>
                    <a:ext uri="{9D8B030D-6E8A-4147-A177-3AD203B41FA5}">
                      <a16:colId xmlns:a16="http://schemas.microsoft.com/office/drawing/2014/main" val="4037414373"/>
                    </a:ext>
                  </a:extLst>
                </a:gridCol>
                <a:gridCol w="1985818">
                  <a:extLst>
                    <a:ext uri="{9D8B030D-6E8A-4147-A177-3AD203B41FA5}">
                      <a16:colId xmlns:a16="http://schemas.microsoft.com/office/drawing/2014/main" val="3996601512"/>
                    </a:ext>
                  </a:extLst>
                </a:gridCol>
                <a:gridCol w="1487054">
                  <a:extLst>
                    <a:ext uri="{9D8B030D-6E8A-4147-A177-3AD203B41FA5}">
                      <a16:colId xmlns:a16="http://schemas.microsoft.com/office/drawing/2014/main" val="1631151628"/>
                    </a:ext>
                  </a:extLst>
                </a:gridCol>
                <a:gridCol w="1773382">
                  <a:extLst>
                    <a:ext uri="{9D8B030D-6E8A-4147-A177-3AD203B41FA5}">
                      <a16:colId xmlns:a16="http://schemas.microsoft.com/office/drawing/2014/main" val="2191241256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505229941"/>
                    </a:ext>
                  </a:extLst>
                </a:gridCol>
                <a:gridCol w="1459346">
                  <a:extLst>
                    <a:ext uri="{9D8B030D-6E8A-4147-A177-3AD203B41FA5}">
                      <a16:colId xmlns:a16="http://schemas.microsoft.com/office/drawing/2014/main" val="1367583753"/>
                    </a:ext>
                  </a:extLst>
                </a:gridCol>
              </a:tblGrid>
              <a:tr h="24974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Charging Station Statistics (At the End of Simulation)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007620"/>
                  </a:ext>
                </a:extLst>
              </a:tr>
              <a:tr h="511204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Battery Consumed 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 of EVs 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 of EVs Being Charged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 of EVs Waiting</a:t>
                      </a:r>
                    </a:p>
                    <a:p>
                      <a:endParaRPr lang="en-US" sz="12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 of EVs In Route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5405"/>
                  </a:ext>
                </a:extLst>
              </a:tr>
              <a:tr h="511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@Mariposa County Fire Department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89349"/>
                  </a:ext>
                </a:extLst>
              </a:tr>
              <a:tr h="511204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@California State Mining &amp; Mineral Museum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83977"/>
                  </a:ext>
                </a:extLst>
              </a:tr>
              <a:tr h="362103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@Madera County Fire Station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655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0051297-3C56-B812-B168-232D54F5949C}"/>
              </a:ext>
            </a:extLst>
          </p:cNvPr>
          <p:cNvSpPr/>
          <p:nvPr/>
        </p:nvSpPr>
        <p:spPr>
          <a:xfrm>
            <a:off x="6593933" y="2330913"/>
            <a:ext cx="420255" cy="10409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F9F44F-44DB-EDB3-B700-D7BDD9DDA689}"/>
              </a:ext>
            </a:extLst>
          </p:cNvPr>
          <p:cNvCxnSpPr>
            <a:cxnSpLocks/>
          </p:cNvCxnSpPr>
          <p:nvPr/>
        </p:nvCxnSpPr>
        <p:spPr>
          <a:xfrm>
            <a:off x="7014188" y="2665261"/>
            <a:ext cx="12985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913C0F-563C-B44E-509E-13BA122AA701}"/>
              </a:ext>
            </a:extLst>
          </p:cNvPr>
          <p:cNvSpPr txBox="1"/>
          <p:nvPr/>
        </p:nvSpPr>
        <p:spPr>
          <a:xfrm>
            <a:off x="8312727" y="2080485"/>
            <a:ext cx="367292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deployment of MCSs significantly increases the chance for an EV to be charged in a timely manner and thus enhances the efficiency and resilience of the transportation system during emergency evacuations. 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532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AEC46-F5A2-598E-EA77-7B6D2BA98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97F39-E8F2-544D-A221-B59E94B73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27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1F3CD-D1E9-9D58-B018-93166C4750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2295783"/>
            <a:ext cx="10709635" cy="179158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III:  Next Steps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2860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3CFED-F3AF-554C-D99A-7769C883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28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9BBA44-FC35-F33C-B222-3068C182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 Model Calibration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0371A-A880-3C8E-B2E3-96293347A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637415"/>
            <a:ext cx="10709635" cy="39982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Requirements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Vehicle Detector Station (VDS)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Daily Traffic (ADT) data (probably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demand data from regional travel demand models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(Need help on this)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 data and car ownership data in the town of Mariposa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(Need help on this)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traffic signal control plans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(less than 10 in our network; need help on this)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4175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3CFED-F3AF-554C-D99A-7769C883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29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9BBA44-FC35-F33C-B222-3068C182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 Strategies for MCS Placement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0371A-A880-3C8E-B2E3-96293347A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637415"/>
            <a:ext cx="10709635" cy="39982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implement strategies that dynamically allocate/place MCSs to the candidate locations to minimize the total/average evacuation time, based on the real-time information of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traffic status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closures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of charging stations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904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39335-7BAB-9D5A-8C6D-DCC98CF5D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C11D71-6657-96AB-F45A-0237AC4B9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979E5-1C1C-DC24-AEC5-D944C0199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2295783"/>
            <a:ext cx="10709635" cy="179158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  Introduction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7353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8CEBC2-6543-354F-BEBD-966B089B6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30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6C1714-FA2E-6228-22DA-9D1A28EB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2925446"/>
            <a:ext cx="10515600" cy="857250"/>
          </a:xfrm>
        </p:spPr>
        <p:txBody>
          <a:bodyPr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671382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083E4-FAB8-F0AD-754E-8990EDD24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43C730-54CF-077B-440C-9C95DECB6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31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836B3-E817-8A7D-CB93-805402CAE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82" y="1417958"/>
            <a:ext cx="10709635" cy="46902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study, we chose the commercial software,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Aimsun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the following reasons: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Aimsun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embedded the EV model for “Car”.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https://www.aimsun.com/technical-notes/mfc-and-battery-consumption-model/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SUMO has a module for EV and Charging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Station.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://sumo.dlr.de/docs/Models/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Electric.html#stopping_at_a_charging_station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Aimsun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one of the prevailing commercial microsimulation tools available in the market. It can import the networks from other commercial software tools 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Vissim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tools normally have better GUI support and more features available to support various needs of the stakeholders.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Aimsun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Vehicle-to-Everything (V2X) module to further extend the evaluation platform developed in this study for Connected and Automated, Electric Vehicles (CAEVs). 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554F18C-4EB1-C1C4-5F0C-CC97EE83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3552" cy="85725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Aimsun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631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3455A-564D-9FEB-1E35-E5458614C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B597BB-961B-5361-6E72-B3D4A715B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0B64A-AC68-4EEA-BE24-0E874CD754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82" y="1417958"/>
            <a:ext cx="10709635" cy="46902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Regulated by CA Executive Order N-79-2, we expect 100% sales of light-duty Zero Emission Vehicles (ZEV) by 2035.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there are a lot of challenges that need to be addressed to support the statewide transition to ZEVs.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power grid able to support the charging of a large amount of EVs, especially when natural hazards occur (e.g., wildfire, flood, and extreme heat)?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more charging stations are needed? Where should we place these new charging stations?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we ready to deal with evacuations using EVs? ​What could be the challenges?​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minimize charging time/queuing during the evacuation of EVs? ​Mobile charging stations as an option?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evaluate the performance of the proposed charging station placement strategies and  evacuation plans for EVs?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endParaRPr lang="en-US" sz="2400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E248B92-E8E8-19B0-F58A-05C1D629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3552" cy="85725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Challenges</a:t>
            </a:r>
          </a:p>
        </p:txBody>
      </p:sp>
    </p:spTree>
    <p:extLst>
      <p:ext uri="{BB962C8B-B14F-4D97-AF65-F5344CB8AC3E}">
        <p14:creationId xmlns:p14="http://schemas.microsoft.com/office/powerpoint/2010/main" val="184549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38559-AFB4-CC12-CF7B-FA2A8F8E6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BA1162-4BF4-2F5F-8B77-F5851C566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5CC6F-34C1-3E9E-8A45-AC9E047373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82" y="1417958"/>
            <a:ext cx="10709635" cy="46902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studies on the placement of charging stations and evacuation plans usually rely on the macroscopic-level planning and/or optimization tools.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lack of a performance evaluation platform at a high granularity with more practical settings in penetration rates of EVs, charger powers, availability of chargers, battery capacities/ranges, temperatures, road configurations, and traffic conditions.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research, we want 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microsimulation platform for EV charging and evacuation that can support various needs for stakeholders.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realistic assessment of network/link/TAZ-level energy needs for EVs, e.g., Charging Corridor vs. Charging Communities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hotspots/bottlenecks of EV charging demand &amp; performance assessment of the placement of EV charging stations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assessment of EV evacuation strategies/plans, especially with Mobile Charging Stations (MCSs)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real-world evacuation scenario, e.g., in Mariposa, CA, to demonstrate the value of the developed microsimulation evaluation platform.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34B7E0B-77EA-5CEF-0A78-745B2B23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3552" cy="85725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Research Goals</a:t>
            </a:r>
          </a:p>
        </p:txBody>
      </p:sp>
    </p:spTree>
    <p:extLst>
      <p:ext uri="{BB962C8B-B14F-4D97-AF65-F5344CB8AC3E}">
        <p14:creationId xmlns:p14="http://schemas.microsoft.com/office/powerpoint/2010/main" val="315521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D4D82-1C26-C3C3-C9E6-152BDFA5C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01BFF0-4602-AC66-C389-6159413DD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9E00E-F81F-5773-6E51-27D7EAFCD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965" y="2295783"/>
            <a:ext cx="10845870" cy="179158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  A Microsimulation Platform for EV Charging and Evacuation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80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5F1A83B-24A9-3C48-533E-AB434B18A54B}"/>
              </a:ext>
            </a:extLst>
          </p:cNvPr>
          <p:cNvSpPr/>
          <p:nvPr/>
        </p:nvSpPr>
        <p:spPr>
          <a:xfrm>
            <a:off x="10415880" y="2619566"/>
            <a:ext cx="1670798" cy="921192"/>
          </a:xfrm>
          <a:prstGeom prst="flowChartMultidocumen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3CFED-F3AF-554C-D99A-7769C883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9BBA44-FC35-F33C-B222-3068C182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6"/>
            <a:ext cx="11256264" cy="85725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US" sz="3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A23B7D-18E4-B613-8B03-951C9A39FA2D}"/>
              </a:ext>
            </a:extLst>
          </p:cNvPr>
          <p:cNvGrpSpPr/>
          <p:nvPr/>
        </p:nvGrpSpPr>
        <p:grpSpPr>
          <a:xfrm>
            <a:off x="129792" y="1066620"/>
            <a:ext cx="11765536" cy="5078816"/>
            <a:chOff x="175173" y="1650547"/>
            <a:chExt cx="11765536" cy="507881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CF0F7E6-95CA-5A01-94E0-E926F7722973}"/>
                </a:ext>
              </a:extLst>
            </p:cNvPr>
            <p:cNvGrpSpPr/>
            <p:nvPr/>
          </p:nvGrpSpPr>
          <p:grpSpPr>
            <a:xfrm>
              <a:off x="5797220" y="2620415"/>
              <a:ext cx="3230417" cy="2062745"/>
              <a:chOff x="2427433" y="2168008"/>
              <a:chExt cx="3230417" cy="228701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1E8774A-E18A-FB73-1B99-4D00DBB9189B}"/>
                  </a:ext>
                </a:extLst>
              </p:cNvPr>
              <p:cNvSpPr/>
              <p:nvPr/>
            </p:nvSpPr>
            <p:spPr>
              <a:xfrm>
                <a:off x="2427433" y="2168008"/>
                <a:ext cx="3230417" cy="2287011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F77D6E-4D03-F3D9-ABEE-659288D4A324}"/>
                  </a:ext>
                </a:extLst>
              </p:cNvPr>
              <p:cNvSpPr txBox="1"/>
              <p:nvPr/>
            </p:nvSpPr>
            <p:spPr>
              <a:xfrm>
                <a:off x="2638426" y="2264361"/>
                <a:ext cx="2416046" cy="423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Core Simulation Engine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D7E3D63-29C8-0854-4C7E-98129B980D33}"/>
                </a:ext>
              </a:extLst>
            </p:cNvPr>
            <p:cNvGrpSpPr/>
            <p:nvPr/>
          </p:nvGrpSpPr>
          <p:grpSpPr>
            <a:xfrm>
              <a:off x="6033659" y="3374348"/>
              <a:ext cx="2733675" cy="1071211"/>
              <a:chOff x="3147291" y="3393207"/>
              <a:chExt cx="2733675" cy="107121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C923284-1B30-2861-D2DF-086A54FF5C0E}"/>
                  </a:ext>
                </a:extLst>
              </p:cNvPr>
              <p:cNvSpPr/>
              <p:nvPr/>
            </p:nvSpPr>
            <p:spPr>
              <a:xfrm>
                <a:off x="3275878" y="3393207"/>
                <a:ext cx="2503202" cy="1071211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65D2BF8-5F1F-FFA4-9B10-DC1A4504C0E6}"/>
                  </a:ext>
                </a:extLst>
              </p:cNvPr>
              <p:cNvSpPr txBox="1"/>
              <p:nvPr/>
            </p:nvSpPr>
            <p:spPr>
              <a:xfrm>
                <a:off x="3147291" y="3500786"/>
                <a:ext cx="273367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Microscopic Free-flow aCceleration (MFC) Model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Battery Consumption Model for Electric Vehicles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871D479-1F7A-8DA1-1FB7-02037E1FBA0E}"/>
                </a:ext>
              </a:extLst>
            </p:cNvPr>
            <p:cNvGrpSpPr/>
            <p:nvPr/>
          </p:nvGrpSpPr>
          <p:grpSpPr>
            <a:xfrm>
              <a:off x="2730422" y="3620282"/>
              <a:ext cx="1844561" cy="1081747"/>
              <a:chOff x="3214503" y="3107351"/>
              <a:chExt cx="4065107" cy="1911425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362347-1A1C-992B-358D-6C5F7391C195}"/>
                  </a:ext>
                </a:extLst>
              </p:cNvPr>
              <p:cNvSpPr/>
              <p:nvPr/>
            </p:nvSpPr>
            <p:spPr>
              <a:xfrm>
                <a:off x="3214503" y="3107351"/>
                <a:ext cx="4029436" cy="191142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B0835F-9B11-A9C6-B87E-0B0AF06794A0}"/>
                  </a:ext>
                </a:extLst>
              </p:cNvPr>
              <p:cNvSpPr txBox="1"/>
              <p:nvPr/>
            </p:nvSpPr>
            <p:spPr>
              <a:xfrm>
                <a:off x="3250174" y="3130707"/>
                <a:ext cx="4029436" cy="168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Module for Vehicle Charging and Charging Station Management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FFBF22-84AB-F74B-2546-A2254DCA4777}"/>
                </a:ext>
              </a:extLst>
            </p:cNvPr>
            <p:cNvGrpSpPr/>
            <p:nvPr/>
          </p:nvGrpSpPr>
          <p:grpSpPr>
            <a:xfrm>
              <a:off x="2631233" y="1650547"/>
              <a:ext cx="6575120" cy="4353196"/>
              <a:chOff x="2600338" y="1893798"/>
              <a:chExt cx="5977160" cy="4353196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F95FFA0-C1EF-BE29-E6EA-2AED4B96107D}"/>
                  </a:ext>
                </a:extLst>
              </p:cNvPr>
              <p:cNvSpPr/>
              <p:nvPr/>
            </p:nvSpPr>
            <p:spPr>
              <a:xfrm>
                <a:off x="2600338" y="1893798"/>
                <a:ext cx="5977160" cy="435319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948745-8BB9-DAD7-4E94-44F5B71F3646}"/>
                  </a:ext>
                </a:extLst>
              </p:cNvPr>
              <p:cNvSpPr txBox="1"/>
              <p:nvPr/>
            </p:nvSpPr>
            <p:spPr>
              <a:xfrm>
                <a:off x="4560879" y="2049554"/>
                <a:ext cx="14429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Aimsun </a:t>
                </a:r>
              </a:p>
            </p:txBody>
          </p:sp>
        </p:grp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03C2F17C-776D-4FEF-CEFC-9DC48E7DFCD7}"/>
                </a:ext>
              </a:extLst>
            </p:cNvPr>
            <p:cNvSpPr/>
            <p:nvPr/>
          </p:nvSpPr>
          <p:spPr>
            <a:xfrm rot="5400000">
              <a:off x="7433146" y="4807092"/>
              <a:ext cx="468376" cy="244508"/>
            </a:xfrm>
            <a:prstGeom prst="left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3AF38F-D44B-E4F3-D5C0-50E097B2AEC8}"/>
                </a:ext>
              </a:extLst>
            </p:cNvPr>
            <p:cNvGrpSpPr/>
            <p:nvPr/>
          </p:nvGrpSpPr>
          <p:grpSpPr>
            <a:xfrm>
              <a:off x="6876461" y="5163534"/>
              <a:ext cx="1581746" cy="757435"/>
              <a:chOff x="2882742" y="4751414"/>
              <a:chExt cx="1581746" cy="75743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06077BC-DF45-6D72-1463-0B307B936C9A}"/>
                  </a:ext>
                </a:extLst>
              </p:cNvPr>
              <p:cNvSpPr/>
              <p:nvPr/>
            </p:nvSpPr>
            <p:spPr>
              <a:xfrm>
                <a:off x="2883275" y="4751414"/>
                <a:ext cx="1581213" cy="7574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05296D-BD36-9169-D974-02A028AF00BF}"/>
                  </a:ext>
                </a:extLst>
              </p:cNvPr>
              <p:cNvSpPr txBox="1"/>
              <p:nvPr/>
            </p:nvSpPr>
            <p:spPr>
              <a:xfrm>
                <a:off x="2882742" y="4868522"/>
                <a:ext cx="158121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Module for Mixed Traffic Evacuation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E343F93-FC88-AE81-EA1B-1BBD26CE48DF}"/>
                </a:ext>
              </a:extLst>
            </p:cNvPr>
            <p:cNvSpPr txBox="1"/>
            <p:nvPr/>
          </p:nvSpPr>
          <p:spPr>
            <a:xfrm>
              <a:off x="10359496" y="3432159"/>
              <a:ext cx="158121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 Measures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F4836A-ACC6-1AA9-CF10-2283850E2EF7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>
              <a:off x="9027637" y="3651788"/>
              <a:ext cx="1419884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D9C743-FB27-A2DE-155F-8035405F0651}"/>
                </a:ext>
              </a:extLst>
            </p:cNvPr>
            <p:cNvSpPr txBox="1"/>
            <p:nvPr/>
          </p:nvSpPr>
          <p:spPr>
            <a:xfrm>
              <a:off x="5934821" y="4683102"/>
              <a:ext cx="17215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Vehicle routing &amp; road closure management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BA82ACC-7BE9-8FF7-49EE-0567E8C5F6D0}"/>
                </a:ext>
              </a:extLst>
            </p:cNvPr>
            <p:cNvCxnSpPr>
              <a:cxnSpLocks/>
            </p:cNvCxnSpPr>
            <p:nvPr/>
          </p:nvCxnSpPr>
          <p:spPr>
            <a:xfrm>
              <a:off x="2258008" y="3059796"/>
              <a:ext cx="3539212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18581C-F767-B8C4-E08D-5F8CC81635CC}"/>
                </a:ext>
              </a:extLst>
            </p:cNvPr>
            <p:cNvSpPr txBox="1"/>
            <p:nvPr/>
          </p:nvSpPr>
          <p:spPr>
            <a:xfrm>
              <a:off x="9143751" y="3343283"/>
              <a:ext cx="1419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Simulation outputs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47E9A8-61D8-EA9E-F523-EDA1DA86B9CE}"/>
                </a:ext>
              </a:extLst>
            </p:cNvPr>
            <p:cNvSpPr/>
            <p:nvPr/>
          </p:nvSpPr>
          <p:spPr>
            <a:xfrm>
              <a:off x="876027" y="6406372"/>
              <a:ext cx="825681" cy="30457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49A54E2-42CB-F480-2888-7806CE095DE9}"/>
                </a:ext>
              </a:extLst>
            </p:cNvPr>
            <p:cNvCxnSpPr>
              <a:cxnSpLocks/>
            </p:cNvCxnSpPr>
            <p:nvPr/>
          </p:nvCxnSpPr>
          <p:spPr>
            <a:xfrm>
              <a:off x="4433470" y="6472252"/>
              <a:ext cx="708878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0F3991-0340-BA8A-C07D-3B7ABF767C45}"/>
                </a:ext>
              </a:extLst>
            </p:cNvPr>
            <p:cNvSpPr txBox="1"/>
            <p:nvPr/>
          </p:nvSpPr>
          <p:spPr>
            <a:xfrm>
              <a:off x="1922759" y="6433946"/>
              <a:ext cx="1734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Modules to be developed</a:t>
              </a:r>
            </a:p>
          </p:txBody>
        </p:sp>
        <p:sp>
          <p:nvSpPr>
            <p:cNvPr id="22" name="Arrow: Left-Right 21">
              <a:extLst>
                <a:ext uri="{FF2B5EF4-FFF2-40B4-BE49-F238E27FC236}">
                  <a16:creationId xmlns:a16="http://schemas.microsoft.com/office/drawing/2014/main" id="{DE4E2AA5-B1C7-9D58-C004-CCED160CD9EB}"/>
                </a:ext>
              </a:extLst>
            </p:cNvPr>
            <p:cNvSpPr/>
            <p:nvPr/>
          </p:nvSpPr>
          <p:spPr>
            <a:xfrm>
              <a:off x="4590089" y="6530070"/>
              <a:ext cx="395639" cy="199293"/>
            </a:xfrm>
            <a:prstGeom prst="left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E4CD00-3125-87EE-7431-0DF260CB7F96}"/>
                </a:ext>
              </a:extLst>
            </p:cNvPr>
            <p:cNvSpPr txBox="1"/>
            <p:nvPr/>
          </p:nvSpPr>
          <p:spPr>
            <a:xfrm>
              <a:off x="5224077" y="6390818"/>
              <a:ext cx="1907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Data flows to be developed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E08A1B-5D6B-41DB-5C63-7A30E055603F}"/>
                </a:ext>
              </a:extLst>
            </p:cNvPr>
            <p:cNvGrpSpPr/>
            <p:nvPr/>
          </p:nvGrpSpPr>
          <p:grpSpPr>
            <a:xfrm>
              <a:off x="185219" y="3748520"/>
              <a:ext cx="2053301" cy="1043191"/>
              <a:chOff x="8445430" y="3599695"/>
              <a:chExt cx="2053301" cy="1043191"/>
            </a:xfrm>
          </p:grpSpPr>
          <p:sp>
            <p:nvSpPr>
              <p:cNvPr id="35" name="Flowchart: Multidocument 34">
                <a:extLst>
                  <a:ext uri="{FF2B5EF4-FFF2-40B4-BE49-F238E27FC236}">
                    <a16:creationId xmlns:a16="http://schemas.microsoft.com/office/drawing/2014/main" id="{5C7CACA2-2A52-284C-2BF9-5FCEC71D6EEB}"/>
                  </a:ext>
                </a:extLst>
              </p:cNvPr>
              <p:cNvSpPr/>
              <p:nvPr/>
            </p:nvSpPr>
            <p:spPr>
              <a:xfrm>
                <a:off x="8590914" y="3599695"/>
                <a:ext cx="1907817" cy="1043191"/>
              </a:xfrm>
              <a:prstGeom prst="flowChartMultidocumen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DE95D22-AB76-7E3E-72C7-1E5468EEB50F}"/>
                  </a:ext>
                </a:extLst>
              </p:cNvPr>
              <p:cNvSpPr txBox="1"/>
              <p:nvPr/>
            </p:nvSpPr>
            <p:spPr>
              <a:xfrm>
                <a:off x="8445430" y="3787937"/>
                <a:ext cx="1907817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Configuration of charging stations and chargers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4B0FA4A-14D2-B132-2B1D-60766B90EE11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>
              <a:off x="2258008" y="5542251"/>
              <a:ext cx="4618453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DBFED63-E7A7-0702-C02A-52B58D8CFD6C}"/>
                </a:ext>
              </a:extLst>
            </p:cNvPr>
            <p:cNvGrpSpPr/>
            <p:nvPr/>
          </p:nvGrpSpPr>
          <p:grpSpPr>
            <a:xfrm>
              <a:off x="220119" y="5129677"/>
              <a:ext cx="2018401" cy="1043191"/>
              <a:chOff x="8623160" y="3382626"/>
              <a:chExt cx="2018401" cy="1043191"/>
            </a:xfrm>
          </p:grpSpPr>
          <p:sp>
            <p:nvSpPr>
              <p:cNvPr id="33" name="Flowchart: Multidocument 32">
                <a:extLst>
                  <a:ext uri="{FF2B5EF4-FFF2-40B4-BE49-F238E27FC236}">
                    <a16:creationId xmlns:a16="http://schemas.microsoft.com/office/drawing/2014/main" id="{24761C24-C432-9DC3-B81E-22E2F92EFE8A}"/>
                  </a:ext>
                </a:extLst>
              </p:cNvPr>
              <p:cNvSpPr/>
              <p:nvPr/>
            </p:nvSpPr>
            <p:spPr>
              <a:xfrm>
                <a:off x="8733744" y="3382626"/>
                <a:ext cx="1907817" cy="1043191"/>
              </a:xfrm>
              <a:prstGeom prst="flowChartMultidocumen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C64C-AA69-31A9-8EBA-3378F103048F}"/>
                  </a:ext>
                </a:extLst>
              </p:cNvPr>
              <p:cNvSpPr txBox="1"/>
              <p:nvPr/>
            </p:nvSpPr>
            <p:spPr>
              <a:xfrm>
                <a:off x="8623160" y="3556699"/>
                <a:ext cx="1907817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Configuration of evacuation zones and emergency shelters</a:t>
                </a:r>
              </a:p>
            </p:txBody>
          </p:sp>
        </p:grpSp>
        <p:sp>
          <p:nvSpPr>
            <p:cNvPr id="27" name="Arrow: Left-Right 26">
              <a:extLst>
                <a:ext uri="{FF2B5EF4-FFF2-40B4-BE49-F238E27FC236}">
                  <a16:creationId xmlns:a16="http://schemas.microsoft.com/office/drawing/2014/main" id="{CCCAE50E-2AA3-A749-3689-E96CC272D388}"/>
                </a:ext>
              </a:extLst>
            </p:cNvPr>
            <p:cNvSpPr/>
            <p:nvPr/>
          </p:nvSpPr>
          <p:spPr>
            <a:xfrm>
              <a:off x="4574983" y="4017239"/>
              <a:ext cx="1222237" cy="267947"/>
            </a:xfrm>
            <a:prstGeom prst="left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7DFBBA-AB05-A3F8-A1B5-BF76158ACB9F}"/>
                </a:ext>
              </a:extLst>
            </p:cNvPr>
            <p:cNvSpPr txBox="1"/>
            <p:nvPr/>
          </p:nvSpPr>
          <p:spPr>
            <a:xfrm>
              <a:off x="4574983" y="3343283"/>
              <a:ext cx="13232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Vehicle routing &amp; charging station  management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9088DC0-2455-78F9-0E29-4BA60223F293}"/>
                </a:ext>
              </a:extLst>
            </p:cNvPr>
            <p:cNvGrpSpPr/>
            <p:nvPr/>
          </p:nvGrpSpPr>
          <p:grpSpPr>
            <a:xfrm>
              <a:off x="175173" y="2447724"/>
              <a:ext cx="2052834" cy="1043191"/>
              <a:chOff x="8445897" y="3599695"/>
              <a:chExt cx="2052834" cy="1043191"/>
            </a:xfrm>
          </p:grpSpPr>
          <p:sp>
            <p:nvSpPr>
              <p:cNvPr id="31" name="Flowchart: Multidocument 30">
                <a:extLst>
                  <a:ext uri="{FF2B5EF4-FFF2-40B4-BE49-F238E27FC236}">
                    <a16:creationId xmlns:a16="http://schemas.microsoft.com/office/drawing/2014/main" id="{0CA66FB8-A868-B149-64DD-D39CE6047266}"/>
                  </a:ext>
                </a:extLst>
              </p:cNvPr>
              <p:cNvSpPr/>
              <p:nvPr/>
            </p:nvSpPr>
            <p:spPr>
              <a:xfrm>
                <a:off x="8590914" y="3599695"/>
                <a:ext cx="1907817" cy="1043191"/>
              </a:xfrm>
              <a:prstGeom prst="flowChartMultidocumen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E0F4E6-E40B-A512-B235-BAA8C9EFEC99}"/>
                  </a:ext>
                </a:extLst>
              </p:cNvPr>
              <p:cNvSpPr txBox="1"/>
              <p:nvPr/>
            </p:nvSpPr>
            <p:spPr>
              <a:xfrm>
                <a:off x="8445897" y="3916539"/>
                <a:ext cx="190781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parameter settings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341E74A-8981-AA20-58C3-D79F4F74556A}"/>
                </a:ext>
              </a:extLst>
            </p:cNvPr>
            <p:cNvCxnSpPr>
              <a:cxnSpLocks/>
            </p:cNvCxnSpPr>
            <p:nvPr/>
          </p:nvCxnSpPr>
          <p:spPr>
            <a:xfrm>
              <a:off x="2258008" y="4099801"/>
              <a:ext cx="507419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D101FEB-C9FE-1C85-2489-0BED9B9FAFA3}"/>
              </a:ext>
            </a:extLst>
          </p:cNvPr>
          <p:cNvSpPr/>
          <p:nvPr/>
        </p:nvSpPr>
        <p:spPr>
          <a:xfrm>
            <a:off x="9270912" y="5116334"/>
            <a:ext cx="158121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MCS Placement Strategies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25CE2B-0CE2-7F4D-02CD-0C7EC95564A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0038859" y="3099368"/>
            <a:ext cx="11909" cy="100819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F181B5C-AB6E-909F-B6A0-4FC073B9622D}"/>
              </a:ext>
            </a:extLst>
          </p:cNvPr>
          <p:cNvCxnSpPr>
            <a:cxnSpLocks/>
            <a:endCxn id="44" idx="1"/>
          </p:cNvCxnSpPr>
          <p:nvPr/>
        </p:nvCxnSpPr>
        <p:spPr>
          <a:xfrm rot="10800000">
            <a:off x="2701227" y="3526627"/>
            <a:ext cx="6648572" cy="1978348"/>
          </a:xfrm>
          <a:prstGeom prst="bentConnector3">
            <a:avLst>
              <a:gd name="adj1" fmla="val 103438"/>
            </a:avLst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6744BBB-68E6-FB67-C30B-F1B71D759C0D}"/>
              </a:ext>
            </a:extLst>
          </p:cNvPr>
          <p:cNvSpPr/>
          <p:nvPr/>
        </p:nvSpPr>
        <p:spPr>
          <a:xfrm>
            <a:off x="9260161" y="4107567"/>
            <a:ext cx="158121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 Routing and Scheduling 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1A797AC-ECB0-5482-DA80-3310CA2F8F6F}"/>
              </a:ext>
            </a:extLst>
          </p:cNvPr>
          <p:cNvCxnSpPr>
            <a:cxnSpLocks/>
            <a:stCxn id="49" idx="1"/>
            <a:endCxn id="40" idx="3"/>
          </p:cNvCxnSpPr>
          <p:nvPr/>
        </p:nvCxnSpPr>
        <p:spPr>
          <a:xfrm rot="10800000" flipV="1">
            <a:off x="8412293" y="4569231"/>
            <a:ext cx="847868" cy="389093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D91676F-3314-6301-4F2E-0C0A0E9FF8BD}"/>
              </a:ext>
            </a:extLst>
          </p:cNvPr>
          <p:cNvCxnSpPr>
            <a:cxnSpLocks/>
            <a:endCxn id="4" idx="3"/>
          </p:cNvCxnSpPr>
          <p:nvPr/>
        </p:nvCxnSpPr>
        <p:spPr>
          <a:xfrm rot="16200000" flipH="1">
            <a:off x="9212131" y="3938004"/>
            <a:ext cx="2478631" cy="801357"/>
          </a:xfrm>
          <a:prstGeom prst="bentConnector4">
            <a:avLst>
              <a:gd name="adj1" fmla="val 27406"/>
              <a:gd name="adj2" fmla="val 128527"/>
            </a:avLst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2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3CFED-F3AF-554C-D99A-7769C883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9BBA44-FC35-F33C-B222-3068C182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365126"/>
            <a:ext cx="11667744" cy="85725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for EV Charging and Charging Station Management (1/2)</a:t>
            </a: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0371A-A880-3C8E-B2E3-96293347A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637415"/>
            <a:ext cx="11067289" cy="1389249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can replicate the real-world EV charging process.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2207B-7F6F-54A5-AE50-F7AB49E6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95" y="2293373"/>
            <a:ext cx="10052166" cy="337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3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3CFED-F3AF-554C-D99A-7769C883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9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0371A-A880-3C8E-B2E3-96293347A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299087"/>
            <a:ext cx="10709635" cy="387641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flexible to configure the charging stations with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and/or mobile charging stations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Modeled as centroids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Aimsun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charger 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space with a maximum number of EVs allowed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0CDF7-DC94-3313-9514-A3F85E9F1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09" y="2692759"/>
            <a:ext cx="7708839" cy="3466237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8F1FABD2-A186-E8E4-0247-30877731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365126"/>
            <a:ext cx="11667744" cy="85725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for EV Charging and Charging Station Management (2/2)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78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d0a6f3-6861-49ba-94f2-f3f78dd4ae63">
      <Terms xmlns="http://schemas.microsoft.com/office/infopath/2007/PartnerControls"/>
    </lcf76f155ced4ddcb4097134ff3c332f>
    <TaxCatchAll xmlns="769c9d07-5fea-4c5b-a63a-e12281ded9f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A2DA7558C4D0409FB7D79D43C63046" ma:contentTypeVersion="12" ma:contentTypeDescription="Create a new document." ma:contentTypeScope="" ma:versionID="bc548b5e81a97cb0268c7cd411c5fa33">
  <xsd:schema xmlns:xsd="http://www.w3.org/2001/XMLSchema" xmlns:xs="http://www.w3.org/2001/XMLSchema" xmlns:p="http://schemas.microsoft.com/office/2006/metadata/properties" xmlns:ns2="dcd0a6f3-6861-49ba-94f2-f3f78dd4ae63" xmlns:ns3="769c9d07-5fea-4c5b-a63a-e12281ded9ff" targetNamespace="http://schemas.microsoft.com/office/2006/metadata/properties" ma:root="true" ma:fieldsID="07b9255c7b74f342168d7fc2dd50908f" ns2:_="" ns3:_="">
    <xsd:import namespace="dcd0a6f3-6861-49ba-94f2-f3f78dd4ae63"/>
    <xsd:import namespace="769c9d07-5fea-4c5b-a63a-e12281ded9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0a6f3-6861-49ba-94f2-f3f78dd4ae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3b8da89-66ce-4411-8b7f-88984b48a1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c9d07-5fea-4c5b-a63a-e12281ded9f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f0347d7-a57c-496f-a719-6a72763059d5}" ma:internalName="TaxCatchAll" ma:showField="CatchAllData" ma:web="769c9d07-5fea-4c5b-a63a-e12281ded9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827447-3D29-4F40-AC5C-37E8C0983C8F}">
  <ds:schemaRefs>
    <ds:schemaRef ds:uri="769c9d07-5fea-4c5b-a63a-e12281ded9ff"/>
    <ds:schemaRef ds:uri="dcd0a6f3-6861-49ba-94f2-f3f78dd4ae63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CA36200-1E0B-4BAE-A6E2-F02B32F2B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d0a6f3-6861-49ba-94f2-f3f78dd4ae63"/>
    <ds:schemaRef ds:uri="769c9d07-5fea-4c5b-a63a-e12281ded9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61C6300-AE9A-417C-B4C2-6445F73C93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8050</TotalTime>
  <Words>2773</Words>
  <Application>Microsoft Office PowerPoint</Application>
  <PresentationFormat>Widescreen</PresentationFormat>
  <Paragraphs>397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Aptos</vt:lpstr>
      <vt:lpstr>Arial</vt:lpstr>
      <vt:lpstr>Calibri</vt:lpstr>
      <vt:lpstr>Times New Roman</vt:lpstr>
      <vt:lpstr>Tw Cen MT</vt:lpstr>
      <vt:lpstr>Wingdings</vt:lpstr>
      <vt:lpstr>Office Theme</vt:lpstr>
      <vt:lpstr>PowerPoint Presentation</vt:lpstr>
      <vt:lpstr>Outline</vt:lpstr>
      <vt:lpstr>PowerPoint Presentation</vt:lpstr>
      <vt:lpstr>Current Challenges</vt:lpstr>
      <vt:lpstr>Our Research Goals</vt:lpstr>
      <vt:lpstr>PowerPoint Presentation</vt:lpstr>
      <vt:lpstr>System Design</vt:lpstr>
      <vt:lpstr>Module for EV Charging and Charging Station Management (1/2)</vt:lpstr>
      <vt:lpstr>Module for EV Charging and Charging Station Management (2/2)</vt:lpstr>
      <vt:lpstr>Module for Mixed Traffic Evacuation (1/2)</vt:lpstr>
      <vt:lpstr>Module for Mixed Traffic Evacuation (2/2)</vt:lpstr>
      <vt:lpstr>Module for Performance Measures</vt:lpstr>
      <vt:lpstr>PowerPoint Presentation</vt:lpstr>
      <vt:lpstr>Why Evacuation Use Cases for Mariposa, CA?</vt:lpstr>
      <vt:lpstr>The Mariposa Network</vt:lpstr>
      <vt:lpstr>Setting of Evacuation Zones</vt:lpstr>
      <vt:lpstr>Setting of Emergency Shelters</vt:lpstr>
      <vt:lpstr>Setting of Charging Stations (1/4)</vt:lpstr>
      <vt:lpstr>Setting of Charging Stations (2/4)</vt:lpstr>
      <vt:lpstr>Setting of Charging Stations (3/4)</vt:lpstr>
      <vt:lpstr>Setting of Charging Stations (4/4)</vt:lpstr>
      <vt:lpstr>A Test Scenario with Synthetic Demand</vt:lpstr>
      <vt:lpstr>Case Study: Induced VMT, Energy Demand, etc.</vt:lpstr>
      <vt:lpstr>Case Study: How Many Charging Stations are Needed? Where to Place Them?</vt:lpstr>
      <vt:lpstr>Case Study: Evacuation with/without Mobile Charging Stations (1/2)</vt:lpstr>
      <vt:lpstr>Case Study: Evacuation with/without Mobile Charging Stations (2/2)</vt:lpstr>
      <vt:lpstr>PowerPoint Presentation</vt:lpstr>
      <vt:lpstr>Next Steps: Model Calibration</vt:lpstr>
      <vt:lpstr>Next Steps: Strategies for MCS Placement </vt:lpstr>
      <vt:lpstr>Thanks!</vt:lpstr>
      <vt:lpstr>Why Aimsun?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Lippincott</dc:creator>
  <cp:lastModifiedBy>Qijian Gan</cp:lastModifiedBy>
  <cp:revision>555</cp:revision>
  <dcterms:created xsi:type="dcterms:W3CDTF">2022-06-28T19:00:38Z</dcterms:created>
  <dcterms:modified xsi:type="dcterms:W3CDTF">2024-12-05T18:55:20Z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0x010100B0A2DA7558C4D0409FB7D79D43C63046</vt:lpwstr>
  </property>
  <property fmtid="{D5CDD505-2E9C-101B-9397-08002B2CF9AE}" pid="3" name="MediaServiceImageTags">
    <vt:lpwstr/>
  </property>
</Properties>
</file>