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diagrams/data2.xml" ContentType="application/vnd.openxmlformats-officedocument.drawingml.diagramData+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notesSlides/notesSlide2.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diagrams/drawing1.xml" ContentType="application/vnd.ms-office.drawingml.diagramDrawing+xml"/>
  <Override PartName="/ppt/diagrams/colors1.xml" ContentType="application/vnd.openxmlformats-officedocument.drawingml.diagramColors+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diagrams/layout2.xml" ContentType="application/vnd.openxmlformats-officedocument.drawingml.diagramLayout+xml"/>
  <Override PartName="/ppt/diagrams/quickStyle1.xml" ContentType="application/vnd.openxmlformats-officedocument.drawingml.diagramStyle+xml"/>
  <Override PartName="/ppt/diagrams/layout1.xml" ContentType="application/vnd.openxmlformats-officedocument.drawingml.diagramLayout+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9" r:id="rId3"/>
    <p:sldId id="273" r:id="rId4"/>
    <p:sldId id="270" r:id="rId5"/>
    <p:sldId id="276" r:id="rId6"/>
    <p:sldId id="271" r:id="rId7"/>
    <p:sldId id="274" r:id="rId8"/>
    <p:sldId id="27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995" autoAdjust="0"/>
    <p:restoredTop sz="77981" autoAdjust="0"/>
  </p:normalViewPr>
  <p:slideViewPr>
    <p:cSldViewPr snapToGrid="0" showGuides="1">
      <p:cViewPr>
        <p:scale>
          <a:sx n="50" d="100"/>
          <a:sy n="50" d="100"/>
        </p:scale>
        <p:origin x="1212" y="132"/>
      </p:cViewPr>
      <p:guideLst>
        <p:guide pos="3840"/>
        <p:guide orient="horz" pos="216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image" Target="../media/image9.png"/><Relationship Id="rId4" Type="http://schemas.openxmlformats.org/officeDocument/2006/relationships/image" Target="../media/image12.jp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image" Target="../media/image9.png"/><Relationship Id="rId4" Type="http://schemas.openxmlformats.org/officeDocument/2006/relationships/image" Target="../media/image12.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4DBE2E-5A9E-41A7-AD52-062D11CB651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1153F9A-C900-45EB-9031-9097005F198D}">
      <dgm:prSet/>
      <dgm:spPr/>
      <dgm:t>
        <a:bodyPr/>
        <a:lstStyle/>
        <a:p>
          <a:pPr>
            <a:lnSpc>
              <a:spcPct val="100000"/>
            </a:lnSpc>
          </a:pPr>
          <a:r>
            <a:rPr lang="en-US"/>
            <a:t>Inform our modeling and analysis activities</a:t>
          </a:r>
        </a:p>
      </dgm:t>
    </dgm:pt>
    <dgm:pt modelId="{59EA043E-6EA9-460D-9615-59419B8A417E}" type="parTrans" cxnId="{06455CF4-D6E0-496A-9ABE-807F53345A60}">
      <dgm:prSet/>
      <dgm:spPr/>
      <dgm:t>
        <a:bodyPr/>
        <a:lstStyle/>
        <a:p>
          <a:endParaRPr lang="en-US"/>
        </a:p>
      </dgm:t>
    </dgm:pt>
    <dgm:pt modelId="{8B479ADE-FE55-49B4-AE3F-244BEB0A5143}" type="sibTrans" cxnId="{06455CF4-D6E0-496A-9ABE-807F53345A60}">
      <dgm:prSet/>
      <dgm:spPr/>
      <dgm:t>
        <a:bodyPr/>
        <a:lstStyle/>
        <a:p>
          <a:endParaRPr lang="en-US"/>
        </a:p>
      </dgm:t>
    </dgm:pt>
    <dgm:pt modelId="{1276DE0B-AA4F-47A7-A7B9-C0AC0FBA4CE2}">
      <dgm:prSet/>
      <dgm:spPr/>
      <dgm:t>
        <a:bodyPr/>
        <a:lstStyle/>
        <a:p>
          <a:pPr>
            <a:lnSpc>
              <a:spcPct val="100000"/>
            </a:lnSpc>
          </a:pPr>
          <a:r>
            <a:rPr lang="en-US"/>
            <a:t>Assess and compare policy and planning strategies</a:t>
          </a:r>
        </a:p>
      </dgm:t>
    </dgm:pt>
    <dgm:pt modelId="{63A349CB-092C-4A03-80D7-9058615716B9}" type="parTrans" cxnId="{C829A625-A15E-422F-AC7C-9D82F45A4A38}">
      <dgm:prSet/>
      <dgm:spPr/>
      <dgm:t>
        <a:bodyPr/>
        <a:lstStyle/>
        <a:p>
          <a:endParaRPr lang="en-US"/>
        </a:p>
      </dgm:t>
    </dgm:pt>
    <dgm:pt modelId="{DBFB1476-2C85-4E49-BD42-FC9B5C7F7EC0}" type="sibTrans" cxnId="{C829A625-A15E-422F-AC7C-9D82F45A4A38}">
      <dgm:prSet/>
      <dgm:spPr/>
      <dgm:t>
        <a:bodyPr/>
        <a:lstStyle/>
        <a:p>
          <a:endParaRPr lang="en-US"/>
        </a:p>
      </dgm:t>
    </dgm:pt>
    <dgm:pt modelId="{028C25EA-128C-4362-896C-A042E70E22E8}">
      <dgm:prSet/>
      <dgm:spPr/>
      <dgm:t>
        <a:bodyPr/>
        <a:lstStyle/>
        <a:p>
          <a:pPr>
            <a:lnSpc>
              <a:spcPct val="100000"/>
            </a:lnSpc>
          </a:pPr>
          <a:r>
            <a:rPr lang="en-US"/>
            <a:t>Identify preferences and feasibility of different policies/planning</a:t>
          </a:r>
        </a:p>
      </dgm:t>
    </dgm:pt>
    <dgm:pt modelId="{95C33E7E-41AA-4CEB-9D15-F42E58997661}" type="parTrans" cxnId="{970D2E59-A7B7-4F77-A289-0F33644F6CC5}">
      <dgm:prSet/>
      <dgm:spPr/>
      <dgm:t>
        <a:bodyPr/>
        <a:lstStyle/>
        <a:p>
          <a:endParaRPr lang="en-US"/>
        </a:p>
      </dgm:t>
    </dgm:pt>
    <dgm:pt modelId="{BC867BDE-C26B-4D9A-835F-9437E29CC816}" type="sibTrans" cxnId="{970D2E59-A7B7-4F77-A289-0F33644F6CC5}">
      <dgm:prSet/>
      <dgm:spPr/>
      <dgm:t>
        <a:bodyPr/>
        <a:lstStyle/>
        <a:p>
          <a:endParaRPr lang="en-US"/>
        </a:p>
      </dgm:t>
    </dgm:pt>
    <dgm:pt modelId="{9E159E73-388A-479C-A635-CD22BC128B15}">
      <dgm:prSet/>
      <dgm:spPr/>
      <dgm:t>
        <a:bodyPr/>
        <a:lstStyle/>
        <a:p>
          <a:pPr>
            <a:lnSpc>
              <a:spcPct val="100000"/>
            </a:lnSpc>
          </a:pPr>
          <a:r>
            <a:rPr lang="en-US"/>
            <a:t>Provide guidance and recommendations for policies and practices that support positive ZEV evacuation outcomes</a:t>
          </a:r>
        </a:p>
      </dgm:t>
    </dgm:pt>
    <dgm:pt modelId="{8D406233-1F77-4D04-8C37-D78FBCCD2E5F}" type="parTrans" cxnId="{07303515-8152-4C31-B76C-D415E02CF9FF}">
      <dgm:prSet/>
      <dgm:spPr/>
      <dgm:t>
        <a:bodyPr/>
        <a:lstStyle/>
        <a:p>
          <a:endParaRPr lang="en-US"/>
        </a:p>
      </dgm:t>
    </dgm:pt>
    <dgm:pt modelId="{60E50AC4-89AA-4D81-98A8-874F18222936}" type="sibTrans" cxnId="{07303515-8152-4C31-B76C-D415E02CF9FF}">
      <dgm:prSet/>
      <dgm:spPr/>
      <dgm:t>
        <a:bodyPr/>
        <a:lstStyle/>
        <a:p>
          <a:endParaRPr lang="en-US"/>
        </a:p>
      </dgm:t>
    </dgm:pt>
    <dgm:pt modelId="{095D7A90-F657-4D0B-B287-52DA6D2BD073}" type="pres">
      <dgm:prSet presAssocID="{7D4DBE2E-5A9E-41A7-AD52-062D11CB6515}" presName="root" presStyleCnt="0">
        <dgm:presLayoutVars>
          <dgm:dir/>
          <dgm:resizeHandles val="exact"/>
        </dgm:presLayoutVars>
      </dgm:prSet>
      <dgm:spPr/>
    </dgm:pt>
    <dgm:pt modelId="{563999A8-9455-4E2A-B6EE-F17EAC7D98AB}" type="pres">
      <dgm:prSet presAssocID="{51153F9A-C900-45EB-9031-9097005F198D}" presName="compNode" presStyleCnt="0"/>
      <dgm:spPr/>
    </dgm:pt>
    <dgm:pt modelId="{87C252B6-7168-41D0-92DE-5BB99397A300}" type="pres">
      <dgm:prSet presAssocID="{51153F9A-C900-45EB-9031-9097005F198D}" presName="bgRect" presStyleLbl="bgShp" presStyleIdx="0" presStyleCnt="4"/>
      <dgm:spPr/>
    </dgm:pt>
    <dgm:pt modelId="{39FF7932-01F6-44DB-8EAD-DF808C683111}" type="pres">
      <dgm:prSet presAssocID="{51153F9A-C900-45EB-9031-9097005F198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C45B412B-6900-4343-9B6A-7AF2E3F22654}" type="pres">
      <dgm:prSet presAssocID="{51153F9A-C900-45EB-9031-9097005F198D}" presName="spaceRect" presStyleCnt="0"/>
      <dgm:spPr/>
    </dgm:pt>
    <dgm:pt modelId="{67388F7A-889B-44A1-BED9-35DCF28D0DC9}" type="pres">
      <dgm:prSet presAssocID="{51153F9A-C900-45EB-9031-9097005F198D}" presName="parTx" presStyleLbl="revTx" presStyleIdx="0" presStyleCnt="4">
        <dgm:presLayoutVars>
          <dgm:chMax val="0"/>
          <dgm:chPref val="0"/>
        </dgm:presLayoutVars>
      </dgm:prSet>
      <dgm:spPr/>
    </dgm:pt>
    <dgm:pt modelId="{C2068D0D-1717-43FA-86B7-971B899EEADC}" type="pres">
      <dgm:prSet presAssocID="{8B479ADE-FE55-49B4-AE3F-244BEB0A5143}" presName="sibTrans" presStyleCnt="0"/>
      <dgm:spPr/>
    </dgm:pt>
    <dgm:pt modelId="{44A42180-F663-4953-A2F4-D1A9B491E009}" type="pres">
      <dgm:prSet presAssocID="{1276DE0B-AA4F-47A7-A7B9-C0AC0FBA4CE2}" presName="compNode" presStyleCnt="0"/>
      <dgm:spPr/>
    </dgm:pt>
    <dgm:pt modelId="{E9472511-B61E-4F38-8055-0792C71F79C6}" type="pres">
      <dgm:prSet presAssocID="{1276DE0B-AA4F-47A7-A7B9-C0AC0FBA4CE2}" presName="bgRect" presStyleLbl="bgShp" presStyleIdx="1" presStyleCnt="4"/>
      <dgm:spPr/>
    </dgm:pt>
    <dgm:pt modelId="{B5BE9736-64CC-4707-8B24-97CD797824B8}" type="pres">
      <dgm:prSet presAssocID="{1276DE0B-AA4F-47A7-A7B9-C0AC0FBA4CE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 List"/>
        </a:ext>
      </dgm:extLst>
    </dgm:pt>
    <dgm:pt modelId="{5A6E62FA-A593-452F-8751-C35CC1430FC9}" type="pres">
      <dgm:prSet presAssocID="{1276DE0B-AA4F-47A7-A7B9-C0AC0FBA4CE2}" presName="spaceRect" presStyleCnt="0"/>
      <dgm:spPr/>
    </dgm:pt>
    <dgm:pt modelId="{FD5C5394-C013-4083-8742-1733C9585915}" type="pres">
      <dgm:prSet presAssocID="{1276DE0B-AA4F-47A7-A7B9-C0AC0FBA4CE2}" presName="parTx" presStyleLbl="revTx" presStyleIdx="1" presStyleCnt="4">
        <dgm:presLayoutVars>
          <dgm:chMax val="0"/>
          <dgm:chPref val="0"/>
        </dgm:presLayoutVars>
      </dgm:prSet>
      <dgm:spPr/>
    </dgm:pt>
    <dgm:pt modelId="{FA950AB3-0131-4404-BEE0-66FF55B6F566}" type="pres">
      <dgm:prSet presAssocID="{DBFB1476-2C85-4E49-BD42-FC9B5C7F7EC0}" presName="sibTrans" presStyleCnt="0"/>
      <dgm:spPr/>
    </dgm:pt>
    <dgm:pt modelId="{7921EE59-5502-491D-801C-EA44AB843A2D}" type="pres">
      <dgm:prSet presAssocID="{028C25EA-128C-4362-896C-A042E70E22E8}" presName="compNode" presStyleCnt="0"/>
      <dgm:spPr/>
    </dgm:pt>
    <dgm:pt modelId="{EC7636A9-837F-4E70-B680-7B177ACC7397}" type="pres">
      <dgm:prSet presAssocID="{028C25EA-128C-4362-896C-A042E70E22E8}" presName="bgRect" presStyleLbl="bgShp" presStyleIdx="2" presStyleCnt="4"/>
      <dgm:spPr/>
    </dgm:pt>
    <dgm:pt modelId="{6D0FE0FB-303B-4466-8D1C-EAB1A1AC0ED7}" type="pres">
      <dgm:prSet presAssocID="{028C25EA-128C-4362-896C-A042E70E22E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llseye"/>
        </a:ext>
      </dgm:extLst>
    </dgm:pt>
    <dgm:pt modelId="{13EA64D4-2C15-4FF3-B5A8-9E89ACD0158C}" type="pres">
      <dgm:prSet presAssocID="{028C25EA-128C-4362-896C-A042E70E22E8}" presName="spaceRect" presStyleCnt="0"/>
      <dgm:spPr/>
    </dgm:pt>
    <dgm:pt modelId="{248545D1-EFF9-4244-9E5E-CC2082476328}" type="pres">
      <dgm:prSet presAssocID="{028C25EA-128C-4362-896C-A042E70E22E8}" presName="parTx" presStyleLbl="revTx" presStyleIdx="2" presStyleCnt="4">
        <dgm:presLayoutVars>
          <dgm:chMax val="0"/>
          <dgm:chPref val="0"/>
        </dgm:presLayoutVars>
      </dgm:prSet>
      <dgm:spPr/>
    </dgm:pt>
    <dgm:pt modelId="{1F888ECA-1922-462E-B684-3AA5DC53693E}" type="pres">
      <dgm:prSet presAssocID="{BC867BDE-C26B-4D9A-835F-9437E29CC816}" presName="sibTrans" presStyleCnt="0"/>
      <dgm:spPr/>
    </dgm:pt>
    <dgm:pt modelId="{1E2D5ECE-D869-4706-B157-80732FD12F14}" type="pres">
      <dgm:prSet presAssocID="{9E159E73-388A-479C-A635-CD22BC128B15}" presName="compNode" presStyleCnt="0"/>
      <dgm:spPr/>
    </dgm:pt>
    <dgm:pt modelId="{1E265E44-50A0-4D79-B99F-CF93076B49BC}" type="pres">
      <dgm:prSet presAssocID="{9E159E73-388A-479C-A635-CD22BC128B15}" presName="bgRect" presStyleLbl="bgShp" presStyleIdx="3" presStyleCnt="4"/>
      <dgm:spPr/>
    </dgm:pt>
    <dgm:pt modelId="{A5AB5165-1A0C-446F-B54B-3B5B3FAFAC42}" type="pres">
      <dgm:prSet presAssocID="{9E159E73-388A-479C-A635-CD22BC128B1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00907D0A-3AFB-4FE9-8FD0-19ED778A9774}" type="pres">
      <dgm:prSet presAssocID="{9E159E73-388A-479C-A635-CD22BC128B15}" presName="spaceRect" presStyleCnt="0"/>
      <dgm:spPr/>
    </dgm:pt>
    <dgm:pt modelId="{776620AF-B85C-442C-904D-F4428EA2C18C}" type="pres">
      <dgm:prSet presAssocID="{9E159E73-388A-479C-A635-CD22BC128B15}" presName="parTx" presStyleLbl="revTx" presStyleIdx="3" presStyleCnt="4">
        <dgm:presLayoutVars>
          <dgm:chMax val="0"/>
          <dgm:chPref val="0"/>
        </dgm:presLayoutVars>
      </dgm:prSet>
      <dgm:spPr/>
    </dgm:pt>
  </dgm:ptLst>
  <dgm:cxnLst>
    <dgm:cxn modelId="{07303515-8152-4C31-B76C-D415E02CF9FF}" srcId="{7D4DBE2E-5A9E-41A7-AD52-062D11CB6515}" destId="{9E159E73-388A-479C-A635-CD22BC128B15}" srcOrd="3" destOrd="0" parTransId="{8D406233-1F77-4D04-8C37-D78FBCCD2E5F}" sibTransId="{60E50AC4-89AA-4D81-98A8-874F18222936}"/>
    <dgm:cxn modelId="{C829A625-A15E-422F-AC7C-9D82F45A4A38}" srcId="{7D4DBE2E-5A9E-41A7-AD52-062D11CB6515}" destId="{1276DE0B-AA4F-47A7-A7B9-C0AC0FBA4CE2}" srcOrd="1" destOrd="0" parTransId="{63A349CB-092C-4A03-80D7-9058615716B9}" sibTransId="{DBFB1476-2C85-4E49-BD42-FC9B5C7F7EC0}"/>
    <dgm:cxn modelId="{DAA48D3D-4AD6-44C2-8173-663039879E22}" type="presOf" srcId="{9E159E73-388A-479C-A635-CD22BC128B15}" destId="{776620AF-B85C-442C-904D-F4428EA2C18C}" srcOrd="0" destOrd="0" presId="urn:microsoft.com/office/officeart/2018/2/layout/IconVerticalSolidList"/>
    <dgm:cxn modelId="{1C017440-E077-4D33-A3DE-A80AFF9506FB}" type="presOf" srcId="{7D4DBE2E-5A9E-41A7-AD52-062D11CB6515}" destId="{095D7A90-F657-4D0B-B287-52DA6D2BD073}" srcOrd="0" destOrd="0" presId="urn:microsoft.com/office/officeart/2018/2/layout/IconVerticalSolidList"/>
    <dgm:cxn modelId="{970D2E59-A7B7-4F77-A289-0F33644F6CC5}" srcId="{7D4DBE2E-5A9E-41A7-AD52-062D11CB6515}" destId="{028C25EA-128C-4362-896C-A042E70E22E8}" srcOrd="2" destOrd="0" parTransId="{95C33E7E-41AA-4CEB-9D15-F42E58997661}" sibTransId="{BC867BDE-C26B-4D9A-835F-9437E29CC816}"/>
    <dgm:cxn modelId="{495A7A7B-1D6D-4576-BAE3-C032F1AD24EF}" type="presOf" srcId="{1276DE0B-AA4F-47A7-A7B9-C0AC0FBA4CE2}" destId="{FD5C5394-C013-4083-8742-1733C9585915}" srcOrd="0" destOrd="0" presId="urn:microsoft.com/office/officeart/2018/2/layout/IconVerticalSolidList"/>
    <dgm:cxn modelId="{2361C9B2-6AAD-4238-80BA-00F3231117EF}" type="presOf" srcId="{51153F9A-C900-45EB-9031-9097005F198D}" destId="{67388F7A-889B-44A1-BED9-35DCF28D0DC9}" srcOrd="0" destOrd="0" presId="urn:microsoft.com/office/officeart/2018/2/layout/IconVerticalSolidList"/>
    <dgm:cxn modelId="{CC4FCECB-EDAB-4793-8742-4573E8EFEBC2}" type="presOf" srcId="{028C25EA-128C-4362-896C-A042E70E22E8}" destId="{248545D1-EFF9-4244-9E5E-CC2082476328}" srcOrd="0" destOrd="0" presId="urn:microsoft.com/office/officeart/2018/2/layout/IconVerticalSolidList"/>
    <dgm:cxn modelId="{06455CF4-D6E0-496A-9ABE-807F53345A60}" srcId="{7D4DBE2E-5A9E-41A7-AD52-062D11CB6515}" destId="{51153F9A-C900-45EB-9031-9097005F198D}" srcOrd="0" destOrd="0" parTransId="{59EA043E-6EA9-460D-9615-59419B8A417E}" sibTransId="{8B479ADE-FE55-49B4-AE3F-244BEB0A5143}"/>
    <dgm:cxn modelId="{72838C14-47C3-43DF-8FF9-0F5750D7399D}" type="presParOf" srcId="{095D7A90-F657-4D0B-B287-52DA6D2BD073}" destId="{563999A8-9455-4E2A-B6EE-F17EAC7D98AB}" srcOrd="0" destOrd="0" presId="urn:microsoft.com/office/officeart/2018/2/layout/IconVerticalSolidList"/>
    <dgm:cxn modelId="{E3DE0EF7-35FE-44E9-A11C-636ED5799A26}" type="presParOf" srcId="{563999A8-9455-4E2A-B6EE-F17EAC7D98AB}" destId="{87C252B6-7168-41D0-92DE-5BB99397A300}" srcOrd="0" destOrd="0" presId="urn:microsoft.com/office/officeart/2018/2/layout/IconVerticalSolidList"/>
    <dgm:cxn modelId="{E2638353-C225-4A0C-87CB-0F1BD12FBA05}" type="presParOf" srcId="{563999A8-9455-4E2A-B6EE-F17EAC7D98AB}" destId="{39FF7932-01F6-44DB-8EAD-DF808C683111}" srcOrd="1" destOrd="0" presId="urn:microsoft.com/office/officeart/2018/2/layout/IconVerticalSolidList"/>
    <dgm:cxn modelId="{DAB71565-A6E1-49C6-84F7-96D9442F2370}" type="presParOf" srcId="{563999A8-9455-4E2A-B6EE-F17EAC7D98AB}" destId="{C45B412B-6900-4343-9B6A-7AF2E3F22654}" srcOrd="2" destOrd="0" presId="urn:microsoft.com/office/officeart/2018/2/layout/IconVerticalSolidList"/>
    <dgm:cxn modelId="{C006598F-85E5-4955-83C2-E29802632916}" type="presParOf" srcId="{563999A8-9455-4E2A-B6EE-F17EAC7D98AB}" destId="{67388F7A-889B-44A1-BED9-35DCF28D0DC9}" srcOrd="3" destOrd="0" presId="urn:microsoft.com/office/officeart/2018/2/layout/IconVerticalSolidList"/>
    <dgm:cxn modelId="{035E7B32-3E87-4F3D-A341-3D1EF86DDE4B}" type="presParOf" srcId="{095D7A90-F657-4D0B-B287-52DA6D2BD073}" destId="{C2068D0D-1717-43FA-86B7-971B899EEADC}" srcOrd="1" destOrd="0" presId="urn:microsoft.com/office/officeart/2018/2/layout/IconVerticalSolidList"/>
    <dgm:cxn modelId="{1D2C2360-6E0E-4586-9905-3A1F004A52E8}" type="presParOf" srcId="{095D7A90-F657-4D0B-B287-52DA6D2BD073}" destId="{44A42180-F663-4953-A2F4-D1A9B491E009}" srcOrd="2" destOrd="0" presId="urn:microsoft.com/office/officeart/2018/2/layout/IconVerticalSolidList"/>
    <dgm:cxn modelId="{52241461-6141-4E83-953F-D14CBC8EE703}" type="presParOf" srcId="{44A42180-F663-4953-A2F4-D1A9B491E009}" destId="{E9472511-B61E-4F38-8055-0792C71F79C6}" srcOrd="0" destOrd="0" presId="urn:microsoft.com/office/officeart/2018/2/layout/IconVerticalSolidList"/>
    <dgm:cxn modelId="{0BF399D9-A891-429B-9D3E-57E692A246CB}" type="presParOf" srcId="{44A42180-F663-4953-A2F4-D1A9B491E009}" destId="{B5BE9736-64CC-4707-8B24-97CD797824B8}" srcOrd="1" destOrd="0" presId="urn:microsoft.com/office/officeart/2018/2/layout/IconVerticalSolidList"/>
    <dgm:cxn modelId="{EEEE78C4-F38C-4CE7-9410-17B1E2EB05DC}" type="presParOf" srcId="{44A42180-F663-4953-A2F4-D1A9B491E009}" destId="{5A6E62FA-A593-452F-8751-C35CC1430FC9}" srcOrd="2" destOrd="0" presId="urn:microsoft.com/office/officeart/2018/2/layout/IconVerticalSolidList"/>
    <dgm:cxn modelId="{1B27EDDF-6D31-4399-A8E7-DD6927625800}" type="presParOf" srcId="{44A42180-F663-4953-A2F4-D1A9B491E009}" destId="{FD5C5394-C013-4083-8742-1733C9585915}" srcOrd="3" destOrd="0" presId="urn:microsoft.com/office/officeart/2018/2/layout/IconVerticalSolidList"/>
    <dgm:cxn modelId="{D819C838-5067-41DF-979D-AE14AC552824}" type="presParOf" srcId="{095D7A90-F657-4D0B-B287-52DA6D2BD073}" destId="{FA950AB3-0131-4404-BEE0-66FF55B6F566}" srcOrd="3" destOrd="0" presId="urn:microsoft.com/office/officeart/2018/2/layout/IconVerticalSolidList"/>
    <dgm:cxn modelId="{B8513869-1956-4CED-BCE8-6E64D1BFB179}" type="presParOf" srcId="{095D7A90-F657-4D0B-B287-52DA6D2BD073}" destId="{7921EE59-5502-491D-801C-EA44AB843A2D}" srcOrd="4" destOrd="0" presId="urn:microsoft.com/office/officeart/2018/2/layout/IconVerticalSolidList"/>
    <dgm:cxn modelId="{AB222370-3811-447E-8E6A-BFE8E9FE1666}" type="presParOf" srcId="{7921EE59-5502-491D-801C-EA44AB843A2D}" destId="{EC7636A9-837F-4E70-B680-7B177ACC7397}" srcOrd="0" destOrd="0" presId="urn:microsoft.com/office/officeart/2018/2/layout/IconVerticalSolidList"/>
    <dgm:cxn modelId="{6CCC0B3B-1B0B-4A4B-AD7E-D62DB6ACF79F}" type="presParOf" srcId="{7921EE59-5502-491D-801C-EA44AB843A2D}" destId="{6D0FE0FB-303B-4466-8D1C-EAB1A1AC0ED7}" srcOrd="1" destOrd="0" presId="urn:microsoft.com/office/officeart/2018/2/layout/IconVerticalSolidList"/>
    <dgm:cxn modelId="{98CDBB8F-B9B2-4D4E-845E-DEE5ACA55D1C}" type="presParOf" srcId="{7921EE59-5502-491D-801C-EA44AB843A2D}" destId="{13EA64D4-2C15-4FF3-B5A8-9E89ACD0158C}" srcOrd="2" destOrd="0" presId="urn:microsoft.com/office/officeart/2018/2/layout/IconVerticalSolidList"/>
    <dgm:cxn modelId="{8C2A98BA-B624-4919-82C0-50617A178969}" type="presParOf" srcId="{7921EE59-5502-491D-801C-EA44AB843A2D}" destId="{248545D1-EFF9-4244-9E5E-CC2082476328}" srcOrd="3" destOrd="0" presId="urn:microsoft.com/office/officeart/2018/2/layout/IconVerticalSolidList"/>
    <dgm:cxn modelId="{60D6DDAF-FB83-456E-95EF-DCFD2D01B710}" type="presParOf" srcId="{095D7A90-F657-4D0B-B287-52DA6D2BD073}" destId="{1F888ECA-1922-462E-B684-3AA5DC53693E}" srcOrd="5" destOrd="0" presId="urn:microsoft.com/office/officeart/2018/2/layout/IconVerticalSolidList"/>
    <dgm:cxn modelId="{792DAECF-138F-4AFC-B6E4-4B128C75D1DE}" type="presParOf" srcId="{095D7A90-F657-4D0B-B287-52DA6D2BD073}" destId="{1E2D5ECE-D869-4706-B157-80732FD12F14}" srcOrd="6" destOrd="0" presId="urn:microsoft.com/office/officeart/2018/2/layout/IconVerticalSolidList"/>
    <dgm:cxn modelId="{0F084A8D-11B7-4C99-B58B-B77EE3039FA3}" type="presParOf" srcId="{1E2D5ECE-D869-4706-B157-80732FD12F14}" destId="{1E265E44-50A0-4D79-B99F-CF93076B49BC}" srcOrd="0" destOrd="0" presId="urn:microsoft.com/office/officeart/2018/2/layout/IconVerticalSolidList"/>
    <dgm:cxn modelId="{D4715B52-4C80-4180-8A39-96687B04B2DB}" type="presParOf" srcId="{1E2D5ECE-D869-4706-B157-80732FD12F14}" destId="{A5AB5165-1A0C-446F-B54B-3B5B3FAFAC42}" srcOrd="1" destOrd="0" presId="urn:microsoft.com/office/officeart/2018/2/layout/IconVerticalSolidList"/>
    <dgm:cxn modelId="{81F9AE9D-502D-49A3-A353-0EE5371015A4}" type="presParOf" srcId="{1E2D5ECE-D869-4706-B157-80732FD12F14}" destId="{00907D0A-3AFB-4FE9-8FD0-19ED778A9774}" srcOrd="2" destOrd="0" presId="urn:microsoft.com/office/officeart/2018/2/layout/IconVerticalSolidList"/>
    <dgm:cxn modelId="{5A520FB1-3749-4043-85D3-5AE6D29E0E73}" type="presParOf" srcId="{1E2D5ECE-D869-4706-B157-80732FD12F14}" destId="{776620AF-B85C-442C-904D-F4428EA2C18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FCCD26-F41D-43C9-BA19-FEAB4850FF04}"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11D910E0-B422-480E-B61F-494361455A52}">
      <dgm:prSet phldrT="[Text]"/>
      <dgm:spPr/>
      <dgm:t>
        <a:bodyPr/>
        <a:lstStyle/>
        <a:p>
          <a:r>
            <a:rPr lang="en-US" dirty="0"/>
            <a:t>Charging Infrastructure</a:t>
          </a:r>
        </a:p>
      </dgm:t>
    </dgm:pt>
    <dgm:pt modelId="{B08921B3-D6C3-41EE-B934-CE90118CDDBF}" type="parTrans" cxnId="{9FB46EEE-BB75-4D41-995D-01D7C129EB62}">
      <dgm:prSet/>
      <dgm:spPr/>
      <dgm:t>
        <a:bodyPr/>
        <a:lstStyle/>
        <a:p>
          <a:endParaRPr lang="en-US"/>
        </a:p>
      </dgm:t>
    </dgm:pt>
    <dgm:pt modelId="{4F5F384F-77CC-4389-A821-78276A0858C9}" type="sibTrans" cxnId="{9FB46EEE-BB75-4D41-995D-01D7C129EB62}">
      <dgm:prSet/>
      <dgm:spPr/>
      <dgm:t>
        <a:bodyPr/>
        <a:lstStyle/>
        <a:p>
          <a:endParaRPr lang="en-US"/>
        </a:p>
      </dgm:t>
    </dgm:pt>
    <dgm:pt modelId="{E9FB0591-250E-47D1-8E3D-62CFDFC1C106}">
      <dgm:prSet phldrT="[Text]"/>
      <dgm:spPr/>
      <dgm:t>
        <a:bodyPr/>
        <a:lstStyle/>
        <a:p>
          <a:r>
            <a:rPr lang="en-US" dirty="0"/>
            <a:t>Vehicles</a:t>
          </a:r>
        </a:p>
      </dgm:t>
    </dgm:pt>
    <dgm:pt modelId="{D388B7C5-2982-480C-9ED3-D62590945E8D}" type="parTrans" cxnId="{537FA5D6-48D1-403D-818A-0B8B5CE895DB}">
      <dgm:prSet/>
      <dgm:spPr/>
      <dgm:t>
        <a:bodyPr/>
        <a:lstStyle/>
        <a:p>
          <a:endParaRPr lang="en-US"/>
        </a:p>
      </dgm:t>
    </dgm:pt>
    <dgm:pt modelId="{197DEDA4-DC88-464C-AA84-0FC734ECACE0}" type="sibTrans" cxnId="{537FA5D6-48D1-403D-818A-0B8B5CE895DB}">
      <dgm:prSet/>
      <dgm:spPr/>
      <dgm:t>
        <a:bodyPr/>
        <a:lstStyle/>
        <a:p>
          <a:endParaRPr lang="en-US"/>
        </a:p>
      </dgm:t>
    </dgm:pt>
    <dgm:pt modelId="{80F6D4FE-1E49-4E53-B7CD-E1C2FF746E19}">
      <dgm:prSet phldrT="[Text]"/>
      <dgm:spPr/>
      <dgm:t>
        <a:bodyPr/>
        <a:lstStyle/>
        <a:p>
          <a:r>
            <a:rPr lang="en-US" dirty="0"/>
            <a:t>Transportation Infrastructure</a:t>
          </a:r>
        </a:p>
      </dgm:t>
    </dgm:pt>
    <dgm:pt modelId="{FAE40789-CABE-4CB8-8900-6D64767F98FF}" type="parTrans" cxnId="{06488D2C-A286-4345-B5CA-708398EF734C}">
      <dgm:prSet/>
      <dgm:spPr/>
      <dgm:t>
        <a:bodyPr/>
        <a:lstStyle/>
        <a:p>
          <a:endParaRPr lang="en-US"/>
        </a:p>
      </dgm:t>
    </dgm:pt>
    <dgm:pt modelId="{C62AC1AF-0F09-49F8-B425-71C4D3BBF3CF}" type="sibTrans" cxnId="{06488D2C-A286-4345-B5CA-708398EF734C}">
      <dgm:prSet/>
      <dgm:spPr/>
      <dgm:t>
        <a:bodyPr/>
        <a:lstStyle/>
        <a:p>
          <a:endParaRPr lang="en-US"/>
        </a:p>
      </dgm:t>
    </dgm:pt>
    <dgm:pt modelId="{B6D94D1A-10CB-4FB5-9876-B09C339D3195}">
      <dgm:prSet phldrT="[Text]"/>
      <dgm:spPr/>
      <dgm:t>
        <a:bodyPr/>
        <a:lstStyle/>
        <a:p>
          <a:r>
            <a:rPr lang="en-US" dirty="0"/>
            <a:t>Energy Infrastructure</a:t>
          </a:r>
        </a:p>
      </dgm:t>
    </dgm:pt>
    <dgm:pt modelId="{35419F8C-757D-4516-8830-1395D05D4BD3}" type="parTrans" cxnId="{378346B3-7A23-4FF5-A34A-0AE2D98E5A35}">
      <dgm:prSet/>
      <dgm:spPr/>
      <dgm:t>
        <a:bodyPr/>
        <a:lstStyle/>
        <a:p>
          <a:endParaRPr lang="en-US"/>
        </a:p>
      </dgm:t>
    </dgm:pt>
    <dgm:pt modelId="{7740823A-CAE7-4735-9F9B-6CE9F4786AA9}" type="sibTrans" cxnId="{378346B3-7A23-4FF5-A34A-0AE2D98E5A35}">
      <dgm:prSet/>
      <dgm:spPr/>
      <dgm:t>
        <a:bodyPr/>
        <a:lstStyle/>
        <a:p>
          <a:endParaRPr lang="en-US"/>
        </a:p>
      </dgm:t>
    </dgm:pt>
    <dgm:pt modelId="{28CFEDB7-B01F-44B8-8F5F-E019DD71D5B8}" type="pres">
      <dgm:prSet presAssocID="{94FCCD26-F41D-43C9-BA19-FEAB4850FF04}" presName="Name0" presStyleCnt="0">
        <dgm:presLayoutVars>
          <dgm:dir/>
          <dgm:resizeHandles val="exact"/>
        </dgm:presLayoutVars>
      </dgm:prSet>
      <dgm:spPr/>
    </dgm:pt>
    <dgm:pt modelId="{98359493-0C3E-4201-B127-BC4665ACAFB4}" type="pres">
      <dgm:prSet presAssocID="{11D910E0-B422-480E-B61F-494361455A52}" presName="compNode" presStyleCnt="0"/>
      <dgm:spPr/>
    </dgm:pt>
    <dgm:pt modelId="{DBA80CAD-6E46-48D8-9784-A4574438A561}" type="pres">
      <dgm:prSet presAssocID="{11D910E0-B422-480E-B61F-494361455A52}" presName="pict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19000" b="-19000"/>
          </a:stretch>
        </a:blipFill>
      </dgm:spPr>
    </dgm:pt>
    <dgm:pt modelId="{64C08501-CA2F-4B6E-A378-B3F1C37C37B0}" type="pres">
      <dgm:prSet presAssocID="{11D910E0-B422-480E-B61F-494361455A52}" presName="textRect" presStyleLbl="revTx" presStyleIdx="0" presStyleCnt="4">
        <dgm:presLayoutVars>
          <dgm:bulletEnabled val="1"/>
        </dgm:presLayoutVars>
      </dgm:prSet>
      <dgm:spPr/>
    </dgm:pt>
    <dgm:pt modelId="{318F22A0-BE2A-47DC-A575-0CC20F545892}" type="pres">
      <dgm:prSet presAssocID="{4F5F384F-77CC-4389-A821-78276A0858C9}" presName="sibTrans" presStyleLbl="sibTrans2D1" presStyleIdx="0" presStyleCnt="0"/>
      <dgm:spPr/>
    </dgm:pt>
    <dgm:pt modelId="{11C2515A-D811-48BA-AA5F-8868B6F84C3D}" type="pres">
      <dgm:prSet presAssocID="{E9FB0591-250E-47D1-8E3D-62CFDFC1C106}" presName="compNode" presStyleCnt="0"/>
      <dgm:spPr/>
    </dgm:pt>
    <dgm:pt modelId="{165FA658-24DD-4D8A-AA42-1C6AF21910AB}" type="pres">
      <dgm:prSet presAssocID="{E9FB0591-250E-47D1-8E3D-62CFDFC1C106}" presName="pictRect" presStyleLbl="node1" presStyleIdx="1" presStyleCnt="4"/>
      <dgm:spPr>
        <a:blipFill>
          <a:blip xmlns:r="http://schemas.openxmlformats.org/officeDocument/2006/relationships" r:embed="rId2"/>
          <a:srcRect/>
          <a:stretch>
            <a:fillRect l="-19000" r="-19000"/>
          </a:stretch>
        </a:blipFill>
      </dgm:spPr>
    </dgm:pt>
    <dgm:pt modelId="{816CA451-9C0E-419D-856D-B99F6746420D}" type="pres">
      <dgm:prSet presAssocID="{E9FB0591-250E-47D1-8E3D-62CFDFC1C106}" presName="textRect" presStyleLbl="revTx" presStyleIdx="1" presStyleCnt="4">
        <dgm:presLayoutVars>
          <dgm:bulletEnabled val="1"/>
        </dgm:presLayoutVars>
      </dgm:prSet>
      <dgm:spPr/>
    </dgm:pt>
    <dgm:pt modelId="{ADA6809E-8F91-41C4-BCEB-F9A186B149DC}" type="pres">
      <dgm:prSet presAssocID="{197DEDA4-DC88-464C-AA84-0FC734ECACE0}" presName="sibTrans" presStyleLbl="sibTrans2D1" presStyleIdx="0" presStyleCnt="0"/>
      <dgm:spPr/>
    </dgm:pt>
    <dgm:pt modelId="{BED36CF7-B86D-4CFA-8409-6684C483CAA9}" type="pres">
      <dgm:prSet presAssocID="{80F6D4FE-1E49-4E53-B7CD-E1C2FF746E19}" presName="compNode" presStyleCnt="0"/>
      <dgm:spPr/>
    </dgm:pt>
    <dgm:pt modelId="{37BBB56B-19B1-4B6A-9A6E-FE132492DA8C}" type="pres">
      <dgm:prSet presAssocID="{80F6D4FE-1E49-4E53-B7CD-E1C2FF746E19}" presName="pictRect" presStyleLbl="nod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dgm:spPr>
    </dgm:pt>
    <dgm:pt modelId="{4779FF41-A10A-4922-8519-908FB1B38DC8}" type="pres">
      <dgm:prSet presAssocID="{80F6D4FE-1E49-4E53-B7CD-E1C2FF746E19}" presName="textRect" presStyleLbl="revTx" presStyleIdx="2" presStyleCnt="4">
        <dgm:presLayoutVars>
          <dgm:bulletEnabled val="1"/>
        </dgm:presLayoutVars>
      </dgm:prSet>
      <dgm:spPr/>
    </dgm:pt>
    <dgm:pt modelId="{4453B0DF-8D88-41E0-8470-E202FFA1BB1A}" type="pres">
      <dgm:prSet presAssocID="{C62AC1AF-0F09-49F8-B425-71C4D3BBF3CF}" presName="sibTrans" presStyleLbl="sibTrans2D1" presStyleIdx="0" presStyleCnt="0"/>
      <dgm:spPr/>
    </dgm:pt>
    <dgm:pt modelId="{9B213A10-85F0-4A4C-89CF-79D41D6063BC}" type="pres">
      <dgm:prSet presAssocID="{B6D94D1A-10CB-4FB5-9876-B09C339D3195}" presName="compNode" presStyleCnt="0"/>
      <dgm:spPr/>
    </dgm:pt>
    <dgm:pt modelId="{854F039E-F97B-4E51-8F5D-42DFAF9EABF6}" type="pres">
      <dgm:prSet presAssocID="{B6D94D1A-10CB-4FB5-9876-B09C339D3195}" presName="pictRect" presStyleLbl="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l="-12000" r="-12000"/>
          </a:stretch>
        </a:blipFill>
      </dgm:spPr>
    </dgm:pt>
    <dgm:pt modelId="{7FA864F0-88F0-406E-9AA8-1501BB81FD85}" type="pres">
      <dgm:prSet presAssocID="{B6D94D1A-10CB-4FB5-9876-B09C339D3195}" presName="textRect" presStyleLbl="revTx" presStyleIdx="3" presStyleCnt="4">
        <dgm:presLayoutVars>
          <dgm:bulletEnabled val="1"/>
        </dgm:presLayoutVars>
      </dgm:prSet>
      <dgm:spPr/>
    </dgm:pt>
  </dgm:ptLst>
  <dgm:cxnLst>
    <dgm:cxn modelId="{ACE24103-70DD-4C36-BC91-29D9FAA0A24B}" type="presOf" srcId="{4F5F384F-77CC-4389-A821-78276A0858C9}" destId="{318F22A0-BE2A-47DC-A575-0CC20F545892}" srcOrd="0" destOrd="0" presId="urn:microsoft.com/office/officeart/2005/8/layout/pList1"/>
    <dgm:cxn modelId="{93A27D23-26E7-467B-8ACE-E5AD0EF373CE}" type="presOf" srcId="{197DEDA4-DC88-464C-AA84-0FC734ECACE0}" destId="{ADA6809E-8F91-41C4-BCEB-F9A186B149DC}" srcOrd="0" destOrd="0" presId="urn:microsoft.com/office/officeart/2005/8/layout/pList1"/>
    <dgm:cxn modelId="{06488D2C-A286-4345-B5CA-708398EF734C}" srcId="{94FCCD26-F41D-43C9-BA19-FEAB4850FF04}" destId="{80F6D4FE-1E49-4E53-B7CD-E1C2FF746E19}" srcOrd="2" destOrd="0" parTransId="{FAE40789-CABE-4CB8-8900-6D64767F98FF}" sibTransId="{C62AC1AF-0F09-49F8-B425-71C4D3BBF3CF}"/>
    <dgm:cxn modelId="{84D3F138-2F1D-4229-BBDD-369EB1ECF844}" type="presOf" srcId="{C62AC1AF-0F09-49F8-B425-71C4D3BBF3CF}" destId="{4453B0DF-8D88-41E0-8470-E202FFA1BB1A}" srcOrd="0" destOrd="0" presId="urn:microsoft.com/office/officeart/2005/8/layout/pList1"/>
    <dgm:cxn modelId="{B1673761-1740-4A00-8A4C-FE25FD919525}" type="presOf" srcId="{11D910E0-B422-480E-B61F-494361455A52}" destId="{64C08501-CA2F-4B6E-A378-B3F1C37C37B0}" srcOrd="0" destOrd="0" presId="urn:microsoft.com/office/officeart/2005/8/layout/pList1"/>
    <dgm:cxn modelId="{CF938B53-8DB6-4D49-8DCD-F80D0F6DA912}" type="presOf" srcId="{E9FB0591-250E-47D1-8E3D-62CFDFC1C106}" destId="{816CA451-9C0E-419D-856D-B99F6746420D}" srcOrd="0" destOrd="0" presId="urn:microsoft.com/office/officeart/2005/8/layout/pList1"/>
    <dgm:cxn modelId="{A8F44493-6E4D-4E65-8062-FF2225CD5704}" type="presOf" srcId="{B6D94D1A-10CB-4FB5-9876-B09C339D3195}" destId="{7FA864F0-88F0-406E-9AA8-1501BB81FD85}" srcOrd="0" destOrd="0" presId="urn:microsoft.com/office/officeart/2005/8/layout/pList1"/>
    <dgm:cxn modelId="{E7E39DA4-DA9A-4751-9C21-6EF4FFD0F482}" type="presOf" srcId="{94FCCD26-F41D-43C9-BA19-FEAB4850FF04}" destId="{28CFEDB7-B01F-44B8-8F5F-E019DD71D5B8}" srcOrd="0" destOrd="0" presId="urn:microsoft.com/office/officeart/2005/8/layout/pList1"/>
    <dgm:cxn modelId="{378346B3-7A23-4FF5-A34A-0AE2D98E5A35}" srcId="{94FCCD26-F41D-43C9-BA19-FEAB4850FF04}" destId="{B6D94D1A-10CB-4FB5-9876-B09C339D3195}" srcOrd="3" destOrd="0" parTransId="{35419F8C-757D-4516-8830-1395D05D4BD3}" sibTransId="{7740823A-CAE7-4735-9F9B-6CE9F4786AA9}"/>
    <dgm:cxn modelId="{A31691B7-B804-47B9-89C1-2EBBB55833FF}" type="presOf" srcId="{80F6D4FE-1E49-4E53-B7CD-E1C2FF746E19}" destId="{4779FF41-A10A-4922-8519-908FB1B38DC8}" srcOrd="0" destOrd="0" presId="urn:microsoft.com/office/officeart/2005/8/layout/pList1"/>
    <dgm:cxn modelId="{537FA5D6-48D1-403D-818A-0B8B5CE895DB}" srcId="{94FCCD26-F41D-43C9-BA19-FEAB4850FF04}" destId="{E9FB0591-250E-47D1-8E3D-62CFDFC1C106}" srcOrd="1" destOrd="0" parTransId="{D388B7C5-2982-480C-9ED3-D62590945E8D}" sibTransId="{197DEDA4-DC88-464C-AA84-0FC734ECACE0}"/>
    <dgm:cxn modelId="{9FB46EEE-BB75-4D41-995D-01D7C129EB62}" srcId="{94FCCD26-F41D-43C9-BA19-FEAB4850FF04}" destId="{11D910E0-B422-480E-B61F-494361455A52}" srcOrd="0" destOrd="0" parTransId="{B08921B3-D6C3-41EE-B934-CE90118CDDBF}" sibTransId="{4F5F384F-77CC-4389-A821-78276A0858C9}"/>
    <dgm:cxn modelId="{F2ED7F7A-D1C0-43BD-866C-8340E2E2A120}" type="presParOf" srcId="{28CFEDB7-B01F-44B8-8F5F-E019DD71D5B8}" destId="{98359493-0C3E-4201-B127-BC4665ACAFB4}" srcOrd="0" destOrd="0" presId="urn:microsoft.com/office/officeart/2005/8/layout/pList1"/>
    <dgm:cxn modelId="{29606C8B-4D9D-4C24-8808-5BD0B43F9DF2}" type="presParOf" srcId="{98359493-0C3E-4201-B127-BC4665ACAFB4}" destId="{DBA80CAD-6E46-48D8-9784-A4574438A561}" srcOrd="0" destOrd="0" presId="urn:microsoft.com/office/officeart/2005/8/layout/pList1"/>
    <dgm:cxn modelId="{38EC703B-5B5D-47F7-BC61-8089C49089F4}" type="presParOf" srcId="{98359493-0C3E-4201-B127-BC4665ACAFB4}" destId="{64C08501-CA2F-4B6E-A378-B3F1C37C37B0}" srcOrd="1" destOrd="0" presId="urn:microsoft.com/office/officeart/2005/8/layout/pList1"/>
    <dgm:cxn modelId="{9EF5CB3F-5110-4BD5-95E9-F9F823166B2F}" type="presParOf" srcId="{28CFEDB7-B01F-44B8-8F5F-E019DD71D5B8}" destId="{318F22A0-BE2A-47DC-A575-0CC20F545892}" srcOrd="1" destOrd="0" presId="urn:microsoft.com/office/officeart/2005/8/layout/pList1"/>
    <dgm:cxn modelId="{1CCA0CA1-E9A0-4F74-84BA-8C3C7EAFEC37}" type="presParOf" srcId="{28CFEDB7-B01F-44B8-8F5F-E019DD71D5B8}" destId="{11C2515A-D811-48BA-AA5F-8868B6F84C3D}" srcOrd="2" destOrd="0" presId="urn:microsoft.com/office/officeart/2005/8/layout/pList1"/>
    <dgm:cxn modelId="{6A1A3E25-0352-40FE-A93A-B31C90C154AC}" type="presParOf" srcId="{11C2515A-D811-48BA-AA5F-8868B6F84C3D}" destId="{165FA658-24DD-4D8A-AA42-1C6AF21910AB}" srcOrd="0" destOrd="0" presId="urn:microsoft.com/office/officeart/2005/8/layout/pList1"/>
    <dgm:cxn modelId="{E050D253-AAAD-4625-92C2-B734054187C4}" type="presParOf" srcId="{11C2515A-D811-48BA-AA5F-8868B6F84C3D}" destId="{816CA451-9C0E-419D-856D-B99F6746420D}" srcOrd="1" destOrd="0" presId="urn:microsoft.com/office/officeart/2005/8/layout/pList1"/>
    <dgm:cxn modelId="{B5E5644B-DF7B-4AF8-93B9-547A9888E722}" type="presParOf" srcId="{28CFEDB7-B01F-44B8-8F5F-E019DD71D5B8}" destId="{ADA6809E-8F91-41C4-BCEB-F9A186B149DC}" srcOrd="3" destOrd="0" presId="urn:microsoft.com/office/officeart/2005/8/layout/pList1"/>
    <dgm:cxn modelId="{98EC51E2-1E4E-43D8-92E2-99AE6D3D5F04}" type="presParOf" srcId="{28CFEDB7-B01F-44B8-8F5F-E019DD71D5B8}" destId="{BED36CF7-B86D-4CFA-8409-6684C483CAA9}" srcOrd="4" destOrd="0" presId="urn:microsoft.com/office/officeart/2005/8/layout/pList1"/>
    <dgm:cxn modelId="{42B9472D-827D-466E-91E5-924F435E46C5}" type="presParOf" srcId="{BED36CF7-B86D-4CFA-8409-6684C483CAA9}" destId="{37BBB56B-19B1-4B6A-9A6E-FE132492DA8C}" srcOrd="0" destOrd="0" presId="urn:microsoft.com/office/officeart/2005/8/layout/pList1"/>
    <dgm:cxn modelId="{0D2514D9-54AA-42B7-AD64-95D064BAB826}" type="presParOf" srcId="{BED36CF7-B86D-4CFA-8409-6684C483CAA9}" destId="{4779FF41-A10A-4922-8519-908FB1B38DC8}" srcOrd="1" destOrd="0" presId="urn:microsoft.com/office/officeart/2005/8/layout/pList1"/>
    <dgm:cxn modelId="{0BB88EF1-E8EF-4FFC-88B9-CB07FDA07D42}" type="presParOf" srcId="{28CFEDB7-B01F-44B8-8F5F-E019DD71D5B8}" destId="{4453B0DF-8D88-41E0-8470-E202FFA1BB1A}" srcOrd="5" destOrd="0" presId="urn:microsoft.com/office/officeart/2005/8/layout/pList1"/>
    <dgm:cxn modelId="{2BE74015-7F42-4B7D-973E-B22125FD3C60}" type="presParOf" srcId="{28CFEDB7-B01F-44B8-8F5F-E019DD71D5B8}" destId="{9B213A10-85F0-4A4C-89CF-79D41D6063BC}" srcOrd="6" destOrd="0" presId="urn:microsoft.com/office/officeart/2005/8/layout/pList1"/>
    <dgm:cxn modelId="{48DD0923-A6FA-4E05-9F4E-B3E24F72AD6A}" type="presParOf" srcId="{9B213A10-85F0-4A4C-89CF-79D41D6063BC}" destId="{854F039E-F97B-4E51-8F5D-42DFAF9EABF6}" srcOrd="0" destOrd="0" presId="urn:microsoft.com/office/officeart/2005/8/layout/pList1"/>
    <dgm:cxn modelId="{7D78B641-5724-419B-A1C2-3A4B2F147533}" type="presParOf" srcId="{9B213A10-85F0-4A4C-89CF-79D41D6063BC}" destId="{7FA864F0-88F0-406E-9AA8-1501BB81FD85}" srcOrd="1" destOrd="0" presId="urn:microsoft.com/office/officeart/2005/8/layout/p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C252B6-7168-41D0-92DE-5BB99397A300}">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FF7932-01F6-44DB-8EAD-DF808C683111}">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388F7A-889B-44A1-BED9-35DCF28D0DC9}">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Inform our modeling and analysis activities</a:t>
          </a:r>
        </a:p>
      </dsp:txBody>
      <dsp:txXfrm>
        <a:off x="1057183" y="1805"/>
        <a:ext cx="9458416" cy="915310"/>
      </dsp:txXfrm>
    </dsp:sp>
    <dsp:sp modelId="{E9472511-B61E-4F38-8055-0792C71F79C6}">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BE9736-64CC-4707-8B24-97CD797824B8}">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5C5394-C013-4083-8742-1733C9585915}">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Assess and compare policy and planning strategies</a:t>
          </a:r>
        </a:p>
      </dsp:txBody>
      <dsp:txXfrm>
        <a:off x="1057183" y="1145944"/>
        <a:ext cx="9458416" cy="915310"/>
      </dsp:txXfrm>
    </dsp:sp>
    <dsp:sp modelId="{EC7636A9-837F-4E70-B680-7B177ACC7397}">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0FE0FB-303B-4466-8D1C-EAB1A1AC0ED7}">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8545D1-EFF9-4244-9E5E-CC2082476328}">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Identify preferences and feasibility of different policies/planning</a:t>
          </a:r>
        </a:p>
      </dsp:txBody>
      <dsp:txXfrm>
        <a:off x="1057183" y="2290082"/>
        <a:ext cx="9458416" cy="915310"/>
      </dsp:txXfrm>
    </dsp:sp>
    <dsp:sp modelId="{1E265E44-50A0-4D79-B99F-CF93076B49BC}">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AB5165-1A0C-446F-B54B-3B5B3FAFAC42}">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6620AF-B85C-442C-904D-F4428EA2C18C}">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Provide guidance and recommendations for policies and practices that support positive ZEV evacuation outcomes</a:t>
          </a:r>
        </a:p>
      </dsp:txBody>
      <dsp:txXfrm>
        <a:off x="1057183" y="3434221"/>
        <a:ext cx="9458416"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A80CAD-6E46-48D8-9784-A4574438A561}">
      <dsp:nvSpPr>
        <dsp:cNvPr id="0" name=""/>
        <dsp:cNvSpPr/>
      </dsp:nvSpPr>
      <dsp:spPr>
        <a:xfrm>
          <a:off x="5133" y="880863"/>
          <a:ext cx="2443028" cy="1683246"/>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9000" b="-19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C08501-CA2F-4B6E-A378-B3F1C37C37B0}">
      <dsp:nvSpPr>
        <dsp:cNvPr id="0" name=""/>
        <dsp:cNvSpPr/>
      </dsp:nvSpPr>
      <dsp:spPr>
        <a:xfrm>
          <a:off x="5133" y="2564110"/>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0" numCol="1" spcCol="1270" anchor="t" anchorCtr="0">
          <a:noAutofit/>
        </a:bodyPr>
        <a:lstStyle/>
        <a:p>
          <a:pPr marL="0" lvl="0" indent="0" algn="ctr" defTabSz="1111250">
            <a:lnSpc>
              <a:spcPct val="90000"/>
            </a:lnSpc>
            <a:spcBef>
              <a:spcPct val="0"/>
            </a:spcBef>
            <a:spcAft>
              <a:spcPct val="35000"/>
            </a:spcAft>
            <a:buNone/>
          </a:pPr>
          <a:r>
            <a:rPr lang="en-US" sz="2500" kern="1200" dirty="0"/>
            <a:t>Charging Infrastructure</a:t>
          </a:r>
        </a:p>
      </dsp:txBody>
      <dsp:txXfrm>
        <a:off x="5133" y="2564110"/>
        <a:ext cx="2443028" cy="906363"/>
      </dsp:txXfrm>
    </dsp:sp>
    <dsp:sp modelId="{165FA658-24DD-4D8A-AA42-1C6AF21910AB}">
      <dsp:nvSpPr>
        <dsp:cNvPr id="0" name=""/>
        <dsp:cNvSpPr/>
      </dsp:nvSpPr>
      <dsp:spPr>
        <a:xfrm>
          <a:off x="2692568" y="880863"/>
          <a:ext cx="2443028" cy="1683246"/>
        </a:xfrm>
        <a:prstGeom prst="roundRect">
          <a:avLst/>
        </a:prstGeom>
        <a:blipFill>
          <a:blip xmlns:r="http://schemas.openxmlformats.org/officeDocument/2006/relationships" r:embed="rId2"/>
          <a:srcRect/>
          <a:stretch>
            <a:fillRect l="-19000" r="-19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6CA451-9C0E-419D-856D-B99F6746420D}">
      <dsp:nvSpPr>
        <dsp:cNvPr id="0" name=""/>
        <dsp:cNvSpPr/>
      </dsp:nvSpPr>
      <dsp:spPr>
        <a:xfrm>
          <a:off x="2692568" y="2564110"/>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0" numCol="1" spcCol="1270" anchor="t" anchorCtr="0">
          <a:noAutofit/>
        </a:bodyPr>
        <a:lstStyle/>
        <a:p>
          <a:pPr marL="0" lvl="0" indent="0" algn="ctr" defTabSz="1111250">
            <a:lnSpc>
              <a:spcPct val="90000"/>
            </a:lnSpc>
            <a:spcBef>
              <a:spcPct val="0"/>
            </a:spcBef>
            <a:spcAft>
              <a:spcPct val="35000"/>
            </a:spcAft>
            <a:buNone/>
          </a:pPr>
          <a:r>
            <a:rPr lang="en-US" sz="2500" kern="1200" dirty="0"/>
            <a:t>Vehicles</a:t>
          </a:r>
        </a:p>
      </dsp:txBody>
      <dsp:txXfrm>
        <a:off x="2692568" y="2564110"/>
        <a:ext cx="2443028" cy="906363"/>
      </dsp:txXfrm>
    </dsp:sp>
    <dsp:sp modelId="{37BBB56B-19B1-4B6A-9A6E-FE132492DA8C}">
      <dsp:nvSpPr>
        <dsp:cNvPr id="0" name=""/>
        <dsp:cNvSpPr/>
      </dsp:nvSpPr>
      <dsp:spPr>
        <a:xfrm>
          <a:off x="5380002" y="880863"/>
          <a:ext cx="2443028" cy="1683246"/>
        </a:xfrm>
        <a:prstGeom prst="round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000" r="-2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79FF41-A10A-4922-8519-908FB1B38DC8}">
      <dsp:nvSpPr>
        <dsp:cNvPr id="0" name=""/>
        <dsp:cNvSpPr/>
      </dsp:nvSpPr>
      <dsp:spPr>
        <a:xfrm>
          <a:off x="5380002" y="2564110"/>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0" numCol="1" spcCol="1270" anchor="t" anchorCtr="0">
          <a:noAutofit/>
        </a:bodyPr>
        <a:lstStyle/>
        <a:p>
          <a:pPr marL="0" lvl="0" indent="0" algn="ctr" defTabSz="1111250">
            <a:lnSpc>
              <a:spcPct val="90000"/>
            </a:lnSpc>
            <a:spcBef>
              <a:spcPct val="0"/>
            </a:spcBef>
            <a:spcAft>
              <a:spcPct val="35000"/>
            </a:spcAft>
            <a:buNone/>
          </a:pPr>
          <a:r>
            <a:rPr lang="en-US" sz="2500" kern="1200" dirty="0"/>
            <a:t>Transportation Infrastructure</a:t>
          </a:r>
        </a:p>
      </dsp:txBody>
      <dsp:txXfrm>
        <a:off x="5380002" y="2564110"/>
        <a:ext cx="2443028" cy="906363"/>
      </dsp:txXfrm>
    </dsp:sp>
    <dsp:sp modelId="{854F039E-F97B-4E51-8F5D-42DFAF9EABF6}">
      <dsp:nvSpPr>
        <dsp:cNvPr id="0" name=""/>
        <dsp:cNvSpPr/>
      </dsp:nvSpPr>
      <dsp:spPr>
        <a:xfrm>
          <a:off x="8067437" y="880863"/>
          <a:ext cx="2443028" cy="1683246"/>
        </a:xfrm>
        <a:prstGeom prst="round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12000" r="-12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A864F0-88F0-406E-9AA8-1501BB81FD85}">
      <dsp:nvSpPr>
        <dsp:cNvPr id="0" name=""/>
        <dsp:cNvSpPr/>
      </dsp:nvSpPr>
      <dsp:spPr>
        <a:xfrm>
          <a:off x="8067437" y="2564110"/>
          <a:ext cx="2443028" cy="9063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177800" rIns="177800" bIns="0" numCol="1" spcCol="1270" anchor="t" anchorCtr="0">
          <a:noAutofit/>
        </a:bodyPr>
        <a:lstStyle/>
        <a:p>
          <a:pPr marL="0" lvl="0" indent="0" algn="ctr" defTabSz="1111250">
            <a:lnSpc>
              <a:spcPct val="90000"/>
            </a:lnSpc>
            <a:spcBef>
              <a:spcPct val="0"/>
            </a:spcBef>
            <a:spcAft>
              <a:spcPct val="35000"/>
            </a:spcAft>
            <a:buNone/>
          </a:pPr>
          <a:r>
            <a:rPr lang="en-US" sz="2500" kern="1200" dirty="0"/>
            <a:t>Energy Infrastructure</a:t>
          </a:r>
        </a:p>
      </dsp:txBody>
      <dsp:txXfrm>
        <a:off x="8067437" y="2564110"/>
        <a:ext cx="2443028" cy="90636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AAADFC-6607-4A9C-A9BD-35F98EB9A1F1}" type="datetimeFigureOut">
              <a:rPr lang="en-US" smtClean="0"/>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A054BC-7E9D-4E68-A0EC-23F008EA4C57}" type="slidenum">
              <a:rPr lang="en-US" smtClean="0"/>
              <a:t>‹#›</a:t>
            </a:fld>
            <a:endParaRPr lang="en-US"/>
          </a:p>
        </p:txBody>
      </p:sp>
    </p:spTree>
    <p:extLst>
      <p:ext uri="{BB962C8B-B14F-4D97-AF65-F5344CB8AC3E}">
        <p14:creationId xmlns:p14="http://schemas.microsoft.com/office/powerpoint/2010/main" val="3818814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nbcnews.com/storyline/hurricane-irma/tesla-wirelessly-upgraded-owners-batteries-help-flee-irma-n800231"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X% of battery charge in reserve that can be “unlocked” during emergency declaration (</a:t>
            </a:r>
            <a:r>
              <a:rPr lang="en-US" dirty="0">
                <a:hlinkClick r:id="rId3"/>
              </a:rPr>
              <a:t>example of Tesla’s during Hurricane Irma</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6FA054BC-7E9D-4E68-A0EC-23F008EA4C57}" type="slidenum">
              <a:rPr lang="en-US" smtClean="0"/>
              <a:t>3</a:t>
            </a:fld>
            <a:endParaRPr lang="en-US"/>
          </a:p>
        </p:txBody>
      </p:sp>
    </p:spTree>
    <p:extLst>
      <p:ext uri="{BB962C8B-B14F-4D97-AF65-F5344CB8AC3E}">
        <p14:creationId xmlns:p14="http://schemas.microsoft.com/office/powerpoint/2010/main" val="1551511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apple-system"/>
              </a:rPr>
              <a:t>Q-methodology incorporates both qualitative and quantitative research methods, and it allows researchers to explore shared and/or discrete views among participants and discover significant viewpoints and the range of variability among different strategies/options</a:t>
            </a:r>
            <a:endParaRPr lang="en-US" dirty="0"/>
          </a:p>
        </p:txBody>
      </p:sp>
      <p:sp>
        <p:nvSpPr>
          <p:cNvPr id="4" name="Slide Number Placeholder 3"/>
          <p:cNvSpPr>
            <a:spLocks noGrp="1"/>
          </p:cNvSpPr>
          <p:nvPr>
            <p:ph type="sldNum" sz="quarter" idx="5"/>
          </p:nvPr>
        </p:nvSpPr>
        <p:spPr/>
        <p:txBody>
          <a:bodyPr/>
          <a:lstStyle/>
          <a:p>
            <a:fld id="{6FA054BC-7E9D-4E68-A0EC-23F008EA4C57}" type="slidenum">
              <a:rPr lang="en-US" smtClean="0"/>
              <a:t>6</a:t>
            </a:fld>
            <a:endParaRPr lang="en-US"/>
          </a:p>
        </p:txBody>
      </p:sp>
    </p:spTree>
    <p:extLst>
      <p:ext uri="{BB962C8B-B14F-4D97-AF65-F5344CB8AC3E}">
        <p14:creationId xmlns:p14="http://schemas.microsoft.com/office/powerpoint/2010/main" val="2463388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925A6-9695-5277-FF7F-36631581F6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984416-D3A1-D88E-90AB-BEC9DBCD01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C6AD29-E640-8021-5B1A-351CCDD6416D}"/>
              </a:ext>
            </a:extLst>
          </p:cNvPr>
          <p:cNvSpPr>
            <a:spLocks noGrp="1"/>
          </p:cNvSpPr>
          <p:nvPr>
            <p:ph type="dt" sz="half" idx="10"/>
          </p:nvPr>
        </p:nvSpPr>
        <p:spPr/>
        <p:txBody>
          <a:bodyPr/>
          <a:lstStyle/>
          <a:p>
            <a:fld id="{7A4F5353-FE92-4120-B12E-15981AC72AC3}" type="datetimeFigureOut">
              <a:rPr lang="en-US" smtClean="0"/>
              <a:t>12/5/2024</a:t>
            </a:fld>
            <a:endParaRPr lang="en-US"/>
          </a:p>
        </p:txBody>
      </p:sp>
      <p:sp>
        <p:nvSpPr>
          <p:cNvPr id="5" name="Footer Placeholder 4">
            <a:extLst>
              <a:ext uri="{FF2B5EF4-FFF2-40B4-BE49-F238E27FC236}">
                <a16:creationId xmlns:a16="http://schemas.microsoft.com/office/drawing/2014/main" id="{BC1D5355-2656-F727-4B27-CE93F01C41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DE3531-F658-1CBC-0353-1AE64E69B1B4}"/>
              </a:ext>
            </a:extLst>
          </p:cNvPr>
          <p:cNvSpPr>
            <a:spLocks noGrp="1"/>
          </p:cNvSpPr>
          <p:nvPr>
            <p:ph type="sldNum" sz="quarter" idx="12"/>
          </p:nvPr>
        </p:nvSpPr>
        <p:spPr/>
        <p:txBody>
          <a:bodyPr/>
          <a:lstStyle/>
          <a:p>
            <a:fld id="{AFD1ED68-4FDC-4E53-82FC-5098B8A513C5}" type="slidenum">
              <a:rPr lang="en-US" smtClean="0"/>
              <a:t>‹#›</a:t>
            </a:fld>
            <a:endParaRPr lang="en-US"/>
          </a:p>
        </p:txBody>
      </p:sp>
    </p:spTree>
    <p:extLst>
      <p:ext uri="{BB962C8B-B14F-4D97-AF65-F5344CB8AC3E}">
        <p14:creationId xmlns:p14="http://schemas.microsoft.com/office/powerpoint/2010/main" val="517264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1DA62-FC29-A5B2-C909-71358E3F4D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5860A8-812A-0B48-1BAC-4CC402C061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D8838-A661-A6B0-2244-9D2D3BFBF196}"/>
              </a:ext>
            </a:extLst>
          </p:cNvPr>
          <p:cNvSpPr>
            <a:spLocks noGrp="1"/>
          </p:cNvSpPr>
          <p:nvPr>
            <p:ph type="dt" sz="half" idx="10"/>
          </p:nvPr>
        </p:nvSpPr>
        <p:spPr/>
        <p:txBody>
          <a:bodyPr/>
          <a:lstStyle/>
          <a:p>
            <a:fld id="{7A4F5353-FE92-4120-B12E-15981AC72AC3}" type="datetimeFigureOut">
              <a:rPr lang="en-US" smtClean="0"/>
              <a:t>12/5/2024</a:t>
            </a:fld>
            <a:endParaRPr lang="en-US"/>
          </a:p>
        </p:txBody>
      </p:sp>
      <p:sp>
        <p:nvSpPr>
          <p:cNvPr id="5" name="Footer Placeholder 4">
            <a:extLst>
              <a:ext uri="{FF2B5EF4-FFF2-40B4-BE49-F238E27FC236}">
                <a16:creationId xmlns:a16="http://schemas.microsoft.com/office/drawing/2014/main" id="{DC4B55FB-7BB0-753D-D907-5FBF26694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05D4A-EF7C-0FEA-80B2-B733E28A5534}"/>
              </a:ext>
            </a:extLst>
          </p:cNvPr>
          <p:cNvSpPr>
            <a:spLocks noGrp="1"/>
          </p:cNvSpPr>
          <p:nvPr>
            <p:ph type="sldNum" sz="quarter" idx="12"/>
          </p:nvPr>
        </p:nvSpPr>
        <p:spPr/>
        <p:txBody>
          <a:bodyPr/>
          <a:lstStyle/>
          <a:p>
            <a:fld id="{AFD1ED68-4FDC-4E53-82FC-5098B8A513C5}" type="slidenum">
              <a:rPr lang="en-US" smtClean="0"/>
              <a:t>‹#›</a:t>
            </a:fld>
            <a:endParaRPr lang="en-US"/>
          </a:p>
        </p:txBody>
      </p:sp>
    </p:spTree>
    <p:extLst>
      <p:ext uri="{BB962C8B-B14F-4D97-AF65-F5344CB8AC3E}">
        <p14:creationId xmlns:p14="http://schemas.microsoft.com/office/powerpoint/2010/main" val="230805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2DFB18-6460-BB16-8926-503C95B4C3E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2E8E27-A46D-C62B-2E48-C0FF8F87DA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474DF1-2EDE-D0B7-8AC6-0351CC7825D4}"/>
              </a:ext>
            </a:extLst>
          </p:cNvPr>
          <p:cNvSpPr>
            <a:spLocks noGrp="1"/>
          </p:cNvSpPr>
          <p:nvPr>
            <p:ph type="dt" sz="half" idx="10"/>
          </p:nvPr>
        </p:nvSpPr>
        <p:spPr/>
        <p:txBody>
          <a:bodyPr/>
          <a:lstStyle/>
          <a:p>
            <a:fld id="{7A4F5353-FE92-4120-B12E-15981AC72AC3}" type="datetimeFigureOut">
              <a:rPr lang="en-US" smtClean="0"/>
              <a:t>12/5/2024</a:t>
            </a:fld>
            <a:endParaRPr lang="en-US"/>
          </a:p>
        </p:txBody>
      </p:sp>
      <p:sp>
        <p:nvSpPr>
          <p:cNvPr id="5" name="Footer Placeholder 4">
            <a:extLst>
              <a:ext uri="{FF2B5EF4-FFF2-40B4-BE49-F238E27FC236}">
                <a16:creationId xmlns:a16="http://schemas.microsoft.com/office/drawing/2014/main" id="{C58E97EC-B5F0-FF83-BDCA-84D9D5DA80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F0D0A4-ECB9-2F25-7F7B-A6479D5D462D}"/>
              </a:ext>
            </a:extLst>
          </p:cNvPr>
          <p:cNvSpPr>
            <a:spLocks noGrp="1"/>
          </p:cNvSpPr>
          <p:nvPr>
            <p:ph type="sldNum" sz="quarter" idx="12"/>
          </p:nvPr>
        </p:nvSpPr>
        <p:spPr/>
        <p:txBody>
          <a:bodyPr/>
          <a:lstStyle/>
          <a:p>
            <a:fld id="{AFD1ED68-4FDC-4E53-82FC-5098B8A513C5}" type="slidenum">
              <a:rPr lang="en-US" smtClean="0"/>
              <a:t>‹#›</a:t>
            </a:fld>
            <a:endParaRPr lang="en-US"/>
          </a:p>
        </p:txBody>
      </p:sp>
    </p:spTree>
    <p:extLst>
      <p:ext uri="{BB962C8B-B14F-4D97-AF65-F5344CB8AC3E}">
        <p14:creationId xmlns:p14="http://schemas.microsoft.com/office/powerpoint/2010/main" val="3535468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4B965-6560-A733-B850-754E601A4D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CEB0F4-668E-1226-4650-517BCF7649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517D6F-EE0C-9DD5-C3DB-2F357C674144}"/>
              </a:ext>
            </a:extLst>
          </p:cNvPr>
          <p:cNvSpPr>
            <a:spLocks noGrp="1"/>
          </p:cNvSpPr>
          <p:nvPr>
            <p:ph type="dt" sz="half" idx="10"/>
          </p:nvPr>
        </p:nvSpPr>
        <p:spPr/>
        <p:txBody>
          <a:bodyPr/>
          <a:lstStyle/>
          <a:p>
            <a:fld id="{7A4F5353-FE92-4120-B12E-15981AC72AC3}" type="datetimeFigureOut">
              <a:rPr lang="en-US" smtClean="0"/>
              <a:t>12/5/2024</a:t>
            </a:fld>
            <a:endParaRPr lang="en-US"/>
          </a:p>
        </p:txBody>
      </p:sp>
      <p:sp>
        <p:nvSpPr>
          <p:cNvPr id="5" name="Footer Placeholder 4">
            <a:extLst>
              <a:ext uri="{FF2B5EF4-FFF2-40B4-BE49-F238E27FC236}">
                <a16:creationId xmlns:a16="http://schemas.microsoft.com/office/drawing/2014/main" id="{F6F2C3D4-117F-C569-C623-26618FE989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5A7252-03CE-81B3-E612-E9B7522E552A}"/>
              </a:ext>
            </a:extLst>
          </p:cNvPr>
          <p:cNvSpPr>
            <a:spLocks noGrp="1"/>
          </p:cNvSpPr>
          <p:nvPr>
            <p:ph type="sldNum" sz="quarter" idx="12"/>
          </p:nvPr>
        </p:nvSpPr>
        <p:spPr/>
        <p:txBody>
          <a:bodyPr/>
          <a:lstStyle/>
          <a:p>
            <a:fld id="{AFD1ED68-4FDC-4E53-82FC-5098B8A513C5}" type="slidenum">
              <a:rPr lang="en-US" smtClean="0"/>
              <a:t>‹#›</a:t>
            </a:fld>
            <a:endParaRPr lang="en-US"/>
          </a:p>
        </p:txBody>
      </p:sp>
    </p:spTree>
    <p:extLst>
      <p:ext uri="{BB962C8B-B14F-4D97-AF65-F5344CB8AC3E}">
        <p14:creationId xmlns:p14="http://schemas.microsoft.com/office/powerpoint/2010/main" val="1825473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24A1-5CAF-6A01-DE60-BD4FE137AE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FEC104-27DC-C9B3-64D7-888B68E94E8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4B63D3-B8F0-5999-9D40-EAC8B7AF9E25}"/>
              </a:ext>
            </a:extLst>
          </p:cNvPr>
          <p:cNvSpPr>
            <a:spLocks noGrp="1"/>
          </p:cNvSpPr>
          <p:nvPr>
            <p:ph type="dt" sz="half" idx="10"/>
          </p:nvPr>
        </p:nvSpPr>
        <p:spPr/>
        <p:txBody>
          <a:bodyPr/>
          <a:lstStyle/>
          <a:p>
            <a:fld id="{7A4F5353-FE92-4120-B12E-15981AC72AC3}" type="datetimeFigureOut">
              <a:rPr lang="en-US" smtClean="0"/>
              <a:t>12/5/2024</a:t>
            </a:fld>
            <a:endParaRPr lang="en-US"/>
          </a:p>
        </p:txBody>
      </p:sp>
      <p:sp>
        <p:nvSpPr>
          <p:cNvPr id="5" name="Footer Placeholder 4">
            <a:extLst>
              <a:ext uri="{FF2B5EF4-FFF2-40B4-BE49-F238E27FC236}">
                <a16:creationId xmlns:a16="http://schemas.microsoft.com/office/drawing/2014/main" id="{7245222C-4A3E-C5C2-2BB7-FC53A56025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EA590-CC92-76DE-7A54-492376BFE24F}"/>
              </a:ext>
            </a:extLst>
          </p:cNvPr>
          <p:cNvSpPr>
            <a:spLocks noGrp="1"/>
          </p:cNvSpPr>
          <p:nvPr>
            <p:ph type="sldNum" sz="quarter" idx="12"/>
          </p:nvPr>
        </p:nvSpPr>
        <p:spPr/>
        <p:txBody>
          <a:bodyPr/>
          <a:lstStyle/>
          <a:p>
            <a:fld id="{AFD1ED68-4FDC-4E53-82FC-5098B8A513C5}" type="slidenum">
              <a:rPr lang="en-US" smtClean="0"/>
              <a:t>‹#›</a:t>
            </a:fld>
            <a:endParaRPr lang="en-US"/>
          </a:p>
        </p:txBody>
      </p:sp>
    </p:spTree>
    <p:extLst>
      <p:ext uri="{BB962C8B-B14F-4D97-AF65-F5344CB8AC3E}">
        <p14:creationId xmlns:p14="http://schemas.microsoft.com/office/powerpoint/2010/main" val="3052836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BA8B5-2CCA-4012-5A9B-585456E311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C990B0-8812-A96F-9A9D-519B213454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AEF38C-8D07-E59F-A22A-1750F505C6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4E4BA0-53C9-6D20-8663-A6263D172BE6}"/>
              </a:ext>
            </a:extLst>
          </p:cNvPr>
          <p:cNvSpPr>
            <a:spLocks noGrp="1"/>
          </p:cNvSpPr>
          <p:nvPr>
            <p:ph type="dt" sz="half" idx="10"/>
          </p:nvPr>
        </p:nvSpPr>
        <p:spPr/>
        <p:txBody>
          <a:bodyPr/>
          <a:lstStyle/>
          <a:p>
            <a:fld id="{7A4F5353-FE92-4120-B12E-15981AC72AC3}" type="datetimeFigureOut">
              <a:rPr lang="en-US" smtClean="0"/>
              <a:t>12/5/2024</a:t>
            </a:fld>
            <a:endParaRPr lang="en-US"/>
          </a:p>
        </p:txBody>
      </p:sp>
      <p:sp>
        <p:nvSpPr>
          <p:cNvPr id="6" name="Footer Placeholder 5">
            <a:extLst>
              <a:ext uri="{FF2B5EF4-FFF2-40B4-BE49-F238E27FC236}">
                <a16:creationId xmlns:a16="http://schemas.microsoft.com/office/drawing/2014/main" id="{E1A43DEC-8F72-F2C0-1A60-3050E6714D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D15AD5-E801-94E6-0D2A-5EC84BED3CFE}"/>
              </a:ext>
            </a:extLst>
          </p:cNvPr>
          <p:cNvSpPr>
            <a:spLocks noGrp="1"/>
          </p:cNvSpPr>
          <p:nvPr>
            <p:ph type="sldNum" sz="quarter" idx="12"/>
          </p:nvPr>
        </p:nvSpPr>
        <p:spPr/>
        <p:txBody>
          <a:bodyPr/>
          <a:lstStyle/>
          <a:p>
            <a:fld id="{AFD1ED68-4FDC-4E53-82FC-5098B8A513C5}" type="slidenum">
              <a:rPr lang="en-US" smtClean="0"/>
              <a:t>‹#›</a:t>
            </a:fld>
            <a:endParaRPr lang="en-US"/>
          </a:p>
        </p:txBody>
      </p:sp>
    </p:spTree>
    <p:extLst>
      <p:ext uri="{BB962C8B-B14F-4D97-AF65-F5344CB8AC3E}">
        <p14:creationId xmlns:p14="http://schemas.microsoft.com/office/powerpoint/2010/main" val="2554344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DF430-744E-9B31-3F79-7533EDEB83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092239-3ECE-8043-E0B6-BD7E2BFF97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2B6653-37F9-25D3-5C73-AE43BC667A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2CDE17-2439-4D2E-30AA-7CAF509BAF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481F7B-33A1-0022-7F66-CB7A1CF99F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75C02F-E0DD-6E78-BA59-DEA17F4DFCFC}"/>
              </a:ext>
            </a:extLst>
          </p:cNvPr>
          <p:cNvSpPr>
            <a:spLocks noGrp="1"/>
          </p:cNvSpPr>
          <p:nvPr>
            <p:ph type="dt" sz="half" idx="10"/>
          </p:nvPr>
        </p:nvSpPr>
        <p:spPr/>
        <p:txBody>
          <a:bodyPr/>
          <a:lstStyle/>
          <a:p>
            <a:fld id="{7A4F5353-FE92-4120-B12E-15981AC72AC3}" type="datetimeFigureOut">
              <a:rPr lang="en-US" smtClean="0"/>
              <a:t>12/5/2024</a:t>
            </a:fld>
            <a:endParaRPr lang="en-US"/>
          </a:p>
        </p:txBody>
      </p:sp>
      <p:sp>
        <p:nvSpPr>
          <p:cNvPr id="8" name="Footer Placeholder 7">
            <a:extLst>
              <a:ext uri="{FF2B5EF4-FFF2-40B4-BE49-F238E27FC236}">
                <a16:creationId xmlns:a16="http://schemas.microsoft.com/office/drawing/2014/main" id="{419C63D2-2A98-60DA-4738-801A58EE3A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930493-1F29-BA2E-D5BC-E1093A5837D7}"/>
              </a:ext>
            </a:extLst>
          </p:cNvPr>
          <p:cNvSpPr>
            <a:spLocks noGrp="1"/>
          </p:cNvSpPr>
          <p:nvPr>
            <p:ph type="sldNum" sz="quarter" idx="12"/>
          </p:nvPr>
        </p:nvSpPr>
        <p:spPr/>
        <p:txBody>
          <a:bodyPr/>
          <a:lstStyle/>
          <a:p>
            <a:fld id="{AFD1ED68-4FDC-4E53-82FC-5098B8A513C5}" type="slidenum">
              <a:rPr lang="en-US" smtClean="0"/>
              <a:t>‹#›</a:t>
            </a:fld>
            <a:endParaRPr lang="en-US"/>
          </a:p>
        </p:txBody>
      </p:sp>
    </p:spTree>
    <p:extLst>
      <p:ext uri="{BB962C8B-B14F-4D97-AF65-F5344CB8AC3E}">
        <p14:creationId xmlns:p14="http://schemas.microsoft.com/office/powerpoint/2010/main" val="1384770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58BF6-A5C7-4760-0358-1B692B79E8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6718BF-1FCF-7C74-ABFC-A09B84317909}"/>
              </a:ext>
            </a:extLst>
          </p:cNvPr>
          <p:cNvSpPr>
            <a:spLocks noGrp="1"/>
          </p:cNvSpPr>
          <p:nvPr>
            <p:ph type="dt" sz="half" idx="10"/>
          </p:nvPr>
        </p:nvSpPr>
        <p:spPr/>
        <p:txBody>
          <a:bodyPr/>
          <a:lstStyle/>
          <a:p>
            <a:fld id="{7A4F5353-FE92-4120-B12E-15981AC72AC3}" type="datetimeFigureOut">
              <a:rPr lang="en-US" smtClean="0"/>
              <a:t>12/5/2024</a:t>
            </a:fld>
            <a:endParaRPr lang="en-US"/>
          </a:p>
        </p:txBody>
      </p:sp>
      <p:sp>
        <p:nvSpPr>
          <p:cNvPr id="4" name="Footer Placeholder 3">
            <a:extLst>
              <a:ext uri="{FF2B5EF4-FFF2-40B4-BE49-F238E27FC236}">
                <a16:creationId xmlns:a16="http://schemas.microsoft.com/office/drawing/2014/main" id="{6831A25F-CD88-A569-8822-23996815FA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0D027C-3305-8B8C-ABA7-8616AE4FF5EC}"/>
              </a:ext>
            </a:extLst>
          </p:cNvPr>
          <p:cNvSpPr>
            <a:spLocks noGrp="1"/>
          </p:cNvSpPr>
          <p:nvPr>
            <p:ph type="sldNum" sz="quarter" idx="12"/>
          </p:nvPr>
        </p:nvSpPr>
        <p:spPr/>
        <p:txBody>
          <a:bodyPr/>
          <a:lstStyle/>
          <a:p>
            <a:fld id="{AFD1ED68-4FDC-4E53-82FC-5098B8A513C5}" type="slidenum">
              <a:rPr lang="en-US" smtClean="0"/>
              <a:t>‹#›</a:t>
            </a:fld>
            <a:endParaRPr lang="en-US"/>
          </a:p>
        </p:txBody>
      </p:sp>
    </p:spTree>
    <p:extLst>
      <p:ext uri="{BB962C8B-B14F-4D97-AF65-F5344CB8AC3E}">
        <p14:creationId xmlns:p14="http://schemas.microsoft.com/office/powerpoint/2010/main" val="1991596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7A8E0D-F089-C910-1EAE-5E900C463896}"/>
              </a:ext>
            </a:extLst>
          </p:cNvPr>
          <p:cNvSpPr>
            <a:spLocks noGrp="1"/>
          </p:cNvSpPr>
          <p:nvPr>
            <p:ph type="dt" sz="half" idx="10"/>
          </p:nvPr>
        </p:nvSpPr>
        <p:spPr/>
        <p:txBody>
          <a:bodyPr/>
          <a:lstStyle/>
          <a:p>
            <a:fld id="{7A4F5353-FE92-4120-B12E-15981AC72AC3}" type="datetimeFigureOut">
              <a:rPr lang="en-US" smtClean="0"/>
              <a:t>12/5/2024</a:t>
            </a:fld>
            <a:endParaRPr lang="en-US"/>
          </a:p>
        </p:txBody>
      </p:sp>
      <p:sp>
        <p:nvSpPr>
          <p:cNvPr id="3" name="Footer Placeholder 2">
            <a:extLst>
              <a:ext uri="{FF2B5EF4-FFF2-40B4-BE49-F238E27FC236}">
                <a16:creationId xmlns:a16="http://schemas.microsoft.com/office/drawing/2014/main" id="{CFFFB415-B146-A71B-B34A-78C4FD5862C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1ADE7B-4048-018D-6DE2-0B718D472071}"/>
              </a:ext>
            </a:extLst>
          </p:cNvPr>
          <p:cNvSpPr>
            <a:spLocks noGrp="1"/>
          </p:cNvSpPr>
          <p:nvPr>
            <p:ph type="sldNum" sz="quarter" idx="12"/>
          </p:nvPr>
        </p:nvSpPr>
        <p:spPr/>
        <p:txBody>
          <a:bodyPr/>
          <a:lstStyle/>
          <a:p>
            <a:fld id="{AFD1ED68-4FDC-4E53-82FC-5098B8A513C5}" type="slidenum">
              <a:rPr lang="en-US" smtClean="0"/>
              <a:t>‹#›</a:t>
            </a:fld>
            <a:endParaRPr lang="en-US"/>
          </a:p>
        </p:txBody>
      </p:sp>
    </p:spTree>
    <p:extLst>
      <p:ext uri="{BB962C8B-B14F-4D97-AF65-F5344CB8AC3E}">
        <p14:creationId xmlns:p14="http://schemas.microsoft.com/office/powerpoint/2010/main" val="346532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7137A-5C28-E2E3-F4A5-2DC8EFCBE5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DE9C0AA-2517-AA1D-13A2-0BD388DAFF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6ED0F4-3F85-C4FB-F5D4-2BED823517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08278E-E1A4-DE39-8B0F-D2E7DC37BCCE}"/>
              </a:ext>
            </a:extLst>
          </p:cNvPr>
          <p:cNvSpPr>
            <a:spLocks noGrp="1"/>
          </p:cNvSpPr>
          <p:nvPr>
            <p:ph type="dt" sz="half" idx="10"/>
          </p:nvPr>
        </p:nvSpPr>
        <p:spPr/>
        <p:txBody>
          <a:bodyPr/>
          <a:lstStyle/>
          <a:p>
            <a:fld id="{7A4F5353-FE92-4120-B12E-15981AC72AC3}" type="datetimeFigureOut">
              <a:rPr lang="en-US" smtClean="0"/>
              <a:t>12/5/2024</a:t>
            </a:fld>
            <a:endParaRPr lang="en-US"/>
          </a:p>
        </p:txBody>
      </p:sp>
      <p:sp>
        <p:nvSpPr>
          <p:cNvPr id="6" name="Footer Placeholder 5">
            <a:extLst>
              <a:ext uri="{FF2B5EF4-FFF2-40B4-BE49-F238E27FC236}">
                <a16:creationId xmlns:a16="http://schemas.microsoft.com/office/drawing/2014/main" id="{288DCB6B-B51D-9467-6513-6CF5460AF2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F346A2-DB3E-66F9-4A4F-9C35B6BBE0F1}"/>
              </a:ext>
            </a:extLst>
          </p:cNvPr>
          <p:cNvSpPr>
            <a:spLocks noGrp="1"/>
          </p:cNvSpPr>
          <p:nvPr>
            <p:ph type="sldNum" sz="quarter" idx="12"/>
          </p:nvPr>
        </p:nvSpPr>
        <p:spPr/>
        <p:txBody>
          <a:bodyPr/>
          <a:lstStyle/>
          <a:p>
            <a:fld id="{AFD1ED68-4FDC-4E53-82FC-5098B8A513C5}" type="slidenum">
              <a:rPr lang="en-US" smtClean="0"/>
              <a:t>‹#›</a:t>
            </a:fld>
            <a:endParaRPr lang="en-US"/>
          </a:p>
        </p:txBody>
      </p:sp>
    </p:spTree>
    <p:extLst>
      <p:ext uri="{BB962C8B-B14F-4D97-AF65-F5344CB8AC3E}">
        <p14:creationId xmlns:p14="http://schemas.microsoft.com/office/powerpoint/2010/main" val="4189894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D00B6-6814-8399-91E6-7B336DD7CF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E403AE-9035-69C9-A2BA-B3EE8927B6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085119-503F-92E3-124F-D9A75833F1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2805F6-0330-81DC-FAC1-5CC91044FD67}"/>
              </a:ext>
            </a:extLst>
          </p:cNvPr>
          <p:cNvSpPr>
            <a:spLocks noGrp="1"/>
          </p:cNvSpPr>
          <p:nvPr>
            <p:ph type="dt" sz="half" idx="10"/>
          </p:nvPr>
        </p:nvSpPr>
        <p:spPr/>
        <p:txBody>
          <a:bodyPr/>
          <a:lstStyle/>
          <a:p>
            <a:fld id="{7A4F5353-FE92-4120-B12E-15981AC72AC3}" type="datetimeFigureOut">
              <a:rPr lang="en-US" smtClean="0"/>
              <a:t>12/5/2024</a:t>
            </a:fld>
            <a:endParaRPr lang="en-US"/>
          </a:p>
        </p:txBody>
      </p:sp>
      <p:sp>
        <p:nvSpPr>
          <p:cNvPr id="6" name="Footer Placeholder 5">
            <a:extLst>
              <a:ext uri="{FF2B5EF4-FFF2-40B4-BE49-F238E27FC236}">
                <a16:creationId xmlns:a16="http://schemas.microsoft.com/office/drawing/2014/main" id="{7908BE34-DF40-48C1-3A50-BA1BD775AA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B5C1C7-9789-AE71-62A3-1D6EAA41DADB}"/>
              </a:ext>
            </a:extLst>
          </p:cNvPr>
          <p:cNvSpPr>
            <a:spLocks noGrp="1"/>
          </p:cNvSpPr>
          <p:nvPr>
            <p:ph type="sldNum" sz="quarter" idx="12"/>
          </p:nvPr>
        </p:nvSpPr>
        <p:spPr/>
        <p:txBody>
          <a:bodyPr/>
          <a:lstStyle/>
          <a:p>
            <a:fld id="{AFD1ED68-4FDC-4E53-82FC-5098B8A513C5}" type="slidenum">
              <a:rPr lang="en-US" smtClean="0"/>
              <a:t>‹#›</a:t>
            </a:fld>
            <a:endParaRPr lang="en-US"/>
          </a:p>
        </p:txBody>
      </p:sp>
    </p:spTree>
    <p:extLst>
      <p:ext uri="{BB962C8B-B14F-4D97-AF65-F5344CB8AC3E}">
        <p14:creationId xmlns:p14="http://schemas.microsoft.com/office/powerpoint/2010/main" val="2453423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76D056-D064-9663-25F9-111BD97C17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11C3FC-5ED7-AC3D-11E7-0CC320B15C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868BB4-A781-8DDF-9092-CAABD46D33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A4F5353-FE92-4120-B12E-15981AC72AC3}" type="datetimeFigureOut">
              <a:rPr lang="en-US" smtClean="0"/>
              <a:t>12/5/2024</a:t>
            </a:fld>
            <a:endParaRPr lang="en-US"/>
          </a:p>
        </p:txBody>
      </p:sp>
      <p:sp>
        <p:nvSpPr>
          <p:cNvPr id="5" name="Footer Placeholder 4">
            <a:extLst>
              <a:ext uri="{FF2B5EF4-FFF2-40B4-BE49-F238E27FC236}">
                <a16:creationId xmlns:a16="http://schemas.microsoft.com/office/drawing/2014/main" id="{8B521B78-6BD2-F47C-EBD6-4A52793FAF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476A4C2-E99C-CD89-9A2C-FB40061EBB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FD1ED68-4FDC-4E53-82FC-5098B8A513C5}" type="slidenum">
              <a:rPr lang="en-US" smtClean="0"/>
              <a:t>‹#›</a:t>
            </a:fld>
            <a:endParaRPr lang="en-US"/>
          </a:p>
        </p:txBody>
      </p:sp>
    </p:spTree>
    <p:extLst>
      <p:ext uri="{BB962C8B-B14F-4D97-AF65-F5344CB8AC3E}">
        <p14:creationId xmlns:p14="http://schemas.microsoft.com/office/powerpoint/2010/main" val="925307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tinyurl.com/yc7cr2e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mailto:smarkolf@ucmerced.edu"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2C6FE-CB43-CD14-B415-360FFC93BB4F}"/>
              </a:ext>
            </a:extLst>
          </p:cNvPr>
          <p:cNvSpPr>
            <a:spLocks noGrp="1"/>
          </p:cNvSpPr>
          <p:nvPr>
            <p:ph type="ctrTitle"/>
          </p:nvPr>
        </p:nvSpPr>
        <p:spPr>
          <a:xfrm>
            <a:off x="1213883" y="1041400"/>
            <a:ext cx="9764233" cy="2387600"/>
          </a:xfrm>
        </p:spPr>
        <p:txBody>
          <a:bodyPr>
            <a:normAutofit fontScale="90000"/>
          </a:bodyPr>
          <a:lstStyle/>
          <a:p>
            <a:r>
              <a:rPr lang="en-US" dirty="0"/>
              <a:t>Policy considerations for effective EV-based evacuations</a:t>
            </a:r>
          </a:p>
        </p:txBody>
      </p:sp>
      <p:sp>
        <p:nvSpPr>
          <p:cNvPr id="3" name="Subtitle 2">
            <a:extLst>
              <a:ext uri="{FF2B5EF4-FFF2-40B4-BE49-F238E27FC236}">
                <a16:creationId xmlns:a16="http://schemas.microsoft.com/office/drawing/2014/main" id="{013C5AEF-8B5F-B1CB-6EDF-1D07A62C8571}"/>
              </a:ext>
            </a:extLst>
          </p:cNvPr>
          <p:cNvSpPr>
            <a:spLocks noGrp="1"/>
          </p:cNvSpPr>
          <p:nvPr>
            <p:ph type="subTitle" idx="1"/>
          </p:nvPr>
        </p:nvSpPr>
        <p:spPr/>
        <p:txBody>
          <a:bodyPr/>
          <a:lstStyle/>
          <a:p>
            <a:r>
              <a:rPr lang="en-US" dirty="0"/>
              <a:t>Improving Preparedness of Communities for Evacuations using ZEVs</a:t>
            </a:r>
          </a:p>
          <a:p>
            <a:r>
              <a:rPr lang="en-US" dirty="0"/>
              <a:t>2</a:t>
            </a:r>
            <a:r>
              <a:rPr lang="en-US" baseline="30000" dirty="0"/>
              <a:t>nd</a:t>
            </a:r>
            <a:r>
              <a:rPr lang="en-US" dirty="0"/>
              <a:t> Stakeholder Workshop</a:t>
            </a:r>
          </a:p>
          <a:p>
            <a:r>
              <a:rPr lang="en-US" dirty="0"/>
              <a:t>December 5, 2024</a:t>
            </a:r>
          </a:p>
        </p:txBody>
      </p:sp>
    </p:spTree>
    <p:extLst>
      <p:ext uri="{BB962C8B-B14F-4D97-AF65-F5344CB8AC3E}">
        <p14:creationId xmlns:p14="http://schemas.microsoft.com/office/powerpoint/2010/main" val="2761672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9DEA8-967A-7C3D-8F3D-81C29489B0CB}"/>
              </a:ext>
            </a:extLst>
          </p:cNvPr>
          <p:cNvSpPr>
            <a:spLocks noGrp="1"/>
          </p:cNvSpPr>
          <p:nvPr>
            <p:ph type="title"/>
          </p:nvPr>
        </p:nvSpPr>
        <p:spPr>
          <a:xfrm>
            <a:off x="0" y="1"/>
            <a:ext cx="12192000" cy="1690688"/>
          </a:xfrm>
          <a:solidFill>
            <a:schemeClr val="tx2"/>
          </a:solidFill>
        </p:spPr>
        <p:txBody>
          <a:bodyPr/>
          <a:lstStyle/>
          <a:p>
            <a:pPr algn="ctr"/>
            <a:r>
              <a:rPr lang="en-US" dirty="0">
                <a:solidFill>
                  <a:schemeClr val="bg1"/>
                </a:solidFill>
              </a:rPr>
              <a:t>Motivation and Aims</a:t>
            </a:r>
          </a:p>
        </p:txBody>
      </p:sp>
      <p:graphicFrame>
        <p:nvGraphicFramePr>
          <p:cNvPr id="5" name="Content Placeholder 2">
            <a:extLst>
              <a:ext uri="{FF2B5EF4-FFF2-40B4-BE49-F238E27FC236}">
                <a16:creationId xmlns:a16="http://schemas.microsoft.com/office/drawing/2014/main" id="{6CD91CC9-71D8-DB4A-4A93-49E7149FA7B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1016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A696B-4999-5FEC-A422-82972789047C}"/>
              </a:ext>
            </a:extLst>
          </p:cNvPr>
          <p:cNvSpPr>
            <a:spLocks noGrp="1"/>
          </p:cNvSpPr>
          <p:nvPr>
            <p:ph type="title"/>
          </p:nvPr>
        </p:nvSpPr>
        <p:spPr>
          <a:xfrm>
            <a:off x="0" y="1"/>
            <a:ext cx="12192000" cy="1690688"/>
          </a:xfrm>
          <a:solidFill>
            <a:schemeClr val="tx2"/>
          </a:solidFill>
        </p:spPr>
        <p:txBody>
          <a:bodyPr/>
          <a:lstStyle/>
          <a:p>
            <a:r>
              <a:rPr lang="en-US" dirty="0">
                <a:solidFill>
                  <a:schemeClr val="bg1"/>
                </a:solidFill>
              </a:rPr>
              <a:t>Policy and planning options span multiple sectors and scales</a:t>
            </a:r>
          </a:p>
        </p:txBody>
      </p:sp>
      <p:graphicFrame>
        <p:nvGraphicFramePr>
          <p:cNvPr id="4" name="Content Placeholder 3">
            <a:extLst>
              <a:ext uri="{FF2B5EF4-FFF2-40B4-BE49-F238E27FC236}">
                <a16:creationId xmlns:a16="http://schemas.microsoft.com/office/drawing/2014/main" id="{9679BB91-72CA-E181-4F08-9BA12D6658A4}"/>
              </a:ext>
            </a:extLst>
          </p:cNvPr>
          <p:cNvGraphicFramePr>
            <a:graphicFrameLocks noGrp="1"/>
          </p:cNvGraphicFramePr>
          <p:nvPr>
            <p:ph idx="1"/>
            <p:extLst>
              <p:ext uri="{D42A27DB-BD31-4B8C-83A1-F6EECF244321}">
                <p14:modId xmlns:p14="http://schemas.microsoft.com/office/powerpoint/2010/main" val="5252932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0666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BDCEFE-ED29-C5B0-F51B-EC077FA6930F}"/>
              </a:ext>
            </a:extLst>
          </p:cNvPr>
          <p:cNvSpPr>
            <a:spLocks noGrp="1"/>
          </p:cNvSpPr>
          <p:nvPr>
            <p:ph type="title"/>
          </p:nvPr>
        </p:nvSpPr>
        <p:spPr>
          <a:xfrm>
            <a:off x="1600197" y="318070"/>
            <a:ext cx="10044023" cy="877729"/>
          </a:xfrm>
        </p:spPr>
        <p:txBody>
          <a:bodyPr anchor="ctr">
            <a:normAutofit/>
          </a:bodyPr>
          <a:lstStyle/>
          <a:p>
            <a:r>
              <a:rPr lang="en-US" sz="4000" dirty="0">
                <a:solidFill>
                  <a:srgbClr val="FFFFFF"/>
                </a:solidFill>
              </a:rPr>
              <a:t>Overview of strategies for consideration</a:t>
            </a:r>
          </a:p>
        </p:txBody>
      </p:sp>
      <p:sp>
        <p:nvSpPr>
          <p:cNvPr id="5" name="Rectangle 1">
            <a:extLst>
              <a:ext uri="{FF2B5EF4-FFF2-40B4-BE49-F238E27FC236}">
                <a16:creationId xmlns:a16="http://schemas.microsoft.com/office/drawing/2014/main" id="{0DE2A510-32D9-1501-40FD-EB1AF4747469}"/>
              </a:ext>
            </a:extLst>
          </p:cNvPr>
          <p:cNvSpPr>
            <a:spLocks noChangeArrowheads="1"/>
          </p:cNvSpPr>
          <p:nvPr/>
        </p:nvSpPr>
        <p:spPr bwMode="auto">
          <a:xfrm>
            <a:off x="3636963" y="16938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 name="Content Placeholder 3">
            <a:extLst>
              <a:ext uri="{FF2B5EF4-FFF2-40B4-BE49-F238E27FC236}">
                <a16:creationId xmlns:a16="http://schemas.microsoft.com/office/drawing/2014/main" id="{5E0400A7-970F-BE73-7F1A-3672038A9A9C}"/>
              </a:ext>
            </a:extLst>
          </p:cNvPr>
          <p:cNvGraphicFramePr>
            <a:graphicFrameLocks noGrp="1"/>
          </p:cNvGraphicFramePr>
          <p:nvPr>
            <p:ph idx="1"/>
            <p:extLst>
              <p:ext uri="{D42A27DB-BD31-4B8C-83A1-F6EECF244321}">
                <p14:modId xmlns:p14="http://schemas.microsoft.com/office/powerpoint/2010/main" val="3180027207"/>
              </p:ext>
            </p:extLst>
          </p:nvPr>
        </p:nvGraphicFramePr>
        <p:xfrm>
          <a:off x="0" y="1566862"/>
          <a:ext cx="12191998" cy="5122774"/>
        </p:xfrm>
        <a:graphic>
          <a:graphicData uri="http://schemas.openxmlformats.org/drawingml/2006/table">
            <a:tbl>
              <a:tblPr/>
              <a:tblGrid>
                <a:gridCol w="1333500">
                  <a:extLst>
                    <a:ext uri="{9D8B030D-6E8A-4147-A177-3AD203B41FA5}">
                      <a16:colId xmlns:a16="http://schemas.microsoft.com/office/drawing/2014/main" val="4054798268"/>
                    </a:ext>
                  </a:extLst>
                </a:gridCol>
                <a:gridCol w="2209800">
                  <a:extLst>
                    <a:ext uri="{9D8B030D-6E8A-4147-A177-3AD203B41FA5}">
                      <a16:colId xmlns:a16="http://schemas.microsoft.com/office/drawing/2014/main" val="1073650464"/>
                    </a:ext>
                  </a:extLst>
                </a:gridCol>
                <a:gridCol w="8648698">
                  <a:extLst>
                    <a:ext uri="{9D8B030D-6E8A-4147-A177-3AD203B41FA5}">
                      <a16:colId xmlns:a16="http://schemas.microsoft.com/office/drawing/2014/main" val="3077667928"/>
                    </a:ext>
                  </a:extLst>
                </a:gridCol>
              </a:tblGrid>
              <a:tr h="422116">
                <a:tc>
                  <a:txBody>
                    <a:bodyPr/>
                    <a:lstStyle/>
                    <a:p>
                      <a:pPr algn="ctr" rtl="0" fontAlgn="t"/>
                      <a:r>
                        <a:rPr lang="en-US" sz="1700" b="1" i="0" u="none" strike="noStrike" dirty="0">
                          <a:solidFill>
                            <a:srgbClr val="000000"/>
                          </a:solidFill>
                          <a:effectLst/>
                          <a:latin typeface="Arial" panose="020B0604020202020204" pitchFamily="34" charset="0"/>
                        </a:rPr>
                        <a:t>Strategy #</a:t>
                      </a:r>
                      <a:endParaRPr lang="en-US" sz="1700" b="0" i="0" u="none" strike="noStrike" dirty="0">
                        <a:effectLst/>
                        <a:latin typeface="Arial" panose="020B0604020202020204" pitchFamily="34" charset="0"/>
                      </a:endParaRPr>
                    </a:p>
                  </a:txBody>
                  <a:tcPr marL="59341" marR="59341" marT="59341" marB="5934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noFill/>
                  </a:tcPr>
                </a:tc>
                <a:tc>
                  <a:txBody>
                    <a:bodyPr/>
                    <a:lstStyle/>
                    <a:p>
                      <a:pPr algn="ctr" rtl="0" fontAlgn="t"/>
                      <a:r>
                        <a:rPr lang="en-US" sz="1700" b="1" i="0" u="none" strike="noStrike" dirty="0">
                          <a:solidFill>
                            <a:srgbClr val="000000"/>
                          </a:solidFill>
                          <a:effectLst/>
                          <a:latin typeface="Arial" panose="020B0604020202020204" pitchFamily="34" charset="0"/>
                        </a:rPr>
                        <a:t>Strategy</a:t>
                      </a:r>
                      <a:endParaRPr lang="en-US" sz="1700" b="0" i="0" u="none" strike="noStrike" dirty="0">
                        <a:effectLst/>
                        <a:latin typeface="Arial" panose="020B0604020202020204" pitchFamily="34" charset="0"/>
                      </a:endParaRPr>
                    </a:p>
                  </a:txBody>
                  <a:tcPr marL="59341" marR="59341" marT="59341" marB="5934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noFill/>
                  </a:tcPr>
                </a:tc>
                <a:tc>
                  <a:txBody>
                    <a:bodyPr/>
                    <a:lstStyle/>
                    <a:p>
                      <a:pPr algn="ctr" rtl="0" fontAlgn="t"/>
                      <a:r>
                        <a:rPr lang="en-US" sz="1700" b="1" i="0" u="none" strike="noStrike" dirty="0">
                          <a:solidFill>
                            <a:srgbClr val="000000"/>
                          </a:solidFill>
                          <a:effectLst/>
                          <a:latin typeface="Arial" panose="020B0604020202020204" pitchFamily="34" charset="0"/>
                        </a:rPr>
                        <a:t>Description</a:t>
                      </a:r>
                      <a:endParaRPr lang="en-US" sz="1700" b="0" i="0" u="none" strike="noStrike" dirty="0">
                        <a:effectLst/>
                        <a:latin typeface="Arial" panose="020B0604020202020204" pitchFamily="34" charset="0"/>
                      </a:endParaRPr>
                    </a:p>
                  </a:txBody>
                  <a:tcPr marL="59341" marR="59341" marT="59341" marB="5934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1254530582"/>
                  </a:ext>
                </a:extLst>
              </a:tr>
              <a:tr h="797583">
                <a:tc>
                  <a:txBody>
                    <a:bodyPr/>
                    <a:lstStyle/>
                    <a:p>
                      <a:pPr algn="ctr" rtl="0" fontAlgn="ctr"/>
                      <a:r>
                        <a:rPr lang="en-US" sz="1700" b="0" i="0" u="none" strike="noStrike">
                          <a:solidFill>
                            <a:srgbClr val="000000"/>
                          </a:solidFill>
                          <a:effectLst/>
                          <a:latin typeface="Arial" panose="020B0604020202020204" pitchFamily="34" charset="0"/>
                        </a:rPr>
                        <a:t>1</a:t>
                      </a:r>
                      <a:endParaRPr lang="en-US" sz="1700" b="0" i="0" u="none" strike="noStrike">
                        <a:effectLst/>
                        <a:latin typeface="Arial" panose="020B0604020202020204" pitchFamily="34" charset="0"/>
                      </a:endParaRPr>
                    </a:p>
                  </a:txBody>
                  <a:tcPr marL="59341" marR="59341" marT="59341" marB="59341"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noFill/>
                  </a:tcPr>
                </a:tc>
                <a:tc>
                  <a:txBody>
                    <a:bodyPr/>
                    <a:lstStyle/>
                    <a:p>
                      <a:pPr algn="l" rtl="0" fontAlgn="ctr"/>
                      <a:r>
                        <a:rPr lang="en-US" sz="1700" b="0" i="0" u="none" strike="noStrike">
                          <a:solidFill>
                            <a:srgbClr val="000000"/>
                          </a:solidFill>
                          <a:effectLst/>
                          <a:latin typeface="Arial" panose="020B0604020202020204" pitchFamily="34" charset="0"/>
                        </a:rPr>
                        <a:t>Backup energy – fossil fuels</a:t>
                      </a:r>
                      <a:endParaRPr lang="en-US" sz="1700" b="0" i="0" u="none" strike="noStrike">
                        <a:effectLst/>
                        <a:latin typeface="Arial" panose="020B0604020202020204" pitchFamily="34" charset="0"/>
                      </a:endParaRPr>
                    </a:p>
                  </a:txBody>
                  <a:tcPr marL="59341" marR="59341" marT="59341" marB="59341"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noFill/>
                  </a:tcPr>
                </a:tc>
                <a:tc>
                  <a:txBody>
                    <a:bodyPr/>
                    <a:lstStyle/>
                    <a:p>
                      <a:pPr algn="l" rtl="0" fontAlgn="t"/>
                      <a:r>
                        <a:rPr lang="en-US" sz="1700" b="0" i="0" u="none" strike="noStrike" dirty="0">
                          <a:solidFill>
                            <a:srgbClr val="000000"/>
                          </a:solidFill>
                          <a:effectLst/>
                          <a:latin typeface="Arial" panose="020B0604020202020204" pitchFamily="34" charset="0"/>
                        </a:rPr>
                        <a:t>Require public charging stations to have on-site backup energy to maintain operability during power outages. The backup power would come from diesel generators (or similar)</a:t>
                      </a:r>
                      <a:endParaRPr lang="en-US" sz="1700" b="0" i="0" u="none" strike="noStrike" dirty="0">
                        <a:effectLst/>
                        <a:latin typeface="Arial" panose="020B0604020202020204" pitchFamily="34" charset="0"/>
                      </a:endParaRPr>
                    </a:p>
                  </a:txBody>
                  <a:tcPr marL="59341" marR="59341" marT="59341" marB="5934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203753786"/>
                  </a:ext>
                </a:extLst>
              </a:tr>
              <a:tr h="1002385">
                <a:tc>
                  <a:txBody>
                    <a:bodyPr/>
                    <a:lstStyle/>
                    <a:p>
                      <a:pPr algn="ctr" rtl="0" fontAlgn="ctr"/>
                      <a:r>
                        <a:rPr lang="en-US" sz="1700" b="0" i="0" u="none" strike="noStrike">
                          <a:solidFill>
                            <a:srgbClr val="000000"/>
                          </a:solidFill>
                          <a:effectLst/>
                          <a:latin typeface="Arial" panose="020B0604020202020204" pitchFamily="34" charset="0"/>
                        </a:rPr>
                        <a:t>2</a:t>
                      </a:r>
                      <a:endParaRPr lang="en-US" sz="1700" b="0" i="0" u="none" strike="noStrike">
                        <a:effectLst/>
                        <a:latin typeface="Arial" panose="020B0604020202020204" pitchFamily="34" charset="0"/>
                      </a:endParaRPr>
                    </a:p>
                  </a:txBody>
                  <a:tcPr marL="59341" marR="59341" marT="59341" marB="59341"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noFill/>
                  </a:tcPr>
                </a:tc>
                <a:tc>
                  <a:txBody>
                    <a:bodyPr/>
                    <a:lstStyle/>
                    <a:p>
                      <a:pPr algn="l" rtl="0" fontAlgn="ctr"/>
                      <a:r>
                        <a:rPr lang="en-US" sz="1700" b="0" i="0" u="none" strike="noStrike" dirty="0">
                          <a:solidFill>
                            <a:srgbClr val="000000"/>
                          </a:solidFill>
                          <a:effectLst/>
                          <a:latin typeface="Arial" panose="020B0604020202020204" pitchFamily="34" charset="0"/>
                        </a:rPr>
                        <a:t>Backup energy - microgrid</a:t>
                      </a:r>
                      <a:endParaRPr lang="en-US" sz="1700" b="0" i="0" u="none" strike="noStrike" dirty="0">
                        <a:effectLst/>
                        <a:latin typeface="Arial" panose="020B0604020202020204" pitchFamily="34" charset="0"/>
                      </a:endParaRPr>
                    </a:p>
                  </a:txBody>
                  <a:tcPr marL="59341" marR="59341" marT="59341" marB="59341"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noFill/>
                  </a:tcPr>
                </a:tc>
                <a:tc>
                  <a:txBody>
                    <a:bodyPr/>
                    <a:lstStyle/>
                    <a:p>
                      <a:pPr algn="l" rtl="0" fontAlgn="t"/>
                      <a:r>
                        <a:rPr lang="en-US" sz="1700" b="0" i="0" u="none" strike="noStrike" dirty="0">
                          <a:solidFill>
                            <a:srgbClr val="000000"/>
                          </a:solidFill>
                          <a:effectLst/>
                          <a:latin typeface="Arial" panose="020B0604020202020204" pitchFamily="34" charset="0"/>
                        </a:rPr>
                        <a:t>Require public charging stations to have on-site backup energy to maintain operability during power outages. The backup power would come from microgrids consisting of some combination of solar/wind energy and battery energy storage</a:t>
                      </a:r>
                      <a:endParaRPr lang="en-US" sz="1700" b="0" i="0" u="none" strike="noStrike" dirty="0">
                        <a:effectLst/>
                        <a:latin typeface="Arial" panose="020B0604020202020204" pitchFamily="34" charset="0"/>
                      </a:endParaRPr>
                    </a:p>
                  </a:txBody>
                  <a:tcPr marL="59341" marR="59341" marT="59341" marB="5934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582666847"/>
                  </a:ext>
                </a:extLst>
              </a:tr>
              <a:tr h="1207185">
                <a:tc>
                  <a:txBody>
                    <a:bodyPr/>
                    <a:lstStyle/>
                    <a:p>
                      <a:pPr algn="ctr" rtl="0" fontAlgn="ctr"/>
                      <a:r>
                        <a:rPr lang="en-US" sz="1700" b="0" i="0" u="none" strike="noStrike">
                          <a:solidFill>
                            <a:srgbClr val="000000"/>
                          </a:solidFill>
                          <a:effectLst/>
                          <a:latin typeface="Arial" panose="020B0604020202020204" pitchFamily="34" charset="0"/>
                        </a:rPr>
                        <a:t>3</a:t>
                      </a:r>
                      <a:endParaRPr lang="en-US" sz="1700" b="0" i="0" u="none" strike="noStrike">
                        <a:effectLst/>
                        <a:latin typeface="Arial" panose="020B0604020202020204" pitchFamily="34" charset="0"/>
                      </a:endParaRPr>
                    </a:p>
                  </a:txBody>
                  <a:tcPr marL="59341" marR="59341" marT="59341" marB="59341"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noFill/>
                  </a:tcPr>
                </a:tc>
                <a:tc>
                  <a:txBody>
                    <a:bodyPr/>
                    <a:lstStyle/>
                    <a:p>
                      <a:pPr algn="l" rtl="0" fontAlgn="ctr"/>
                      <a:r>
                        <a:rPr lang="en-US" sz="1700" b="0" i="0" u="none" strike="noStrike">
                          <a:solidFill>
                            <a:srgbClr val="000000"/>
                          </a:solidFill>
                          <a:effectLst/>
                          <a:latin typeface="Arial" panose="020B0604020202020204" pitchFamily="34" charset="0"/>
                        </a:rPr>
                        <a:t>Free/open charging</a:t>
                      </a:r>
                      <a:endParaRPr lang="en-US" sz="1700" b="0" i="0" u="none" strike="noStrike">
                        <a:effectLst/>
                        <a:latin typeface="Arial" panose="020B0604020202020204" pitchFamily="34" charset="0"/>
                      </a:endParaRPr>
                    </a:p>
                  </a:txBody>
                  <a:tcPr marL="59341" marR="59341" marT="59341" marB="59341"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noFill/>
                  </a:tcPr>
                </a:tc>
                <a:tc>
                  <a:txBody>
                    <a:bodyPr/>
                    <a:lstStyle/>
                    <a:p>
                      <a:pPr algn="l" rtl="0" fontAlgn="t"/>
                      <a:r>
                        <a:rPr lang="en-US" sz="1700" b="0" i="0" u="none" strike="noStrike">
                          <a:solidFill>
                            <a:srgbClr val="000000"/>
                          </a:solidFill>
                          <a:effectLst/>
                          <a:latin typeface="Arial" panose="020B0604020202020204" pitchFamily="34" charset="0"/>
                        </a:rPr>
                        <a:t>During emergency declarations, public charging stations would be “unlocked” so that people can essentially drive up and immediately start charging without having to pay or interface with any kind of app or point of service system. Charging companies could be reimbursed by federal/state governments</a:t>
                      </a:r>
                      <a:endParaRPr lang="en-US" sz="1700" b="0" i="0" u="none" strike="noStrike">
                        <a:effectLst/>
                        <a:latin typeface="Arial" panose="020B0604020202020204" pitchFamily="34" charset="0"/>
                      </a:endParaRPr>
                    </a:p>
                  </a:txBody>
                  <a:tcPr marL="59341" marR="59341" marT="59341" marB="5934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1414108578"/>
                  </a:ext>
                </a:extLst>
              </a:tr>
              <a:tr h="797583">
                <a:tc>
                  <a:txBody>
                    <a:bodyPr/>
                    <a:lstStyle/>
                    <a:p>
                      <a:pPr algn="ctr" rtl="0" fontAlgn="ctr"/>
                      <a:r>
                        <a:rPr lang="en-US" sz="1700" b="0" i="0" u="none" strike="noStrike">
                          <a:solidFill>
                            <a:srgbClr val="000000"/>
                          </a:solidFill>
                          <a:effectLst/>
                          <a:latin typeface="Arial" panose="020B0604020202020204" pitchFamily="34" charset="0"/>
                        </a:rPr>
                        <a:t>4</a:t>
                      </a:r>
                      <a:endParaRPr lang="en-US" sz="1700" b="0" i="0" u="none" strike="noStrike">
                        <a:effectLst/>
                        <a:latin typeface="Arial" panose="020B0604020202020204" pitchFamily="34" charset="0"/>
                      </a:endParaRPr>
                    </a:p>
                  </a:txBody>
                  <a:tcPr marL="59341" marR="59341" marT="59341" marB="59341"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noFill/>
                  </a:tcPr>
                </a:tc>
                <a:tc>
                  <a:txBody>
                    <a:bodyPr/>
                    <a:lstStyle/>
                    <a:p>
                      <a:pPr algn="l" rtl="0" fontAlgn="ctr"/>
                      <a:r>
                        <a:rPr lang="en-US" sz="1700" b="0" i="0" u="none" strike="noStrike">
                          <a:solidFill>
                            <a:srgbClr val="000000"/>
                          </a:solidFill>
                          <a:effectLst/>
                          <a:latin typeface="Arial" panose="020B0604020202020204" pitchFamily="34" charset="0"/>
                        </a:rPr>
                        <a:t>Mobile chargers at origin</a:t>
                      </a:r>
                      <a:endParaRPr lang="en-US" sz="1700" b="0" i="0" u="none" strike="noStrike">
                        <a:effectLst/>
                        <a:latin typeface="Arial" panose="020B0604020202020204" pitchFamily="34" charset="0"/>
                      </a:endParaRPr>
                    </a:p>
                  </a:txBody>
                  <a:tcPr marL="59341" marR="59341" marT="59341" marB="59341"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noFill/>
                  </a:tcPr>
                </a:tc>
                <a:tc>
                  <a:txBody>
                    <a:bodyPr/>
                    <a:lstStyle/>
                    <a:p>
                      <a:pPr algn="l" rtl="0" fontAlgn="t"/>
                      <a:r>
                        <a:rPr lang="en-US" sz="1700" b="0" i="0" u="none" strike="noStrike">
                          <a:solidFill>
                            <a:srgbClr val="000000"/>
                          </a:solidFill>
                          <a:effectLst/>
                          <a:latin typeface="Arial" panose="020B0604020202020204" pitchFamily="34" charset="0"/>
                        </a:rPr>
                        <a:t>Dispatch mobile chargers (of any type) to evacuation zones prior to the event to increase the initial state of charge and reduce the need for charging along the evacuation route</a:t>
                      </a:r>
                      <a:endParaRPr lang="en-US" sz="1700" b="0" i="0" u="none" strike="noStrike">
                        <a:effectLst/>
                        <a:latin typeface="Arial" panose="020B0604020202020204" pitchFamily="34" charset="0"/>
                      </a:endParaRPr>
                    </a:p>
                  </a:txBody>
                  <a:tcPr marL="59341" marR="59341" marT="59341" marB="5934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2549097042"/>
                  </a:ext>
                </a:extLst>
              </a:tr>
              <a:tr h="797583">
                <a:tc>
                  <a:txBody>
                    <a:bodyPr/>
                    <a:lstStyle/>
                    <a:p>
                      <a:pPr algn="ctr" rtl="0" fontAlgn="ctr"/>
                      <a:r>
                        <a:rPr lang="en-US" sz="1700" b="0" i="0" u="none" strike="noStrike" dirty="0">
                          <a:solidFill>
                            <a:srgbClr val="000000"/>
                          </a:solidFill>
                          <a:effectLst/>
                          <a:latin typeface="Arial" panose="020B0604020202020204" pitchFamily="34" charset="0"/>
                        </a:rPr>
                        <a:t>5</a:t>
                      </a:r>
                      <a:endParaRPr lang="en-US" sz="1700" b="0" i="0" u="none" strike="noStrike" dirty="0">
                        <a:effectLst/>
                        <a:latin typeface="Arial" panose="020B0604020202020204" pitchFamily="34" charset="0"/>
                      </a:endParaRPr>
                    </a:p>
                  </a:txBody>
                  <a:tcPr marL="59341" marR="59341" marT="59341" marB="59341"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noFill/>
                  </a:tcPr>
                </a:tc>
                <a:tc>
                  <a:txBody>
                    <a:bodyPr/>
                    <a:lstStyle/>
                    <a:p>
                      <a:pPr algn="l" rtl="0" fontAlgn="ctr"/>
                      <a:r>
                        <a:rPr lang="en-US" sz="1700" b="0" i="0" u="none" strike="noStrike">
                          <a:solidFill>
                            <a:srgbClr val="000000"/>
                          </a:solidFill>
                          <a:effectLst/>
                          <a:latin typeface="Arial" panose="020B0604020202020204" pitchFamily="34" charset="0"/>
                        </a:rPr>
                        <a:t>Mobile chargers to supplement existing charging locations</a:t>
                      </a:r>
                      <a:endParaRPr lang="en-US" sz="1700" b="0" i="0" u="none" strike="noStrike">
                        <a:effectLst/>
                        <a:latin typeface="Arial" panose="020B0604020202020204" pitchFamily="34" charset="0"/>
                      </a:endParaRPr>
                    </a:p>
                  </a:txBody>
                  <a:tcPr marL="59341" marR="59341" marT="59341" marB="59341"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noFill/>
                  </a:tcPr>
                </a:tc>
                <a:tc>
                  <a:txBody>
                    <a:bodyPr/>
                    <a:lstStyle/>
                    <a:p>
                      <a:pPr algn="l" rtl="0" fontAlgn="t"/>
                      <a:r>
                        <a:rPr lang="en-US" sz="1700" b="0" i="0" u="none" strike="noStrike" dirty="0">
                          <a:solidFill>
                            <a:srgbClr val="000000"/>
                          </a:solidFill>
                          <a:effectLst/>
                          <a:latin typeface="Arial" panose="020B0604020202020204" pitchFamily="34" charset="0"/>
                        </a:rPr>
                        <a:t>Dispatch mobile charges (of any type) to sites with existing stationery charging infrastructure. The mobile chargers would act as supplemental resources to the existing charging infrastructure</a:t>
                      </a:r>
                      <a:endParaRPr lang="en-US" sz="1700" b="0" i="0" u="none" strike="noStrike" dirty="0">
                        <a:effectLst/>
                        <a:latin typeface="Arial" panose="020B0604020202020204" pitchFamily="34" charset="0"/>
                      </a:endParaRPr>
                    </a:p>
                  </a:txBody>
                  <a:tcPr marL="59341" marR="59341" marT="59341" marB="59341">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387815812"/>
                  </a:ext>
                </a:extLst>
              </a:tr>
            </a:tbl>
          </a:graphicData>
        </a:graphic>
      </p:graphicFrame>
    </p:spTree>
    <p:extLst>
      <p:ext uri="{BB962C8B-B14F-4D97-AF65-F5344CB8AC3E}">
        <p14:creationId xmlns:p14="http://schemas.microsoft.com/office/powerpoint/2010/main" val="1062519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A74C10F-2651-0E68-F62F-106DAA81346C}"/>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11464A-C162-32DF-E1C6-80E6C1D4D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0820972-07FA-62D5-2B38-4577845E8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866B99A-F812-DC44-437B-645A1110D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3792E5C-3F55-4FA6-8C1B-A411CDE4C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8A5DC3-BDC0-D7BD-4FDE-ED17C1C24099}"/>
              </a:ext>
            </a:extLst>
          </p:cNvPr>
          <p:cNvSpPr>
            <a:spLocks noGrp="1"/>
          </p:cNvSpPr>
          <p:nvPr>
            <p:ph type="title"/>
          </p:nvPr>
        </p:nvSpPr>
        <p:spPr>
          <a:xfrm>
            <a:off x="901700" y="348865"/>
            <a:ext cx="10858499" cy="877729"/>
          </a:xfrm>
        </p:spPr>
        <p:txBody>
          <a:bodyPr anchor="ctr">
            <a:normAutofit/>
          </a:bodyPr>
          <a:lstStyle/>
          <a:p>
            <a:r>
              <a:rPr lang="en-US" sz="4000" dirty="0">
                <a:solidFill>
                  <a:srgbClr val="FFFFFF"/>
                </a:solidFill>
              </a:rPr>
              <a:t>Overview of strategies for consideration (continued)</a:t>
            </a:r>
          </a:p>
        </p:txBody>
      </p:sp>
      <p:graphicFrame>
        <p:nvGraphicFramePr>
          <p:cNvPr id="7" name="Content Placeholder 6">
            <a:extLst>
              <a:ext uri="{FF2B5EF4-FFF2-40B4-BE49-F238E27FC236}">
                <a16:creationId xmlns:a16="http://schemas.microsoft.com/office/drawing/2014/main" id="{140BC60C-41FE-9E47-A143-8327446266C1}"/>
              </a:ext>
            </a:extLst>
          </p:cNvPr>
          <p:cNvGraphicFramePr>
            <a:graphicFrameLocks noGrp="1"/>
          </p:cNvGraphicFramePr>
          <p:nvPr>
            <p:ph idx="1"/>
            <p:extLst>
              <p:ext uri="{D42A27DB-BD31-4B8C-83A1-F6EECF244321}">
                <p14:modId xmlns:p14="http://schemas.microsoft.com/office/powerpoint/2010/main" val="2055790548"/>
              </p:ext>
            </p:extLst>
          </p:nvPr>
        </p:nvGraphicFramePr>
        <p:xfrm>
          <a:off x="0" y="1533230"/>
          <a:ext cx="12192000" cy="5182105"/>
        </p:xfrm>
        <a:graphic>
          <a:graphicData uri="http://schemas.openxmlformats.org/drawingml/2006/table">
            <a:tbl>
              <a:tblPr/>
              <a:tblGrid>
                <a:gridCol w="1282700">
                  <a:extLst>
                    <a:ext uri="{9D8B030D-6E8A-4147-A177-3AD203B41FA5}">
                      <a16:colId xmlns:a16="http://schemas.microsoft.com/office/drawing/2014/main" val="287079016"/>
                    </a:ext>
                  </a:extLst>
                </a:gridCol>
                <a:gridCol w="3111500">
                  <a:extLst>
                    <a:ext uri="{9D8B030D-6E8A-4147-A177-3AD203B41FA5}">
                      <a16:colId xmlns:a16="http://schemas.microsoft.com/office/drawing/2014/main" val="2868927592"/>
                    </a:ext>
                  </a:extLst>
                </a:gridCol>
                <a:gridCol w="7797800">
                  <a:extLst>
                    <a:ext uri="{9D8B030D-6E8A-4147-A177-3AD203B41FA5}">
                      <a16:colId xmlns:a16="http://schemas.microsoft.com/office/drawing/2014/main" val="3407778830"/>
                    </a:ext>
                  </a:extLst>
                </a:gridCol>
              </a:tblGrid>
              <a:tr h="497165">
                <a:tc>
                  <a:txBody>
                    <a:bodyPr/>
                    <a:lstStyle/>
                    <a:p>
                      <a:pPr algn="ctr" rtl="0" fontAlgn="t"/>
                      <a:r>
                        <a:rPr lang="en-US" sz="1800" b="1" i="0" u="none" strike="noStrike" dirty="0">
                          <a:solidFill>
                            <a:srgbClr val="000000"/>
                          </a:solidFill>
                          <a:effectLst/>
                          <a:latin typeface="Arial" panose="020B0604020202020204" pitchFamily="34" charset="0"/>
                        </a:rPr>
                        <a:t>Strategy #</a:t>
                      </a:r>
                      <a:endParaRPr lang="en-US" sz="1800" dirty="0">
                        <a:effectLst/>
                      </a:endParaRPr>
                    </a:p>
                  </a:txBody>
                  <a:tcPr marL="57014" marR="57014" marT="57014" marB="57014">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noFill/>
                  </a:tcPr>
                </a:tc>
                <a:tc>
                  <a:txBody>
                    <a:bodyPr/>
                    <a:lstStyle/>
                    <a:p>
                      <a:pPr algn="ctr" rtl="0" fontAlgn="t"/>
                      <a:r>
                        <a:rPr lang="en-US" sz="1800" b="1" i="0" u="none" strike="noStrike" dirty="0">
                          <a:solidFill>
                            <a:srgbClr val="000000"/>
                          </a:solidFill>
                          <a:effectLst/>
                          <a:latin typeface="Arial" panose="020B0604020202020204" pitchFamily="34" charset="0"/>
                        </a:rPr>
                        <a:t>Strategy</a:t>
                      </a:r>
                      <a:endParaRPr lang="en-US" sz="1800" dirty="0">
                        <a:effectLst/>
                      </a:endParaRPr>
                    </a:p>
                  </a:txBody>
                  <a:tcPr marL="57014" marR="57014" marT="57014" marB="57014">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noFill/>
                  </a:tcPr>
                </a:tc>
                <a:tc>
                  <a:txBody>
                    <a:bodyPr/>
                    <a:lstStyle/>
                    <a:p>
                      <a:pPr algn="ctr" rtl="0" fontAlgn="t"/>
                      <a:r>
                        <a:rPr lang="en-US" sz="1800" b="1" i="0" u="none" strike="noStrike">
                          <a:solidFill>
                            <a:srgbClr val="000000"/>
                          </a:solidFill>
                          <a:effectLst/>
                          <a:latin typeface="Arial" panose="020B0604020202020204" pitchFamily="34" charset="0"/>
                        </a:rPr>
                        <a:t>Description</a:t>
                      </a:r>
                      <a:endParaRPr lang="en-US" sz="1800">
                        <a:effectLst/>
                      </a:endParaRPr>
                    </a:p>
                  </a:txBody>
                  <a:tcPr marL="57014" marR="57014" marT="57014" marB="57014">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501330829"/>
                  </a:ext>
                </a:extLst>
              </a:tr>
              <a:tr h="770834">
                <a:tc>
                  <a:txBody>
                    <a:bodyPr/>
                    <a:lstStyle/>
                    <a:p>
                      <a:pPr algn="ctr" rtl="0" fontAlgn="t"/>
                      <a:r>
                        <a:rPr lang="en-US" sz="1800" b="0" i="0" u="none" strike="noStrike">
                          <a:solidFill>
                            <a:srgbClr val="000000"/>
                          </a:solidFill>
                          <a:effectLst/>
                          <a:latin typeface="Arial" panose="020B0604020202020204" pitchFamily="34" charset="0"/>
                        </a:rPr>
                        <a:t>6</a:t>
                      </a:r>
                      <a:endParaRPr lang="en-US" sz="1800">
                        <a:effectLst/>
                      </a:endParaRPr>
                    </a:p>
                  </a:txBody>
                  <a:tcPr marL="57014" marR="57014" marT="57014" marB="57014"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noFill/>
                  </a:tcPr>
                </a:tc>
                <a:tc>
                  <a:txBody>
                    <a:bodyPr/>
                    <a:lstStyle/>
                    <a:p>
                      <a:pPr rtl="0" fontAlgn="t"/>
                      <a:r>
                        <a:rPr lang="en-US" sz="1800" b="0" i="0" u="none" strike="noStrike" dirty="0">
                          <a:solidFill>
                            <a:srgbClr val="000000"/>
                          </a:solidFill>
                          <a:effectLst/>
                          <a:latin typeface="Arial" panose="020B0604020202020204" pitchFamily="34" charset="0"/>
                        </a:rPr>
                        <a:t>Mobile chargers at designated locations along evacuation route</a:t>
                      </a:r>
                      <a:endParaRPr lang="en-US" sz="1800" dirty="0">
                        <a:effectLst/>
                      </a:endParaRPr>
                    </a:p>
                  </a:txBody>
                  <a:tcPr marL="57014" marR="57014" marT="57014" marB="57014">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noFill/>
                  </a:tcPr>
                </a:tc>
                <a:tc>
                  <a:txBody>
                    <a:bodyPr/>
                    <a:lstStyle/>
                    <a:p>
                      <a:pPr rtl="0" fontAlgn="t"/>
                      <a:r>
                        <a:rPr lang="en-US" sz="1800" b="0" i="0" u="none" strike="noStrike">
                          <a:solidFill>
                            <a:srgbClr val="000000"/>
                          </a:solidFill>
                          <a:effectLst/>
                          <a:latin typeface="Arial" panose="020B0604020202020204" pitchFamily="34" charset="0"/>
                        </a:rPr>
                        <a:t>Dispatch mobile chargers (of any type) to designated locations (e.g., rest stops, shopping centers, etc.) along evacuation routes that have minimal existing charging infrastructure</a:t>
                      </a:r>
                      <a:endParaRPr lang="en-US" sz="1800">
                        <a:effectLst/>
                      </a:endParaRPr>
                    </a:p>
                  </a:txBody>
                  <a:tcPr marL="57014" marR="57014" marT="57014" marB="57014">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2342899098"/>
                  </a:ext>
                </a:extLst>
              </a:tr>
              <a:tr h="606633">
                <a:tc>
                  <a:txBody>
                    <a:bodyPr/>
                    <a:lstStyle/>
                    <a:p>
                      <a:pPr algn="ctr" rtl="0" fontAlgn="t"/>
                      <a:r>
                        <a:rPr lang="en-US" sz="1800" b="0" i="0" u="none" strike="noStrike">
                          <a:solidFill>
                            <a:srgbClr val="000000"/>
                          </a:solidFill>
                          <a:effectLst/>
                          <a:latin typeface="Arial" panose="020B0604020202020204" pitchFamily="34" charset="0"/>
                        </a:rPr>
                        <a:t>7</a:t>
                      </a:r>
                      <a:endParaRPr lang="en-US" sz="1800">
                        <a:effectLst/>
                      </a:endParaRPr>
                    </a:p>
                  </a:txBody>
                  <a:tcPr marL="57014" marR="57014" marT="57014" marB="57014"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noFill/>
                  </a:tcPr>
                </a:tc>
                <a:tc>
                  <a:txBody>
                    <a:bodyPr/>
                    <a:lstStyle/>
                    <a:p>
                      <a:pPr rtl="0" fontAlgn="t"/>
                      <a:r>
                        <a:rPr lang="en-US" sz="1800" b="0" i="0" u="none" strike="noStrike">
                          <a:solidFill>
                            <a:srgbClr val="000000"/>
                          </a:solidFill>
                          <a:effectLst/>
                          <a:latin typeface="Arial" panose="020B0604020202020204" pitchFamily="34" charset="0"/>
                        </a:rPr>
                        <a:t>Minimum “charge reserve” required on all EVs</a:t>
                      </a:r>
                      <a:endParaRPr lang="en-US" sz="1800">
                        <a:effectLst/>
                      </a:endParaRPr>
                    </a:p>
                  </a:txBody>
                  <a:tcPr marL="57014" marR="57014" marT="57014" marB="57014">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noFill/>
                  </a:tcPr>
                </a:tc>
                <a:tc>
                  <a:txBody>
                    <a:bodyPr/>
                    <a:lstStyle/>
                    <a:p>
                      <a:pPr rtl="0" fontAlgn="t"/>
                      <a:r>
                        <a:rPr lang="en-US" sz="1800" b="0" i="0" u="none" strike="noStrike" dirty="0">
                          <a:solidFill>
                            <a:srgbClr val="000000"/>
                          </a:solidFill>
                          <a:effectLst/>
                          <a:latin typeface="Arial" panose="020B0604020202020204" pitchFamily="34" charset="0"/>
                        </a:rPr>
                        <a:t>On all EVs, require a certain % of battery charge to be kept in reserve that can be unlocked during an emergency declaration</a:t>
                      </a:r>
                      <a:endParaRPr lang="en-US" sz="1800" dirty="0">
                        <a:effectLst/>
                      </a:endParaRPr>
                    </a:p>
                  </a:txBody>
                  <a:tcPr marL="57014" marR="57014" marT="57014" marB="57014">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2899221873"/>
                  </a:ext>
                </a:extLst>
              </a:tr>
              <a:tr h="770834">
                <a:tc>
                  <a:txBody>
                    <a:bodyPr/>
                    <a:lstStyle/>
                    <a:p>
                      <a:pPr algn="ctr" rtl="0" fontAlgn="t"/>
                      <a:r>
                        <a:rPr lang="en-US" sz="1800" b="0" i="0" u="none" strike="noStrike">
                          <a:solidFill>
                            <a:srgbClr val="000000"/>
                          </a:solidFill>
                          <a:effectLst/>
                          <a:latin typeface="Arial" panose="020B0604020202020204" pitchFamily="34" charset="0"/>
                        </a:rPr>
                        <a:t>8</a:t>
                      </a:r>
                      <a:endParaRPr lang="en-US" sz="1800">
                        <a:effectLst/>
                      </a:endParaRPr>
                    </a:p>
                  </a:txBody>
                  <a:tcPr marL="57014" marR="57014" marT="57014" marB="57014"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noFill/>
                  </a:tcPr>
                </a:tc>
                <a:tc>
                  <a:txBody>
                    <a:bodyPr/>
                    <a:lstStyle/>
                    <a:p>
                      <a:pPr rtl="0" fontAlgn="t"/>
                      <a:r>
                        <a:rPr lang="en-US" sz="1800" b="0" i="0" u="none" strike="noStrike">
                          <a:solidFill>
                            <a:srgbClr val="000000"/>
                          </a:solidFill>
                          <a:effectLst/>
                          <a:latin typeface="Arial" panose="020B0604020202020204" pitchFamily="34" charset="0"/>
                        </a:rPr>
                        <a:t>Bussing/shuttling people out of evacuation zones</a:t>
                      </a:r>
                      <a:endParaRPr lang="en-US" sz="1800">
                        <a:effectLst/>
                      </a:endParaRPr>
                    </a:p>
                  </a:txBody>
                  <a:tcPr marL="57014" marR="57014" marT="57014" marB="57014">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noFill/>
                  </a:tcPr>
                </a:tc>
                <a:tc>
                  <a:txBody>
                    <a:bodyPr/>
                    <a:lstStyle/>
                    <a:p>
                      <a:pPr rtl="0" fontAlgn="t"/>
                      <a:r>
                        <a:rPr lang="en-US" sz="1800" b="0" i="0" u="none" strike="noStrike" dirty="0">
                          <a:solidFill>
                            <a:srgbClr val="000000"/>
                          </a:solidFill>
                          <a:effectLst/>
                          <a:latin typeface="Arial" panose="020B0604020202020204" pitchFamily="34" charset="0"/>
                        </a:rPr>
                        <a:t>Use buses or shuttles (or any type) to facilitate the evacuation of people rather than relying on personal vehicles. This could reduce congestion on the road, as well as demand at downstream charging stations</a:t>
                      </a:r>
                      <a:endParaRPr lang="en-US" sz="1800" dirty="0">
                        <a:effectLst/>
                      </a:endParaRPr>
                    </a:p>
                  </a:txBody>
                  <a:tcPr marL="57014" marR="57014" marT="57014" marB="57014">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3637014477"/>
                  </a:ext>
                </a:extLst>
              </a:tr>
              <a:tr h="606633">
                <a:tc>
                  <a:txBody>
                    <a:bodyPr/>
                    <a:lstStyle/>
                    <a:p>
                      <a:pPr algn="ctr" rtl="0" fontAlgn="t"/>
                      <a:r>
                        <a:rPr lang="en-US" sz="1800" b="0" i="0" u="none" strike="noStrike">
                          <a:solidFill>
                            <a:srgbClr val="000000"/>
                          </a:solidFill>
                          <a:effectLst/>
                          <a:latin typeface="Arial" panose="020B0604020202020204" pitchFamily="34" charset="0"/>
                        </a:rPr>
                        <a:t>9</a:t>
                      </a:r>
                      <a:endParaRPr lang="en-US" sz="1800">
                        <a:effectLst/>
                      </a:endParaRPr>
                    </a:p>
                  </a:txBody>
                  <a:tcPr marL="57014" marR="57014" marT="57014" marB="57014"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noFill/>
                  </a:tcPr>
                </a:tc>
                <a:tc>
                  <a:txBody>
                    <a:bodyPr/>
                    <a:lstStyle/>
                    <a:p>
                      <a:pPr rtl="0" fontAlgn="t"/>
                      <a:r>
                        <a:rPr lang="en-US" sz="1800" b="0" i="0" u="none" strike="noStrike">
                          <a:solidFill>
                            <a:srgbClr val="000000"/>
                          </a:solidFill>
                          <a:effectLst/>
                          <a:latin typeface="Arial" panose="020B0604020202020204" pitchFamily="34" charset="0"/>
                        </a:rPr>
                        <a:t>Staggered departures from evacuation zones</a:t>
                      </a:r>
                      <a:endParaRPr lang="en-US" sz="1800">
                        <a:effectLst/>
                      </a:endParaRPr>
                    </a:p>
                  </a:txBody>
                  <a:tcPr marL="57014" marR="57014" marT="57014" marB="57014">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noFill/>
                  </a:tcPr>
                </a:tc>
                <a:tc>
                  <a:txBody>
                    <a:bodyPr/>
                    <a:lstStyle/>
                    <a:p>
                      <a:pPr rtl="0" fontAlgn="t"/>
                      <a:r>
                        <a:rPr lang="en-US" sz="1800" b="0" i="0" u="none" strike="noStrike" dirty="0">
                          <a:solidFill>
                            <a:srgbClr val="000000"/>
                          </a:solidFill>
                          <a:effectLst/>
                          <a:latin typeface="Arial" panose="020B0604020202020204" pitchFamily="34" charset="0"/>
                        </a:rPr>
                        <a:t>Specify time periods when different locations can evacuate. This could reduce congestion on the road, as well as demand at downstream charging stations</a:t>
                      </a:r>
                      <a:endParaRPr lang="en-US" sz="1800" dirty="0">
                        <a:effectLst/>
                      </a:endParaRPr>
                    </a:p>
                  </a:txBody>
                  <a:tcPr marL="57014" marR="57014" marT="57014" marB="57014">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508859945"/>
                  </a:ext>
                </a:extLst>
              </a:tr>
              <a:tr h="1099237">
                <a:tc>
                  <a:txBody>
                    <a:bodyPr/>
                    <a:lstStyle/>
                    <a:p>
                      <a:pPr algn="ctr" rtl="0" fontAlgn="t"/>
                      <a:r>
                        <a:rPr lang="en-US" sz="1800" b="0" i="0" u="none" strike="noStrike" dirty="0">
                          <a:solidFill>
                            <a:srgbClr val="000000"/>
                          </a:solidFill>
                          <a:effectLst/>
                          <a:latin typeface="Arial" panose="020B0604020202020204" pitchFamily="34" charset="0"/>
                        </a:rPr>
                        <a:t>10</a:t>
                      </a:r>
                      <a:endParaRPr lang="en-US" sz="1800" dirty="0">
                        <a:effectLst/>
                      </a:endParaRPr>
                    </a:p>
                  </a:txBody>
                  <a:tcPr marL="57014" marR="57014" marT="57014" marB="57014" anchor="ctr">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noFill/>
                  </a:tcPr>
                </a:tc>
                <a:tc>
                  <a:txBody>
                    <a:bodyPr/>
                    <a:lstStyle/>
                    <a:p>
                      <a:pPr rtl="0" fontAlgn="t"/>
                      <a:r>
                        <a:rPr lang="en-US" sz="1800" b="0" i="0" u="none" strike="noStrike">
                          <a:solidFill>
                            <a:srgbClr val="000000"/>
                          </a:solidFill>
                          <a:effectLst/>
                          <a:latin typeface="Arial" panose="020B0604020202020204" pitchFamily="34" charset="0"/>
                        </a:rPr>
                        <a:t>Minimum “spinning reserves” required in the power grid</a:t>
                      </a:r>
                      <a:endParaRPr lang="en-US" sz="1800">
                        <a:effectLst/>
                      </a:endParaRPr>
                    </a:p>
                  </a:txBody>
                  <a:tcPr marL="57014" marR="57014" marT="57014" marB="57014">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noFill/>
                  </a:tcPr>
                </a:tc>
                <a:tc>
                  <a:txBody>
                    <a:bodyPr/>
                    <a:lstStyle/>
                    <a:p>
                      <a:pPr rtl="0" fontAlgn="t"/>
                      <a:r>
                        <a:rPr lang="en-US" sz="1800" b="0" i="0" u="none" strike="noStrike" dirty="0">
                          <a:solidFill>
                            <a:srgbClr val="000000"/>
                          </a:solidFill>
                          <a:effectLst/>
                          <a:latin typeface="Arial" panose="020B0604020202020204" pitchFamily="34" charset="0"/>
                        </a:rPr>
                        <a:t>Require utility companies and electricity grid operators to keep a certain amount of electricity generation capacity on “standby”. This can support a rapid uptick in charging demand prior to and during an evacuation. It also provides some “backup” capacity in reduced generation from solar/wind</a:t>
                      </a:r>
                      <a:endParaRPr lang="en-US" sz="1800" dirty="0">
                        <a:effectLst/>
                      </a:endParaRPr>
                    </a:p>
                  </a:txBody>
                  <a:tcPr marL="57014" marR="57014" marT="57014" marB="57014">
                    <a:lnL w="6350" cap="flat" cmpd="sng" algn="ctr">
                      <a:solidFill>
                        <a:srgbClr val="9E9E9E"/>
                      </a:solidFill>
                      <a:prstDash val="solid"/>
                      <a:round/>
                      <a:headEnd type="none" w="med" len="med"/>
                      <a:tailEnd type="none" w="med" len="med"/>
                    </a:lnL>
                    <a:lnR w="6350" cap="flat" cmpd="sng" algn="ctr">
                      <a:solidFill>
                        <a:srgbClr val="9E9E9E"/>
                      </a:solidFill>
                      <a:prstDash val="solid"/>
                      <a:round/>
                      <a:headEnd type="none" w="med" len="med"/>
                      <a:tailEnd type="none" w="med" len="med"/>
                    </a:lnR>
                    <a:lnT w="6350" cap="flat" cmpd="sng" algn="ctr">
                      <a:solidFill>
                        <a:srgbClr val="9E9E9E"/>
                      </a:solidFill>
                      <a:prstDash val="solid"/>
                      <a:round/>
                      <a:headEnd type="none" w="med" len="med"/>
                      <a:tailEnd type="none" w="med" len="med"/>
                    </a:lnT>
                    <a:lnB w="6350"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1035977821"/>
                  </a:ext>
                </a:extLst>
              </a:tr>
            </a:tbl>
          </a:graphicData>
        </a:graphic>
      </p:graphicFrame>
      <p:sp>
        <p:nvSpPr>
          <p:cNvPr id="8" name="Rectangle 1">
            <a:extLst>
              <a:ext uri="{FF2B5EF4-FFF2-40B4-BE49-F238E27FC236}">
                <a16:creationId xmlns:a16="http://schemas.microsoft.com/office/drawing/2014/main" id="{8BBAF08F-AB81-3DDC-E13A-2873144F17D1}"/>
              </a:ext>
            </a:extLst>
          </p:cNvPr>
          <p:cNvSpPr>
            <a:spLocks noChangeArrowheads="1"/>
          </p:cNvSpPr>
          <p:nvPr/>
        </p:nvSpPr>
        <p:spPr bwMode="auto">
          <a:xfrm>
            <a:off x="-4123741" y="1533525"/>
            <a:ext cx="2715778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02187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0EDBF-6AD7-8003-81C7-ADF67FAB106D}"/>
              </a:ext>
            </a:extLst>
          </p:cNvPr>
          <p:cNvSpPr>
            <a:spLocks noGrp="1"/>
          </p:cNvSpPr>
          <p:nvPr>
            <p:ph type="title"/>
          </p:nvPr>
        </p:nvSpPr>
        <p:spPr>
          <a:xfrm>
            <a:off x="0" y="9525"/>
            <a:ext cx="12192000" cy="1325563"/>
          </a:xfrm>
          <a:solidFill>
            <a:schemeClr val="tx2"/>
          </a:solidFill>
        </p:spPr>
        <p:txBody>
          <a:bodyPr/>
          <a:lstStyle/>
          <a:p>
            <a:pPr algn="ctr"/>
            <a:r>
              <a:rPr lang="en-US" dirty="0">
                <a:solidFill>
                  <a:schemeClr val="bg1"/>
                </a:solidFill>
              </a:rPr>
              <a:t>Intro to Q Sort Methodology</a:t>
            </a:r>
          </a:p>
        </p:txBody>
      </p:sp>
      <p:sp>
        <p:nvSpPr>
          <p:cNvPr id="3" name="Content Placeholder 2">
            <a:extLst>
              <a:ext uri="{FF2B5EF4-FFF2-40B4-BE49-F238E27FC236}">
                <a16:creationId xmlns:a16="http://schemas.microsoft.com/office/drawing/2014/main" id="{AEB0642E-FBC0-3853-502A-6BF1D33CF27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96534E3-DE0D-F130-A1DB-5A717AE6109D}"/>
              </a:ext>
            </a:extLst>
          </p:cNvPr>
          <p:cNvPicPr>
            <a:picLocks noChangeAspect="1"/>
          </p:cNvPicPr>
          <p:nvPr/>
        </p:nvPicPr>
        <p:blipFill>
          <a:blip r:embed="rId3"/>
          <a:srcRect l="2599" b="3150"/>
          <a:stretch/>
        </p:blipFill>
        <p:spPr>
          <a:xfrm>
            <a:off x="2324100" y="1415542"/>
            <a:ext cx="7557088" cy="5442458"/>
          </a:xfrm>
          <a:prstGeom prst="rect">
            <a:avLst/>
          </a:prstGeom>
        </p:spPr>
      </p:pic>
    </p:spTree>
    <p:extLst>
      <p:ext uri="{BB962C8B-B14F-4D97-AF65-F5344CB8AC3E}">
        <p14:creationId xmlns:p14="http://schemas.microsoft.com/office/powerpoint/2010/main" val="1567903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5FE42-FDC7-C5BC-E816-957A75B6BA9B}"/>
              </a:ext>
            </a:extLst>
          </p:cNvPr>
          <p:cNvSpPr>
            <a:spLocks noGrp="1"/>
          </p:cNvSpPr>
          <p:nvPr>
            <p:ph type="title"/>
          </p:nvPr>
        </p:nvSpPr>
        <p:spPr>
          <a:xfrm>
            <a:off x="0" y="1"/>
            <a:ext cx="12192000" cy="1576388"/>
          </a:xfrm>
          <a:solidFill>
            <a:schemeClr val="tx2"/>
          </a:solidFill>
        </p:spPr>
        <p:txBody>
          <a:bodyPr/>
          <a:lstStyle/>
          <a:p>
            <a:pPr algn="ctr"/>
            <a:r>
              <a:rPr lang="en-US" dirty="0">
                <a:solidFill>
                  <a:schemeClr val="bg1"/>
                </a:solidFill>
              </a:rPr>
              <a:t>We’d love to have your input and perspective…</a:t>
            </a:r>
          </a:p>
        </p:txBody>
      </p:sp>
      <p:sp>
        <p:nvSpPr>
          <p:cNvPr id="3" name="Content Placeholder 2">
            <a:extLst>
              <a:ext uri="{FF2B5EF4-FFF2-40B4-BE49-F238E27FC236}">
                <a16:creationId xmlns:a16="http://schemas.microsoft.com/office/drawing/2014/main" id="{E499B465-73CF-DA98-AFDA-B05FED6F5249}"/>
              </a:ext>
            </a:extLst>
          </p:cNvPr>
          <p:cNvSpPr>
            <a:spLocks noGrp="1"/>
          </p:cNvSpPr>
          <p:nvPr>
            <p:ph idx="1"/>
          </p:nvPr>
        </p:nvSpPr>
        <p:spPr/>
        <p:txBody>
          <a:bodyPr>
            <a:normAutofit/>
          </a:bodyPr>
          <a:lstStyle/>
          <a:p>
            <a:pPr marL="0" indent="0" algn="ctr">
              <a:buNone/>
            </a:pPr>
            <a:r>
              <a:rPr lang="en-US" sz="6000" dirty="0">
                <a:hlinkClick r:id="rId2"/>
              </a:rPr>
              <a:t>https://tinyurl.com/yc7cr2ef</a:t>
            </a:r>
            <a:r>
              <a:rPr lang="en-US" sz="6000" dirty="0"/>
              <a:t> </a:t>
            </a:r>
          </a:p>
        </p:txBody>
      </p:sp>
    </p:spTree>
    <p:extLst>
      <p:ext uri="{BB962C8B-B14F-4D97-AF65-F5344CB8AC3E}">
        <p14:creationId xmlns:p14="http://schemas.microsoft.com/office/powerpoint/2010/main" val="1298060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1E2BA-AB51-E9A6-6508-3E609A507854}"/>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A61ED4DF-2D96-BDE9-493F-38515B2CA768}"/>
              </a:ext>
            </a:extLst>
          </p:cNvPr>
          <p:cNvSpPr>
            <a:spLocks noGrp="1"/>
          </p:cNvSpPr>
          <p:nvPr>
            <p:ph idx="1"/>
          </p:nvPr>
        </p:nvSpPr>
        <p:spPr/>
        <p:txBody>
          <a:bodyPr/>
          <a:lstStyle/>
          <a:p>
            <a:r>
              <a:rPr lang="en-US" dirty="0"/>
              <a:t>Please don’t hesitate to reach out if you have questions, comments, suggestions, or ideas</a:t>
            </a:r>
          </a:p>
          <a:p>
            <a:pPr marL="0" indent="0">
              <a:buNone/>
            </a:pPr>
            <a:endParaRPr lang="en-US" dirty="0"/>
          </a:p>
          <a:p>
            <a:pPr marL="0" indent="0">
              <a:buNone/>
            </a:pPr>
            <a:r>
              <a:rPr lang="en-US" dirty="0"/>
              <a:t>Sam Markolf,</a:t>
            </a:r>
          </a:p>
          <a:p>
            <a:pPr marL="0" indent="0">
              <a:buNone/>
            </a:pPr>
            <a:r>
              <a:rPr lang="en-US" dirty="0"/>
              <a:t>Assistant Professor</a:t>
            </a:r>
          </a:p>
          <a:p>
            <a:pPr marL="0" indent="0">
              <a:buNone/>
            </a:pPr>
            <a:r>
              <a:rPr lang="en-US" dirty="0"/>
              <a:t>Civil and Environmental Engineering</a:t>
            </a:r>
          </a:p>
          <a:p>
            <a:pPr marL="0" indent="0">
              <a:buNone/>
            </a:pPr>
            <a:r>
              <a:rPr lang="en-US" dirty="0"/>
              <a:t>UC Merced</a:t>
            </a:r>
          </a:p>
          <a:p>
            <a:pPr marL="0" indent="0">
              <a:buNone/>
            </a:pPr>
            <a:r>
              <a:rPr lang="en-US" dirty="0">
                <a:hlinkClick r:id="rId2"/>
              </a:rPr>
              <a:t>smarkolf@ucmerced.edu</a:t>
            </a:r>
            <a:r>
              <a:rPr lang="en-US" dirty="0"/>
              <a:t> </a:t>
            </a:r>
          </a:p>
        </p:txBody>
      </p:sp>
    </p:spTree>
    <p:extLst>
      <p:ext uri="{BB962C8B-B14F-4D97-AF65-F5344CB8AC3E}">
        <p14:creationId xmlns:p14="http://schemas.microsoft.com/office/powerpoint/2010/main" val="2042271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A2DA7558C4D0409FB7D79D43C63046" ma:contentTypeVersion="12" ma:contentTypeDescription="Create a new document." ma:contentTypeScope="" ma:versionID="bc548b5e81a97cb0268c7cd411c5fa33">
  <xsd:schema xmlns:xsd="http://www.w3.org/2001/XMLSchema" xmlns:xs="http://www.w3.org/2001/XMLSchema" xmlns:p="http://schemas.microsoft.com/office/2006/metadata/properties" xmlns:ns2="dcd0a6f3-6861-49ba-94f2-f3f78dd4ae63" xmlns:ns3="769c9d07-5fea-4c5b-a63a-e12281ded9ff" targetNamespace="http://schemas.microsoft.com/office/2006/metadata/properties" ma:root="true" ma:fieldsID="07b9255c7b74f342168d7fc2dd50908f" ns2:_="" ns3:_="">
    <xsd:import namespace="dcd0a6f3-6861-49ba-94f2-f3f78dd4ae63"/>
    <xsd:import namespace="769c9d07-5fea-4c5b-a63a-e12281ded9ff"/>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d0a6f3-6861-49ba-94f2-f3f78dd4ae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33b8da89-66ce-4411-8b7f-88984b48a17a"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69c9d07-5fea-4c5b-a63a-e12281ded9ff"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ef0347d7-a57c-496f-a719-6a72763059d5}" ma:internalName="TaxCatchAll" ma:showField="CatchAllData" ma:web="769c9d07-5fea-4c5b-a63a-e12281ded9ff">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cd0a6f3-6861-49ba-94f2-f3f78dd4ae63">
      <Terms xmlns="http://schemas.microsoft.com/office/infopath/2007/PartnerControls"/>
    </lcf76f155ced4ddcb4097134ff3c332f>
    <TaxCatchAll xmlns="769c9d07-5fea-4c5b-a63a-e12281ded9ff" xsi:nil="true"/>
  </documentManagement>
</p:properties>
</file>

<file path=customXml/itemProps1.xml><?xml version="1.0" encoding="utf-8"?>
<ds:datastoreItem xmlns:ds="http://schemas.openxmlformats.org/officeDocument/2006/customXml" ds:itemID="{F7E67C96-3C91-481C-8AD3-03F19D29E637}"/>
</file>

<file path=customXml/itemProps2.xml><?xml version="1.0" encoding="utf-8"?>
<ds:datastoreItem xmlns:ds="http://schemas.openxmlformats.org/officeDocument/2006/customXml" ds:itemID="{4AE7438B-B183-44C5-AAD3-D18217A0C711}"/>
</file>

<file path=customXml/itemProps3.xml><?xml version="1.0" encoding="utf-8"?>
<ds:datastoreItem xmlns:ds="http://schemas.openxmlformats.org/officeDocument/2006/customXml" ds:itemID="{4F49FD58-2E2C-4710-AA66-90CE09154775}"/>
</file>

<file path=docProps/app.xml><?xml version="1.0" encoding="utf-8"?>
<Properties xmlns="http://schemas.openxmlformats.org/officeDocument/2006/extended-properties" xmlns:vt="http://schemas.openxmlformats.org/officeDocument/2006/docPropsVTypes">
  <TotalTime>5689</TotalTime>
  <Words>637</Words>
  <Application>Microsoft Office PowerPoint</Application>
  <PresentationFormat>Widescreen</PresentationFormat>
  <Paragraphs>67</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-apple-system</vt:lpstr>
      <vt:lpstr>Aptos</vt:lpstr>
      <vt:lpstr>Aptos Display</vt:lpstr>
      <vt:lpstr>Arial</vt:lpstr>
      <vt:lpstr>Office Theme</vt:lpstr>
      <vt:lpstr>Policy considerations for effective EV-based evacuations</vt:lpstr>
      <vt:lpstr>Motivation and Aims</vt:lpstr>
      <vt:lpstr>Policy and planning options span multiple sectors and scales</vt:lpstr>
      <vt:lpstr>Overview of strategies for consideration</vt:lpstr>
      <vt:lpstr>Overview of strategies for consideration (continued)</vt:lpstr>
      <vt:lpstr>Intro to Q Sort Methodology</vt:lpstr>
      <vt:lpstr>We’d love to have your input and perspective…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 Markolf</dc:creator>
  <cp:lastModifiedBy>Sam Markolf</cp:lastModifiedBy>
  <cp:revision>29</cp:revision>
  <dcterms:created xsi:type="dcterms:W3CDTF">2024-09-23T17:57:32Z</dcterms:created>
  <dcterms:modified xsi:type="dcterms:W3CDTF">2024-12-05T21:55:55Z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0x010100B0A2DA7558C4D0409FB7D79D43C63046</vt:lpwstr>
  </property>
</Properties>
</file>