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6"/>
  </p:notesMasterIdLst>
  <p:sldIdLst>
    <p:sldId id="649" r:id="rId5"/>
    <p:sldId id="686" r:id="rId6"/>
    <p:sldId id="687" r:id="rId7"/>
    <p:sldId id="688" r:id="rId8"/>
    <p:sldId id="676" r:id="rId9"/>
    <p:sldId id="675" r:id="rId10"/>
    <p:sldId id="677" r:id="rId11"/>
    <p:sldId id="666" r:id="rId12"/>
    <p:sldId id="679" r:id="rId13"/>
    <p:sldId id="689" r:id="rId14"/>
    <p:sldId id="690" r:id="rId15"/>
    <p:sldId id="691" r:id="rId16"/>
    <p:sldId id="681" r:id="rId17"/>
    <p:sldId id="692" r:id="rId18"/>
    <p:sldId id="680" r:id="rId19"/>
    <p:sldId id="682" r:id="rId20"/>
    <p:sldId id="683" r:id="rId21"/>
    <p:sldId id="684" r:id="rId22"/>
    <p:sldId id="685" r:id="rId23"/>
    <p:sldId id="674" r:id="rId24"/>
    <p:sldId id="6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9B045"/>
    <a:srgbClr val="FFD1D2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35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08680-9D23-4A85-867E-45E733C99A0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A581C-A9C7-49AF-986D-3A0CF954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A581C-A9C7-49AF-986D-3A0CF9540C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F325-397E-004A-8172-4639E5895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75773-3501-AC48-B111-4AA2F458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3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76F9-84BF-5E44-87CB-DBC58CDB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D004-A91F-CD45-9554-72B37C43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7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0397-BA2D-4E44-8372-EF79CA1D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5FFF-8A27-A446-842C-AA6B6956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1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E285-A609-A543-B111-4DAA81A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829-6834-1943-A51B-17CB0BEA1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C50D3-DBED-C149-83EC-C185D6926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161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5DF7E-AB2A-D24B-B676-BAA03E85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97EE-FE78-C44D-A8E2-5EF764046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57E246-C814-DB49-8255-5FA9D08DF199}"/>
              </a:ext>
            </a:extLst>
          </p:cNvPr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1DB4E8-6896-F74D-BFFB-4C30F1CCEF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808596" y="6387146"/>
            <a:ext cx="1045362" cy="2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5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mailto:jmoyalan@ucmerce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8EEBF-3F80-F0D4-3864-79365078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E0B91-04FF-95C5-562B-7CE1836007E5}"/>
              </a:ext>
            </a:extLst>
          </p:cNvPr>
          <p:cNvSpPr txBox="1"/>
          <p:nvPr/>
        </p:nvSpPr>
        <p:spPr>
          <a:xfrm>
            <a:off x="241299" y="422349"/>
            <a:ext cx="117094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Optimal Planning of Emergency Evacuations  for Electric Vehicles Leveraging Equivalent Circuit Models</a:t>
            </a:r>
          </a:p>
          <a:p>
            <a:pPr algn="ctr"/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Authors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Joseph Moyalan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Ricardo de Castro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Shuang Feng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Xuchang Tang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Xinfan Lin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Scott Moura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aseline="30000" dirty="0">
                <a:solidFill>
                  <a:schemeClr val="accent4">
                    <a:lumMod val="50000"/>
                  </a:schemeClr>
                </a:solidFill>
              </a:rPr>
              <a:t>  </a:t>
            </a:r>
          </a:p>
          <a:p>
            <a:pPr algn="ctr"/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University of California, Merced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University of California, Davis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pPr algn="ctr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University of California, Berkeley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EB9DE-B083-821B-A539-4F8DC938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24" y="4432929"/>
            <a:ext cx="1554675" cy="1554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5ED87-98AB-9828-5185-109E6A53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3860030"/>
            <a:ext cx="3008338" cy="1875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DAD17-B20C-DC5D-EC7E-8CB4C7DDC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605" y="4301375"/>
            <a:ext cx="1875788" cy="18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DFCB0-A2C4-3B2C-BB10-636989A10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B496D1-E22F-C205-7EDC-F6B9CA107F29}"/>
              </a:ext>
            </a:extLst>
          </p:cNvPr>
          <p:cNvSpPr/>
          <p:nvPr/>
        </p:nvSpPr>
        <p:spPr>
          <a:xfrm>
            <a:off x="4809995" y="1703540"/>
            <a:ext cx="6613742" cy="15407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87257-5657-E163-E5D7-9A71BB328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" y="1385166"/>
            <a:ext cx="3835597" cy="2902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CC988-8BC5-02A3-7DA1-2761E867255D}"/>
              </a:ext>
            </a:extLst>
          </p:cNvPr>
          <p:cNvSpPr txBox="1"/>
          <p:nvPr/>
        </p:nvSpPr>
        <p:spPr>
          <a:xfrm>
            <a:off x="412602" y="4698551"/>
            <a:ext cx="348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Minimizing worst evacuation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456CE-A18F-20EE-109D-D61A69E81131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3E6C6-3DFA-244E-164C-5069D7718F02}"/>
              </a:ext>
            </a:extLst>
          </p:cNvPr>
          <p:cNvSpPr txBox="1"/>
          <p:nvPr/>
        </p:nvSpPr>
        <p:spPr>
          <a:xfrm>
            <a:off x="4960306" y="1903956"/>
            <a:ext cx="6288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Worst evacuation time decreases as we increase initial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Electric vehicles with sufficient initial range don’t need to stop at charging station.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BB2136-9575-A5B3-47E0-5767E8E47914}"/>
              </a:ext>
            </a:extLst>
          </p:cNvPr>
          <p:cNvSpPr txBox="1">
            <a:spLocks/>
          </p:cNvSpPr>
          <p:nvPr/>
        </p:nvSpPr>
        <p:spPr>
          <a:xfrm>
            <a:off x="312907" y="22372"/>
            <a:ext cx="10515600" cy="552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/>
              <a:t>Sensitivity Analysis with different cost metrics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043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B3B9-E93C-6AE2-2443-CAB77D60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9E512-0DDD-974C-6F8A-CF72C58B6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" y="1385166"/>
            <a:ext cx="3835597" cy="2902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9C981-357E-577C-61D9-F3E9F0786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01" y="1429618"/>
            <a:ext cx="3835597" cy="2857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566AC-658B-6925-2707-8C779C66390C}"/>
              </a:ext>
            </a:extLst>
          </p:cNvPr>
          <p:cNvSpPr txBox="1"/>
          <p:nvPr/>
        </p:nvSpPr>
        <p:spPr>
          <a:xfrm>
            <a:off x="412602" y="4698551"/>
            <a:ext cx="348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Minimizing worst evacuation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332F2-01D2-5994-15C1-A22280FC9259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1E3A6-9E13-15D1-5290-4CF5D503368C}"/>
              </a:ext>
            </a:extLst>
          </p:cNvPr>
          <p:cNvSpPr txBox="1"/>
          <p:nvPr/>
        </p:nvSpPr>
        <p:spPr>
          <a:xfrm>
            <a:off x="4269346" y="4698551"/>
            <a:ext cx="365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Minimizing average evacuation time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8E5F4-DBD8-E5DF-EB0B-B1B1F795E99E}"/>
              </a:ext>
            </a:extLst>
          </p:cNvPr>
          <p:cNvSpPr/>
          <p:nvPr/>
        </p:nvSpPr>
        <p:spPr>
          <a:xfrm>
            <a:off x="8530225" y="1741118"/>
            <a:ext cx="3505108" cy="1994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2158F-6DDF-4AE2-EB39-842115BD60F7}"/>
              </a:ext>
            </a:extLst>
          </p:cNvPr>
          <p:cNvSpPr txBox="1"/>
          <p:nvPr/>
        </p:nvSpPr>
        <p:spPr>
          <a:xfrm>
            <a:off x="8893480" y="1981278"/>
            <a:ext cx="2966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evacuation time (shown by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dash blue line</a:t>
            </a:r>
            <a:r>
              <a:rPr lang="en-IN" dirty="0"/>
              <a:t>) starts at </a:t>
            </a:r>
            <a:r>
              <a:rPr lang="en-IN" b="1" dirty="0"/>
              <a:t>3.2 hours in left plot </a:t>
            </a:r>
            <a:r>
              <a:rPr lang="en-IN" dirty="0"/>
              <a:t>whereas the value starts at </a:t>
            </a:r>
            <a:r>
              <a:rPr lang="en-IN" b="1" dirty="0"/>
              <a:t>3 hours in right plot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6F63145-4316-C035-63E9-4A8D6440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Sensitivity Analysis with different cost metrics</a:t>
            </a:r>
          </a:p>
        </p:txBody>
      </p:sp>
    </p:spTree>
    <p:extLst>
      <p:ext uri="{BB962C8B-B14F-4D97-AF65-F5344CB8AC3E}">
        <p14:creationId xmlns:p14="http://schemas.microsoft.com/office/powerpoint/2010/main" val="42912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03FF-044C-C9F2-5870-3B8E84E3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7B4E39-8888-325E-085F-5FB16A3C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56" y="1356589"/>
            <a:ext cx="3835597" cy="29592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AD35DC-6FBA-B1F6-852F-3E1C0D9DE8DC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52C1B-3F7C-6E11-8FD0-E8738DF38081}"/>
              </a:ext>
            </a:extLst>
          </p:cNvPr>
          <p:cNvSpPr txBox="1"/>
          <p:nvPr/>
        </p:nvSpPr>
        <p:spPr>
          <a:xfrm>
            <a:off x="8257676" y="4698551"/>
            <a:ext cx="393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Minimizing deviation between all evacuation time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89F7D7-8029-8D67-9655-A5FB6093A365}"/>
              </a:ext>
            </a:extLst>
          </p:cNvPr>
          <p:cNvSpPr/>
          <p:nvPr/>
        </p:nvSpPr>
        <p:spPr>
          <a:xfrm>
            <a:off x="889348" y="2116899"/>
            <a:ext cx="6613742" cy="20918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84D22-463B-5755-95C2-ACD0F910C7A4}"/>
              </a:ext>
            </a:extLst>
          </p:cNvPr>
          <p:cNvSpPr txBox="1"/>
          <p:nvPr/>
        </p:nvSpPr>
        <p:spPr>
          <a:xfrm>
            <a:off x="1039659" y="2285659"/>
            <a:ext cx="6613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Deviation in the evacuation times of the six od - pairs decreases as we increase the initial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optimization enforces longer routes for certain OD pairs to reduce evacuation time deviations, resulting in a higher average evacuation time compared to the other two metrics.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7BA404-6641-2033-1090-2CAB519E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Sensitivity Analysis with different cost metrics</a:t>
            </a:r>
          </a:p>
        </p:txBody>
      </p:sp>
    </p:spTree>
    <p:extLst>
      <p:ext uri="{BB962C8B-B14F-4D97-AF65-F5344CB8AC3E}">
        <p14:creationId xmlns:p14="http://schemas.microsoft.com/office/powerpoint/2010/main" val="206290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E572FA-8649-F52F-6207-0801079F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Comparison with shortest route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F246D-4FE7-FF78-58B9-6019769C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00" y="1200355"/>
            <a:ext cx="4519784" cy="3020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2E3980-18BD-1632-2D9E-4518D6D245B1}"/>
                  </a:ext>
                </a:extLst>
              </p:cNvPr>
              <p:cNvSpPr txBox="1"/>
              <p:nvPr/>
            </p:nvSpPr>
            <p:spPr>
              <a:xfrm>
                <a:off x="0" y="4702258"/>
                <a:ext cx="54439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Expected road traffic flow for different links for shortest route evacuation plan (</a:t>
                </a:r>
                <a14:m>
                  <m:oMath xmlns:m="http://schemas.openxmlformats.org/officeDocument/2006/math">
                    <m:r>
                      <a:rPr lang="en-IN" sz="2000" b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2000" dirty="0"/>
                  <a:t> algorithm).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2E3980-18BD-1632-2D9E-4518D6D2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2258"/>
                <a:ext cx="5443942" cy="707886"/>
              </a:xfrm>
              <a:prstGeom prst="rect">
                <a:avLst/>
              </a:prstGeom>
              <a:blipFill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39C9BC4-5E48-DB79-71A7-291790117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263" y="1287634"/>
            <a:ext cx="4399199" cy="2933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4F5DDF-F46E-5810-E243-2C5919C6438C}"/>
              </a:ext>
            </a:extLst>
          </p:cNvPr>
          <p:cNvSpPr txBox="1"/>
          <p:nvPr/>
        </p:nvSpPr>
        <p:spPr>
          <a:xfrm>
            <a:off x="330557" y="6258123"/>
            <a:ext cx="52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E3CBB-144E-13C7-0C93-E98E1778856E}"/>
              </a:ext>
            </a:extLst>
          </p:cNvPr>
          <p:cNvSpPr txBox="1"/>
          <p:nvPr/>
        </p:nvSpPr>
        <p:spPr>
          <a:xfrm>
            <a:off x="6096000" y="4702258"/>
            <a:ext cx="544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Expected road traffic flow for different links for ECM-based optimization evacuation plan.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266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F971F-20EC-9CFE-8755-820E3C388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AB027-E91C-0039-A3D7-47187396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Comparison with shortest route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DDCDC-561C-27B5-0F4E-9F672FFD3657}"/>
              </a:ext>
            </a:extLst>
          </p:cNvPr>
          <p:cNvSpPr txBox="1"/>
          <p:nvPr/>
        </p:nvSpPr>
        <p:spPr>
          <a:xfrm>
            <a:off x="1006816" y="4153379"/>
            <a:ext cx="364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Normalized flow rate of different FCS in Sioux Falls map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AEFACD-B311-CC45-BBD6-6B15AD34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7" y="948091"/>
            <a:ext cx="5036953" cy="28284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973197-2B83-F382-8703-F0B860D3AE06}"/>
              </a:ext>
            </a:extLst>
          </p:cNvPr>
          <p:cNvSpPr txBox="1"/>
          <p:nvPr/>
        </p:nvSpPr>
        <p:spPr>
          <a:xfrm>
            <a:off x="330557" y="6258123"/>
            <a:ext cx="52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53204-EDA1-413F-B3DD-996310DEE591}"/>
              </a:ext>
            </a:extLst>
          </p:cNvPr>
          <p:cNvSpPr/>
          <p:nvPr/>
        </p:nvSpPr>
        <p:spPr>
          <a:xfrm>
            <a:off x="5349860" y="1659681"/>
            <a:ext cx="6438378" cy="23862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F4C6A-4409-863D-9683-5A180B2174B1}"/>
              </a:ext>
            </a:extLst>
          </p:cNvPr>
          <p:cNvSpPr txBox="1"/>
          <p:nvPr/>
        </p:nvSpPr>
        <p:spPr>
          <a:xfrm>
            <a:off x="5500171" y="1860098"/>
            <a:ext cx="6288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shortest-route evacuation plan prioritizes </a:t>
            </a:r>
            <a:r>
              <a:rPr lang="en-US" b="1" dirty="0"/>
              <a:t>short-term rewards</a:t>
            </a:r>
            <a:r>
              <a:rPr lang="en-US" dirty="0"/>
              <a:t>, directing all EVs to the nearest charging station (#2), which leads to </a:t>
            </a:r>
            <a:r>
              <a:rPr lang="en-US" b="1" dirty="0"/>
              <a:t>traffic congestion and queuing delays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ECM-based optimization adopts a global perspective, distributing EVs across all available charging stations to mitigate traffic congestion and queuing delays.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83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83AA5B-CAEA-54CC-5D2F-5EADC8A1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Sensitivity Analysis of road capacity of different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E1F3D-1AC7-6B6E-2F83-76FDE6AC7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6" y="1423627"/>
            <a:ext cx="5544324" cy="278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C9C4C2-6229-DAA8-F12C-9C76B749C427}"/>
                  </a:ext>
                </a:extLst>
              </p:cNvPr>
              <p:cNvSpPr txBox="1"/>
              <p:nvPr/>
            </p:nvSpPr>
            <p:spPr>
              <a:xfrm>
                <a:off x="277392" y="4545174"/>
                <a:ext cx="5694465" cy="1157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normalized flow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𝑓𝑟𝑒𝑒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of different edges for the Sioux Falls network for various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. 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vehicles/hr.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C9C4C2-6229-DAA8-F12C-9C76B749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2" y="4545174"/>
                <a:ext cx="5694465" cy="1157305"/>
              </a:xfrm>
              <a:prstGeom prst="rect">
                <a:avLst/>
              </a:prstGeom>
              <a:blipFill>
                <a:blip r:embed="rId4"/>
                <a:stretch>
                  <a:fillRect l="-964" r="-107" b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6F4F705-E0C0-1A9D-2941-232D3CA421AE}"/>
              </a:ext>
            </a:extLst>
          </p:cNvPr>
          <p:cNvSpPr txBox="1"/>
          <p:nvPr/>
        </p:nvSpPr>
        <p:spPr>
          <a:xfrm>
            <a:off x="330556" y="6258123"/>
            <a:ext cx="58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D21187-F44A-264C-1819-450E9A200630}"/>
              </a:ext>
            </a:extLst>
          </p:cNvPr>
          <p:cNvSpPr/>
          <p:nvPr/>
        </p:nvSpPr>
        <p:spPr>
          <a:xfrm>
            <a:off x="6155685" y="1461204"/>
            <a:ext cx="5831479" cy="22840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BF69E-0338-5754-EC99-0C7FEAFB950A}"/>
              </a:ext>
            </a:extLst>
          </p:cNvPr>
          <p:cNvSpPr txBox="1"/>
          <p:nvPr/>
        </p:nvSpPr>
        <p:spPr>
          <a:xfrm>
            <a:off x="6299262" y="1619992"/>
            <a:ext cx="5544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Road flow capacity increases as we increase input flow of od -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input flow increases, a </a:t>
            </a:r>
            <a:r>
              <a:rPr lang="en-US" b="1" dirty="0"/>
              <a:t>spillover effect </a:t>
            </a:r>
            <a:r>
              <a:rPr lang="en-US" dirty="0"/>
              <a:t>occurs—some road links reach their free-flow limits, causing excess traffic to be diverted to previously underused links.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38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8C32A-6B74-A5E9-CF1D-8F78540D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6684D1-A97E-CDDB-9584-F7ED6D68C0C7}"/>
              </a:ext>
            </a:extLst>
          </p:cNvPr>
          <p:cNvSpPr txBox="1">
            <a:spLocks/>
          </p:cNvSpPr>
          <p:nvPr/>
        </p:nvSpPr>
        <p:spPr>
          <a:xfrm>
            <a:off x="312907" y="3214305"/>
            <a:ext cx="10515600" cy="552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/>
              <a:t>Future 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D5282F-DAB8-F1BE-A2A1-FFA7F74AE42A}"/>
              </a:ext>
            </a:extLst>
          </p:cNvPr>
          <p:cNvSpPr/>
          <p:nvPr/>
        </p:nvSpPr>
        <p:spPr>
          <a:xfrm>
            <a:off x="503583" y="3885531"/>
            <a:ext cx="11375510" cy="15696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93B80-4E5A-B407-3676-749F3C63DF0D}"/>
              </a:ext>
            </a:extLst>
          </p:cNvPr>
          <p:cNvSpPr txBox="1"/>
          <p:nvPr/>
        </p:nvSpPr>
        <p:spPr>
          <a:xfrm>
            <a:off x="721595" y="3970382"/>
            <a:ext cx="11597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Integration of the ECM with </a:t>
            </a:r>
            <a:r>
              <a:rPr lang="en-US" b="1" dirty="0"/>
              <a:t>mobile chargers </a:t>
            </a:r>
            <a:r>
              <a:rPr lang="en-US" dirty="0"/>
              <a:t>and real-time evacuation planning.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Incorporating </a:t>
            </a:r>
            <a:r>
              <a:rPr lang="en-US" b="1" dirty="0"/>
              <a:t>Bureau of Public Roads (BPR) </a:t>
            </a:r>
            <a:r>
              <a:rPr lang="en-US" dirty="0"/>
              <a:t>function into the ECM model-based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Converting the charging station stoppage time from a parameter to a decision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90145C-4911-D835-B1F1-4BF15EB3E159}"/>
              </a:ext>
            </a:extLst>
          </p:cNvPr>
          <p:cNvSpPr/>
          <p:nvPr/>
        </p:nvSpPr>
        <p:spPr>
          <a:xfrm>
            <a:off x="503583" y="574924"/>
            <a:ext cx="11375510" cy="25925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6D851-233E-98D6-9328-691328742609}"/>
              </a:ext>
            </a:extLst>
          </p:cNvPr>
          <p:cNvSpPr txBox="1"/>
          <p:nvPr/>
        </p:nvSpPr>
        <p:spPr>
          <a:xfrm>
            <a:off x="721595" y="740452"/>
            <a:ext cx="1120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a novel </a:t>
            </a:r>
            <a:r>
              <a:rPr lang="en-US" b="1" dirty="0"/>
              <a:t>equivalent circuit model</a:t>
            </a:r>
            <a:r>
              <a:rPr lang="en-US" dirty="0"/>
              <a:t> to formulate the emergency evacuation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MILP framework provides </a:t>
            </a:r>
            <a:r>
              <a:rPr lang="en-US" b="1" dirty="0"/>
              <a:t>routing and recharging strategies</a:t>
            </a:r>
            <a:r>
              <a:rPr lang="en-US" dirty="0"/>
              <a:t> that minimize overall evacuation time while satisfying flow constraints.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Numerical simulations</a:t>
            </a:r>
            <a:r>
              <a:rPr lang="en-US" dirty="0"/>
              <a:t> based on Sioux Falls demonstrate the effectiveness of the proposed approach under various evacuation scenarios.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AEDA0-82FC-D2E2-98EC-31EDC6BED4D8}"/>
              </a:ext>
            </a:extLst>
          </p:cNvPr>
          <p:cNvSpPr txBox="1"/>
          <p:nvPr/>
        </p:nvSpPr>
        <p:spPr>
          <a:xfrm>
            <a:off x="330556" y="6258123"/>
            <a:ext cx="51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2024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B7FFF8-B903-35FC-3F2A-88760249C3DC}"/>
              </a:ext>
            </a:extLst>
          </p:cNvPr>
          <p:cNvSpPr>
            <a:spLocks noGrp="1"/>
          </p:cNvSpPr>
          <p:nvPr/>
        </p:nvSpPr>
        <p:spPr>
          <a:xfrm>
            <a:off x="2177223" y="1297504"/>
            <a:ext cx="7376674" cy="20247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Thank you</a:t>
            </a:r>
            <a:br>
              <a:rPr lang="en-US" sz="6000" dirty="0"/>
            </a:br>
            <a:br>
              <a:rPr lang="en-US" sz="6000" dirty="0"/>
            </a:br>
            <a:r>
              <a:rPr lang="en-US" sz="2800" b="0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jmoyalan@ucmerced.edu</a:t>
            </a:r>
            <a:br>
              <a:rPr lang="en-US" sz="2800" b="0" u="sng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b="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C1180-7930-6AAF-A12C-DDEC66D06BC0}"/>
              </a:ext>
            </a:extLst>
          </p:cNvPr>
          <p:cNvSpPr txBox="1"/>
          <p:nvPr/>
        </p:nvSpPr>
        <p:spPr>
          <a:xfrm>
            <a:off x="330557" y="6258123"/>
            <a:ext cx="52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447C8-D39E-1C26-1CB1-3DA3C8E7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57" y="2127719"/>
            <a:ext cx="2816087" cy="2816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E9442-CF4C-0ADB-6C53-98C42A13FBFF}"/>
              </a:ext>
            </a:extLst>
          </p:cNvPr>
          <p:cNvSpPr txBox="1"/>
          <p:nvPr/>
        </p:nvSpPr>
        <p:spPr>
          <a:xfrm>
            <a:off x="463826" y="5046966"/>
            <a:ext cx="249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Google Scholar Link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747A86-D654-37E9-9A10-EEEFD1CF3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557" y="2127719"/>
            <a:ext cx="2816087" cy="2816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389952-EA14-123F-AA64-5B7B0E1D4A72}"/>
              </a:ext>
            </a:extLst>
          </p:cNvPr>
          <p:cNvSpPr txBox="1"/>
          <p:nvPr/>
        </p:nvSpPr>
        <p:spPr>
          <a:xfrm>
            <a:off x="8765566" y="5046965"/>
            <a:ext cx="249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LinkedIn Link</a:t>
            </a:r>
          </a:p>
        </p:txBody>
      </p:sp>
    </p:spTree>
    <p:extLst>
      <p:ext uri="{BB962C8B-B14F-4D97-AF65-F5344CB8AC3E}">
        <p14:creationId xmlns:p14="http://schemas.microsoft.com/office/powerpoint/2010/main" val="40177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4FB0A-8387-89E5-235A-F05B70624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16D2D1-24DB-D878-271D-CA358366DF06}"/>
              </a:ext>
            </a:extLst>
          </p:cNvPr>
          <p:cNvSpPr txBox="1"/>
          <p:nvPr/>
        </p:nvSpPr>
        <p:spPr>
          <a:xfrm>
            <a:off x="330556" y="6258123"/>
            <a:ext cx="63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99E004-A117-DE94-DEFD-1E8BB638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Anaheim Transportation Network</a:t>
            </a:r>
            <a:r>
              <a:rPr lang="en-US" sz="2400" baseline="30000" dirty="0"/>
              <a:t>[2]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D8BD2B-CD8B-0B66-2B2D-CEDF82BA1745}"/>
              </a:ext>
            </a:extLst>
          </p:cNvPr>
          <p:cNvSpPr/>
          <p:nvPr/>
        </p:nvSpPr>
        <p:spPr>
          <a:xfrm>
            <a:off x="132511" y="1790804"/>
            <a:ext cx="4357508" cy="2995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616052-ECAE-57E3-1537-5041015CBBD1}"/>
                  </a:ext>
                </a:extLst>
              </p:cNvPr>
              <p:cNvSpPr txBox="1"/>
              <p:nvPr/>
            </p:nvSpPr>
            <p:spPr>
              <a:xfrm>
                <a:off x="964890" y="2043641"/>
                <a:ext cx="3714356" cy="2497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Parameters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Number of nodes: 416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Number of links: 914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Number of (od)-pairs: 6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Charging speed: 50 kW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p>
                    </m:sSubSup>
                  </m:oMath>
                </a14:m>
                <a:r>
                  <a:rPr lang="en-US" dirty="0"/>
                  <a:t>: 1800-12600 vehicles/</a:t>
                </a:r>
                <a:r>
                  <a:rPr lang="en-US" dirty="0" err="1"/>
                  <a:t>hr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: 100 vehicles/</a:t>
                </a:r>
                <a:r>
                  <a:rPr lang="en-US" dirty="0" err="1"/>
                  <a:t>hr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616052-ECAE-57E3-1537-5041015CB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90" y="2043641"/>
                <a:ext cx="3714356" cy="2497094"/>
              </a:xfrm>
              <a:prstGeom prst="rect">
                <a:avLst/>
              </a:prstGeom>
              <a:blipFill>
                <a:blip r:embed="rId2"/>
                <a:stretch>
                  <a:fillRect l="-2459" t="-1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CC0A74-63D0-4513-524D-9C617C5BCA16}"/>
              </a:ext>
            </a:extLst>
          </p:cNvPr>
          <p:cNvSpPr txBox="1"/>
          <p:nvPr/>
        </p:nvSpPr>
        <p:spPr>
          <a:xfrm>
            <a:off x="82063" y="5870952"/>
            <a:ext cx="1188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 Transportation networks for research core team. Technical report, Transportation Networks for Research. URL https://github.com/bstabler/TransportationNetworks.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88D4F-6F22-97B6-AC7B-44506578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66" y="431669"/>
            <a:ext cx="7215934" cy="46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2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CC90D-28FA-8253-55AF-05659AF9B825}"/>
              </a:ext>
            </a:extLst>
          </p:cNvPr>
          <p:cNvSpPr txBox="1"/>
          <p:nvPr/>
        </p:nvSpPr>
        <p:spPr>
          <a:xfrm>
            <a:off x="330557" y="6258123"/>
            <a:ext cx="52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75EC5-40C5-25DB-4B10-086DB0AF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81" y="1959900"/>
            <a:ext cx="7293404" cy="29381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AD24A2-B0A8-7B0D-4618-0A01B07A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98648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Computation time comparison</a:t>
            </a:r>
          </a:p>
        </p:txBody>
      </p:sp>
    </p:spTree>
    <p:extLst>
      <p:ext uri="{BB962C8B-B14F-4D97-AF65-F5344CB8AC3E}">
        <p14:creationId xmlns:p14="http://schemas.microsoft.com/office/powerpoint/2010/main" val="201782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58AF09-2BAF-CABE-0E3B-BE11C1DA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Emergency evacuation problem for Electric Vehicles</a:t>
            </a:r>
            <a:r>
              <a:rPr lang="en-US" sz="2400" baseline="30000" dirty="0"/>
              <a:t>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7ED85-279B-DDE7-5DF8-03B76875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715617"/>
            <a:ext cx="10511535" cy="51794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39DB79-630A-8C27-0C44-F6CA8A16D329}"/>
              </a:ext>
            </a:extLst>
          </p:cNvPr>
          <p:cNvCxnSpPr>
            <a:cxnSpLocks/>
          </p:cNvCxnSpPr>
          <p:nvPr/>
        </p:nvCxnSpPr>
        <p:spPr>
          <a:xfrm flipV="1">
            <a:off x="3893816" y="4605825"/>
            <a:ext cx="326976" cy="5361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7FE4E-51EB-68A8-ADAD-FCA630D789F5}"/>
              </a:ext>
            </a:extLst>
          </p:cNvPr>
          <p:cNvSpPr txBox="1"/>
          <p:nvPr/>
        </p:nvSpPr>
        <p:spPr>
          <a:xfrm>
            <a:off x="3172651" y="5079759"/>
            <a:ext cx="115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Evacuees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C6E5AB-5EE5-A4FD-4C28-38DB2473D739}"/>
              </a:ext>
            </a:extLst>
          </p:cNvPr>
          <p:cNvGrpSpPr/>
          <p:nvPr/>
        </p:nvGrpSpPr>
        <p:grpSpPr>
          <a:xfrm>
            <a:off x="4238918" y="5141659"/>
            <a:ext cx="799653" cy="648906"/>
            <a:chOff x="4635466" y="5626604"/>
            <a:chExt cx="723869" cy="8808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3B6E20-316C-B901-7945-0603081BEA6F}"/>
                </a:ext>
              </a:extLst>
            </p:cNvPr>
            <p:cNvSpPr/>
            <p:nvPr/>
          </p:nvSpPr>
          <p:spPr>
            <a:xfrm>
              <a:off x="4635466" y="5626604"/>
              <a:ext cx="723869" cy="88083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17,200+ Electric Car Icon Stock ...">
              <a:extLst>
                <a:ext uri="{FF2B5EF4-FFF2-40B4-BE49-F238E27FC236}">
                  <a16:creationId xmlns:a16="http://schemas.microsoft.com/office/drawing/2014/main" id="{C4EFA290-9F64-0BAC-9059-FE1CFD563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795" y="5688183"/>
              <a:ext cx="646440" cy="43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7EE993-79E6-012B-5BAC-251889D6A6B3}"/>
              </a:ext>
            </a:extLst>
          </p:cNvPr>
          <p:cNvSpPr txBox="1"/>
          <p:nvPr/>
        </p:nvSpPr>
        <p:spPr>
          <a:xfrm>
            <a:off x="4372124" y="5412635"/>
            <a:ext cx="6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EVs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D93B35-1C02-02BB-EAB7-D8CC2DDC03F8}"/>
              </a:ext>
            </a:extLst>
          </p:cNvPr>
          <p:cNvSpPr/>
          <p:nvPr/>
        </p:nvSpPr>
        <p:spPr>
          <a:xfrm>
            <a:off x="8648245" y="5233370"/>
            <a:ext cx="2907207" cy="72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9B64FC-E860-D3AA-BD73-D2C980F7123A}"/>
              </a:ext>
            </a:extLst>
          </p:cNvPr>
          <p:cNvSpPr/>
          <p:nvPr/>
        </p:nvSpPr>
        <p:spPr>
          <a:xfrm>
            <a:off x="570253" y="3955316"/>
            <a:ext cx="2915478" cy="1939714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F8875-2F54-167C-1B58-56B70A58967E}"/>
              </a:ext>
            </a:extLst>
          </p:cNvPr>
          <p:cNvSpPr txBox="1"/>
          <p:nvPr/>
        </p:nvSpPr>
        <p:spPr>
          <a:xfrm>
            <a:off x="406082" y="3291403"/>
            <a:ext cx="162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Origin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0F5B62-201D-4402-3704-98291DF464E6}"/>
              </a:ext>
            </a:extLst>
          </p:cNvPr>
          <p:cNvSpPr/>
          <p:nvPr/>
        </p:nvSpPr>
        <p:spPr>
          <a:xfrm>
            <a:off x="8705197" y="483944"/>
            <a:ext cx="3173896" cy="1971141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4C461-2ED6-EAED-8D0D-28A9E84C799A}"/>
              </a:ext>
            </a:extLst>
          </p:cNvPr>
          <p:cNvSpPr txBox="1"/>
          <p:nvPr/>
        </p:nvSpPr>
        <p:spPr>
          <a:xfrm>
            <a:off x="8648245" y="-39276"/>
            <a:ext cx="218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Destination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A6A501-4967-82E0-D5E1-B59D5B166A7D}"/>
              </a:ext>
            </a:extLst>
          </p:cNvPr>
          <p:cNvSpPr/>
          <p:nvPr/>
        </p:nvSpPr>
        <p:spPr>
          <a:xfrm rot="1878381">
            <a:off x="3700890" y="4387247"/>
            <a:ext cx="1240762" cy="369332"/>
          </a:xfrm>
          <a:prstGeom prst="rightArrow">
            <a:avLst/>
          </a:prstGeom>
          <a:solidFill>
            <a:srgbClr val="F9B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8D4B70-8D18-D390-5F31-031DA0F848A0}"/>
              </a:ext>
            </a:extLst>
          </p:cNvPr>
          <p:cNvSpPr/>
          <p:nvPr/>
        </p:nvSpPr>
        <p:spPr>
          <a:xfrm rot="20001121">
            <a:off x="4961251" y="4198703"/>
            <a:ext cx="1230185" cy="369332"/>
          </a:xfrm>
          <a:prstGeom prst="rightArrow">
            <a:avLst/>
          </a:prstGeom>
          <a:solidFill>
            <a:srgbClr val="F9B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61D74CF-1A01-B77C-4B27-8E9545F1BC6A}"/>
              </a:ext>
            </a:extLst>
          </p:cNvPr>
          <p:cNvSpPr/>
          <p:nvPr/>
        </p:nvSpPr>
        <p:spPr>
          <a:xfrm rot="20062922">
            <a:off x="7861880" y="2300153"/>
            <a:ext cx="3246667" cy="369332"/>
          </a:xfrm>
          <a:prstGeom prst="rightArrow">
            <a:avLst/>
          </a:prstGeom>
          <a:solidFill>
            <a:srgbClr val="F9B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F6871BF-1D89-C682-19AE-2E4431CCFD1B}"/>
              </a:ext>
            </a:extLst>
          </p:cNvPr>
          <p:cNvSpPr/>
          <p:nvPr/>
        </p:nvSpPr>
        <p:spPr>
          <a:xfrm rot="20062922">
            <a:off x="6187784" y="3479975"/>
            <a:ext cx="1790030" cy="369332"/>
          </a:xfrm>
          <a:prstGeom prst="rightArrow">
            <a:avLst/>
          </a:prstGeom>
          <a:solidFill>
            <a:srgbClr val="F9B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A9063B7-0413-61B4-80A7-BA0FC057CEA7}"/>
              </a:ext>
            </a:extLst>
          </p:cNvPr>
          <p:cNvSpPr/>
          <p:nvPr/>
        </p:nvSpPr>
        <p:spPr>
          <a:xfrm rot="12628380">
            <a:off x="5531002" y="3514956"/>
            <a:ext cx="839638" cy="369332"/>
          </a:xfrm>
          <a:prstGeom prst="rightArrow">
            <a:avLst/>
          </a:prstGeom>
          <a:solidFill>
            <a:srgbClr val="F9B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2711F4-1858-2AB8-334D-436B73576C99}"/>
              </a:ext>
            </a:extLst>
          </p:cNvPr>
          <p:cNvSpPr/>
          <p:nvPr/>
        </p:nvSpPr>
        <p:spPr>
          <a:xfrm rot="20062922">
            <a:off x="5704812" y="3027058"/>
            <a:ext cx="1230185" cy="369332"/>
          </a:xfrm>
          <a:prstGeom prst="rightArrow">
            <a:avLst/>
          </a:prstGeom>
          <a:solidFill>
            <a:srgbClr val="F9B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D6C0220-4488-F97C-55A4-A8936649CE7E}"/>
              </a:ext>
            </a:extLst>
          </p:cNvPr>
          <p:cNvSpPr/>
          <p:nvPr/>
        </p:nvSpPr>
        <p:spPr>
          <a:xfrm rot="12628380">
            <a:off x="5900085" y="2622445"/>
            <a:ext cx="839638" cy="369332"/>
          </a:xfrm>
          <a:prstGeom prst="rightArrow">
            <a:avLst/>
          </a:prstGeom>
          <a:solidFill>
            <a:srgbClr val="F9B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51F83F3-6305-5B5D-D44C-23FD2E7DA013}"/>
              </a:ext>
            </a:extLst>
          </p:cNvPr>
          <p:cNvSpPr/>
          <p:nvPr/>
        </p:nvSpPr>
        <p:spPr>
          <a:xfrm rot="20062922">
            <a:off x="6545985" y="2599556"/>
            <a:ext cx="1230185" cy="369332"/>
          </a:xfrm>
          <a:prstGeom prst="rightArrow">
            <a:avLst/>
          </a:prstGeom>
          <a:solidFill>
            <a:srgbClr val="F9B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158B913-FA60-3184-2FD3-E7099A42203B}"/>
              </a:ext>
            </a:extLst>
          </p:cNvPr>
          <p:cNvSpPr/>
          <p:nvPr/>
        </p:nvSpPr>
        <p:spPr>
          <a:xfrm rot="1586558">
            <a:off x="7475632" y="2681080"/>
            <a:ext cx="839638" cy="369332"/>
          </a:xfrm>
          <a:prstGeom prst="rightArrow">
            <a:avLst/>
          </a:prstGeom>
          <a:solidFill>
            <a:srgbClr val="F9B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BBC7E-5577-A206-F1E2-4DE5B19DF67B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93B22-FF05-6187-B591-0D7308838CC2}"/>
              </a:ext>
            </a:extLst>
          </p:cNvPr>
          <p:cNvSpPr txBox="1"/>
          <p:nvPr/>
        </p:nvSpPr>
        <p:spPr>
          <a:xfrm>
            <a:off x="870333" y="6350508"/>
            <a:ext cx="92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[1] Bell, Michael GH, and Yasunori Iida. </a:t>
            </a:r>
            <a:r>
              <a:rPr lang="en-IN" i="1" dirty="0">
                <a:solidFill>
                  <a:schemeClr val="bg1"/>
                </a:solidFill>
              </a:rPr>
              <a:t>Transportation network analysis</a:t>
            </a:r>
            <a:r>
              <a:rPr lang="en-IN" dirty="0">
                <a:solidFill>
                  <a:schemeClr val="bg1"/>
                </a:solidFill>
              </a:rPr>
              <a:t>. 1997.</a:t>
            </a:r>
          </a:p>
        </p:txBody>
      </p:sp>
    </p:spTree>
    <p:extLst>
      <p:ext uri="{BB962C8B-B14F-4D97-AF65-F5344CB8AC3E}">
        <p14:creationId xmlns:p14="http://schemas.microsoft.com/office/powerpoint/2010/main" val="9006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72329-F0D4-1D92-729B-A0AE15A58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D72719BA-0C8B-B1B5-40A3-89752C9A1187}"/>
              </a:ext>
            </a:extLst>
          </p:cNvPr>
          <p:cNvSpPr txBox="1"/>
          <p:nvPr/>
        </p:nvSpPr>
        <p:spPr>
          <a:xfrm>
            <a:off x="330556" y="6258123"/>
            <a:ext cx="87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FB59BB-4406-AC12-C9F8-5352D4A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Integer Linear program (ILP)  for Emergency Evacuation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856AA0-F01D-EAD0-0E02-72B44543EFAE}"/>
              </a:ext>
            </a:extLst>
          </p:cNvPr>
          <p:cNvSpPr/>
          <p:nvPr/>
        </p:nvSpPr>
        <p:spPr>
          <a:xfrm>
            <a:off x="72277" y="2465731"/>
            <a:ext cx="4890712" cy="15935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BC2310-6710-C116-1DF0-F8C0E72CE57E}"/>
                  </a:ext>
                </a:extLst>
              </p:cNvPr>
              <p:cNvSpPr txBox="1"/>
              <p:nvPr/>
            </p:nvSpPr>
            <p:spPr>
              <a:xfrm>
                <a:off x="387984" y="2579242"/>
                <a:ext cx="4376509" cy="1420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𝑐h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BC2310-6710-C116-1DF0-F8C0E72CE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84" y="2579242"/>
                <a:ext cx="4376509" cy="1420582"/>
              </a:xfrm>
              <a:prstGeom prst="rect">
                <a:avLst/>
              </a:prstGeom>
              <a:blipFill>
                <a:blip r:embed="rId2"/>
                <a:stretch>
                  <a:fillRect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F3230B6-F3F3-8988-9796-175441240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70" y="889175"/>
            <a:ext cx="5244703" cy="2498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CCACFA-67B2-EDB2-A518-9450D8744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36" y="3669408"/>
            <a:ext cx="5372769" cy="2238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866003-BCF7-F4E3-6756-84A8BEF6D176}"/>
                  </a:ext>
                </a:extLst>
              </p:cNvPr>
              <p:cNvSpPr txBox="1"/>
              <p:nvPr/>
            </p:nvSpPr>
            <p:spPr>
              <a:xfrm>
                <a:off x="10776358" y="2090392"/>
                <a:ext cx="128016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Sufficient initial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866003-BCF7-F4E3-6756-84A8BEF6D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358" y="2090392"/>
                <a:ext cx="1280160" cy="946991"/>
              </a:xfrm>
              <a:prstGeom prst="rect">
                <a:avLst/>
              </a:prstGeom>
              <a:blipFill>
                <a:blip r:embed="rId5"/>
                <a:stretch>
                  <a:fillRect l="-4286" t="-3871" r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FC2C8-D3D1-717A-AC16-76A8C622727D}"/>
                  </a:ext>
                </a:extLst>
              </p:cNvPr>
              <p:cNvSpPr txBox="1"/>
              <p:nvPr/>
            </p:nvSpPr>
            <p:spPr>
              <a:xfrm>
                <a:off x="10776358" y="4617018"/>
                <a:ext cx="128016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Insufficient initial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FC2C8-D3D1-717A-AC16-76A8C622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358" y="4617018"/>
                <a:ext cx="1280160" cy="946991"/>
              </a:xfrm>
              <a:prstGeom prst="rect">
                <a:avLst/>
              </a:prstGeom>
              <a:blipFill>
                <a:blip r:embed="rId6"/>
                <a:stretch>
                  <a:fillRect l="-4286" t="-3205" r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2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781C0-C2C2-6217-0A80-B0EC2AE07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1A85B0-403B-06A9-5949-EA8E95D4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Sensitivity Analysis of port capacity of different charging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E9D32-EE16-D62D-DEDF-353CC3F5E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50" y="1016243"/>
            <a:ext cx="5657508" cy="3276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175EE2-99BF-9775-2910-330ABDFA1221}"/>
                  </a:ext>
                </a:extLst>
              </p:cNvPr>
              <p:cNvSpPr txBox="1"/>
              <p:nvPr/>
            </p:nvSpPr>
            <p:spPr>
              <a:xfrm>
                <a:off x="6564761" y="4612759"/>
                <a:ext cx="5349847" cy="99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normalized flow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fixed charging stations (FCS) for the Sioux Falls network for various values of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3C8CED-1DC4-E59E-BF6C-5F59C573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761" y="4612759"/>
                <a:ext cx="5349847" cy="994118"/>
              </a:xfrm>
              <a:prstGeom prst="rect">
                <a:avLst/>
              </a:prstGeom>
              <a:blipFill>
                <a:blip r:embed="rId5"/>
                <a:stretch>
                  <a:fillRect l="-1026" t="-1227" b="-7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556625-B4C7-63E8-DB08-A78F721C8FB1}"/>
              </a:ext>
            </a:extLst>
          </p:cNvPr>
          <p:cNvSpPr txBox="1"/>
          <p:nvPr/>
        </p:nvSpPr>
        <p:spPr>
          <a:xfrm>
            <a:off x="330556" y="6258123"/>
            <a:ext cx="57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2892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91999-9936-E4D3-BDDE-05F534E5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F489810-C750-F1A1-996A-BC042D8C0389}"/>
              </a:ext>
            </a:extLst>
          </p:cNvPr>
          <p:cNvGrpSpPr/>
          <p:nvPr/>
        </p:nvGrpSpPr>
        <p:grpSpPr>
          <a:xfrm>
            <a:off x="954157" y="715617"/>
            <a:ext cx="10601295" cy="5238170"/>
            <a:chOff x="954157" y="715617"/>
            <a:chExt cx="10601295" cy="52381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3CC19F-578C-A5D4-7868-1E5802AF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157" y="715617"/>
              <a:ext cx="10511535" cy="517941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CB28D8-C035-093B-F4C7-E69AFBF19808}"/>
                </a:ext>
              </a:extLst>
            </p:cNvPr>
            <p:cNvSpPr/>
            <p:nvPr/>
          </p:nvSpPr>
          <p:spPr>
            <a:xfrm>
              <a:off x="8648245" y="5233370"/>
              <a:ext cx="2907207" cy="720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8FB51-FD49-DB5B-E298-C8567FA6DE5A}"/>
              </a:ext>
            </a:extLst>
          </p:cNvPr>
          <p:cNvCxnSpPr>
            <a:cxnSpLocks/>
          </p:cNvCxnSpPr>
          <p:nvPr/>
        </p:nvCxnSpPr>
        <p:spPr>
          <a:xfrm flipV="1">
            <a:off x="3893816" y="4605825"/>
            <a:ext cx="326976" cy="5361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826F37-8345-AE51-6077-CE2DDDA64EB7}"/>
              </a:ext>
            </a:extLst>
          </p:cNvPr>
          <p:cNvSpPr txBox="1"/>
          <p:nvPr/>
        </p:nvSpPr>
        <p:spPr>
          <a:xfrm>
            <a:off x="3172651" y="5079759"/>
            <a:ext cx="115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Evacuees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01C4CA-C0A2-FDF7-48C8-0CB6856F61CD}"/>
              </a:ext>
            </a:extLst>
          </p:cNvPr>
          <p:cNvGrpSpPr/>
          <p:nvPr/>
        </p:nvGrpSpPr>
        <p:grpSpPr>
          <a:xfrm>
            <a:off x="4238918" y="5141659"/>
            <a:ext cx="799653" cy="648906"/>
            <a:chOff x="4635466" y="5626604"/>
            <a:chExt cx="723869" cy="8808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5BC41B-BB2A-8DAA-E464-A619A5088F02}"/>
                </a:ext>
              </a:extLst>
            </p:cNvPr>
            <p:cNvSpPr/>
            <p:nvPr/>
          </p:nvSpPr>
          <p:spPr>
            <a:xfrm>
              <a:off x="4635466" y="5626604"/>
              <a:ext cx="723869" cy="88083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17,200+ Electric Car Icon Stock ...">
              <a:extLst>
                <a:ext uri="{FF2B5EF4-FFF2-40B4-BE49-F238E27FC236}">
                  <a16:creationId xmlns:a16="http://schemas.microsoft.com/office/drawing/2014/main" id="{ED774FD7-75F3-2644-5B0D-1E5768DC7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795" y="5688183"/>
              <a:ext cx="646440" cy="43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7F0813-4BC1-5362-4EA3-1FC073C92664}"/>
              </a:ext>
            </a:extLst>
          </p:cNvPr>
          <p:cNvSpPr txBox="1"/>
          <p:nvPr/>
        </p:nvSpPr>
        <p:spPr>
          <a:xfrm>
            <a:off x="4372124" y="5412635"/>
            <a:ext cx="6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EVs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5C30E9-1C01-C57E-2357-705843001D18}"/>
              </a:ext>
            </a:extLst>
          </p:cNvPr>
          <p:cNvGrpSpPr/>
          <p:nvPr/>
        </p:nvGrpSpPr>
        <p:grpSpPr>
          <a:xfrm>
            <a:off x="8124537" y="270353"/>
            <a:ext cx="4067463" cy="2668430"/>
            <a:chOff x="8124537" y="270353"/>
            <a:chExt cx="4067463" cy="26684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C08AC29-65DF-EE6C-8F9E-58A7069E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" b="25943"/>
            <a:stretch/>
          </p:blipFill>
          <p:spPr>
            <a:xfrm>
              <a:off x="8378265" y="653471"/>
              <a:ext cx="3813735" cy="190219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580B7A-189B-F1A2-0701-3FE1407ACB10}"/>
                </a:ext>
              </a:extLst>
            </p:cNvPr>
            <p:cNvSpPr txBox="1"/>
            <p:nvPr/>
          </p:nvSpPr>
          <p:spPr>
            <a:xfrm>
              <a:off x="8391129" y="270353"/>
              <a:ext cx="3748184" cy="46166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Traffic Congestion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CCF2F8-A4B2-A26E-0252-998B030437AA}"/>
                </a:ext>
              </a:extLst>
            </p:cNvPr>
            <p:cNvSpPr txBox="1"/>
            <p:nvPr/>
          </p:nvSpPr>
          <p:spPr>
            <a:xfrm>
              <a:off x="8124537" y="2661784"/>
              <a:ext cx="3748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Lake Toahoe, Caldor Fire Source: Josh Edelson, AFP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EA4C3C-8307-967D-734A-947EE86C060B}"/>
              </a:ext>
            </a:extLst>
          </p:cNvPr>
          <p:cNvGrpSpPr/>
          <p:nvPr/>
        </p:nvGrpSpPr>
        <p:grpSpPr>
          <a:xfrm>
            <a:off x="650155" y="632906"/>
            <a:ext cx="7281792" cy="3677333"/>
            <a:chOff x="650155" y="632906"/>
            <a:chExt cx="7281792" cy="36773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3A5B8C-CCB5-8574-2EAE-BC4755AB276C}"/>
                </a:ext>
              </a:extLst>
            </p:cNvPr>
            <p:cNvSpPr txBox="1"/>
            <p:nvPr/>
          </p:nvSpPr>
          <p:spPr>
            <a:xfrm>
              <a:off x="943933" y="780292"/>
              <a:ext cx="3338431" cy="46166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Power Outage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667B6F5-CBB3-6EB5-362C-F9FD3544C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4111" y="1287460"/>
              <a:ext cx="1981477" cy="123842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337FBD-6528-2F16-5D30-50AE94B1E4D6}"/>
                </a:ext>
              </a:extLst>
            </p:cNvPr>
            <p:cNvSpPr/>
            <p:nvPr/>
          </p:nvSpPr>
          <p:spPr>
            <a:xfrm>
              <a:off x="650155" y="632906"/>
              <a:ext cx="3939712" cy="210818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89E1590-5DA3-EF94-AFA7-616E3B74F60D}"/>
                </a:ext>
              </a:extLst>
            </p:cNvPr>
            <p:cNvGrpSpPr/>
            <p:nvPr/>
          </p:nvGrpSpPr>
          <p:grpSpPr>
            <a:xfrm>
              <a:off x="4893869" y="2008234"/>
              <a:ext cx="3038078" cy="2302005"/>
              <a:chOff x="4893869" y="2008234"/>
              <a:chExt cx="3038078" cy="230200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71671D3-93CE-8085-4928-DDCDEA90797A}"/>
                  </a:ext>
                </a:extLst>
              </p:cNvPr>
              <p:cNvSpPr/>
              <p:nvPr/>
            </p:nvSpPr>
            <p:spPr>
              <a:xfrm>
                <a:off x="4893869" y="2741092"/>
                <a:ext cx="3038078" cy="15691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32C0FD-47E5-BB8A-B916-9C80EB72AD13}"/>
                  </a:ext>
                </a:extLst>
              </p:cNvPr>
              <p:cNvSpPr txBox="1"/>
              <p:nvPr/>
            </p:nvSpPr>
            <p:spPr>
              <a:xfrm>
                <a:off x="4893869" y="2008234"/>
                <a:ext cx="3038078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Charging Congestion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79BEB08-3F63-C1C6-75FF-FC17F5ED372A}"/>
                  </a:ext>
                </a:extLst>
              </p:cNvPr>
              <p:cNvSpPr/>
              <p:nvPr/>
            </p:nvSpPr>
            <p:spPr>
              <a:xfrm>
                <a:off x="6465595" y="3052348"/>
                <a:ext cx="986072" cy="2634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Charger 1</a:t>
                </a:r>
              </a:p>
            </p:txBody>
          </p:sp>
          <p:pic>
            <p:nvPicPr>
              <p:cNvPr id="32" name="Graphic 31" descr="Car outline">
                <a:extLst>
                  <a:ext uri="{FF2B5EF4-FFF2-40B4-BE49-F238E27FC236}">
                    <a16:creationId xmlns:a16="http://schemas.microsoft.com/office/drawing/2014/main" id="{0A982BFF-AB84-3D3B-DD68-3360E6E5C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63601" y="3020513"/>
                <a:ext cx="369332" cy="369332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E40357-B03B-D1E8-3D0A-8ADCD61E65C9}"/>
                  </a:ext>
                </a:extLst>
              </p:cNvPr>
              <p:cNvSpPr/>
              <p:nvPr/>
            </p:nvSpPr>
            <p:spPr>
              <a:xfrm>
                <a:off x="6460375" y="3372522"/>
                <a:ext cx="986072" cy="2634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Charger 2</a:t>
                </a:r>
              </a:p>
            </p:txBody>
          </p:sp>
          <p:pic>
            <p:nvPicPr>
              <p:cNvPr id="34" name="Graphic 33" descr="Car outline">
                <a:extLst>
                  <a:ext uri="{FF2B5EF4-FFF2-40B4-BE49-F238E27FC236}">
                    <a16:creationId xmlns:a16="http://schemas.microsoft.com/office/drawing/2014/main" id="{8C5698B3-A061-2582-EA98-A2EFCAB47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58381" y="3340687"/>
                <a:ext cx="369332" cy="369332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8AAEA5-0F21-8EB1-76D0-FA021FC9082B}"/>
                  </a:ext>
                </a:extLst>
              </p:cNvPr>
              <p:cNvSpPr/>
              <p:nvPr/>
            </p:nvSpPr>
            <p:spPr>
              <a:xfrm>
                <a:off x="6453370" y="3674186"/>
                <a:ext cx="986072" cy="2634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Charger 3</a:t>
                </a:r>
              </a:p>
            </p:txBody>
          </p:sp>
          <p:pic>
            <p:nvPicPr>
              <p:cNvPr id="36" name="Graphic 35" descr="Car outline">
                <a:extLst>
                  <a:ext uri="{FF2B5EF4-FFF2-40B4-BE49-F238E27FC236}">
                    <a16:creationId xmlns:a16="http://schemas.microsoft.com/office/drawing/2014/main" id="{848664F8-0955-19E6-58DC-B2C72EAB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51376" y="364235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31C546-0BDF-0DA6-F44C-901F6AF7E8EF}"/>
                  </a:ext>
                </a:extLst>
              </p:cNvPr>
              <p:cNvSpPr/>
              <p:nvPr/>
            </p:nvSpPr>
            <p:spPr>
              <a:xfrm>
                <a:off x="6445570" y="3972742"/>
                <a:ext cx="986072" cy="2634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Charger 4</a:t>
                </a:r>
              </a:p>
            </p:txBody>
          </p:sp>
          <p:pic>
            <p:nvPicPr>
              <p:cNvPr id="38" name="Graphic 37" descr="Car outline">
                <a:extLst>
                  <a:ext uri="{FF2B5EF4-FFF2-40B4-BE49-F238E27FC236}">
                    <a16:creationId xmlns:a16="http://schemas.microsoft.com/office/drawing/2014/main" id="{BA07B804-4E07-4754-85C0-A8F8AD597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43576" y="3940907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39" name="Graphic 38" descr="Car outline">
                <a:extLst>
                  <a:ext uri="{FF2B5EF4-FFF2-40B4-BE49-F238E27FC236}">
                    <a16:creationId xmlns:a16="http://schemas.microsoft.com/office/drawing/2014/main" id="{F6CC3A77-9A2D-DCD0-6696-719D09DFA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61031" y="3603410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40" name="Graphic 39" descr="Car outline">
                <a:extLst>
                  <a:ext uri="{FF2B5EF4-FFF2-40B4-BE49-F238E27FC236}">
                    <a16:creationId xmlns:a16="http://schemas.microsoft.com/office/drawing/2014/main" id="{D235D002-4300-3D9C-26CE-09C4D55F4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34430" y="3621260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41" name="Graphic 40" descr="Car outline">
                <a:extLst>
                  <a:ext uri="{FF2B5EF4-FFF2-40B4-BE49-F238E27FC236}">
                    <a16:creationId xmlns:a16="http://schemas.microsoft.com/office/drawing/2014/main" id="{D1F08BF8-13A0-ABFA-C721-FF1C4583A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9145" y="3346471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42" name="Graphic 41" descr="Car outline">
                <a:extLst>
                  <a:ext uri="{FF2B5EF4-FFF2-40B4-BE49-F238E27FC236}">
                    <a16:creationId xmlns:a16="http://schemas.microsoft.com/office/drawing/2014/main" id="{194396EE-FD26-F9BA-3B9F-374FA21A9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65347" y="3046520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43" name="Graphic 42" descr="Car outline">
                <a:extLst>
                  <a:ext uri="{FF2B5EF4-FFF2-40B4-BE49-F238E27FC236}">
                    <a16:creationId xmlns:a16="http://schemas.microsoft.com/office/drawing/2014/main" id="{0F9A11F8-D47B-552B-8D36-BA0E64D9B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56067" y="3903361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44" name="Graphic 43" descr="Car outline">
                <a:extLst>
                  <a:ext uri="{FF2B5EF4-FFF2-40B4-BE49-F238E27FC236}">
                    <a16:creationId xmlns:a16="http://schemas.microsoft.com/office/drawing/2014/main" id="{075F9927-F81A-A2C9-D3C1-5ABDC7928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43429" y="3891751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45" name="Graphic 44" descr="Car outline">
                <a:extLst>
                  <a:ext uri="{FF2B5EF4-FFF2-40B4-BE49-F238E27FC236}">
                    <a16:creationId xmlns:a16="http://schemas.microsoft.com/office/drawing/2014/main" id="{64F00964-D60F-040C-7814-367737EDC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70833" y="3310619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46" name="Graphic 45" descr="Car outline">
                <a:extLst>
                  <a:ext uri="{FF2B5EF4-FFF2-40B4-BE49-F238E27FC236}">
                    <a16:creationId xmlns:a16="http://schemas.microsoft.com/office/drawing/2014/main" id="{F53956BC-1858-C1CA-06B1-6362283B0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32239" y="3020513"/>
                <a:ext cx="369332" cy="369332"/>
              </a:xfrm>
              <a:prstGeom prst="rect">
                <a:avLst/>
              </a:prstGeom>
            </p:spPr>
          </p:pic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0CC7F9-CA84-5B31-5E4C-4EB1058E58EE}"/>
              </a:ext>
            </a:extLst>
          </p:cNvPr>
          <p:cNvGrpSpPr/>
          <p:nvPr/>
        </p:nvGrpSpPr>
        <p:grpSpPr>
          <a:xfrm>
            <a:off x="7160451" y="4416524"/>
            <a:ext cx="4877122" cy="1569147"/>
            <a:chOff x="7262191" y="4310239"/>
            <a:chExt cx="4877122" cy="156914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7DE4A1D-E930-795E-A971-2B6586274E7E}"/>
                </a:ext>
              </a:extLst>
            </p:cNvPr>
            <p:cNvSpPr/>
            <p:nvPr/>
          </p:nvSpPr>
          <p:spPr>
            <a:xfrm>
              <a:off x="7262191" y="4310239"/>
              <a:ext cx="4877122" cy="15691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440DD5-0309-439F-E724-65B129203FEA}"/>
                </a:ext>
              </a:extLst>
            </p:cNvPr>
            <p:cNvSpPr txBox="1"/>
            <p:nvPr/>
          </p:nvSpPr>
          <p:spPr>
            <a:xfrm>
              <a:off x="7473624" y="4522140"/>
              <a:ext cx="44924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Need of optimal vehicle routing and charging algorithm to alleviate these challenges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78A341C-C50E-695A-A656-7AA5361BFA71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0D986B-8135-9AEC-C863-176C543E7870}"/>
              </a:ext>
            </a:extLst>
          </p:cNvPr>
          <p:cNvSpPr txBox="1"/>
          <p:nvPr/>
        </p:nvSpPr>
        <p:spPr>
          <a:xfrm>
            <a:off x="870333" y="6350508"/>
            <a:ext cx="92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[1] Bell, Michael GH, and Yasunori Iida. </a:t>
            </a:r>
            <a:r>
              <a:rPr lang="en-IN" i="1" dirty="0">
                <a:solidFill>
                  <a:schemeClr val="bg1"/>
                </a:solidFill>
              </a:rPr>
              <a:t>Transportation network analysis</a:t>
            </a:r>
            <a:r>
              <a:rPr lang="en-IN" dirty="0">
                <a:solidFill>
                  <a:schemeClr val="bg1"/>
                </a:solidFill>
              </a:rPr>
              <a:t>. 1997.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30A12D4-75DB-A591-31DE-44C504CCE5C5}"/>
              </a:ext>
            </a:extLst>
          </p:cNvPr>
          <p:cNvSpPr txBox="1">
            <a:spLocks/>
          </p:cNvSpPr>
          <p:nvPr/>
        </p:nvSpPr>
        <p:spPr>
          <a:xfrm>
            <a:off x="312907" y="22372"/>
            <a:ext cx="10515600" cy="552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/>
              <a:t>Emergency evacuation problem for Electric Vehicles</a:t>
            </a:r>
            <a:r>
              <a:rPr lang="en-US" sz="2400" baseline="30000"/>
              <a:t>[1]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30870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13488EA-5F5F-9628-14FE-119C9E6C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Equivalent Circuit Model (ECM) for Transportation Network</a:t>
            </a:r>
            <a:r>
              <a:rPr lang="en-US" sz="2400" baseline="30000" dirty="0"/>
              <a:t>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D83B8-335F-9A7C-3513-8A5C5750F86C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909FF-2AD3-5414-9660-256142BA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3" y="574924"/>
            <a:ext cx="11997014" cy="5491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1B3E-49C6-AAA8-02BA-DACE7352A451}"/>
              </a:ext>
            </a:extLst>
          </p:cNvPr>
          <p:cNvSpPr txBox="1"/>
          <p:nvPr/>
        </p:nvSpPr>
        <p:spPr>
          <a:xfrm>
            <a:off x="870333" y="6218518"/>
            <a:ext cx="92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[2] </a:t>
            </a:r>
            <a:r>
              <a:rPr lang="en-US" dirty="0">
                <a:solidFill>
                  <a:schemeClr val="bg1"/>
                </a:solidFill>
              </a:rPr>
              <a:t>Wunsche, Stefan, et al. "Electro-thermal circuit simulation using simulator coupling." </a:t>
            </a:r>
            <a:r>
              <a:rPr lang="en-US" i="1" dirty="0">
                <a:solidFill>
                  <a:schemeClr val="bg1"/>
                </a:solidFill>
              </a:rPr>
              <a:t>IEEE Transactions on very large-scale integration (VLSI) systems</a:t>
            </a:r>
            <a:r>
              <a:rPr lang="en-US" dirty="0">
                <a:solidFill>
                  <a:schemeClr val="bg1"/>
                </a:solidFill>
              </a:rPr>
              <a:t> 5.3 (2002): 277-282.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A8AA2-9505-4AC2-0473-40B54292C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F1AE0EC-FADB-69EE-3349-C5ECBDC5F9CC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A5D6C4-5729-9C7B-593C-0DF499E3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Equivalent Circuit Model (ECM) for Transportation Network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B13521-B447-D0FD-C513-D955203BD4A8}"/>
              </a:ext>
            </a:extLst>
          </p:cNvPr>
          <p:cNvSpPr/>
          <p:nvPr/>
        </p:nvSpPr>
        <p:spPr>
          <a:xfrm>
            <a:off x="6854729" y="4568613"/>
            <a:ext cx="4485897" cy="838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7EF95C-0ACA-1752-0F45-74E522313E2A}"/>
              </a:ext>
            </a:extLst>
          </p:cNvPr>
          <p:cNvGrpSpPr/>
          <p:nvPr/>
        </p:nvGrpSpPr>
        <p:grpSpPr>
          <a:xfrm>
            <a:off x="174514" y="1016244"/>
            <a:ext cx="5597768" cy="2273536"/>
            <a:chOff x="174513" y="1016243"/>
            <a:chExt cx="5126853" cy="18292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763A18-C9F6-BABB-DCE7-666AEC5C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513" y="1016243"/>
              <a:ext cx="5126853" cy="18292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F3B35A-BB22-FAC4-B120-BA009917B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690" y="2466093"/>
              <a:ext cx="324084" cy="25855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728F27-1BF5-6668-D52C-5B6777804A10}"/>
              </a:ext>
            </a:extLst>
          </p:cNvPr>
          <p:cNvGrpSpPr/>
          <p:nvPr/>
        </p:nvGrpSpPr>
        <p:grpSpPr>
          <a:xfrm>
            <a:off x="0" y="3575202"/>
            <a:ext cx="5772281" cy="2334831"/>
            <a:chOff x="0" y="3340754"/>
            <a:chExt cx="6404487" cy="25010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51C00B-7FE4-6A97-B718-1BA6BABB6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40754"/>
              <a:ext cx="6404487" cy="250100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3C5611-CE06-A023-DBFD-8AF009B17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414" y="5405000"/>
              <a:ext cx="552551" cy="32515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4DE14F1-FABA-83BC-3DF9-9B3F19317CF1}"/>
              </a:ext>
            </a:extLst>
          </p:cNvPr>
          <p:cNvSpPr txBox="1"/>
          <p:nvPr/>
        </p:nvSpPr>
        <p:spPr>
          <a:xfrm>
            <a:off x="8363121" y="3775450"/>
            <a:ext cx="22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ECM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2FC279-BED7-4412-AB17-03E04526AB21}"/>
                  </a:ext>
                </a:extLst>
              </p:cNvPr>
              <p:cNvSpPr txBox="1"/>
              <p:nvPr/>
            </p:nvSpPr>
            <p:spPr>
              <a:xfrm>
                <a:off x="6943016" y="4656900"/>
                <a:ext cx="4485897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Decision variables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</m:oMath>
                </a14:m>
                <a:r>
                  <a:rPr lang="en-US" dirty="0"/>
                  <a:t> which take Boolean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2FC279-BED7-4412-AB17-03E04526A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016" y="4656900"/>
                <a:ext cx="4485897" cy="668645"/>
              </a:xfrm>
              <a:prstGeom prst="rect">
                <a:avLst/>
              </a:prstGeom>
              <a:blipFill>
                <a:blip r:embed="rId5"/>
                <a:stretch>
                  <a:fillRect l="-1223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D35D1C39-C682-F4F2-BACC-02B1FE8BA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7959" y="861856"/>
            <a:ext cx="5528698" cy="270310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4D2D531-D99B-70F4-3432-9BC64172BC41}"/>
              </a:ext>
            </a:extLst>
          </p:cNvPr>
          <p:cNvSpPr/>
          <p:nvPr/>
        </p:nvSpPr>
        <p:spPr>
          <a:xfrm rot="1878381">
            <a:off x="1464069" y="2367398"/>
            <a:ext cx="1240762" cy="20554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60F2BC-05AA-3447-541A-4F9E106B24DC}"/>
              </a:ext>
            </a:extLst>
          </p:cNvPr>
          <p:cNvSpPr/>
          <p:nvPr/>
        </p:nvSpPr>
        <p:spPr>
          <a:xfrm rot="20891987">
            <a:off x="3024777" y="2430084"/>
            <a:ext cx="2077819" cy="20973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137D62D-28B2-1427-AC1D-DA8027A46BDD}"/>
              </a:ext>
            </a:extLst>
          </p:cNvPr>
          <p:cNvSpPr/>
          <p:nvPr/>
        </p:nvSpPr>
        <p:spPr>
          <a:xfrm rot="19869254">
            <a:off x="1464070" y="1515910"/>
            <a:ext cx="1240762" cy="20554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077F815-F290-2B7B-87A7-F5D9ACB3B22D}"/>
              </a:ext>
            </a:extLst>
          </p:cNvPr>
          <p:cNvSpPr/>
          <p:nvPr/>
        </p:nvSpPr>
        <p:spPr>
          <a:xfrm rot="1111911">
            <a:off x="2988446" y="1579932"/>
            <a:ext cx="2107129" cy="2483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3C02A-1791-2C4D-6A5D-54876D90B91C}"/>
              </a:ext>
            </a:extLst>
          </p:cNvPr>
          <p:cNvSpPr/>
          <p:nvPr/>
        </p:nvSpPr>
        <p:spPr>
          <a:xfrm>
            <a:off x="3820774" y="4358717"/>
            <a:ext cx="400833" cy="37578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B48D8-73FA-B9EB-8708-5F6BC7199203}"/>
              </a:ext>
            </a:extLst>
          </p:cNvPr>
          <p:cNvSpPr txBox="1"/>
          <p:nvPr/>
        </p:nvSpPr>
        <p:spPr>
          <a:xfrm>
            <a:off x="3650530" y="3852393"/>
            <a:ext cx="1142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No charging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9C84F-19BF-9457-D5DF-D6FC1B05BFF6}"/>
              </a:ext>
            </a:extLst>
          </p:cNvPr>
          <p:cNvSpPr txBox="1"/>
          <p:nvPr/>
        </p:nvSpPr>
        <p:spPr>
          <a:xfrm>
            <a:off x="2454210" y="4349123"/>
            <a:ext cx="150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Choose charging</a:t>
            </a:r>
          </a:p>
        </p:txBody>
      </p:sp>
    </p:spTree>
    <p:extLst>
      <p:ext uri="{BB962C8B-B14F-4D97-AF65-F5344CB8AC3E}">
        <p14:creationId xmlns:p14="http://schemas.microsoft.com/office/powerpoint/2010/main" val="420964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  <p:bldP spid="2" grpId="0" animBg="1"/>
      <p:bldP spid="2" grpId="1" animBg="1"/>
      <p:bldP spid="3" grpId="0" animBg="1"/>
      <p:bldP spid="3" grpId="1" animBg="1"/>
      <p:bldP spid="4" grpId="0" animBg="1"/>
      <p:bldP spid="5" grpId="0" animBg="1"/>
      <p:bldP spid="6" grpId="0" animBg="1"/>
      <p:bldP spid="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61028-33A5-3A55-C9E3-1A68DE0CA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0D0E970-DFEA-CA75-64EF-5091F6A498B6}"/>
              </a:ext>
            </a:extLst>
          </p:cNvPr>
          <p:cNvSpPr/>
          <p:nvPr/>
        </p:nvSpPr>
        <p:spPr>
          <a:xfrm>
            <a:off x="6248400" y="5483324"/>
            <a:ext cx="2681261" cy="5525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6F6B9C-5E74-126D-AD39-6ED71F7FAE3D}"/>
              </a:ext>
            </a:extLst>
          </p:cNvPr>
          <p:cNvSpPr/>
          <p:nvPr/>
        </p:nvSpPr>
        <p:spPr>
          <a:xfrm>
            <a:off x="6344012" y="4767643"/>
            <a:ext cx="2585649" cy="5525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8508FF-8126-F6D6-0636-B23278B965E5}"/>
              </a:ext>
            </a:extLst>
          </p:cNvPr>
          <p:cNvSpPr/>
          <p:nvPr/>
        </p:nvSpPr>
        <p:spPr>
          <a:xfrm>
            <a:off x="6096000" y="3952473"/>
            <a:ext cx="2585649" cy="5525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292BE-9F9A-F2E6-1039-55C5FCFC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36" y="820705"/>
            <a:ext cx="5148539" cy="16479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1D3091-D972-67AB-52EF-887F3444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Integer Linear program (ILP)  for Emergency Evacuation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5C16DF-70FF-BE2D-4C71-CF9BD31C1958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3C9A03-C98E-B3F7-3B9D-5E23B556BC5E}"/>
              </a:ext>
            </a:extLst>
          </p:cNvPr>
          <p:cNvSpPr/>
          <p:nvPr/>
        </p:nvSpPr>
        <p:spPr>
          <a:xfrm>
            <a:off x="192091" y="3775450"/>
            <a:ext cx="4890712" cy="22618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60EBF-5BFC-2C01-F3AB-65DE9F625842}"/>
                  </a:ext>
                </a:extLst>
              </p:cNvPr>
              <p:cNvSpPr txBox="1"/>
              <p:nvPr/>
            </p:nvSpPr>
            <p:spPr>
              <a:xfrm>
                <a:off x="507798" y="3878050"/>
                <a:ext cx="4376509" cy="215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𝑐h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60EBF-5BFC-2C01-F3AB-65DE9F62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8" y="3878050"/>
                <a:ext cx="4376509" cy="2159245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AC199F1-F86F-1EE0-0475-3CE31E9F7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6" y="3065425"/>
            <a:ext cx="4243000" cy="446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43FA6C-8FF9-BB72-9AF3-95837A214ED0}"/>
                  </a:ext>
                </a:extLst>
              </p:cNvPr>
              <p:cNvSpPr txBox="1"/>
              <p:nvPr/>
            </p:nvSpPr>
            <p:spPr>
              <a:xfrm>
                <a:off x="1893347" y="2458389"/>
                <a:ext cx="7963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43FA6C-8FF9-BB72-9AF3-95837A214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47" y="2458389"/>
                <a:ext cx="79633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73AD5B4-59E1-4F8A-D2C4-36AE54B16739}"/>
              </a:ext>
            </a:extLst>
          </p:cNvPr>
          <p:cNvSpPr txBox="1"/>
          <p:nvPr/>
        </p:nvSpPr>
        <p:spPr>
          <a:xfrm>
            <a:off x="8539354" y="3388461"/>
            <a:ext cx="22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ECM 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D805C-6E27-6610-FC24-2F5957A03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034" y="519041"/>
            <a:ext cx="5528698" cy="27031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8F7C4CE-2E60-FAC4-963E-7FCD0058D588}"/>
              </a:ext>
            </a:extLst>
          </p:cNvPr>
          <p:cNvGrpSpPr/>
          <p:nvPr/>
        </p:nvGrpSpPr>
        <p:grpSpPr>
          <a:xfrm>
            <a:off x="1450226" y="519041"/>
            <a:ext cx="3678954" cy="2236695"/>
            <a:chOff x="-851658" y="1820521"/>
            <a:chExt cx="3268945" cy="1898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372144-B152-0B59-0EDA-49689E7AEB74}"/>
                </a:ext>
              </a:extLst>
            </p:cNvPr>
            <p:cNvSpPr/>
            <p:nvPr/>
          </p:nvSpPr>
          <p:spPr>
            <a:xfrm>
              <a:off x="-851658" y="1820521"/>
              <a:ext cx="3268945" cy="1698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65102B-E29B-C967-3016-CAD4178B5C08}"/>
                    </a:ext>
                  </a:extLst>
                </p:cNvPr>
                <p:cNvSpPr txBox="1"/>
                <p:nvPr/>
              </p:nvSpPr>
              <p:spPr>
                <a:xfrm>
                  <a:off x="-749498" y="2088191"/>
                  <a:ext cx="2949203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65102B-E29B-C967-3016-CAD4178B5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9498" y="2088191"/>
                  <a:ext cx="2949203" cy="16312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9380DD-087A-41C7-2FBA-49C4D14E51C0}"/>
              </a:ext>
            </a:extLst>
          </p:cNvPr>
          <p:cNvSpPr/>
          <p:nvPr/>
        </p:nvSpPr>
        <p:spPr>
          <a:xfrm>
            <a:off x="1285461" y="4784035"/>
            <a:ext cx="3598846" cy="556591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4A3D25-982B-292F-433F-E1049CC4BD69}"/>
              </a:ext>
            </a:extLst>
          </p:cNvPr>
          <p:cNvSpPr/>
          <p:nvPr/>
        </p:nvSpPr>
        <p:spPr>
          <a:xfrm>
            <a:off x="896629" y="3891223"/>
            <a:ext cx="3598846" cy="640047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2CF1CA-AFCD-C98E-A15D-B0CF72BB3FAA}"/>
              </a:ext>
            </a:extLst>
          </p:cNvPr>
          <p:cNvSpPr/>
          <p:nvPr/>
        </p:nvSpPr>
        <p:spPr>
          <a:xfrm>
            <a:off x="890254" y="5500503"/>
            <a:ext cx="3598846" cy="556591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A96B94-8882-0C65-A1D7-DA4A7945C904}"/>
              </a:ext>
            </a:extLst>
          </p:cNvPr>
          <p:cNvCxnSpPr>
            <a:stCxn id="20" idx="3"/>
          </p:cNvCxnSpPr>
          <p:nvPr/>
        </p:nvCxnSpPr>
        <p:spPr>
          <a:xfrm flipV="1">
            <a:off x="4495475" y="4211246"/>
            <a:ext cx="1441499" cy="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6B155A-17D0-17CC-517F-AA2FA90B9990}"/>
              </a:ext>
            </a:extLst>
          </p:cNvPr>
          <p:cNvCxnSpPr/>
          <p:nvPr/>
        </p:nvCxnSpPr>
        <p:spPr>
          <a:xfrm flipV="1">
            <a:off x="4884307" y="5052759"/>
            <a:ext cx="1441499" cy="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834623-0C19-D17F-D909-DBDCB73780AF}"/>
              </a:ext>
            </a:extLst>
          </p:cNvPr>
          <p:cNvCxnSpPr/>
          <p:nvPr/>
        </p:nvCxnSpPr>
        <p:spPr>
          <a:xfrm flipV="1">
            <a:off x="4500269" y="5795730"/>
            <a:ext cx="1441499" cy="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F3587B-693E-785E-367C-42CF94AC60F5}"/>
              </a:ext>
            </a:extLst>
          </p:cNvPr>
          <p:cNvSpPr txBox="1"/>
          <p:nvPr/>
        </p:nvSpPr>
        <p:spPr>
          <a:xfrm>
            <a:off x="6488033" y="4852704"/>
            <a:ext cx="302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Network constraints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209BB6-5B5C-EAEC-CCC3-693B5825BC63}"/>
              </a:ext>
            </a:extLst>
          </p:cNvPr>
          <p:cNvSpPr txBox="1"/>
          <p:nvPr/>
        </p:nvSpPr>
        <p:spPr>
          <a:xfrm>
            <a:off x="6096000" y="4024671"/>
            <a:ext cx="302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Total evacuation 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85614-9792-8907-15D9-68910D23868E}"/>
              </a:ext>
            </a:extLst>
          </p:cNvPr>
          <p:cNvSpPr txBox="1"/>
          <p:nvPr/>
        </p:nvSpPr>
        <p:spPr>
          <a:xfrm>
            <a:off x="6212843" y="5595676"/>
            <a:ext cx="302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Driving range constraint</a:t>
            </a:r>
          </a:p>
        </p:txBody>
      </p:sp>
    </p:spTree>
    <p:extLst>
      <p:ext uri="{BB962C8B-B14F-4D97-AF65-F5344CB8AC3E}">
        <p14:creationId xmlns:p14="http://schemas.microsoft.com/office/powerpoint/2010/main" val="184686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2" grpId="0" animBg="1"/>
      <p:bldP spid="10" grpId="0"/>
      <p:bldP spid="13" grpId="0"/>
      <p:bldP spid="15" grpId="0" animBg="1"/>
      <p:bldP spid="20" grpId="0" animBg="1"/>
      <p:bldP spid="21" grpId="0" animBg="1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3A75F-7D30-8319-5E10-B53690618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84953C-7FCC-EC6C-B826-39ABCCFE7EB9}"/>
              </a:ext>
            </a:extLst>
          </p:cNvPr>
          <p:cNvSpPr/>
          <p:nvPr/>
        </p:nvSpPr>
        <p:spPr>
          <a:xfrm>
            <a:off x="1531012" y="4749862"/>
            <a:ext cx="3751462" cy="4764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630D355-A964-DA0B-E92B-1EDFB4D893A0}"/>
              </a:ext>
            </a:extLst>
          </p:cNvPr>
          <p:cNvSpPr/>
          <p:nvPr/>
        </p:nvSpPr>
        <p:spPr>
          <a:xfrm>
            <a:off x="2413334" y="3668858"/>
            <a:ext cx="2830362" cy="4856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CA0A5-26FD-14A2-DBE3-630CE36D9392}"/>
              </a:ext>
            </a:extLst>
          </p:cNvPr>
          <p:cNvSpPr/>
          <p:nvPr/>
        </p:nvSpPr>
        <p:spPr>
          <a:xfrm>
            <a:off x="923531" y="2151606"/>
            <a:ext cx="4309682" cy="8257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0688228-EF83-0238-65C0-684174ABA803}"/>
              </a:ext>
            </a:extLst>
          </p:cNvPr>
          <p:cNvSpPr/>
          <p:nvPr/>
        </p:nvSpPr>
        <p:spPr>
          <a:xfrm>
            <a:off x="2569816" y="907569"/>
            <a:ext cx="2585649" cy="5525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31396A-433B-EBED-6EDA-2F3C3EED11BC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7C9D8-AADC-CF8E-0DA0-F857F27E84F6}"/>
              </a:ext>
            </a:extLst>
          </p:cNvPr>
          <p:cNvSpPr txBox="1">
            <a:spLocks/>
          </p:cNvSpPr>
          <p:nvPr/>
        </p:nvSpPr>
        <p:spPr>
          <a:xfrm>
            <a:off x="312907" y="22372"/>
            <a:ext cx="10515600" cy="552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/>
              <a:t>Mixed Integer Linear program (MILP)  for multiple (od)-pairs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C1A289-90B9-B5DD-086E-0D8D85C4374D}"/>
              </a:ext>
            </a:extLst>
          </p:cNvPr>
          <p:cNvSpPr/>
          <p:nvPr/>
        </p:nvSpPr>
        <p:spPr>
          <a:xfrm>
            <a:off x="6768656" y="907569"/>
            <a:ext cx="4890711" cy="4715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D1196D-4E94-7646-7384-C529BB3BCDA2}"/>
              </a:ext>
            </a:extLst>
          </p:cNvPr>
          <p:cNvSpPr/>
          <p:nvPr/>
        </p:nvSpPr>
        <p:spPr>
          <a:xfrm>
            <a:off x="607824" y="2503432"/>
            <a:ext cx="4890712" cy="15935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14B6A-4D81-B864-AD9C-D2383475A4A8}"/>
                  </a:ext>
                </a:extLst>
              </p:cNvPr>
              <p:cNvSpPr txBox="1"/>
              <p:nvPr/>
            </p:nvSpPr>
            <p:spPr>
              <a:xfrm>
                <a:off x="923531" y="2616943"/>
                <a:ext cx="4376509" cy="1420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𝑐h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14B6A-4D81-B864-AD9C-D2383475A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" y="2616943"/>
                <a:ext cx="4376509" cy="1420582"/>
              </a:xfrm>
              <a:prstGeom prst="rect">
                <a:avLst/>
              </a:prstGeom>
              <a:blipFill>
                <a:blip r:embed="rId2"/>
                <a:stretch>
                  <a:fillRect b="-1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18D207B-3141-E1A4-1014-1EACD2E2287C}"/>
              </a:ext>
            </a:extLst>
          </p:cNvPr>
          <p:cNvSpPr txBox="1"/>
          <p:nvPr/>
        </p:nvSpPr>
        <p:spPr>
          <a:xfrm>
            <a:off x="8706277" y="5555197"/>
            <a:ext cx="143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MILP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673321-9D3D-F42A-ECDC-ECB925B1EBD4}"/>
                  </a:ext>
                </a:extLst>
              </p:cNvPr>
              <p:cNvSpPr txBox="1"/>
              <p:nvPr/>
            </p:nvSpPr>
            <p:spPr>
              <a:xfrm>
                <a:off x="6859936" y="859111"/>
                <a:ext cx="4890711" cy="4801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𝑐h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𝑒𝑣𝑎𝑐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bSup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𝐾𝐶𝐿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𝑒𝑣𝑎𝑐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𝑒𝑣𝑎𝑐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673321-9D3D-F42A-ECDC-ECB925B1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936" y="859111"/>
                <a:ext cx="4890711" cy="4801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6222126-7A6F-6A34-7854-DC77396C4A59}"/>
              </a:ext>
            </a:extLst>
          </p:cNvPr>
          <p:cNvSpPr txBox="1"/>
          <p:nvPr/>
        </p:nvSpPr>
        <p:spPr>
          <a:xfrm>
            <a:off x="2695714" y="4191770"/>
            <a:ext cx="143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ILP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6D6107-064C-3D93-D06F-94974F24D058}"/>
              </a:ext>
            </a:extLst>
          </p:cNvPr>
          <p:cNvCxnSpPr>
            <a:cxnSpLocks/>
          </p:cNvCxnSpPr>
          <p:nvPr/>
        </p:nvCxnSpPr>
        <p:spPr>
          <a:xfrm flipH="1">
            <a:off x="5289336" y="2490898"/>
            <a:ext cx="2216933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9433BD-406F-67F4-F747-B3B549A36723}"/>
              </a:ext>
            </a:extLst>
          </p:cNvPr>
          <p:cNvSpPr txBox="1"/>
          <p:nvPr/>
        </p:nvSpPr>
        <p:spPr>
          <a:xfrm>
            <a:off x="972792" y="2246978"/>
            <a:ext cx="4309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Network, driving range and evacuation time constraint for each od – pair.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96A790-1C12-4772-D140-4E41B40678A3}"/>
              </a:ext>
            </a:extLst>
          </p:cNvPr>
          <p:cNvCxnSpPr>
            <a:cxnSpLocks/>
          </p:cNvCxnSpPr>
          <p:nvPr/>
        </p:nvCxnSpPr>
        <p:spPr>
          <a:xfrm flipH="1" flipV="1">
            <a:off x="5289336" y="3895137"/>
            <a:ext cx="2232219" cy="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DC6F9D-E962-DA2D-D459-DC449F3F8CD9}"/>
              </a:ext>
            </a:extLst>
          </p:cNvPr>
          <p:cNvSpPr/>
          <p:nvPr/>
        </p:nvSpPr>
        <p:spPr>
          <a:xfrm>
            <a:off x="7506269" y="1796357"/>
            <a:ext cx="4153098" cy="1285374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8C6671-AD91-684E-9C7C-9E0D1C30FC69}"/>
              </a:ext>
            </a:extLst>
          </p:cNvPr>
          <p:cNvSpPr/>
          <p:nvPr/>
        </p:nvSpPr>
        <p:spPr>
          <a:xfrm>
            <a:off x="7506269" y="3423172"/>
            <a:ext cx="3794077" cy="943930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B552A2-9BD7-9FD1-5118-4E52BF091304}"/>
              </a:ext>
            </a:extLst>
          </p:cNvPr>
          <p:cNvSpPr/>
          <p:nvPr/>
        </p:nvSpPr>
        <p:spPr>
          <a:xfrm>
            <a:off x="7506269" y="4442855"/>
            <a:ext cx="3794077" cy="943930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8046C1-265F-4643-4E9B-F601C0A0C57F}"/>
              </a:ext>
            </a:extLst>
          </p:cNvPr>
          <p:cNvCxnSpPr>
            <a:cxnSpLocks/>
          </p:cNvCxnSpPr>
          <p:nvPr/>
        </p:nvCxnSpPr>
        <p:spPr>
          <a:xfrm flipH="1">
            <a:off x="5374891" y="4949917"/>
            <a:ext cx="2146664" cy="915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708F2F-8427-0C4B-09C1-F20BE2F1D304}"/>
              </a:ext>
            </a:extLst>
          </p:cNvPr>
          <p:cNvSpPr txBox="1"/>
          <p:nvPr/>
        </p:nvSpPr>
        <p:spPr>
          <a:xfrm>
            <a:off x="2458974" y="3706340"/>
            <a:ext cx="430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Road free flow capacity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5FC5B-76B2-4BE2-D805-BA3832B4ED35}"/>
              </a:ext>
            </a:extLst>
          </p:cNvPr>
          <p:cNvSpPr txBox="1"/>
          <p:nvPr/>
        </p:nvSpPr>
        <p:spPr>
          <a:xfrm>
            <a:off x="1622292" y="4749862"/>
            <a:ext cx="430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Port capacity of charging station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18796C-7FFD-1C41-A18D-8BBBFA9DCCA8}"/>
              </a:ext>
            </a:extLst>
          </p:cNvPr>
          <p:cNvSpPr/>
          <p:nvPr/>
        </p:nvSpPr>
        <p:spPr>
          <a:xfrm>
            <a:off x="9753645" y="831394"/>
            <a:ext cx="777923" cy="595805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338355-E59D-C33D-2EB1-87D73EA61A19}"/>
              </a:ext>
            </a:extLst>
          </p:cNvPr>
          <p:cNvCxnSpPr>
            <a:cxnSpLocks/>
          </p:cNvCxnSpPr>
          <p:nvPr/>
        </p:nvCxnSpPr>
        <p:spPr>
          <a:xfrm flipH="1">
            <a:off x="5289336" y="1129296"/>
            <a:ext cx="446430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ECB73B-4572-E93D-BC6B-B4A4CAB19DCB}"/>
              </a:ext>
            </a:extLst>
          </p:cNvPr>
          <p:cNvSpPr txBox="1"/>
          <p:nvPr/>
        </p:nvSpPr>
        <p:spPr>
          <a:xfrm>
            <a:off x="2569816" y="962252"/>
            <a:ext cx="430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Worst evacuation time</a:t>
            </a:r>
          </a:p>
        </p:txBody>
      </p:sp>
    </p:spTree>
    <p:extLst>
      <p:ext uri="{BB962C8B-B14F-4D97-AF65-F5344CB8AC3E}">
        <p14:creationId xmlns:p14="http://schemas.microsoft.com/office/powerpoint/2010/main" val="40148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22" grpId="0" animBg="1"/>
      <p:bldP spid="31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5" grpId="0"/>
      <p:bldP spid="9" grpId="0" animBg="1"/>
      <p:bldP spid="16" grpId="0" animBg="1"/>
      <p:bldP spid="18" grpId="0" animBg="1"/>
      <p:bldP spid="20" grpId="0"/>
      <p:bldP spid="21" grpId="0"/>
      <p:bldP spid="23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59E62-F20D-897F-FAE3-2072AF3A6BE2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96C9F4-FAFD-CA06-2F3D-24491E5B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Sioux Falls Transportation Network</a:t>
            </a:r>
            <a:r>
              <a:rPr lang="en-US" sz="2400" baseline="30000" dirty="0"/>
              <a:t>[3]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822B7D-46AB-9169-F561-61ABF30512D5}"/>
              </a:ext>
            </a:extLst>
          </p:cNvPr>
          <p:cNvSpPr/>
          <p:nvPr/>
        </p:nvSpPr>
        <p:spPr>
          <a:xfrm>
            <a:off x="132511" y="1790804"/>
            <a:ext cx="4357508" cy="2995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D689B-A590-1822-0A2D-9F4991C0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66" y="919037"/>
            <a:ext cx="6734323" cy="4275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4587DB-E84D-16B5-0C16-C61410AB2E03}"/>
                  </a:ext>
                </a:extLst>
              </p:cNvPr>
              <p:cNvSpPr txBox="1"/>
              <p:nvPr/>
            </p:nvSpPr>
            <p:spPr>
              <a:xfrm>
                <a:off x="964890" y="2043641"/>
                <a:ext cx="3714356" cy="2497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Parameters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Number of nodes: 24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Number of links: 38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Number of (od)-pairs: 6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Charging speed: 20 kW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p>
                    </m:sSubSup>
                  </m:oMath>
                </a14:m>
                <a:r>
                  <a:rPr lang="en-US" dirty="0"/>
                  <a:t>: 1000 vehicles/</a:t>
                </a:r>
                <a:r>
                  <a:rPr lang="en-US" dirty="0" err="1"/>
                  <a:t>hr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: 50 vehicles/</a:t>
                </a:r>
                <a:r>
                  <a:rPr lang="en-US" dirty="0" err="1"/>
                  <a:t>hr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4587DB-E84D-16B5-0C16-C61410AB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90" y="2043641"/>
                <a:ext cx="3714356" cy="2497094"/>
              </a:xfrm>
              <a:prstGeom prst="rect">
                <a:avLst/>
              </a:prstGeom>
              <a:blipFill>
                <a:blip r:embed="rId3"/>
                <a:stretch>
                  <a:fillRect l="-2459" t="-1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F89E655-575E-F125-EB28-8F3B4A6F8468}"/>
              </a:ext>
            </a:extLst>
          </p:cNvPr>
          <p:cNvSpPr txBox="1"/>
          <p:nvPr/>
        </p:nvSpPr>
        <p:spPr>
          <a:xfrm>
            <a:off x="5953059" y="5240458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Sioux falls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26A39-1102-AB6F-C1AB-F19E7080F41A}"/>
              </a:ext>
            </a:extLst>
          </p:cNvPr>
          <p:cNvSpPr txBox="1"/>
          <p:nvPr/>
        </p:nvSpPr>
        <p:spPr>
          <a:xfrm>
            <a:off x="9093550" y="5236613"/>
            <a:ext cx="243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ECM 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01592-5208-E75A-C3FF-8E8FA6F1571D}"/>
              </a:ext>
            </a:extLst>
          </p:cNvPr>
          <p:cNvSpPr txBox="1"/>
          <p:nvPr/>
        </p:nvSpPr>
        <p:spPr>
          <a:xfrm>
            <a:off x="870333" y="6312408"/>
            <a:ext cx="982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[3]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Sun, Xiaotong,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Zhibin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Chen, and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Yafeng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Yin. "Integrated planning of static and dynamic charging infrastructure for electric vehicles." 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</a:rPr>
              <a:t>Transportation Research Part D: Transport and Environment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 83 (2020): 102331.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1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C468E-0FAD-B061-F37A-C38CE524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7" y="22372"/>
            <a:ext cx="10515600" cy="552552"/>
          </a:xfrm>
        </p:spPr>
        <p:txBody>
          <a:bodyPr>
            <a:normAutofit/>
          </a:bodyPr>
          <a:lstStyle/>
          <a:p>
            <a:r>
              <a:rPr lang="en-US" sz="2400" dirty="0"/>
              <a:t>Sensitivity Analysis with different cost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BD32A-13F8-0992-B8F9-3CA02EB8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" y="1385166"/>
            <a:ext cx="3835597" cy="2902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72505-A24B-8396-EA5E-17A4B7C15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01" y="1429618"/>
            <a:ext cx="3835597" cy="2857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D0997-98D4-4C1A-2277-9D01A30BC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56" y="1356589"/>
            <a:ext cx="3835597" cy="2959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12D5E9-E137-79DE-4E6E-C5BB6A721F2A}"/>
              </a:ext>
            </a:extLst>
          </p:cNvPr>
          <p:cNvSpPr txBox="1"/>
          <p:nvPr/>
        </p:nvSpPr>
        <p:spPr>
          <a:xfrm>
            <a:off x="412602" y="4698551"/>
            <a:ext cx="348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Minimizing worst evacuation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62D53-219D-C591-FA68-9DFB97ECCD16}"/>
              </a:ext>
            </a:extLst>
          </p:cNvPr>
          <p:cNvSpPr txBox="1"/>
          <p:nvPr/>
        </p:nvSpPr>
        <p:spPr>
          <a:xfrm>
            <a:off x="330557" y="6258123"/>
            <a:ext cx="45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1BEBF-B117-37E6-8CAC-07F471DBD330}"/>
              </a:ext>
            </a:extLst>
          </p:cNvPr>
          <p:cNvSpPr txBox="1"/>
          <p:nvPr/>
        </p:nvSpPr>
        <p:spPr>
          <a:xfrm>
            <a:off x="4269346" y="4698551"/>
            <a:ext cx="365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Minimizing average evacuation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1B054-1784-13BC-E1B9-D5FB1EFC90F6}"/>
              </a:ext>
            </a:extLst>
          </p:cNvPr>
          <p:cNvSpPr txBox="1"/>
          <p:nvPr/>
        </p:nvSpPr>
        <p:spPr>
          <a:xfrm>
            <a:off x="8257676" y="4698551"/>
            <a:ext cx="393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Minimizing deviation between all evacuation time</a:t>
            </a:r>
          </a:p>
        </p:txBody>
      </p:sp>
    </p:spTree>
    <p:extLst>
      <p:ext uri="{BB962C8B-B14F-4D97-AF65-F5344CB8AC3E}">
        <p14:creationId xmlns:p14="http://schemas.microsoft.com/office/powerpoint/2010/main" val="7370747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EDD128A9F622448E08CF7141DCF407" ma:contentTypeVersion="10" ma:contentTypeDescription="Create a new document." ma:contentTypeScope="" ma:versionID="7447f393f52722d5990f2bb10387c932">
  <xsd:schema xmlns:xsd="http://www.w3.org/2001/XMLSchema" xmlns:xs="http://www.w3.org/2001/XMLSchema" xmlns:p="http://schemas.microsoft.com/office/2006/metadata/properties" xmlns:ns2="99bd03b6-bd81-475a-94f0-1f35958a57fb" xmlns:ns3="f05f0945-1b05-43da-af8c-f9ecfd8f6a92" targetNamespace="http://schemas.microsoft.com/office/2006/metadata/properties" ma:root="true" ma:fieldsID="aad437d27db4c6b47bd383eeeacde898" ns2:_="" ns3:_="">
    <xsd:import namespace="99bd03b6-bd81-475a-94f0-1f35958a57fb"/>
    <xsd:import namespace="f05f0945-1b05-43da-af8c-f9ecfd8f6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d03b6-bd81-475a-94f0-1f35958a57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f0945-1b05-43da-af8c-f9ecfd8f6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0FFF3-0DC0-4D61-BC62-ABDF9C6483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5FFE99-DAFE-4768-9E39-3823AB3FF4DA}">
  <ds:schemaRefs>
    <ds:schemaRef ds:uri="http://purl.org/dc/elements/1.1/"/>
    <ds:schemaRef ds:uri="http://schemas.microsoft.com/office/2006/metadata/properties"/>
    <ds:schemaRef ds:uri="http://purl.org/dc/terms/"/>
    <ds:schemaRef ds:uri="f05f0945-1b05-43da-af8c-f9ecfd8f6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9bd03b6-bd81-475a-94f0-1f35958a57f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5EF081-A28E-4961-9B3A-E2EE00B5D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d03b6-bd81-475a-94f0-1f35958a57fb"/>
    <ds:schemaRef ds:uri="f05f0945-1b05-43da-af8c-f9ecfd8f6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32146</TotalTime>
  <Words>1089</Words>
  <Application>Microsoft Office PowerPoint</Application>
  <PresentationFormat>Widescreen</PresentationFormat>
  <Paragraphs>165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Source Sans Pro</vt:lpstr>
      <vt:lpstr>Wingdings</vt:lpstr>
      <vt:lpstr>Custom Design</vt:lpstr>
      <vt:lpstr>PowerPoint Presentation</vt:lpstr>
      <vt:lpstr>Emergency evacuation problem for Electric Vehicles[1]</vt:lpstr>
      <vt:lpstr>PowerPoint Presentation</vt:lpstr>
      <vt:lpstr>Equivalent Circuit Model (ECM) for Transportation Network[2]</vt:lpstr>
      <vt:lpstr>Equivalent Circuit Model (ECM) for Transportation Network</vt:lpstr>
      <vt:lpstr>Integer Linear program (ILP)  for Emergency Evacuation</vt:lpstr>
      <vt:lpstr>PowerPoint Presentation</vt:lpstr>
      <vt:lpstr>Sioux Falls Transportation Network[3]</vt:lpstr>
      <vt:lpstr>Sensitivity Analysis with different cost metrics</vt:lpstr>
      <vt:lpstr>PowerPoint Presentation</vt:lpstr>
      <vt:lpstr>Sensitivity Analysis with different cost metrics</vt:lpstr>
      <vt:lpstr>Sensitivity Analysis with different cost metrics</vt:lpstr>
      <vt:lpstr>Comparison with shortest route algorithm</vt:lpstr>
      <vt:lpstr>Comparison with shortest route algorithm</vt:lpstr>
      <vt:lpstr>Sensitivity Analysis of road capacity of different links</vt:lpstr>
      <vt:lpstr>Conclusions</vt:lpstr>
      <vt:lpstr>PowerPoint Presentation</vt:lpstr>
      <vt:lpstr>Anaheim Transportation Network[2]</vt:lpstr>
      <vt:lpstr>Computation time comparison</vt:lpstr>
      <vt:lpstr>Integer Linear program (ILP)  for Emergency Evacuation</vt:lpstr>
      <vt:lpstr>Sensitivity Analysis of port capacity of different charging 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Lippincott</dc:creator>
  <cp:lastModifiedBy>Joseph Moyalan</cp:lastModifiedBy>
  <cp:revision>550</cp:revision>
  <dcterms:created xsi:type="dcterms:W3CDTF">2020-11-16T16:13:21Z</dcterms:created>
  <dcterms:modified xsi:type="dcterms:W3CDTF">2025-10-07T21:48:09Z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0x0101009DEDD128A9F622448E08CF7141DCF407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bool>false</vt:bool>
  </property>
</Properties>
</file>