
<file path=[Content_Types].xml><?xml version="1.0" encoding="utf-8"?>
<Types xmlns="http://schemas.openxmlformats.org/package/2006/content-types">
  <Default Extension="emf" ContentType="image/x-e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80" r:id="rId5"/>
    <p:sldId id="295" r:id="rId7"/>
    <p:sldId id="277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1" r:id="rId32"/>
    <p:sldId id="319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38" y="126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Calibri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  <a:endParaRPr lang="zh-CN" altLang="en-US">
              <a:sym typeface="Calibri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  <a:endParaRPr lang="zh-CN" altLang="en-US"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8.png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6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0.png"/><Relationship Id="rId3" Type="http://schemas.openxmlformats.org/officeDocument/2006/relationships/image" Target="../media/image46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0.png"/><Relationship Id="rId1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9.jpeg"/><Relationship Id="rId1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2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7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9.png"/><Relationship Id="rId1" Type="http://schemas.openxmlformats.org/officeDocument/2006/relationships/image" Target="../media/image88.jpe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jpeg"/><Relationship Id="rId4" Type="http://schemas.openxmlformats.org/officeDocument/2006/relationships/image" Target="../media/image90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3" Type="http://schemas.openxmlformats.org/officeDocument/2006/relationships/notesSlide" Target="../notesSlides/notesSlide34.x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339752" y="2067694"/>
            <a:ext cx="3765774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“手撕”</a:t>
            </a:r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"/>
          <p:cNvSpPr txBox="1"/>
          <p:nvPr/>
        </p:nvSpPr>
        <p:spPr>
          <a:xfrm>
            <a:off x="3203848" y="4083918"/>
            <a:ext cx="2592288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主讲人：红色石头</a:t>
            </a:r>
            <a:endParaRPr lang="zh-CN" altLang="en-US" sz="2200" kern="0" dirty="0">
              <a:solidFill>
                <a:srgbClr val="212121"/>
              </a:solidFill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179512" y="857319"/>
            <a:ext cx="2232248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L2</a:t>
            </a:r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正则化：</a:t>
            </a:r>
            <a:endParaRPr lang="zh-CN" altLang="en-US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491630"/>
            <a:ext cx="2139167" cy="6275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61642"/>
            <a:ext cx="2100181" cy="4105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012" y="3096676"/>
            <a:ext cx="1905000" cy="466725"/>
          </a:xfrm>
          <a:prstGeom prst="rect">
            <a:avLst/>
          </a:prstGeom>
        </p:spPr>
      </p:pic>
      <p:sp>
        <p:nvSpPr>
          <p:cNvPr id="12" name="矩形"/>
          <p:cNvSpPr/>
          <p:nvPr/>
        </p:nvSpPr>
        <p:spPr>
          <a:xfrm>
            <a:off x="591439" y="2499742"/>
            <a:ext cx="223224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损失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3" name="矩形"/>
          <p:cNvSpPr/>
          <p:nvPr/>
        </p:nvSpPr>
        <p:spPr>
          <a:xfrm>
            <a:off x="572687" y="3160762"/>
            <a:ext cx="223224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偏导数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846927"/>
            <a:ext cx="2088232" cy="21354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3948961"/>
            <a:ext cx="3240360" cy="639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179512" y="872707"/>
            <a:ext cx="727280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下面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，我们利用拉格朗日函数，把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构造成一个非条件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8976"/>
            <a:ext cx="3528392" cy="10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"/>
          <p:cNvSpPr/>
          <p:nvPr/>
        </p:nvSpPr>
        <p:spPr>
          <a:xfrm>
            <a:off x="179512" y="2721545"/>
            <a:ext cx="727280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拉格朗日对偶问题：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28" name="Picture 4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7815"/>
            <a:ext cx="3528392" cy="61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04" y="3991305"/>
            <a:ext cx="3517180" cy="80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¿éå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394"/>
            <a:ext cx="3528392" cy="8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箭头 2"/>
          <p:cNvSpPr/>
          <p:nvPr/>
        </p:nvSpPr>
        <p:spPr>
          <a:xfrm>
            <a:off x="4499992" y="3762133"/>
            <a:ext cx="576064" cy="229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5" y="1579056"/>
            <a:ext cx="2304255" cy="486937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499992" y="1752227"/>
            <a:ext cx="576064" cy="229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5978236" y="2641158"/>
            <a:ext cx="643911" cy="229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3779912" y="1049210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L(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b,w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el-GR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α)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对参数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的梯度为零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32" name="Picture 8" descr="è¿éåå¾çæè¿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1550"/>
            <a:ext cx="3528392" cy="86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005913"/>
            <a:ext cx="1872208" cy="449625"/>
          </a:xfrm>
          <a:prstGeom prst="rect">
            <a:avLst/>
          </a:prstGeom>
        </p:spPr>
      </p:pic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5" y="2355726"/>
            <a:ext cx="3558200" cy="46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"/>
          <p:cNvSpPr/>
          <p:nvPr/>
        </p:nvSpPr>
        <p:spPr>
          <a:xfrm>
            <a:off x="3779912" y="2436292"/>
            <a:ext cx="3096344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L(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b,w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el-GR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α)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梯度为零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390669"/>
            <a:ext cx="1775643" cy="399021"/>
          </a:xfrm>
          <a:prstGeom prst="rect">
            <a:avLst/>
          </a:prstGeom>
        </p:spPr>
      </p:pic>
      <p:pic>
        <p:nvPicPr>
          <p:cNvPr id="2052" name="Picture 4" descr="è¿éåå¾çæè¿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9" y="3626280"/>
            <a:ext cx="3558199" cy="8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356" y="3613858"/>
            <a:ext cx="2395736" cy="90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9872" y="555526"/>
            <a:ext cx="18405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KKT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条件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074" name="Picture 2" descr="è¿éåå¾çæè¿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18" y="1486684"/>
            <a:ext cx="4224461" cy="65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18" y="2571750"/>
            <a:ext cx="2875974" cy="1466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3848" y="627534"/>
            <a:ext cx="27398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解决对偶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SVM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074" name="Picture 2" descr="è¿éåå¾çæè¿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3" y="1400285"/>
            <a:ext cx="3807017" cy="5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"/>
          <p:cNvSpPr/>
          <p:nvPr/>
        </p:nvSpPr>
        <p:spPr>
          <a:xfrm>
            <a:off x="179512" y="2218997"/>
            <a:ext cx="727280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将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max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问题转化为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min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问题，再做一些条件整理和推导：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098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2" y="2810236"/>
            <a:ext cx="3807017" cy="15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36" y="3595016"/>
            <a:ext cx="2592288" cy="382100"/>
          </a:xfrm>
          <a:prstGeom prst="rect">
            <a:avLst/>
          </a:prstGeom>
        </p:spPr>
      </p:pic>
      <p:sp>
        <p:nvSpPr>
          <p:cNvPr id="10" name="矩形"/>
          <p:cNvSpPr/>
          <p:nvPr/>
        </p:nvSpPr>
        <p:spPr>
          <a:xfrm>
            <a:off x="4499992" y="4293927"/>
            <a:ext cx="122413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Q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321294"/>
            <a:ext cx="1134102" cy="6440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40" y="3087056"/>
            <a:ext cx="1640696" cy="382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10877" y="1995686"/>
            <a:ext cx="3369833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软间隔 </a:t>
            </a:r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57824" y="555526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避免过拟合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6" y="1419622"/>
            <a:ext cx="3816424" cy="11626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7853"/>
            <a:ext cx="3688831" cy="829668"/>
          </a:xfrm>
          <a:prstGeom prst="rect">
            <a:avLst/>
          </a:prstGeom>
        </p:spPr>
      </p:pic>
      <p:sp>
        <p:nvSpPr>
          <p:cNvPr id="12" name="矩形"/>
          <p:cNvSpPr/>
          <p:nvPr/>
        </p:nvSpPr>
        <p:spPr>
          <a:xfrm>
            <a:off x="107504" y="2985877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允许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有犯错误的点，目标是让这些点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越少越好：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23765"/>
            <a:ext cx="3688831" cy="59784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417590" y="3842071"/>
            <a:ext cx="487633" cy="161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57824" y="555526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允许犯错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82" y="1346286"/>
            <a:ext cx="3688831" cy="597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46" y="2647152"/>
            <a:ext cx="2466901" cy="563863"/>
          </a:xfrm>
          <a:prstGeom prst="rect">
            <a:avLst/>
          </a:prstGeom>
        </p:spPr>
      </p:pic>
      <p:sp>
        <p:nvSpPr>
          <p:cNvPr id="11" name="矩形"/>
          <p:cNvSpPr/>
          <p:nvPr/>
        </p:nvSpPr>
        <p:spPr>
          <a:xfrm>
            <a:off x="0" y="2149217"/>
            <a:ext cx="6804758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ξn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表示每个点犯错误的程度，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ξn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=0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，表示没有错误，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ξn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越大，表示错误越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大。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71" y="3651870"/>
            <a:ext cx="3832849" cy="674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57824" y="555526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对偶问题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73" y="1571355"/>
            <a:ext cx="3832849" cy="674053"/>
          </a:xfrm>
          <a:prstGeom prst="rect">
            <a:avLst/>
          </a:prstGeom>
        </p:spPr>
      </p:pic>
      <p:sp>
        <p:nvSpPr>
          <p:cNvPr id="7" name="矩形"/>
          <p:cNvSpPr/>
          <p:nvPr/>
        </p:nvSpPr>
        <p:spPr>
          <a:xfrm>
            <a:off x="0" y="2521228"/>
            <a:ext cx="223224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拉格朗日函数：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22" y="2867499"/>
            <a:ext cx="3832849" cy="1072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179512" y="872707"/>
            <a:ext cx="727280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下面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，我们利用拉格朗日函数，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把软间隔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构造成一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个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对偶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08" y="1431714"/>
            <a:ext cx="3555416" cy="719924"/>
          </a:xfrm>
          <a:prstGeom prst="rect">
            <a:avLst/>
          </a:prstGeom>
        </p:spPr>
      </p:pic>
      <p:sp>
        <p:nvSpPr>
          <p:cNvPr id="13" name="矩形"/>
          <p:cNvSpPr/>
          <p:nvPr/>
        </p:nvSpPr>
        <p:spPr>
          <a:xfrm>
            <a:off x="179512" y="2372091"/>
            <a:ext cx="727280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先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</a:t>
            </a:r>
            <a:r>
              <a:rPr lang="en-US" altLang="zh-CN" sz="16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ξn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做偏微分：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94275"/>
            <a:ext cx="2124075" cy="504825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170963" y="3551161"/>
            <a:ext cx="727280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将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βn=C−αn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代入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到对偶形式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中并化简：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874212"/>
            <a:ext cx="1368152" cy="29742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347560" y="2945289"/>
            <a:ext cx="504056" cy="20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67" y="2918076"/>
            <a:ext cx="1620484" cy="257220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5721697" y="2916832"/>
            <a:ext cx="504056" cy="20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83" y="4016569"/>
            <a:ext cx="4117968" cy="498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主要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pSp>
        <p:nvGrpSpPr>
          <p:cNvPr id="39" name="Group 46"/>
          <p:cNvGrpSpPr>
            <a:grpSpLocks noChangeAspect="1"/>
          </p:cNvGrpSpPr>
          <p:nvPr/>
        </p:nvGrpSpPr>
        <p:grpSpPr bwMode="auto">
          <a:xfrm>
            <a:off x="1897063" y="1400175"/>
            <a:ext cx="4622799" cy="3711574"/>
            <a:chOff x="1195" y="882"/>
            <a:chExt cx="2912" cy="2338"/>
          </a:xfrm>
        </p:grpSpPr>
        <p:sp>
          <p:nvSpPr>
            <p:cNvPr id="40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195" y="887"/>
              <a:ext cx="2903" cy="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5167" name="Picture 4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" y="882"/>
              <a:ext cx="2912" cy="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68" name="Picture 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" y="882"/>
              <a:ext cx="2912" cy="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Oval 49"/>
            <p:cNvSpPr>
              <a:spLocks noChangeArrowheads="1"/>
            </p:cNvSpPr>
            <p:nvPr/>
          </p:nvSpPr>
          <p:spPr bwMode="auto">
            <a:xfrm>
              <a:off x="1219" y="901"/>
              <a:ext cx="2854" cy="1904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>
              <a:off x="1219" y="901"/>
              <a:ext cx="2854" cy="1904"/>
            </a:xfrm>
            <a:prstGeom prst="ellips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5171" name="Picture 5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" y="1366"/>
              <a:ext cx="999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72" name="Picture 5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" y="1366"/>
              <a:ext cx="999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Oval 53"/>
            <p:cNvSpPr>
              <a:spLocks noChangeArrowheads="1"/>
            </p:cNvSpPr>
            <p:nvPr/>
          </p:nvSpPr>
          <p:spPr bwMode="auto">
            <a:xfrm>
              <a:off x="1573" y="1383"/>
              <a:ext cx="940" cy="940"/>
            </a:xfrm>
            <a:prstGeom prst="ellipse">
              <a:avLst/>
            </a:prstGeom>
            <a:solidFill>
              <a:srgbClr val="ED7D31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1573" y="1383"/>
              <a:ext cx="940" cy="940"/>
            </a:xfrm>
            <a:prstGeom prst="ellips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5175" name="Picture 5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" y="1366"/>
              <a:ext cx="999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76" name="Picture 5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" y="1366"/>
              <a:ext cx="999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Oval 57"/>
            <p:cNvSpPr>
              <a:spLocks noChangeArrowheads="1"/>
            </p:cNvSpPr>
            <p:nvPr/>
          </p:nvSpPr>
          <p:spPr bwMode="auto">
            <a:xfrm>
              <a:off x="2788" y="1383"/>
              <a:ext cx="939" cy="940"/>
            </a:xfrm>
            <a:prstGeom prst="ellipse">
              <a:avLst/>
            </a:prstGeom>
            <a:solidFill>
              <a:srgbClr val="00B050"/>
            </a:solidFill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58"/>
            <p:cNvSpPr>
              <a:spLocks noChangeArrowheads="1"/>
            </p:cNvSpPr>
            <p:nvPr/>
          </p:nvSpPr>
          <p:spPr bwMode="auto">
            <a:xfrm>
              <a:off x="2788" y="1383"/>
              <a:ext cx="939" cy="940"/>
            </a:xfrm>
            <a:prstGeom prst="ellipse">
              <a:avLst/>
            </a:prstGeom>
            <a:noFill/>
            <a:ln w="7938" cap="sq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2471" y="2894"/>
              <a:ext cx="4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SVM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1895" y="1185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推导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3083" y="1185"/>
              <a:ext cx="22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9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求解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1791" y="1534"/>
              <a:ext cx="1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1842" y="1534"/>
              <a:ext cx="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1889" y="1543"/>
              <a:ext cx="15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2090" y="1534"/>
              <a:ext cx="2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SVM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66"/>
            <p:cNvSpPr>
              <a:spLocks noChangeArrowheads="1"/>
            </p:cNvSpPr>
            <p:nvPr/>
          </p:nvSpPr>
          <p:spPr bwMode="auto">
            <a:xfrm>
              <a:off x="1791" y="1669"/>
              <a:ext cx="1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67"/>
            <p:cNvSpPr>
              <a:spLocks noChangeArrowheads="1"/>
            </p:cNvSpPr>
            <p:nvPr/>
          </p:nvSpPr>
          <p:spPr bwMode="auto">
            <a:xfrm>
              <a:off x="1842" y="1669"/>
              <a:ext cx="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1889" y="1678"/>
              <a:ext cx="15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对偶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2090" y="1669"/>
              <a:ext cx="2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SVM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1791" y="1801"/>
              <a:ext cx="1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1842" y="1801"/>
              <a:ext cx="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72"/>
            <p:cNvSpPr>
              <a:spLocks noChangeArrowheads="1"/>
            </p:cNvSpPr>
            <p:nvPr/>
          </p:nvSpPr>
          <p:spPr bwMode="auto">
            <a:xfrm>
              <a:off x="1889" y="1811"/>
              <a:ext cx="43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软间隔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SVM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74"/>
            <p:cNvSpPr>
              <a:spLocks noChangeArrowheads="1"/>
            </p:cNvSpPr>
            <p:nvPr/>
          </p:nvSpPr>
          <p:spPr bwMode="auto">
            <a:xfrm>
              <a:off x="1791" y="1934"/>
              <a:ext cx="1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75"/>
            <p:cNvSpPr>
              <a:spLocks noChangeArrowheads="1"/>
            </p:cNvSpPr>
            <p:nvPr/>
          </p:nvSpPr>
          <p:spPr bwMode="auto">
            <a:xfrm>
              <a:off x="1842" y="1934"/>
              <a:ext cx="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0" name="Rectangle 76"/>
            <p:cNvSpPr>
              <a:spLocks noChangeArrowheads="1"/>
            </p:cNvSpPr>
            <p:nvPr/>
          </p:nvSpPr>
          <p:spPr bwMode="auto">
            <a:xfrm>
              <a:off x="1889" y="1943"/>
              <a:ext cx="2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核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SVM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1" name="Rectangle 77"/>
            <p:cNvSpPr>
              <a:spLocks noChangeArrowheads="1"/>
            </p:cNvSpPr>
            <p:nvPr/>
          </p:nvSpPr>
          <p:spPr bwMode="auto">
            <a:xfrm>
              <a:off x="2190" y="193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2" name="Rectangle 78"/>
            <p:cNvSpPr>
              <a:spLocks noChangeArrowheads="1"/>
            </p:cNvSpPr>
            <p:nvPr/>
          </p:nvSpPr>
          <p:spPr bwMode="auto">
            <a:xfrm>
              <a:off x="1791" y="2058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...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3" name="Rectangle 79"/>
            <p:cNvSpPr>
              <a:spLocks noChangeArrowheads="1"/>
            </p:cNvSpPr>
            <p:nvPr/>
          </p:nvSpPr>
          <p:spPr bwMode="auto">
            <a:xfrm>
              <a:off x="2978" y="1550"/>
              <a:ext cx="10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4" name="Rectangle 80"/>
            <p:cNvSpPr>
              <a:spLocks noChangeArrowheads="1"/>
            </p:cNvSpPr>
            <p:nvPr/>
          </p:nvSpPr>
          <p:spPr bwMode="auto">
            <a:xfrm>
              <a:off x="3029" y="1550"/>
              <a:ext cx="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7" name="Rectangle 81"/>
            <p:cNvSpPr>
              <a:spLocks noChangeArrowheads="1"/>
            </p:cNvSpPr>
            <p:nvPr/>
          </p:nvSpPr>
          <p:spPr bwMode="auto">
            <a:xfrm>
              <a:off x="3077" y="1560"/>
              <a:ext cx="25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二次规划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28" name="Rectangle 82"/>
            <p:cNvSpPr>
              <a:spLocks noChangeArrowheads="1"/>
            </p:cNvSpPr>
            <p:nvPr/>
          </p:nvSpPr>
          <p:spPr bwMode="auto">
            <a:xfrm>
              <a:off x="2978" y="1673"/>
              <a:ext cx="10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1" name="Rectangle 83"/>
            <p:cNvSpPr>
              <a:spLocks noChangeArrowheads="1"/>
            </p:cNvSpPr>
            <p:nvPr/>
          </p:nvSpPr>
          <p:spPr bwMode="auto">
            <a:xfrm>
              <a:off x="3029" y="1673"/>
              <a:ext cx="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2" name="Rectangle 84"/>
            <p:cNvSpPr>
              <a:spLocks noChangeArrowheads="1"/>
            </p:cNvSpPr>
            <p:nvPr/>
          </p:nvSpPr>
          <p:spPr bwMode="auto">
            <a:xfrm>
              <a:off x="3077" y="1673"/>
              <a:ext cx="25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SMO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35" name="Rectangle 85"/>
            <p:cNvSpPr>
              <a:spLocks noChangeArrowheads="1"/>
            </p:cNvSpPr>
            <p:nvPr/>
          </p:nvSpPr>
          <p:spPr bwMode="auto">
            <a:xfrm>
              <a:off x="2978" y="1795"/>
              <a:ext cx="1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rtl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</a:rPr>
                <a:t>...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0" y="987574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L(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b,w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el-GR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α)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对参数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的梯度为零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336" y="944277"/>
            <a:ext cx="1872208" cy="449625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0" y="1681269"/>
            <a:ext cx="3096344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L(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b,w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</a:t>
            </a:r>
            <a:r>
              <a:rPr lang="el-GR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α)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梯度为零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36" y="1635646"/>
            <a:ext cx="1775643" cy="3990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27330"/>
            <a:ext cx="3290664" cy="174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19872" y="555526"/>
            <a:ext cx="18405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KKT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条件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1891" y="1491630"/>
            <a:ext cx="2808312" cy="4668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27" y="2364070"/>
            <a:ext cx="2733476" cy="1556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03848" y="627534"/>
            <a:ext cx="27398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解决对偶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SVM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9857" y="1491630"/>
            <a:ext cx="2808312" cy="466855"/>
          </a:xfrm>
          <a:prstGeom prst="rect">
            <a:avLst/>
          </a:prstGeom>
        </p:spPr>
      </p:pic>
      <p:sp>
        <p:nvSpPr>
          <p:cNvPr id="12" name="矩形"/>
          <p:cNvSpPr/>
          <p:nvPr/>
        </p:nvSpPr>
        <p:spPr>
          <a:xfrm>
            <a:off x="0" y="2170211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如何求解参数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3" name="矩形"/>
          <p:cNvSpPr/>
          <p:nvPr/>
        </p:nvSpPr>
        <p:spPr>
          <a:xfrm>
            <a:off x="5578" y="2643758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如何求解参数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58" y="2643758"/>
            <a:ext cx="2682365" cy="647693"/>
          </a:xfrm>
          <a:prstGeom prst="rect">
            <a:avLst/>
          </a:prstGeom>
        </p:spPr>
      </p:pic>
      <p:sp>
        <p:nvSpPr>
          <p:cNvPr id="18" name="矩形"/>
          <p:cNvSpPr/>
          <p:nvPr/>
        </p:nvSpPr>
        <p:spPr>
          <a:xfrm>
            <a:off x="27073" y="3651870"/>
            <a:ext cx="122413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Q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09" y="3687299"/>
            <a:ext cx="1512168" cy="9136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58" y="2136563"/>
            <a:ext cx="1629147" cy="3796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953" y="2822398"/>
            <a:ext cx="2781300" cy="581025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4963984" y="2822398"/>
            <a:ext cx="504056" cy="169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953" y="2667109"/>
            <a:ext cx="949355" cy="261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75133" y="1995686"/>
            <a:ext cx="2241319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44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</a:t>
            </a:r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30190" y="566290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为什么引入核函数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2" name="矩形"/>
          <p:cNvSpPr/>
          <p:nvPr/>
        </p:nvSpPr>
        <p:spPr>
          <a:xfrm>
            <a:off x="17928" y="134761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优化函数：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779662"/>
            <a:ext cx="2808312" cy="46685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411760" y="1905076"/>
            <a:ext cx="288032" cy="23462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43758"/>
            <a:ext cx="1771650" cy="3048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2483768" y="2290461"/>
            <a:ext cx="144016" cy="306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"/>
          <p:cNvSpPr/>
          <p:nvPr/>
        </p:nvSpPr>
        <p:spPr>
          <a:xfrm>
            <a:off x="17928" y="3034830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二阶多项式：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614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8" y="3488364"/>
            <a:ext cx="2797364" cy="5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è¿éå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059988"/>
            <a:ext cx="2808312" cy="83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384" y="3809272"/>
            <a:ext cx="2714625" cy="70485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563888" y="4030414"/>
            <a:ext cx="504056" cy="19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5" grpId="0" animBg="1"/>
      <p:bldP spid="14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30190" y="566290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多项式核函数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07504" y="134761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二阶多项式：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720" y="1203598"/>
            <a:ext cx="2714625" cy="704850"/>
          </a:xfrm>
          <a:prstGeom prst="rect">
            <a:avLst/>
          </a:prstGeom>
        </p:spPr>
      </p:pic>
      <p:sp>
        <p:nvSpPr>
          <p:cNvPr id="13" name="矩形"/>
          <p:cNvSpPr/>
          <p:nvPr/>
        </p:nvSpPr>
        <p:spPr>
          <a:xfrm>
            <a:off x="107504" y="2211710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如何求解参数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88233"/>
            <a:ext cx="4752181" cy="554729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427984" y="2218156"/>
            <a:ext cx="504056" cy="3066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"/>
          <p:cNvSpPr/>
          <p:nvPr/>
        </p:nvSpPr>
        <p:spPr>
          <a:xfrm>
            <a:off x="107504" y="2873188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如何求解参数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855223"/>
            <a:ext cx="1629147" cy="379607"/>
          </a:xfrm>
          <a:prstGeom prst="rect">
            <a:avLst/>
          </a:prstGeom>
        </p:spPr>
      </p:pic>
      <p:sp>
        <p:nvSpPr>
          <p:cNvPr id="8" name="乘号 7"/>
          <p:cNvSpPr/>
          <p:nvPr/>
        </p:nvSpPr>
        <p:spPr>
          <a:xfrm>
            <a:off x="3923928" y="2792998"/>
            <a:ext cx="504056" cy="50405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01" y="3465056"/>
            <a:ext cx="6477000" cy="571500"/>
          </a:xfrm>
          <a:prstGeom prst="rect">
            <a:avLst/>
          </a:prstGeom>
        </p:spPr>
      </p:pic>
      <p:sp>
        <p:nvSpPr>
          <p:cNvPr id="20" name="矩形"/>
          <p:cNvSpPr/>
          <p:nvPr/>
        </p:nvSpPr>
        <p:spPr>
          <a:xfrm>
            <a:off x="107504" y="3610907"/>
            <a:ext cx="302433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最终的模型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g(x)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84597" y="4204558"/>
            <a:ext cx="158417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 Trick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 animBg="1"/>
      <p:bldP spid="16" grpId="0"/>
      <p:bldP spid="8" grpId="0" animBg="1"/>
      <p:bldP spid="2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30190" y="566290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高斯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核函数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07504" y="134761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高斯函数：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577" y="1317890"/>
            <a:ext cx="1790700" cy="361950"/>
          </a:xfrm>
          <a:prstGeom prst="rect">
            <a:avLst/>
          </a:prstGeom>
        </p:spPr>
      </p:pic>
      <p:pic>
        <p:nvPicPr>
          <p:cNvPr id="14338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73808"/>
            <a:ext cx="3672408" cy="157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927" y="3837409"/>
            <a:ext cx="1790700" cy="390525"/>
          </a:xfrm>
          <a:prstGeom prst="rect">
            <a:avLst/>
          </a:prstGeom>
        </p:spPr>
      </p:pic>
      <p:sp>
        <p:nvSpPr>
          <p:cNvPr id="19" name="矩形"/>
          <p:cNvSpPr/>
          <p:nvPr/>
        </p:nvSpPr>
        <p:spPr>
          <a:xfrm>
            <a:off x="107504" y="3863395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引入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缩放因子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γ&gt;0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14340" name="Picture 4" descr="è¿éå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89118"/>
            <a:ext cx="3744416" cy="134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"/>
          <p:cNvSpPr/>
          <p:nvPr/>
        </p:nvSpPr>
        <p:spPr>
          <a:xfrm>
            <a:off x="4379677" y="3952676"/>
            <a:ext cx="446449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如何求解参数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与多项式核相同！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019" y="4278148"/>
            <a:ext cx="1738608" cy="327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047683" y="1995686"/>
            <a:ext cx="2863284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SMO </a:t>
            </a:r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解法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30190" y="566290"/>
            <a:ext cx="27783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SMO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工作原理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2" name="矩形"/>
          <p:cNvSpPr/>
          <p:nvPr/>
        </p:nvSpPr>
        <p:spPr>
          <a:xfrm>
            <a:off x="17928" y="134761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优化函数：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7928" y="2642452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KKT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条件：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3491880" y="1347614"/>
            <a:ext cx="220282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基本思想：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7944" y="1818278"/>
            <a:ext cx="41044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SMO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算法是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把对整个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的优化转化为对每一对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en-US" altLang="zh-CN" sz="14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的优化，如果我们把其他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先固定，仅仅优化某一对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，那么我们可以通过解析式（即通过确定的公式来计算）来优化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。而且此时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KKT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条件很重要，之前说过最优解是一定会满足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KKT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条件的，所以如果我们优化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到所有的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α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都满足了</a:t>
            </a:r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KKT</a:t>
            </a:r>
            <a:r>
              <a:rPr lang="zh-CN" altLang="en-US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条件，那么这样最优解就会找到。</a:t>
            </a:r>
            <a:endParaRPr lang="zh-CN" altLang="en-US" sz="14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43" y="1708663"/>
            <a:ext cx="2963558" cy="6220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8" y="2981006"/>
            <a:ext cx="2733476" cy="155681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27584" y="3286111"/>
            <a:ext cx="1152128" cy="3066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17508" y="2952775"/>
            <a:ext cx="1810276" cy="3066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8" grpId="0"/>
      <p:bldP spid="14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73020" y="584562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两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个变量的二次规划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1493244"/>
            <a:ext cx="2963558" cy="622054"/>
          </a:xfrm>
          <a:prstGeom prst="rect">
            <a:avLst/>
          </a:prstGeom>
        </p:spPr>
      </p:pic>
      <p:sp>
        <p:nvSpPr>
          <p:cNvPr id="22" name="矩形"/>
          <p:cNvSpPr/>
          <p:nvPr/>
        </p:nvSpPr>
        <p:spPr>
          <a:xfrm>
            <a:off x="17928" y="163499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优化函数：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/>
          <p:cNvSpPr/>
          <p:nvPr/>
        </p:nvSpPr>
        <p:spPr>
          <a:xfrm>
            <a:off x="17928" y="2257048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关于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α1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α2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优化问题：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726410"/>
            <a:ext cx="6996849" cy="5647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19225"/>
            <a:ext cx="2166400" cy="736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93007" y="1995686"/>
            <a:ext cx="2805576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线性 </a:t>
            </a:r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/>
          <p:nvPr/>
        </p:nvSpPr>
        <p:spPr>
          <a:xfrm>
            <a:off x="35496" y="749393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分析约束条件：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550319"/>
            <a:ext cx="2166400" cy="7367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95686"/>
            <a:ext cx="6119664" cy="2589525"/>
          </a:xfrm>
          <a:prstGeom prst="rect">
            <a:avLst/>
          </a:prstGeom>
        </p:spPr>
      </p:pic>
      <p:sp>
        <p:nvSpPr>
          <p:cNvPr id="9" name="矩形"/>
          <p:cNvSpPr/>
          <p:nvPr/>
        </p:nvSpPr>
        <p:spPr>
          <a:xfrm>
            <a:off x="35496" y="1530067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情况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1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y1=1, y2=1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496" y="1530067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情况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y1=-1, y2=-1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67694"/>
            <a:ext cx="6084168" cy="1870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496" y="1530067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情况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3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y1=1, y2=-1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95686"/>
            <a:ext cx="6480720" cy="1812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5496" y="1530067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情况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4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y1=-1, y2=1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95686"/>
            <a:ext cx="6264696" cy="195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/>
          <p:nvPr/>
        </p:nvSpPr>
        <p:spPr>
          <a:xfrm>
            <a:off x="35496" y="749393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分析约束条件：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770825"/>
            <a:ext cx="1628775" cy="390525"/>
          </a:xfrm>
          <a:prstGeom prst="rect">
            <a:avLst/>
          </a:prstGeom>
        </p:spPr>
      </p:pic>
      <p:sp>
        <p:nvSpPr>
          <p:cNvPr id="7" name="矩形"/>
          <p:cNvSpPr/>
          <p:nvPr/>
        </p:nvSpPr>
        <p:spPr>
          <a:xfrm>
            <a:off x="45681" y="170765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 = y2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30" y="2101514"/>
            <a:ext cx="4905375" cy="419100"/>
          </a:xfrm>
          <a:prstGeom prst="rect">
            <a:avLst/>
          </a:prstGeom>
        </p:spPr>
      </p:pic>
      <p:sp>
        <p:nvSpPr>
          <p:cNvPr id="10" name="矩形"/>
          <p:cNvSpPr/>
          <p:nvPr/>
        </p:nvSpPr>
        <p:spPr>
          <a:xfrm>
            <a:off x="67980" y="2787774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 != y2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68" y="3254211"/>
            <a:ext cx="4838700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/>
          <p:nvPr/>
        </p:nvSpPr>
        <p:spPr>
          <a:xfrm>
            <a:off x="35496" y="749393"/>
            <a:ext cx="2880320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无约束时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α2 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解析解：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8676" y="2281200"/>
            <a:ext cx="2592368" cy="5867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20" y="3145296"/>
            <a:ext cx="3838575" cy="4762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627784" y="2283718"/>
            <a:ext cx="2469164" cy="5842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65257"/>
            <a:ext cx="6996849" cy="56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/>
          <p:nvPr/>
        </p:nvSpPr>
        <p:spPr>
          <a:xfrm>
            <a:off x="35496" y="749393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无约束时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α2 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解析解推导过程：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11510"/>
            <a:ext cx="3317565" cy="4423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9" y="1275606"/>
            <a:ext cx="3076575" cy="65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/>
          <p:nvPr/>
        </p:nvSpPr>
        <p:spPr>
          <a:xfrm>
            <a:off x="35496" y="749393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加上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约束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α2 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的解：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225867"/>
            <a:ext cx="1628775" cy="390525"/>
          </a:xfrm>
          <a:prstGeom prst="rect">
            <a:avLst/>
          </a:prstGeom>
        </p:spPr>
      </p:pic>
      <p:sp>
        <p:nvSpPr>
          <p:cNvPr id="6" name="矩形"/>
          <p:cNvSpPr/>
          <p:nvPr/>
        </p:nvSpPr>
        <p:spPr>
          <a:xfrm>
            <a:off x="611560" y="1739860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 = y2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39860"/>
            <a:ext cx="4905375" cy="419100"/>
          </a:xfrm>
          <a:prstGeom prst="rect">
            <a:avLst/>
          </a:prstGeom>
        </p:spPr>
      </p:pic>
      <p:sp>
        <p:nvSpPr>
          <p:cNvPr id="8" name="矩形"/>
          <p:cNvSpPr/>
          <p:nvPr/>
        </p:nvSpPr>
        <p:spPr>
          <a:xfrm>
            <a:off x="611560" y="2238992"/>
            <a:ext cx="5328592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如果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y1 != y2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13" y="2257528"/>
            <a:ext cx="4838700" cy="4000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803676"/>
            <a:ext cx="3505200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14000"/>
            <a:ext cx="2952328" cy="12014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79" y="4322196"/>
            <a:ext cx="2247900" cy="638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968" y="4462035"/>
            <a:ext cx="3096344" cy="355561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19872" y="4587974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73020" y="584562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两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个变量的选择方法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179512" y="1419622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第一个变量的选择（外循环）：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467544" y="1899604"/>
            <a:ext cx="374441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1. 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违背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KKT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条件最严重的样本点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995" y="2276797"/>
            <a:ext cx="1154237" cy="556612"/>
          </a:xfrm>
          <a:prstGeom prst="rect">
            <a:avLst/>
          </a:prstGeom>
        </p:spPr>
      </p:pic>
      <p:sp>
        <p:nvSpPr>
          <p:cNvPr id="11" name="矩形"/>
          <p:cNvSpPr/>
          <p:nvPr/>
        </p:nvSpPr>
        <p:spPr>
          <a:xfrm>
            <a:off x="2018657" y="2401214"/>
            <a:ext cx="1296144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OR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87" y="2278266"/>
            <a:ext cx="1082609" cy="581516"/>
          </a:xfrm>
          <a:prstGeom prst="rect">
            <a:avLst/>
          </a:prstGeom>
        </p:spPr>
      </p:pic>
      <p:sp>
        <p:nvSpPr>
          <p:cNvPr id="13" name="矩形"/>
          <p:cNvSpPr/>
          <p:nvPr/>
        </p:nvSpPr>
        <p:spPr>
          <a:xfrm>
            <a:off x="440295" y="3059949"/>
            <a:ext cx="3744416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en-US" altLang="zh-CN" sz="1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. 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交替遍历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794520" y="3362687"/>
            <a:ext cx="4065512" cy="4616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一种方式是在所有数据集上进行单遍扫描，另一种方式是在非边界上单遍扫描。</a:t>
            </a:r>
            <a:endParaRPr lang="zh-CN" altLang="en-US" sz="12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79512" y="1419622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第二个变量的选择（内循环）：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3" name="矩形"/>
          <p:cNvSpPr/>
          <p:nvPr/>
        </p:nvSpPr>
        <p:spPr>
          <a:xfrm>
            <a:off x="440294" y="1940227"/>
            <a:ext cx="5571865" cy="30777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标准是希望能使第二个变量有足够大的变化。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992" y="1940227"/>
            <a:ext cx="1008112" cy="309056"/>
          </a:xfrm>
          <a:prstGeom prst="rect">
            <a:avLst/>
          </a:prstGeom>
        </p:spPr>
      </p:pic>
      <p:sp>
        <p:nvSpPr>
          <p:cNvPr id="12" name="矩形"/>
          <p:cNvSpPr/>
          <p:nvPr/>
        </p:nvSpPr>
        <p:spPr>
          <a:xfrm>
            <a:off x="440294" y="2392021"/>
            <a:ext cx="7804114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目标为了加快计算速度，一种简单的做法就是使其对应的 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|</a:t>
            </a:r>
            <a:r>
              <a:rPr lang="en-US" altLang="zh-CN" sz="14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Ei-Ej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| 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最大。为了节省计算时间，将所有 </a:t>
            </a:r>
            <a:r>
              <a:rPr lang="en-US" altLang="zh-CN" sz="14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Ei</a:t>
            </a:r>
            <a:r>
              <a:rPr lang="en-US" altLang="zh-CN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1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值保存在一个列表中。</a:t>
            </a:r>
            <a:endParaRPr lang="zh-CN" altLang="en-US" sz="14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24759" y="529982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哪个分类线最好？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2952328" cy="899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3" y="2787713"/>
            <a:ext cx="2952328" cy="9079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53" y="4047322"/>
            <a:ext cx="2952328" cy="927481"/>
          </a:xfrm>
          <a:prstGeom prst="rect">
            <a:avLst/>
          </a:prstGeom>
        </p:spPr>
      </p:pic>
      <p:sp>
        <p:nvSpPr>
          <p:cNvPr id="24" name="文本框"/>
          <p:cNvSpPr txBox="1"/>
          <p:nvPr/>
        </p:nvSpPr>
        <p:spPr>
          <a:xfrm>
            <a:off x="1079613" y="1052124"/>
            <a:ext cx="5760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 A</a:t>
            </a:r>
            <a:endParaRPr lang="zh-CN" altLang="en-US" sz="2200" kern="0" dirty="0">
              <a:solidFill>
                <a:srgbClr val="212121"/>
              </a:solidFill>
              <a:cs typeface="Times New Roman" panose="02020603050405020304" charset="0"/>
            </a:endParaRPr>
          </a:p>
        </p:txBody>
      </p:sp>
      <p:sp>
        <p:nvSpPr>
          <p:cNvPr id="25" name="文本框"/>
          <p:cNvSpPr txBox="1"/>
          <p:nvPr/>
        </p:nvSpPr>
        <p:spPr>
          <a:xfrm>
            <a:off x="2106385" y="1061793"/>
            <a:ext cx="5760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 </a:t>
            </a:r>
            <a:r>
              <a:rPr lang="en-US" altLang="zh-CN" sz="2200" kern="0" dirty="0">
                <a:solidFill>
                  <a:srgbClr val="212121"/>
                </a:solidFill>
                <a:cs typeface="Times New Roman" panose="02020603050405020304" charset="0"/>
              </a:rPr>
              <a:t>B</a:t>
            </a:r>
            <a:endParaRPr lang="zh-CN" altLang="en-US" sz="2200" kern="0" dirty="0">
              <a:solidFill>
                <a:srgbClr val="212121"/>
              </a:solidFill>
              <a:cs typeface="Times New Roman" panose="02020603050405020304" charset="0"/>
            </a:endParaRPr>
          </a:p>
        </p:txBody>
      </p:sp>
      <p:sp>
        <p:nvSpPr>
          <p:cNvPr id="26" name="文本框"/>
          <p:cNvSpPr txBox="1"/>
          <p:nvPr/>
        </p:nvSpPr>
        <p:spPr>
          <a:xfrm>
            <a:off x="3118349" y="1064211"/>
            <a:ext cx="5760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 </a:t>
            </a:r>
            <a:r>
              <a:rPr lang="en-US" altLang="zh-CN" sz="2200" kern="0" dirty="0">
                <a:solidFill>
                  <a:srgbClr val="212121"/>
                </a:solidFill>
                <a:cs typeface="Times New Roman" panose="02020603050405020304" charset="0"/>
              </a:rPr>
              <a:t>C</a:t>
            </a:r>
            <a:endParaRPr lang="zh-CN" altLang="en-US" sz="2200" kern="0" dirty="0">
              <a:solidFill>
                <a:srgbClr val="212121"/>
              </a:solidFill>
              <a:cs typeface="Times New Roman" panose="02020603050405020304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86405" y="2408055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2286405" y="3706492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241680"/>
            <a:ext cx="3749269" cy="69814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243053"/>
            <a:ext cx="2678003" cy="700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13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9674" y="665457"/>
            <a:ext cx="209384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计算阈值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340602"/>
            <a:ext cx="1512168" cy="301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9662"/>
            <a:ext cx="1368152" cy="4514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7" y="2265206"/>
            <a:ext cx="2738644" cy="427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60045"/>
            <a:ext cx="3320865" cy="49277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48" y="3342449"/>
            <a:ext cx="3600400" cy="51107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48" y="4101503"/>
            <a:ext cx="3672408" cy="316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976" y="1347614"/>
            <a:ext cx="1337456" cy="2899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6057" y="1681946"/>
            <a:ext cx="3456384" cy="30780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9715" y="2499441"/>
            <a:ext cx="1570286" cy="2693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008" y="3342449"/>
            <a:ext cx="3965159" cy="41203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0256" y="2891952"/>
            <a:ext cx="1347597" cy="347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9674" y="665457"/>
            <a:ext cx="217078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更新差值 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Ei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79512" y="1419622"/>
            <a:ext cx="7848872" cy="5847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在每次完成两个变量的优化之后，还必须更新对应的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16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Ei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值，并将它们保存在列表中。</a:t>
            </a:r>
            <a:r>
              <a:rPr lang="en-US" altLang="zh-CN" sz="16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Ei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值的更新要用到新的</a:t>
            </a:r>
            <a:r>
              <a:rPr lang="en-US" altLang="zh-CN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 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值。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2283718"/>
            <a:ext cx="3248025" cy="58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87824" y="1995686"/>
            <a:ext cx="2863284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SMO</a:t>
            </a:r>
            <a:r>
              <a:rPr lang="zh-CN" altLang="en-US" sz="44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9674" y="665457"/>
            <a:ext cx="23936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简单版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SMO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348730"/>
            <a:ext cx="5762326" cy="29523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348730"/>
            <a:ext cx="2448272" cy="66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211710"/>
            <a:ext cx="2249041" cy="483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894243"/>
            <a:ext cx="1368152" cy="58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9674" y="665457"/>
            <a:ext cx="23936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完整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版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SMO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93" y="1576958"/>
            <a:ext cx="4841185" cy="3322282"/>
          </a:xfrm>
          <a:prstGeom prst="rect">
            <a:avLst/>
          </a:prstGeom>
        </p:spPr>
      </p:pic>
      <p:sp>
        <p:nvSpPr>
          <p:cNvPr id="8" name="矩形"/>
          <p:cNvSpPr/>
          <p:nvPr/>
        </p:nvSpPr>
        <p:spPr>
          <a:xfrm>
            <a:off x="0" y="1219455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07504" y="699542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优化过程：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31590"/>
            <a:ext cx="7275265" cy="2796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107504" y="699542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外循环代码：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1" y="1131590"/>
            <a:ext cx="4968552" cy="2265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9674" y="665457"/>
            <a:ext cx="23936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核函数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SMO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0" y="1219455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核转换函数：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635646"/>
            <a:ext cx="4320480" cy="115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0" y="699542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完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整版 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SMO 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支持函数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131590"/>
            <a:ext cx="492021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/>
          <p:cNvSpPr/>
          <p:nvPr/>
        </p:nvSpPr>
        <p:spPr>
          <a:xfrm>
            <a:off x="0" y="699542"/>
            <a:ext cx="3744416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完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整版 </a:t>
            </a:r>
            <a:r>
              <a:rPr lang="en-US" altLang="zh-CN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SMO </a:t>
            </a:r>
            <a:r>
              <a:rPr lang="zh-CN" altLang="en-US" sz="16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算法优化例程</a:t>
            </a:r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131590"/>
            <a:ext cx="5185395" cy="2321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24759" y="529982"/>
            <a:ext cx="245131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计算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margin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228204"/>
            <a:ext cx="1728192" cy="16587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26247"/>
            <a:ext cx="133350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07" y="2237696"/>
            <a:ext cx="343852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39" y="3096114"/>
            <a:ext cx="6343650" cy="552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3651870"/>
            <a:ext cx="2771775" cy="5524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39" y="4343256"/>
            <a:ext cx="2819400" cy="542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38235"/>
            <a:ext cx="3899183" cy="81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5896" y="2139702"/>
            <a:ext cx="2045753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结 束！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7864" y="583702"/>
            <a:ext cx="19704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SVM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推导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77" y="1347614"/>
            <a:ext cx="3899183" cy="81004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77" y="2646625"/>
            <a:ext cx="3898845" cy="804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939902"/>
            <a:ext cx="3064341" cy="936104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4224887" y="2224841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224887" y="351267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35945" y="581645"/>
            <a:ext cx="328006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SVM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求解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14" y="1563638"/>
            <a:ext cx="3667125" cy="781050"/>
          </a:xfrm>
          <a:prstGeom prst="rect">
            <a:avLst/>
          </a:prstGeom>
        </p:spPr>
      </p:pic>
      <p:sp>
        <p:nvSpPr>
          <p:cNvPr id="10" name="矩形"/>
          <p:cNvSpPr/>
          <p:nvPr/>
        </p:nvSpPr>
        <p:spPr>
          <a:xfrm>
            <a:off x="323528" y="2782257"/>
            <a:ext cx="7776864" cy="9233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这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是一个典型的</a:t>
            </a:r>
            <a:r>
              <a:rPr lang="zh-CN" altLang="en-US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二次规划</a:t>
            </a:r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问题（</a:t>
            </a:r>
            <a:r>
              <a:rPr lang="en-US" altLang="zh-CN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Quadratic </a:t>
            </a:r>
            <a:r>
              <a:rPr lang="en-US" altLang="zh-CN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Programming, QP</a:t>
            </a:r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）。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因为</a:t>
            </a:r>
            <a:r>
              <a:rPr lang="en-US" altLang="zh-CN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的目标是关于</a:t>
            </a:r>
            <a:r>
              <a:rPr lang="en-US" altLang="zh-CN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的二次函数，条件是关于</a:t>
            </a:r>
            <a:r>
              <a:rPr lang="en-US" altLang="zh-CN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b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的一次函数，所以，它的求解过程还是比较容易的，可以</a:t>
            </a:r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使用库</a:t>
            </a:r>
            <a:r>
              <a:rPr lang="zh-CN" altLang="en-US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函数来求解。</a:t>
            </a:r>
            <a:endParaRPr lang="zh-CN" altLang="en-US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93006" y="1995686"/>
            <a:ext cx="2805576" cy="7694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44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对偶</a:t>
            </a:r>
            <a:r>
              <a:rPr lang="zh-CN" altLang="en-US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44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SVM</a:t>
            </a:r>
            <a:endParaRPr lang="en-US" altLang="zh-CN" sz="44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73104" y="57076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拉格朗日乘子法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7" y="1491630"/>
            <a:ext cx="3667125" cy="781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39549"/>
            <a:ext cx="3498681" cy="15630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3777"/>
            <a:ext cx="3743350" cy="636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045605"/>
            <a:ext cx="3240360" cy="639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902648"/>
            <a:ext cx="2304256" cy="300000"/>
          </a:xfrm>
          <a:prstGeom prst="rect">
            <a:avLst/>
          </a:prstGeom>
        </p:spPr>
      </p:pic>
      <p:sp>
        <p:nvSpPr>
          <p:cNvPr id="11" name="矩形"/>
          <p:cNvSpPr/>
          <p:nvPr/>
        </p:nvSpPr>
        <p:spPr>
          <a:xfrm>
            <a:off x="3275978" y="2673300"/>
            <a:ext cx="2232248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just"/>
            <a:r>
              <a:rPr lang="zh-CN" altLang="en-US" sz="16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拉格朗日函数：</a:t>
            </a:r>
            <a:endParaRPr lang="zh-CN" altLang="en-US" sz="16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464" y="4283956"/>
            <a:ext cx="714584" cy="272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1390</Words>
  <Application>WPS 演示</Application>
  <PresentationFormat>全屏显示(16:9)</PresentationFormat>
  <Paragraphs>254</Paragraphs>
  <Slides>50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Times New Roman</vt:lpstr>
      <vt:lpstr>微软雅黑</vt:lpstr>
      <vt:lpstr>黑体</vt:lpstr>
      <vt:lpstr>文泉驿微米黑</vt:lpstr>
      <vt:lpstr>宋体</vt:lpstr>
      <vt:lpstr>Arial Unicode MS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root</cp:lastModifiedBy>
  <cp:revision>191</cp:revision>
  <dcterms:created xsi:type="dcterms:W3CDTF">2018-11-20T13:01:30Z</dcterms:created>
  <dcterms:modified xsi:type="dcterms:W3CDTF">2018-11-20T13:01:30Z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