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4" r:id="rId15"/>
    <p:sldId id="276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8" r:id="rId26"/>
    <p:sldId id="290" r:id="rId27"/>
    <p:sldId id="292" r:id="rId28"/>
    <p:sldId id="293" r:id="rId29"/>
    <p:sldId id="294" r:id="rId30"/>
    <p:sldId id="295" r:id="rId31"/>
    <p:sldId id="296" r:id="rId32"/>
    <p:sldId id="297" r:id="rId33"/>
    <p:sldId id="299" r:id="rId34"/>
    <p:sldId id="301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2" r:id="rId44"/>
    <p:sldId id="314" r:id="rId45"/>
    <p:sldId id="316" r:id="rId46"/>
    <p:sldId id="317" r:id="rId47"/>
    <p:sldId id="319" r:id="rId48"/>
    <p:sldId id="320" r:id="rId49"/>
    <p:sldId id="321" r:id="rId50"/>
    <p:sldId id="322" r:id="rId51"/>
    <p:sldId id="323" r:id="rId52"/>
    <p:sldId id="325" r:id="rId53"/>
    <p:sldId id="326" r:id="rId54"/>
    <p:sldId id="327" r:id="rId55"/>
    <p:sldId id="328" r:id="rId56"/>
    <p:sldId id="329" r:id="rId57"/>
    <p:sldId id="330" r:id="rId58"/>
    <p:sldId id="331" r:id="rId59"/>
    <p:sldId id="332" r:id="rId60"/>
    <p:sldId id="333" r:id="rId61"/>
    <p:sldId id="334" r:id="rId62"/>
    <p:sldId id="336" r:id="rId63"/>
    <p:sldId id="337" r:id="rId64"/>
    <p:sldId id="338" r:id="rId65"/>
    <p:sldId id="339" r:id="rId66"/>
    <p:sldId id="340" r:id="rId67"/>
    <p:sldId id="342" r:id="rId68"/>
    <p:sldId id="343" r:id="rId69"/>
    <p:sldId id="345" r:id="rId70"/>
    <p:sldId id="347" r:id="rId71"/>
    <p:sldId id="348" r:id="rId72"/>
    <p:sldId id="349" r:id="rId73"/>
    <p:sldId id="350" r:id="rId74"/>
    <p:sldId id="351" r:id="rId75"/>
    <p:sldId id="352" r:id="rId76"/>
    <p:sldId id="353" r:id="rId77"/>
    <p:sldId id="354" r:id="rId78"/>
    <p:sldId id="355" r:id="rId79"/>
    <p:sldId id="357" r:id="rId80"/>
    <p:sldId id="358" r:id="rId81"/>
  </p:sldIdLst>
  <p:sldSz cx="7315200" cy="5486400" type="B5JIS"/>
  <p:notesSz cx="7315200" cy="548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712"/>
  </p:normalViewPr>
  <p:slideViewPr>
    <p:cSldViewPr>
      <p:cViewPr varScale="1">
        <p:scale>
          <a:sx n="129" d="100"/>
          <a:sy n="129" d="100"/>
        </p:scale>
        <p:origin x="1764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8640" y="1700784"/>
            <a:ext cx="6217920" cy="1152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97280" y="3072384"/>
            <a:ext cx="5120640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5760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67328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12/19/2018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12/19/2018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12/19/2018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9414" y="277873"/>
            <a:ext cx="6016371" cy="313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9414" y="831785"/>
            <a:ext cx="6016371" cy="2305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87168" y="5102352"/>
            <a:ext cx="2340864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5760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12/19/2018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66944" y="5102352"/>
            <a:ext cx="1682496" cy="274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Users\Mili\Downloads\BJ6_LectureSlides\ch08\code\section_5\Gallery6.java" TargetMode="Externa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://junit.org/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27725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Chapter </a:t>
            </a:r>
            <a:r>
              <a:rPr spc="130" dirty="0"/>
              <a:t>8 </a:t>
            </a:r>
            <a:r>
              <a:rPr spc="280" dirty="0"/>
              <a:t>– </a:t>
            </a:r>
            <a:r>
              <a:rPr spc="195" dirty="0"/>
              <a:t>Designing</a:t>
            </a:r>
            <a:r>
              <a:rPr spc="-370" dirty="0"/>
              <a:t> </a:t>
            </a:r>
            <a:r>
              <a:rPr spc="190" dirty="0"/>
              <a:t>Classes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29234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65" dirty="0"/>
              <a:t>Minimizing</a:t>
            </a:r>
            <a:r>
              <a:rPr spc="-15" dirty="0"/>
              <a:t> </a:t>
            </a:r>
            <a:r>
              <a:rPr spc="135" dirty="0"/>
              <a:t>Dependencies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41365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6320" y="1548285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5">
                <a:moveTo>
                  <a:pt x="21675" y="43351"/>
                </a:moveTo>
                <a:lnTo>
                  <a:pt x="12191" y="42000"/>
                </a:lnTo>
                <a:lnTo>
                  <a:pt x="5417" y="37943"/>
                </a:lnTo>
                <a:lnTo>
                  <a:pt x="1354" y="31171"/>
                </a:lnTo>
                <a:lnTo>
                  <a:pt x="0" y="21675"/>
                </a:lnTo>
                <a:lnTo>
                  <a:pt x="1354" y="12180"/>
                </a:lnTo>
                <a:lnTo>
                  <a:pt x="5417" y="5408"/>
                </a:lnTo>
                <a:lnTo>
                  <a:pt x="12191" y="1350"/>
                </a:lnTo>
                <a:lnTo>
                  <a:pt x="21675" y="0"/>
                </a:lnTo>
                <a:lnTo>
                  <a:pt x="31160" y="1350"/>
                </a:lnTo>
                <a:lnTo>
                  <a:pt x="37933" y="5408"/>
                </a:lnTo>
                <a:lnTo>
                  <a:pt x="41997" y="12180"/>
                </a:lnTo>
                <a:lnTo>
                  <a:pt x="43351" y="21675"/>
                </a:lnTo>
                <a:lnTo>
                  <a:pt x="41997" y="31171"/>
                </a:lnTo>
                <a:lnTo>
                  <a:pt x="37933" y="37943"/>
                </a:lnTo>
                <a:lnTo>
                  <a:pt x="31160" y="42000"/>
                </a:lnTo>
                <a:lnTo>
                  <a:pt x="21675" y="43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3498" y="1860415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6320" y="2189886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675" y="43351"/>
                </a:moveTo>
                <a:lnTo>
                  <a:pt x="12191" y="42000"/>
                </a:lnTo>
                <a:lnTo>
                  <a:pt x="5417" y="37943"/>
                </a:lnTo>
                <a:lnTo>
                  <a:pt x="1354" y="31171"/>
                </a:lnTo>
                <a:lnTo>
                  <a:pt x="0" y="21675"/>
                </a:lnTo>
                <a:lnTo>
                  <a:pt x="1354" y="12180"/>
                </a:lnTo>
                <a:lnTo>
                  <a:pt x="5417" y="5408"/>
                </a:lnTo>
                <a:lnTo>
                  <a:pt x="12191" y="1350"/>
                </a:lnTo>
                <a:lnTo>
                  <a:pt x="21675" y="0"/>
                </a:lnTo>
                <a:lnTo>
                  <a:pt x="31160" y="1350"/>
                </a:lnTo>
                <a:lnTo>
                  <a:pt x="37933" y="5408"/>
                </a:lnTo>
                <a:lnTo>
                  <a:pt x="41997" y="12180"/>
                </a:lnTo>
                <a:lnTo>
                  <a:pt x="43351" y="21675"/>
                </a:lnTo>
                <a:lnTo>
                  <a:pt x="41997" y="31171"/>
                </a:lnTo>
                <a:lnTo>
                  <a:pt x="37933" y="37943"/>
                </a:lnTo>
                <a:lnTo>
                  <a:pt x="31160" y="42000"/>
                </a:lnTo>
                <a:lnTo>
                  <a:pt x="21675" y="43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0682" y="797336"/>
            <a:ext cx="5368925" cy="1500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600"/>
              </a:lnSpc>
            </a:pP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class </a:t>
            </a:r>
            <a:r>
              <a:rPr sz="1500" i="1" spc="15" dirty="0">
                <a:latin typeface="Arial"/>
                <a:cs typeface="Arial"/>
              </a:rPr>
              <a:t>depends </a:t>
            </a:r>
            <a:r>
              <a:rPr sz="1500" spc="15" dirty="0">
                <a:latin typeface="Arial"/>
                <a:cs typeface="Arial"/>
              </a:rPr>
              <a:t>on </a:t>
            </a:r>
            <a:r>
              <a:rPr sz="1500" spc="10" dirty="0">
                <a:latin typeface="Arial"/>
                <a:cs typeface="Arial"/>
              </a:rPr>
              <a:t>another class </a:t>
            </a:r>
            <a:r>
              <a:rPr sz="1500" spc="5" dirty="0">
                <a:latin typeface="Arial"/>
                <a:cs typeface="Arial"/>
              </a:rPr>
              <a:t>if its </a:t>
            </a:r>
            <a:r>
              <a:rPr sz="1500" spc="15" dirty="0">
                <a:latin typeface="Arial"/>
                <a:cs typeface="Arial"/>
              </a:rPr>
              <a:t>methods use </a:t>
            </a:r>
            <a:r>
              <a:rPr sz="1500" spc="10" dirty="0">
                <a:latin typeface="Arial"/>
                <a:cs typeface="Arial"/>
              </a:rPr>
              <a:t>that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class  in </a:t>
            </a:r>
            <a:r>
              <a:rPr sz="1500" spc="15" dirty="0">
                <a:latin typeface="Arial"/>
                <a:cs typeface="Arial"/>
              </a:rPr>
              <a:t>any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way.</a:t>
            </a:r>
            <a:endParaRPr sz="1500" dirty="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1005"/>
              </a:spcBef>
            </a:pPr>
            <a:r>
              <a:rPr sz="1150" spc="10" dirty="0">
                <a:latin typeface="Courier" charset="0"/>
                <a:cs typeface="Courier" charset="0"/>
              </a:rPr>
              <a:t>CashRegister</a:t>
            </a:r>
            <a:r>
              <a:rPr sz="1150" spc="-455" dirty="0">
                <a:latin typeface="Courier" charset="0"/>
                <a:cs typeface="Courier" charset="0"/>
              </a:rPr>
              <a:t> </a:t>
            </a:r>
            <a:r>
              <a:rPr sz="1150" spc="10" dirty="0">
                <a:latin typeface="Arial"/>
                <a:cs typeface="Arial"/>
              </a:rPr>
              <a:t>depends on </a:t>
            </a:r>
            <a:r>
              <a:rPr sz="1150" spc="10" dirty="0">
                <a:latin typeface="Courier" charset="0"/>
                <a:cs typeface="Courier" charset="0"/>
              </a:rPr>
              <a:t>Coin</a:t>
            </a:r>
            <a:endParaRPr sz="11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500" spc="15" dirty="0">
                <a:latin typeface="Arial"/>
                <a:cs typeface="Arial"/>
              </a:rPr>
              <a:t>UML: </a:t>
            </a:r>
            <a:r>
              <a:rPr sz="1500" spc="10" dirty="0">
                <a:latin typeface="Arial"/>
                <a:cs typeface="Arial"/>
              </a:rPr>
              <a:t>Unified Modeling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Language</a:t>
            </a:r>
            <a:endParaRPr sz="1500" dirty="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940"/>
              </a:spcBef>
            </a:pPr>
            <a:r>
              <a:rPr sz="1150" spc="5" dirty="0">
                <a:latin typeface="Arial"/>
                <a:cs typeface="Arial"/>
              </a:rPr>
              <a:t>Notation for object-oriented analysis </a:t>
            </a:r>
            <a:r>
              <a:rPr sz="1150" spc="10" dirty="0">
                <a:latin typeface="Arial"/>
                <a:cs typeface="Arial"/>
              </a:rPr>
              <a:t>and</a:t>
            </a:r>
            <a:r>
              <a:rPr sz="1150" spc="5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design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9" name="object 9"/>
          <p:cNvSpPr>
            <a:spLocks noChangeAspect="1"/>
          </p:cNvSpPr>
          <p:nvPr/>
        </p:nvSpPr>
        <p:spPr>
          <a:xfrm>
            <a:off x="956886" y="2387434"/>
            <a:ext cx="934792" cy="1645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2"/>
          <p:cNvSpPr/>
          <p:nvPr/>
        </p:nvSpPr>
        <p:spPr>
          <a:xfrm>
            <a:off x="658625" y="5016815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/>
          <p:cNvSpPr txBox="1"/>
          <p:nvPr/>
        </p:nvSpPr>
        <p:spPr>
          <a:xfrm>
            <a:off x="815809" y="4122947"/>
            <a:ext cx="4932045" cy="1306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6375">
              <a:lnSpc>
                <a:spcPts val="1420"/>
              </a:lnSpc>
            </a:pPr>
            <a:r>
              <a:rPr sz="1500" b="1" spc="10" dirty="0">
                <a:latin typeface="Arial"/>
                <a:cs typeface="Arial"/>
              </a:rPr>
              <a:t>Figure </a:t>
            </a:r>
            <a:r>
              <a:rPr sz="1500" b="1" spc="15" dirty="0">
                <a:latin typeface="Arial"/>
                <a:cs typeface="Arial"/>
              </a:rPr>
              <a:t>1 </a:t>
            </a:r>
            <a:r>
              <a:rPr sz="1500" spc="20" dirty="0">
                <a:latin typeface="Arial"/>
                <a:cs typeface="Arial"/>
              </a:rPr>
              <a:t>UML </a:t>
            </a:r>
            <a:r>
              <a:rPr sz="1500" spc="10" dirty="0">
                <a:latin typeface="Arial"/>
                <a:cs typeface="Arial"/>
              </a:rPr>
              <a:t>class </a:t>
            </a:r>
            <a:r>
              <a:rPr sz="1500" spc="15" dirty="0">
                <a:latin typeface="Arial"/>
                <a:cs typeface="Arial"/>
              </a:rPr>
              <a:t>diagram showing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dependency</a:t>
            </a:r>
            <a:endParaRPr sz="1500" dirty="0">
              <a:latin typeface="Arial"/>
              <a:cs typeface="Arial"/>
            </a:endParaRPr>
          </a:p>
          <a:p>
            <a:pPr marL="206375">
              <a:lnSpc>
                <a:spcPts val="1535"/>
              </a:lnSpc>
            </a:pPr>
            <a:r>
              <a:rPr sz="1500" spc="10" dirty="0">
                <a:latin typeface="Arial"/>
                <a:cs typeface="Arial"/>
              </a:rPr>
              <a:t>relationship </a:t>
            </a:r>
            <a:r>
              <a:rPr sz="1500" spc="15" dirty="0">
                <a:latin typeface="Arial"/>
                <a:cs typeface="Arial"/>
              </a:rPr>
              <a:t>between </a:t>
            </a:r>
            <a:r>
              <a:rPr sz="1500" spc="10" dirty="0">
                <a:latin typeface="Arial"/>
                <a:cs typeface="Arial"/>
              </a:rPr>
              <a:t>the </a:t>
            </a:r>
            <a:r>
              <a:rPr sz="1500" spc="15" dirty="0">
                <a:latin typeface="Courier" charset="0"/>
                <a:cs typeface="Courier" charset="0"/>
              </a:rPr>
              <a:t>CashRegister</a:t>
            </a:r>
            <a:r>
              <a:rPr sz="1500" spc="-520" dirty="0">
                <a:latin typeface="Courier" charset="0"/>
                <a:cs typeface="Courier" charset="0"/>
              </a:rPr>
              <a:t> </a:t>
            </a:r>
            <a:r>
              <a:rPr sz="1500" spc="15" dirty="0">
                <a:latin typeface="Arial"/>
                <a:cs typeface="Arial"/>
              </a:rPr>
              <a:t>and </a:t>
            </a:r>
            <a:r>
              <a:rPr sz="1500" spc="15" dirty="0">
                <a:latin typeface="Courier" charset="0"/>
                <a:cs typeface="Courier" charset="0"/>
              </a:rPr>
              <a:t>Coin</a:t>
            </a:r>
            <a:endParaRPr sz="1500" dirty="0">
              <a:latin typeface="Courier" charset="0"/>
              <a:cs typeface="Courier" charset="0"/>
            </a:endParaRPr>
          </a:p>
          <a:p>
            <a:pPr marL="206375">
              <a:lnSpc>
                <a:spcPts val="1650"/>
              </a:lnSpc>
            </a:pPr>
            <a:r>
              <a:rPr sz="1500" spc="10" dirty="0">
                <a:latin typeface="Arial"/>
                <a:cs typeface="Arial"/>
              </a:rPr>
              <a:t>Classes.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1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The </a:t>
            </a:r>
            <a:r>
              <a:rPr sz="1500" spc="15" dirty="0">
                <a:latin typeface="Courier" charset="0"/>
                <a:cs typeface="Courier" charset="0"/>
              </a:rPr>
              <a:t>Coin</a:t>
            </a:r>
            <a:r>
              <a:rPr sz="1500" spc="-540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class </a:t>
            </a:r>
            <a:r>
              <a:rPr sz="1500" spc="15" dirty="0">
                <a:latin typeface="Arial"/>
                <a:cs typeface="Arial"/>
              </a:rPr>
              <a:t>does </a:t>
            </a:r>
            <a:r>
              <a:rPr sz="1500" spc="10" dirty="0">
                <a:latin typeface="Arial"/>
                <a:cs typeface="Arial"/>
              </a:rPr>
              <a:t>not </a:t>
            </a:r>
            <a:r>
              <a:rPr sz="1500" spc="15" dirty="0">
                <a:latin typeface="Arial"/>
                <a:cs typeface="Arial"/>
              </a:rPr>
              <a:t>depend on </a:t>
            </a:r>
            <a:r>
              <a:rPr sz="1500" spc="10" dirty="0">
                <a:latin typeface="Arial"/>
                <a:cs typeface="Arial"/>
              </a:rPr>
              <a:t>the </a:t>
            </a:r>
            <a:r>
              <a:rPr sz="1500" spc="15" dirty="0">
                <a:latin typeface="Courier" charset="0"/>
                <a:cs typeface="Courier" charset="0"/>
              </a:rPr>
              <a:t>CashRegister</a:t>
            </a:r>
            <a:endParaRPr sz="15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500" spc="10" dirty="0">
                <a:latin typeface="Arial"/>
                <a:cs typeface="Arial"/>
              </a:rPr>
              <a:t>class.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29513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65" dirty="0"/>
              <a:t>Minimizing</a:t>
            </a:r>
            <a:r>
              <a:rPr spc="-15" dirty="0"/>
              <a:t> </a:t>
            </a:r>
            <a:r>
              <a:rPr spc="135" dirty="0"/>
              <a:t>Dependencies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5031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1262445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0682" y="763080"/>
            <a:ext cx="3601720" cy="643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6500"/>
              </a:lnSpc>
            </a:pPr>
            <a:r>
              <a:rPr sz="1500" spc="15" dirty="0">
                <a:latin typeface="Arial"/>
                <a:cs typeface="Arial"/>
              </a:rPr>
              <a:t>Example: </a:t>
            </a:r>
            <a:r>
              <a:rPr sz="1500" spc="10" dirty="0">
                <a:latin typeface="Arial"/>
                <a:cs typeface="Arial"/>
              </a:rPr>
              <a:t>printing </a:t>
            </a:r>
            <a:r>
              <a:rPr sz="1500" spc="15" dirty="0">
                <a:latin typeface="Courier" charset="0"/>
                <a:cs typeface="Courier" charset="0"/>
              </a:rPr>
              <a:t>BankAccount</a:t>
            </a:r>
            <a:r>
              <a:rPr sz="1500" spc="-520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balance  </a:t>
            </a:r>
            <a:r>
              <a:rPr sz="1500" spc="15" dirty="0">
                <a:latin typeface="Arial"/>
                <a:cs typeface="Arial"/>
              </a:rPr>
              <a:t>Recommended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1239" y="1483537"/>
            <a:ext cx="5280660" cy="174702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37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2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</a:pPr>
            <a:r>
              <a:rPr sz="650" spc="-5" dirty="0">
                <a:latin typeface="Courier" charset="0"/>
                <a:cs typeface="Courier" charset="0"/>
              </a:rPr>
              <a:t>System.out.println("The balance is now $" +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momsSavings.getBalance());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3498" y="1930057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0682" y="1826262"/>
            <a:ext cx="473011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Don't </a:t>
            </a:r>
            <a:r>
              <a:rPr sz="1500" spc="15" dirty="0">
                <a:latin typeface="Arial"/>
                <a:cs typeface="Arial"/>
              </a:rPr>
              <a:t>add a </a:t>
            </a:r>
            <a:r>
              <a:rPr sz="1500" spc="15" dirty="0">
                <a:latin typeface="Courier" charset="0"/>
                <a:cs typeface="Courier" charset="0"/>
              </a:rPr>
              <a:t>printBalance</a:t>
            </a:r>
            <a:r>
              <a:rPr sz="1500" spc="-530" dirty="0">
                <a:latin typeface="Courier" charset="0"/>
                <a:cs typeface="Courier" charset="0"/>
              </a:rPr>
              <a:t> </a:t>
            </a:r>
            <a:r>
              <a:rPr sz="1500" spc="15" dirty="0">
                <a:latin typeface="Arial"/>
                <a:cs typeface="Arial"/>
              </a:rPr>
              <a:t>method </a:t>
            </a:r>
            <a:r>
              <a:rPr sz="1500" spc="10" dirty="0">
                <a:latin typeface="Arial"/>
                <a:cs typeface="Arial"/>
              </a:rPr>
              <a:t>to </a:t>
            </a:r>
            <a:r>
              <a:rPr sz="1500" spc="15" dirty="0">
                <a:latin typeface="Courier" charset="0"/>
                <a:cs typeface="Courier" charset="0"/>
              </a:rPr>
              <a:t>BankAccount</a:t>
            </a:r>
            <a:endParaRPr sz="15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1239" y="2151149"/>
            <a:ext cx="5280660" cy="590200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37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2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</a:pPr>
            <a:r>
              <a:rPr sz="650" spc="-5" dirty="0">
                <a:latin typeface="Courier" charset="0"/>
                <a:cs typeface="Courier" charset="0"/>
              </a:rPr>
              <a:t>public void printBalance() // Not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recommended</a:t>
            </a:r>
            <a:endParaRPr sz="65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System.out.println("The balance is now $" +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balance);</a:t>
            </a:r>
            <a:endParaRPr sz="65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56320" y="3013843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675" y="43351"/>
                </a:moveTo>
                <a:lnTo>
                  <a:pt x="12191" y="42000"/>
                </a:lnTo>
                <a:lnTo>
                  <a:pt x="5417" y="37943"/>
                </a:lnTo>
                <a:lnTo>
                  <a:pt x="1354" y="31171"/>
                </a:lnTo>
                <a:lnTo>
                  <a:pt x="0" y="21675"/>
                </a:lnTo>
                <a:lnTo>
                  <a:pt x="1354" y="12180"/>
                </a:lnTo>
                <a:lnTo>
                  <a:pt x="5417" y="5408"/>
                </a:lnTo>
                <a:lnTo>
                  <a:pt x="12191" y="1350"/>
                </a:lnTo>
                <a:lnTo>
                  <a:pt x="21675" y="0"/>
                </a:lnTo>
                <a:lnTo>
                  <a:pt x="31160" y="1350"/>
                </a:lnTo>
                <a:lnTo>
                  <a:pt x="37933" y="5408"/>
                </a:lnTo>
                <a:lnTo>
                  <a:pt x="41997" y="12180"/>
                </a:lnTo>
                <a:lnTo>
                  <a:pt x="43351" y="21675"/>
                </a:lnTo>
                <a:lnTo>
                  <a:pt x="41997" y="31171"/>
                </a:lnTo>
                <a:lnTo>
                  <a:pt x="37933" y="37943"/>
                </a:lnTo>
                <a:lnTo>
                  <a:pt x="31160" y="42000"/>
                </a:lnTo>
                <a:lnTo>
                  <a:pt x="21675" y="43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56320" y="3265282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675" y="43351"/>
                </a:moveTo>
                <a:lnTo>
                  <a:pt x="12191" y="42000"/>
                </a:lnTo>
                <a:lnTo>
                  <a:pt x="5417" y="37943"/>
                </a:lnTo>
                <a:lnTo>
                  <a:pt x="1354" y="31171"/>
                </a:lnTo>
                <a:lnTo>
                  <a:pt x="0" y="21675"/>
                </a:lnTo>
                <a:lnTo>
                  <a:pt x="1354" y="12180"/>
                </a:lnTo>
                <a:lnTo>
                  <a:pt x="5417" y="5408"/>
                </a:lnTo>
                <a:lnTo>
                  <a:pt x="12191" y="1350"/>
                </a:lnTo>
                <a:lnTo>
                  <a:pt x="21675" y="0"/>
                </a:lnTo>
                <a:lnTo>
                  <a:pt x="31160" y="1350"/>
                </a:lnTo>
                <a:lnTo>
                  <a:pt x="37933" y="5408"/>
                </a:lnTo>
                <a:lnTo>
                  <a:pt x="41997" y="12180"/>
                </a:lnTo>
                <a:lnTo>
                  <a:pt x="43351" y="21675"/>
                </a:lnTo>
                <a:lnTo>
                  <a:pt x="41997" y="31171"/>
                </a:lnTo>
                <a:lnTo>
                  <a:pt x="37933" y="37943"/>
                </a:lnTo>
                <a:lnTo>
                  <a:pt x="31160" y="42000"/>
                </a:lnTo>
                <a:lnTo>
                  <a:pt x="21675" y="43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56320" y="3499379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675" y="43351"/>
                </a:moveTo>
                <a:lnTo>
                  <a:pt x="12191" y="42000"/>
                </a:lnTo>
                <a:lnTo>
                  <a:pt x="5417" y="37943"/>
                </a:lnTo>
                <a:lnTo>
                  <a:pt x="1354" y="31171"/>
                </a:lnTo>
                <a:lnTo>
                  <a:pt x="0" y="21675"/>
                </a:lnTo>
                <a:lnTo>
                  <a:pt x="1354" y="12180"/>
                </a:lnTo>
                <a:lnTo>
                  <a:pt x="5417" y="5408"/>
                </a:lnTo>
                <a:lnTo>
                  <a:pt x="12191" y="1350"/>
                </a:lnTo>
                <a:lnTo>
                  <a:pt x="21675" y="0"/>
                </a:lnTo>
                <a:lnTo>
                  <a:pt x="31160" y="1350"/>
                </a:lnTo>
                <a:lnTo>
                  <a:pt x="37933" y="5408"/>
                </a:lnTo>
                <a:lnTo>
                  <a:pt x="41997" y="12180"/>
                </a:lnTo>
                <a:lnTo>
                  <a:pt x="43351" y="21675"/>
                </a:lnTo>
                <a:lnTo>
                  <a:pt x="41997" y="31171"/>
                </a:lnTo>
                <a:lnTo>
                  <a:pt x="37933" y="37943"/>
                </a:lnTo>
                <a:lnTo>
                  <a:pt x="31160" y="42000"/>
                </a:lnTo>
                <a:lnTo>
                  <a:pt x="21675" y="43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3498" y="3811510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56320" y="4140981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675" y="43351"/>
                </a:moveTo>
                <a:lnTo>
                  <a:pt x="12191" y="42000"/>
                </a:lnTo>
                <a:lnTo>
                  <a:pt x="5417" y="37943"/>
                </a:lnTo>
                <a:lnTo>
                  <a:pt x="1354" y="31171"/>
                </a:lnTo>
                <a:lnTo>
                  <a:pt x="0" y="21675"/>
                </a:lnTo>
                <a:lnTo>
                  <a:pt x="1354" y="12180"/>
                </a:lnTo>
                <a:lnTo>
                  <a:pt x="5417" y="5408"/>
                </a:lnTo>
                <a:lnTo>
                  <a:pt x="12191" y="1350"/>
                </a:lnTo>
                <a:lnTo>
                  <a:pt x="21675" y="0"/>
                </a:lnTo>
                <a:lnTo>
                  <a:pt x="31160" y="1350"/>
                </a:lnTo>
                <a:lnTo>
                  <a:pt x="37933" y="5408"/>
                </a:lnTo>
                <a:lnTo>
                  <a:pt x="41997" y="12180"/>
                </a:lnTo>
                <a:lnTo>
                  <a:pt x="43351" y="21675"/>
                </a:lnTo>
                <a:lnTo>
                  <a:pt x="41997" y="31171"/>
                </a:lnTo>
                <a:lnTo>
                  <a:pt x="37933" y="37943"/>
                </a:lnTo>
                <a:lnTo>
                  <a:pt x="31160" y="42000"/>
                </a:lnTo>
                <a:lnTo>
                  <a:pt x="21675" y="43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40682" y="2928487"/>
            <a:ext cx="5121275" cy="1519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95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The method depends on</a:t>
            </a:r>
            <a:r>
              <a:rPr sz="1150" spc="-80" dirty="0">
                <a:latin typeface="Arial"/>
                <a:cs typeface="Arial"/>
              </a:rPr>
              <a:t> </a:t>
            </a:r>
            <a:r>
              <a:rPr sz="1150" spc="10" dirty="0">
                <a:latin typeface="Courier" charset="0"/>
                <a:cs typeface="Courier" charset="0"/>
              </a:rPr>
              <a:t>System.out</a:t>
            </a:r>
            <a:endParaRPr sz="1150" dirty="0">
              <a:latin typeface="Courier" charset="0"/>
              <a:cs typeface="Courier" charset="0"/>
            </a:endParaRPr>
          </a:p>
          <a:p>
            <a:pPr marL="361950">
              <a:lnSpc>
                <a:spcPct val="100000"/>
              </a:lnSpc>
              <a:spcBef>
                <a:spcPts val="600"/>
              </a:spcBef>
            </a:pPr>
            <a:r>
              <a:rPr sz="1150" spc="10" dirty="0">
                <a:latin typeface="Arial"/>
                <a:cs typeface="Arial"/>
              </a:rPr>
              <a:t>Not </a:t>
            </a:r>
            <a:r>
              <a:rPr sz="1150" spc="5" dirty="0">
                <a:latin typeface="Arial"/>
                <a:cs typeface="Arial"/>
              </a:rPr>
              <a:t>every </a:t>
            </a:r>
            <a:r>
              <a:rPr sz="1150" spc="10" dirty="0">
                <a:latin typeface="Arial"/>
                <a:cs typeface="Arial"/>
              </a:rPr>
              <a:t>computing </a:t>
            </a:r>
            <a:r>
              <a:rPr sz="1150" spc="5" dirty="0">
                <a:latin typeface="Arial"/>
                <a:cs typeface="Arial"/>
              </a:rPr>
              <a:t>environment </a:t>
            </a:r>
            <a:r>
              <a:rPr sz="1150" spc="10" dirty="0">
                <a:latin typeface="Arial"/>
                <a:cs typeface="Arial"/>
              </a:rPr>
              <a:t>has</a:t>
            </a:r>
            <a:r>
              <a:rPr sz="1150" spc="-20" dirty="0">
                <a:latin typeface="Arial"/>
                <a:cs typeface="Arial"/>
              </a:rPr>
              <a:t> </a:t>
            </a:r>
            <a:r>
              <a:rPr sz="1150" spc="10" dirty="0">
                <a:latin typeface="Courier" charset="0"/>
                <a:cs typeface="Courier" charset="0"/>
              </a:rPr>
              <a:t>System.out</a:t>
            </a:r>
            <a:endParaRPr sz="1150" dirty="0">
              <a:latin typeface="Courier" charset="0"/>
              <a:cs typeface="Courier" charset="0"/>
            </a:endParaRPr>
          </a:p>
          <a:p>
            <a:pPr marL="361950">
              <a:lnSpc>
                <a:spcPct val="100000"/>
              </a:lnSpc>
              <a:spcBef>
                <a:spcPts val="459"/>
              </a:spcBef>
            </a:pPr>
            <a:r>
              <a:rPr sz="1150" spc="5" dirty="0">
                <a:latin typeface="Arial"/>
                <a:cs typeface="Arial"/>
              </a:rPr>
              <a:t>Violates the rule of minimizing </a:t>
            </a:r>
            <a:r>
              <a:rPr sz="1150" spc="10" dirty="0">
                <a:latin typeface="Arial"/>
                <a:cs typeface="Arial"/>
              </a:rPr>
              <a:t>dependencies</a:t>
            </a:r>
            <a:endParaRPr sz="1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500" spc="10" dirty="0">
                <a:latin typeface="Arial"/>
                <a:cs typeface="Arial"/>
              </a:rPr>
              <a:t>Best to decouple input/output from the </a:t>
            </a:r>
            <a:r>
              <a:rPr sz="1500" spc="15" dirty="0">
                <a:latin typeface="Arial"/>
                <a:cs typeface="Arial"/>
              </a:rPr>
              <a:t>work </a:t>
            </a:r>
            <a:r>
              <a:rPr sz="1500" spc="10" dirty="0">
                <a:latin typeface="Arial"/>
                <a:cs typeface="Arial"/>
              </a:rPr>
              <a:t>of your</a:t>
            </a:r>
            <a:r>
              <a:rPr sz="1500" spc="3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classes</a:t>
            </a:r>
            <a:endParaRPr sz="1500" dirty="0">
              <a:latin typeface="Arial"/>
              <a:cs typeface="Arial"/>
            </a:endParaRPr>
          </a:p>
          <a:p>
            <a:pPr marL="361950" marR="209550">
              <a:lnSpc>
                <a:spcPct val="113799"/>
              </a:lnSpc>
              <a:spcBef>
                <a:spcPts val="750"/>
              </a:spcBef>
            </a:pPr>
            <a:r>
              <a:rPr sz="1150" spc="5" dirty="0">
                <a:latin typeface="Arial"/>
                <a:cs typeface="Arial"/>
              </a:rPr>
              <a:t>Place the </a:t>
            </a:r>
            <a:r>
              <a:rPr sz="1150" spc="10" dirty="0">
                <a:latin typeface="Arial"/>
                <a:cs typeface="Arial"/>
              </a:rPr>
              <a:t>code </a:t>
            </a:r>
            <a:r>
              <a:rPr sz="1150" spc="5" dirty="0">
                <a:latin typeface="Arial"/>
                <a:cs typeface="Arial"/>
              </a:rPr>
              <a:t>for producing output or </a:t>
            </a:r>
            <a:r>
              <a:rPr sz="1150" spc="10" dirty="0">
                <a:latin typeface="Arial"/>
                <a:cs typeface="Arial"/>
              </a:rPr>
              <a:t>consuming </a:t>
            </a:r>
            <a:r>
              <a:rPr sz="1150" spc="5" dirty="0">
                <a:latin typeface="Arial"/>
                <a:cs typeface="Arial"/>
              </a:rPr>
              <a:t>input in </a:t>
            </a:r>
            <a:r>
              <a:rPr sz="1150" spc="10" dirty="0">
                <a:latin typeface="Arial"/>
                <a:cs typeface="Arial"/>
              </a:rPr>
              <a:t>a </a:t>
            </a:r>
            <a:r>
              <a:rPr sz="1150" spc="5" dirty="0">
                <a:latin typeface="Arial"/>
                <a:cs typeface="Arial"/>
              </a:rPr>
              <a:t>separate  class.</a:t>
            </a:r>
            <a:endParaRPr sz="11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29589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0" dirty="0"/>
              <a:t>Separating </a:t>
            </a:r>
            <a:r>
              <a:rPr spc="165" dirty="0"/>
              <a:t>Accessors </a:t>
            </a:r>
            <a:r>
              <a:rPr spc="160" dirty="0"/>
              <a:t>and</a:t>
            </a:r>
            <a:r>
              <a:rPr spc="-210" dirty="0"/>
              <a:t> </a:t>
            </a:r>
            <a:r>
              <a:rPr spc="155" dirty="0"/>
              <a:t>Mutators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41720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1253850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3498" y="1843430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498" y="216423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6320" y="2502372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675" y="43351"/>
                </a:moveTo>
                <a:lnTo>
                  <a:pt x="12191" y="42000"/>
                </a:lnTo>
                <a:lnTo>
                  <a:pt x="5417" y="37943"/>
                </a:lnTo>
                <a:lnTo>
                  <a:pt x="1354" y="31171"/>
                </a:lnTo>
                <a:lnTo>
                  <a:pt x="0" y="21675"/>
                </a:lnTo>
                <a:lnTo>
                  <a:pt x="1354" y="12180"/>
                </a:lnTo>
                <a:lnTo>
                  <a:pt x="5417" y="5408"/>
                </a:lnTo>
                <a:lnTo>
                  <a:pt x="12191" y="1350"/>
                </a:lnTo>
                <a:lnTo>
                  <a:pt x="21675" y="0"/>
                </a:lnTo>
                <a:lnTo>
                  <a:pt x="31160" y="1350"/>
                </a:lnTo>
                <a:lnTo>
                  <a:pt x="37933" y="5408"/>
                </a:lnTo>
                <a:lnTo>
                  <a:pt x="41997" y="12180"/>
                </a:lnTo>
                <a:lnTo>
                  <a:pt x="43351" y="21675"/>
                </a:lnTo>
                <a:lnTo>
                  <a:pt x="41997" y="31171"/>
                </a:lnTo>
                <a:lnTo>
                  <a:pt x="37933" y="37943"/>
                </a:lnTo>
                <a:lnTo>
                  <a:pt x="31160" y="42000"/>
                </a:lnTo>
                <a:lnTo>
                  <a:pt x="21675" y="43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3498" y="282317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40682" y="837925"/>
            <a:ext cx="5034915" cy="239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A </a:t>
            </a:r>
            <a:r>
              <a:rPr sz="1500" b="1" spc="15" dirty="0">
                <a:latin typeface="Arial"/>
                <a:cs typeface="Arial"/>
              </a:rPr>
              <a:t>mutator method </a:t>
            </a:r>
            <a:r>
              <a:rPr sz="1500" spc="15" dirty="0">
                <a:latin typeface="Arial"/>
                <a:cs typeface="Arial"/>
              </a:rPr>
              <a:t>changes </a:t>
            </a:r>
            <a:r>
              <a:rPr sz="1500" spc="10" dirty="0">
                <a:latin typeface="Arial"/>
                <a:cs typeface="Arial"/>
              </a:rPr>
              <a:t>the state of </a:t>
            </a:r>
            <a:r>
              <a:rPr sz="1500" spc="15" dirty="0">
                <a:latin typeface="Arial"/>
                <a:cs typeface="Arial"/>
              </a:rPr>
              <a:t>an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object.</a:t>
            </a:r>
            <a:endParaRPr sz="1500" dirty="0">
              <a:latin typeface="Arial"/>
              <a:cs typeface="Arial"/>
            </a:endParaRPr>
          </a:p>
          <a:p>
            <a:pPr marL="12700" marR="69850">
              <a:lnSpc>
                <a:spcPct val="117600"/>
              </a:lnSpc>
              <a:spcBef>
                <a:spcPts val="340"/>
              </a:spcBef>
            </a:pPr>
            <a:r>
              <a:rPr sz="1500" spc="15" dirty="0">
                <a:latin typeface="Arial"/>
                <a:cs typeface="Arial"/>
              </a:rPr>
              <a:t>An </a:t>
            </a:r>
            <a:r>
              <a:rPr sz="1500" b="1" spc="15" dirty="0">
                <a:latin typeface="Arial"/>
                <a:cs typeface="Arial"/>
              </a:rPr>
              <a:t>accessor method </a:t>
            </a:r>
            <a:r>
              <a:rPr sz="1500" spc="15" dirty="0">
                <a:latin typeface="Arial"/>
                <a:cs typeface="Arial"/>
              </a:rPr>
              <a:t>asks an </a:t>
            </a:r>
            <a:r>
              <a:rPr sz="1500" spc="10" dirty="0">
                <a:latin typeface="Arial"/>
                <a:cs typeface="Arial"/>
              </a:rPr>
              <a:t>object to </a:t>
            </a:r>
            <a:r>
              <a:rPr sz="1500" spc="15" dirty="0">
                <a:latin typeface="Arial"/>
                <a:cs typeface="Arial"/>
              </a:rPr>
              <a:t>compute a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result,  without changing the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state.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500" spc="15" dirty="0">
                <a:latin typeface="Arial"/>
                <a:cs typeface="Arial"/>
              </a:rPr>
              <a:t>An </a:t>
            </a:r>
            <a:r>
              <a:rPr sz="1500" b="1" spc="15" dirty="0">
                <a:latin typeface="Arial"/>
                <a:cs typeface="Arial"/>
              </a:rPr>
              <a:t>immutable </a:t>
            </a:r>
            <a:r>
              <a:rPr sz="1500" spc="10" dirty="0">
                <a:latin typeface="Arial"/>
                <a:cs typeface="Arial"/>
              </a:rPr>
              <a:t>class </a:t>
            </a:r>
            <a:r>
              <a:rPr sz="1500" spc="15" dirty="0">
                <a:latin typeface="Arial"/>
                <a:cs typeface="Arial"/>
              </a:rPr>
              <a:t>has no </a:t>
            </a:r>
            <a:r>
              <a:rPr sz="1500" spc="10" dirty="0">
                <a:latin typeface="Arial"/>
                <a:cs typeface="Arial"/>
              </a:rPr>
              <a:t>mutator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methods.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500" spc="15" dirty="0">
                <a:latin typeface="Courier" charset="0"/>
                <a:cs typeface="Courier" charset="0"/>
              </a:rPr>
              <a:t>String</a:t>
            </a:r>
            <a:r>
              <a:rPr sz="1500" spc="-570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is </a:t>
            </a:r>
            <a:r>
              <a:rPr sz="1500" spc="15" dirty="0">
                <a:latin typeface="Arial"/>
                <a:cs typeface="Arial"/>
              </a:rPr>
              <a:t>an immutable </a:t>
            </a:r>
            <a:r>
              <a:rPr sz="1500" spc="10" dirty="0">
                <a:latin typeface="Arial"/>
                <a:cs typeface="Arial"/>
              </a:rPr>
              <a:t>class</a:t>
            </a:r>
            <a:endParaRPr sz="1500" dirty="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1005"/>
              </a:spcBef>
            </a:pPr>
            <a:r>
              <a:rPr sz="1150" spc="10" dirty="0">
                <a:latin typeface="Arial"/>
                <a:cs typeface="Arial"/>
              </a:rPr>
              <a:t>No method </a:t>
            </a:r>
            <a:r>
              <a:rPr sz="1150" spc="5" dirty="0">
                <a:latin typeface="Arial"/>
                <a:cs typeface="Arial"/>
              </a:rPr>
              <a:t>in the </a:t>
            </a:r>
            <a:r>
              <a:rPr sz="1150" spc="10" dirty="0">
                <a:latin typeface="Courier" charset="0"/>
                <a:cs typeface="Courier" charset="0"/>
              </a:rPr>
              <a:t>String</a:t>
            </a:r>
            <a:r>
              <a:rPr sz="1150" spc="-340" dirty="0">
                <a:latin typeface="Courier" charset="0"/>
                <a:cs typeface="Courier" charset="0"/>
              </a:rPr>
              <a:t> </a:t>
            </a:r>
            <a:r>
              <a:rPr sz="1150" spc="5" dirty="0">
                <a:latin typeface="Arial"/>
                <a:cs typeface="Arial"/>
              </a:rPr>
              <a:t>class </a:t>
            </a:r>
            <a:r>
              <a:rPr sz="1150" spc="10" dirty="0">
                <a:latin typeface="Arial"/>
                <a:cs typeface="Arial"/>
              </a:rPr>
              <a:t>can </a:t>
            </a:r>
            <a:r>
              <a:rPr sz="1150" spc="5" dirty="0">
                <a:latin typeface="Arial"/>
                <a:cs typeface="Arial"/>
              </a:rPr>
              <a:t>modify the contents of </a:t>
            </a:r>
            <a:r>
              <a:rPr sz="1150" spc="10" dirty="0">
                <a:latin typeface="Arial"/>
                <a:cs typeface="Arial"/>
              </a:rPr>
              <a:t>a </a:t>
            </a:r>
            <a:r>
              <a:rPr sz="1150" spc="5" dirty="0">
                <a:latin typeface="Arial"/>
                <a:cs typeface="Arial"/>
              </a:rPr>
              <a:t>string.</a:t>
            </a:r>
            <a:endParaRPr sz="1150" dirty="0">
              <a:latin typeface="Arial"/>
              <a:cs typeface="Arial"/>
            </a:endParaRPr>
          </a:p>
          <a:p>
            <a:pPr marL="12700" marR="5080">
              <a:lnSpc>
                <a:spcPct val="117600"/>
              </a:lnSpc>
              <a:spcBef>
                <a:spcPts val="680"/>
              </a:spcBef>
            </a:pPr>
            <a:r>
              <a:rPr sz="1500" spc="15" dirty="0">
                <a:latin typeface="Arial"/>
                <a:cs typeface="Arial"/>
              </a:rPr>
              <a:t>References </a:t>
            </a:r>
            <a:r>
              <a:rPr sz="1500" spc="10" dirty="0">
                <a:latin typeface="Arial"/>
                <a:cs typeface="Arial"/>
              </a:rPr>
              <a:t>to objects of </a:t>
            </a:r>
            <a:r>
              <a:rPr sz="1500" spc="15" dirty="0">
                <a:latin typeface="Arial"/>
                <a:cs typeface="Arial"/>
              </a:rPr>
              <a:t>an immutable </a:t>
            </a:r>
            <a:r>
              <a:rPr sz="1500" spc="10" dirty="0">
                <a:latin typeface="Arial"/>
                <a:cs typeface="Arial"/>
              </a:rPr>
              <a:t>class </a:t>
            </a:r>
            <a:r>
              <a:rPr sz="1500" spc="15" dirty="0">
                <a:latin typeface="Arial"/>
                <a:cs typeface="Arial"/>
              </a:rPr>
              <a:t>can be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safely  shared.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29792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30" dirty="0"/>
              <a:t>Separating </a:t>
            </a:r>
            <a:r>
              <a:rPr spc="165" dirty="0"/>
              <a:t>Accessors </a:t>
            </a:r>
            <a:r>
              <a:rPr spc="160" dirty="0"/>
              <a:t>and</a:t>
            </a:r>
            <a:r>
              <a:rPr spc="-210" dirty="0"/>
              <a:t> </a:t>
            </a:r>
            <a:r>
              <a:rPr spc="155" dirty="0"/>
              <a:t>Mutators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4192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125405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3498" y="157485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498" y="216443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498" y="276268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3498" y="335226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40682" y="754689"/>
            <a:ext cx="5304790" cy="3279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87375">
              <a:lnSpc>
                <a:spcPct val="136500"/>
              </a:lnSpc>
            </a:pPr>
            <a:r>
              <a:rPr sz="1500" spc="10" dirty="0">
                <a:latin typeface="Arial"/>
                <a:cs typeface="Arial"/>
              </a:rPr>
              <a:t>In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mutable class, separate accessors </a:t>
            </a:r>
            <a:r>
              <a:rPr sz="1500" spc="15" dirty="0">
                <a:latin typeface="Arial"/>
                <a:cs typeface="Arial"/>
              </a:rPr>
              <a:t>and </a:t>
            </a:r>
            <a:r>
              <a:rPr sz="1500" spc="10" dirty="0">
                <a:latin typeface="Arial"/>
                <a:cs typeface="Arial"/>
              </a:rPr>
              <a:t>mutators  </a:t>
            </a:r>
            <a:r>
              <a:rPr sz="1500" spc="15" dirty="0">
                <a:latin typeface="Arial"/>
                <a:cs typeface="Arial"/>
              </a:rPr>
              <a:t>A method </a:t>
            </a:r>
            <a:r>
              <a:rPr sz="1500" spc="10" dirty="0">
                <a:latin typeface="Arial"/>
                <a:cs typeface="Arial"/>
              </a:rPr>
              <a:t>that returns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value should not </a:t>
            </a:r>
            <a:r>
              <a:rPr sz="1500" spc="15" dirty="0">
                <a:latin typeface="Arial"/>
                <a:cs typeface="Arial"/>
              </a:rPr>
              <a:t>be a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mutator.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500" spc="10" dirty="0">
                <a:latin typeface="Arial"/>
                <a:cs typeface="Arial"/>
              </a:rPr>
              <a:t>In general, </a:t>
            </a:r>
            <a:r>
              <a:rPr sz="1500" spc="5" dirty="0">
                <a:latin typeface="Arial"/>
                <a:cs typeface="Arial"/>
              </a:rPr>
              <a:t>all </a:t>
            </a:r>
            <a:r>
              <a:rPr sz="1500" spc="10" dirty="0">
                <a:latin typeface="Arial"/>
                <a:cs typeface="Arial"/>
              </a:rPr>
              <a:t>mutators of your class should </a:t>
            </a:r>
            <a:r>
              <a:rPr sz="1500" spc="15" dirty="0">
                <a:latin typeface="Arial"/>
                <a:cs typeface="Arial"/>
              </a:rPr>
              <a:t>have </a:t>
            </a:r>
            <a:r>
              <a:rPr sz="1500" spc="10" dirty="0">
                <a:latin typeface="Arial"/>
                <a:cs typeface="Arial"/>
              </a:rPr>
              <a:t>return</a:t>
            </a:r>
            <a:r>
              <a:rPr sz="1500" spc="3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type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500" spc="10" dirty="0">
                <a:latin typeface="Courier" charset="0"/>
                <a:cs typeface="Courier" charset="0"/>
              </a:rPr>
              <a:t>void</a:t>
            </a:r>
            <a:r>
              <a:rPr sz="1500" spc="10" dirty="0">
                <a:latin typeface="Arial"/>
                <a:cs typeface="Arial"/>
              </a:rPr>
              <a:t>.</a:t>
            </a:r>
            <a:endParaRPr sz="1500" dirty="0">
              <a:latin typeface="Arial"/>
              <a:cs typeface="Arial"/>
            </a:endParaRPr>
          </a:p>
          <a:p>
            <a:pPr marL="12700" marR="372110">
              <a:lnSpc>
                <a:spcPct val="117600"/>
              </a:lnSpc>
              <a:spcBef>
                <a:spcPts val="340"/>
              </a:spcBef>
            </a:pPr>
            <a:r>
              <a:rPr sz="1500" spc="15" dirty="0">
                <a:latin typeface="Arial"/>
                <a:cs typeface="Arial"/>
              </a:rPr>
              <a:t>Sometimes a </a:t>
            </a:r>
            <a:r>
              <a:rPr sz="1500" spc="10" dirty="0">
                <a:latin typeface="Arial"/>
                <a:cs typeface="Arial"/>
              </a:rPr>
              <a:t>mutator </a:t>
            </a:r>
            <a:r>
              <a:rPr sz="1500" spc="15" dirty="0">
                <a:latin typeface="Arial"/>
                <a:cs typeface="Arial"/>
              </a:rPr>
              <a:t>method can </a:t>
            </a:r>
            <a:r>
              <a:rPr sz="1500" spc="10" dirty="0">
                <a:latin typeface="Arial"/>
                <a:cs typeface="Arial"/>
              </a:rPr>
              <a:t>return </a:t>
            </a:r>
            <a:r>
              <a:rPr sz="1500" spc="15" dirty="0">
                <a:latin typeface="Arial"/>
                <a:cs typeface="Arial"/>
              </a:rPr>
              <a:t>an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informational  value.</a:t>
            </a:r>
            <a:endParaRPr sz="1500" dirty="0">
              <a:latin typeface="Arial"/>
              <a:cs typeface="Arial"/>
            </a:endParaRPr>
          </a:p>
          <a:p>
            <a:pPr marL="12700" marR="27940">
              <a:lnSpc>
                <a:spcPct val="117600"/>
              </a:lnSpc>
              <a:spcBef>
                <a:spcPts val="475"/>
              </a:spcBef>
            </a:pPr>
            <a:r>
              <a:rPr sz="1500" spc="15" dirty="0">
                <a:latin typeface="Courier" charset="0"/>
                <a:cs typeface="Courier" charset="0"/>
              </a:rPr>
              <a:t>ArrayList</a:t>
            </a:r>
            <a:r>
              <a:rPr sz="1500" spc="-480" dirty="0">
                <a:latin typeface="Courier" charset="0"/>
                <a:cs typeface="Courier" charset="0"/>
              </a:rPr>
              <a:t> </a:t>
            </a:r>
            <a:r>
              <a:rPr sz="1500" spc="15" dirty="0">
                <a:latin typeface="Arial"/>
                <a:cs typeface="Arial"/>
              </a:rPr>
              <a:t>remove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method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returns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15" dirty="0">
                <a:latin typeface="Courier" charset="0"/>
                <a:cs typeface="Courier" charset="0"/>
              </a:rPr>
              <a:t>true</a:t>
            </a:r>
            <a:r>
              <a:rPr sz="1500" spc="-480" dirty="0">
                <a:latin typeface="Courier" charset="0"/>
                <a:cs typeface="Courier" charset="0"/>
              </a:rPr>
              <a:t> </a:t>
            </a:r>
            <a:r>
              <a:rPr sz="1500" spc="5" dirty="0">
                <a:latin typeface="Arial"/>
                <a:cs typeface="Arial"/>
              </a:rPr>
              <a:t>if </a:t>
            </a:r>
            <a:r>
              <a:rPr sz="1500" spc="10" dirty="0">
                <a:latin typeface="Arial"/>
                <a:cs typeface="Arial"/>
              </a:rPr>
              <a:t>the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removal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was  </a:t>
            </a:r>
            <a:r>
              <a:rPr sz="1500" spc="10" dirty="0">
                <a:latin typeface="Arial"/>
                <a:cs typeface="Arial"/>
              </a:rPr>
              <a:t>successful.</a:t>
            </a:r>
            <a:endParaRPr sz="1500" dirty="0">
              <a:latin typeface="Arial"/>
              <a:cs typeface="Arial"/>
            </a:endParaRPr>
          </a:p>
          <a:p>
            <a:pPr marL="12700" marR="5080">
              <a:lnSpc>
                <a:spcPct val="117600"/>
              </a:lnSpc>
              <a:spcBef>
                <a:spcPts val="409"/>
              </a:spcBef>
            </a:pPr>
            <a:r>
              <a:rPr sz="1500" spc="15" dirty="0">
                <a:latin typeface="Arial"/>
                <a:cs typeface="Arial"/>
              </a:rPr>
              <a:t>To check </a:t>
            </a:r>
            <a:r>
              <a:rPr sz="1500" spc="10" dirty="0">
                <a:latin typeface="Arial"/>
                <a:cs typeface="Arial"/>
              </a:rPr>
              <a:t>the temperature of the water in the bottle, </a:t>
            </a:r>
            <a:r>
              <a:rPr sz="1500" spc="15" dirty="0">
                <a:latin typeface="Arial"/>
                <a:cs typeface="Arial"/>
              </a:rPr>
              <a:t>you </a:t>
            </a:r>
            <a:r>
              <a:rPr sz="1500" spc="10" dirty="0">
                <a:latin typeface="Arial"/>
                <a:cs typeface="Arial"/>
              </a:rPr>
              <a:t>could  take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sip, but that </a:t>
            </a:r>
            <a:r>
              <a:rPr sz="1500" spc="15" dirty="0">
                <a:latin typeface="Arial"/>
                <a:cs typeface="Arial"/>
              </a:rPr>
              <a:t>would be </a:t>
            </a:r>
            <a:r>
              <a:rPr sz="1500" spc="10" dirty="0">
                <a:latin typeface="Arial"/>
                <a:cs typeface="Arial"/>
              </a:rPr>
              <a:t>the equivalent of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mutator  </a:t>
            </a:r>
            <a:r>
              <a:rPr sz="1500" spc="15" dirty="0">
                <a:latin typeface="Arial"/>
                <a:cs typeface="Arial"/>
              </a:rPr>
              <a:t>method.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11" name="object 2"/>
          <p:cNvSpPr>
            <a:spLocks noChangeAspect="1"/>
          </p:cNvSpPr>
          <p:nvPr/>
        </p:nvSpPr>
        <p:spPr>
          <a:xfrm>
            <a:off x="4899823" y="3826245"/>
            <a:ext cx="1039162" cy="1645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0072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65" dirty="0"/>
              <a:t>Minimizing </a:t>
            </a:r>
            <a:r>
              <a:rPr spc="110" dirty="0"/>
              <a:t>Side</a:t>
            </a:r>
            <a:r>
              <a:rPr spc="-105" dirty="0"/>
              <a:t> </a:t>
            </a:r>
            <a:r>
              <a:rPr spc="100" dirty="0"/>
              <a:t>Effects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4220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152311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3498" y="211269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40682" y="798174"/>
            <a:ext cx="5423535" cy="1727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71475">
              <a:lnSpc>
                <a:spcPct val="117600"/>
              </a:lnSpc>
            </a:pP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side effect of </a:t>
            </a:r>
            <a:r>
              <a:rPr sz="1500" spc="15" dirty="0">
                <a:latin typeface="Arial"/>
                <a:cs typeface="Arial"/>
              </a:rPr>
              <a:t>a method </a:t>
            </a:r>
            <a:r>
              <a:rPr sz="1500" spc="10" dirty="0">
                <a:latin typeface="Arial"/>
                <a:cs typeface="Arial"/>
              </a:rPr>
              <a:t>is </a:t>
            </a:r>
            <a:r>
              <a:rPr sz="1500" spc="15" dirty="0">
                <a:latin typeface="Arial"/>
                <a:cs typeface="Arial"/>
              </a:rPr>
              <a:t>any </a:t>
            </a:r>
            <a:r>
              <a:rPr sz="1500" spc="10" dirty="0">
                <a:latin typeface="Arial"/>
                <a:cs typeface="Arial"/>
              </a:rPr>
              <a:t>externally observable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data  modification.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17600"/>
              </a:lnSpc>
              <a:spcBef>
                <a:spcPts val="340"/>
              </a:spcBef>
            </a:pPr>
            <a:r>
              <a:rPr sz="1500" spc="10" dirty="0">
                <a:latin typeface="Arial"/>
                <a:cs typeface="Arial"/>
              </a:rPr>
              <a:t>Mutator </a:t>
            </a:r>
            <a:r>
              <a:rPr sz="1500" spc="15" dirty="0">
                <a:latin typeface="Arial"/>
                <a:cs typeface="Arial"/>
              </a:rPr>
              <a:t>methods have a </a:t>
            </a:r>
            <a:r>
              <a:rPr sz="1500" spc="10" dirty="0">
                <a:latin typeface="Arial"/>
                <a:cs typeface="Arial"/>
              </a:rPr>
              <a:t>side effect, </a:t>
            </a:r>
            <a:r>
              <a:rPr sz="1500" spc="15" dirty="0">
                <a:latin typeface="Arial"/>
                <a:cs typeface="Arial"/>
              </a:rPr>
              <a:t>namely </a:t>
            </a:r>
            <a:r>
              <a:rPr sz="1500" spc="10" dirty="0">
                <a:latin typeface="Arial"/>
                <a:cs typeface="Arial"/>
              </a:rPr>
              <a:t>the modification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of  the implicit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parameter.</a:t>
            </a:r>
            <a:endParaRPr sz="1500">
              <a:latin typeface="Arial"/>
              <a:cs typeface="Arial"/>
            </a:endParaRPr>
          </a:p>
          <a:p>
            <a:pPr marL="12700" marR="858519">
              <a:lnSpc>
                <a:spcPct val="117600"/>
              </a:lnSpc>
              <a:spcBef>
                <a:spcPts val="409"/>
              </a:spcBef>
            </a:pPr>
            <a:r>
              <a:rPr sz="1500" spc="10" dirty="0">
                <a:latin typeface="Arial"/>
                <a:cs typeface="Arial"/>
              </a:rPr>
              <a:t>In general, </a:t>
            </a:r>
            <a:r>
              <a:rPr sz="1500" spc="15" dirty="0">
                <a:latin typeface="Arial"/>
                <a:cs typeface="Arial"/>
              </a:rPr>
              <a:t>a method </a:t>
            </a:r>
            <a:r>
              <a:rPr sz="1500" spc="10" dirty="0">
                <a:latin typeface="Arial"/>
                <a:cs typeface="Arial"/>
              </a:rPr>
              <a:t>should not modify </a:t>
            </a:r>
            <a:r>
              <a:rPr sz="1500" spc="5" dirty="0">
                <a:latin typeface="Arial"/>
                <a:cs typeface="Arial"/>
              </a:rPr>
              <a:t>its </a:t>
            </a:r>
            <a:r>
              <a:rPr sz="1500" spc="10" dirty="0">
                <a:latin typeface="Arial"/>
                <a:cs typeface="Arial"/>
              </a:rPr>
              <a:t>parameter  variables.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1239" y="2593892"/>
            <a:ext cx="5280660" cy="2116598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2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</a:pPr>
            <a:r>
              <a:rPr sz="650" spc="-5" dirty="0">
                <a:latin typeface="Courier" charset="0"/>
                <a:cs typeface="Courier" charset="0"/>
              </a:rPr>
              <a:t>/**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Computes the total balance of the given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accounts.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@param accounts a list of bank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accounts</a:t>
            </a:r>
            <a:endParaRPr sz="65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*/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public double getTotalBalance(ArrayList&lt;String&gt;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accounts)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34925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double sum =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0;</a:t>
            </a:r>
            <a:endParaRPr sz="650" dirty="0">
              <a:latin typeface="Courier" charset="0"/>
              <a:cs typeface="Courier" charset="0"/>
            </a:endParaRPr>
          </a:p>
          <a:p>
            <a:pPr marL="34925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while (studentNames.size() &gt;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0)</a:t>
            </a:r>
            <a:endParaRPr sz="650" dirty="0">
              <a:latin typeface="Courier" charset="0"/>
              <a:cs typeface="Courier" charset="0"/>
            </a:endParaRPr>
          </a:p>
          <a:p>
            <a:pPr marL="34925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496570" marR="1820545" indent="-635">
              <a:lnSpc>
                <a:spcPct val="140000"/>
              </a:lnSpc>
            </a:pPr>
            <a:r>
              <a:rPr sz="650" spc="-5" dirty="0">
                <a:latin typeface="Courier" charset="0"/>
                <a:cs typeface="Courier" charset="0"/>
              </a:rPr>
              <a:t>BankAccount account = accounts.remove(0); // Not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recommended  sum = sum +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account.getBalance();</a:t>
            </a:r>
            <a:endParaRPr sz="650" dirty="0">
              <a:latin typeface="Courier" charset="0"/>
              <a:cs typeface="Courier" charset="0"/>
            </a:endParaRPr>
          </a:p>
          <a:p>
            <a:pPr marL="34925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  <a:p>
            <a:pPr marL="34925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return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sum;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3498" y="4982557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40682" y="4878763"/>
            <a:ext cx="487235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Such a </a:t>
            </a:r>
            <a:r>
              <a:rPr sz="1500" spc="10" dirty="0">
                <a:latin typeface="Arial"/>
                <a:cs typeface="Arial"/>
              </a:rPr>
              <a:t>side effect </a:t>
            </a:r>
            <a:r>
              <a:rPr sz="1500" spc="15" dirty="0">
                <a:latin typeface="Arial"/>
                <a:cs typeface="Arial"/>
              </a:rPr>
              <a:t>would </a:t>
            </a:r>
            <a:r>
              <a:rPr sz="1500" spc="10" dirty="0">
                <a:latin typeface="Arial"/>
                <a:cs typeface="Arial"/>
              </a:rPr>
              <a:t>not </a:t>
            </a:r>
            <a:r>
              <a:rPr sz="1500" spc="15" dirty="0">
                <a:latin typeface="Arial"/>
                <a:cs typeface="Arial"/>
              </a:rPr>
              <a:t>be what most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programmers</a:t>
            </a:r>
            <a:r>
              <a:rPr lang="en-US" sz="1500" spc="15" dirty="0">
                <a:latin typeface="Arial"/>
                <a:cs typeface="Arial"/>
              </a:rPr>
              <a:t> expect.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0351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65" dirty="0"/>
              <a:t>Minimizing </a:t>
            </a:r>
            <a:r>
              <a:rPr spc="110" dirty="0"/>
              <a:t>Side</a:t>
            </a:r>
            <a:r>
              <a:rPr spc="-105" dirty="0"/>
              <a:t> </a:t>
            </a:r>
            <a:r>
              <a:rPr spc="100" dirty="0"/>
              <a:t>Effects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5115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0682" y="798437"/>
            <a:ext cx="5340985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400"/>
              </a:lnSpc>
            </a:pPr>
            <a:r>
              <a:rPr sz="1500" spc="15" dirty="0">
                <a:latin typeface="Arial"/>
                <a:cs typeface="Arial"/>
              </a:rPr>
              <a:t>The </a:t>
            </a:r>
            <a:r>
              <a:rPr sz="1500" spc="10" dirty="0">
                <a:latin typeface="Arial"/>
                <a:cs typeface="Arial"/>
              </a:rPr>
              <a:t>following </a:t>
            </a:r>
            <a:r>
              <a:rPr sz="1500" spc="15" dirty="0">
                <a:latin typeface="Arial"/>
                <a:cs typeface="Arial"/>
              </a:rPr>
              <a:t>method </a:t>
            </a:r>
            <a:r>
              <a:rPr sz="1500" spc="10" dirty="0">
                <a:latin typeface="Arial"/>
                <a:cs typeface="Arial"/>
              </a:rPr>
              <a:t>mutates the </a:t>
            </a:r>
            <a:r>
              <a:rPr sz="1500" spc="15" dirty="0">
                <a:latin typeface="Courier" charset="0"/>
                <a:cs typeface="Courier" charset="0"/>
              </a:rPr>
              <a:t>System.out</a:t>
            </a:r>
            <a:r>
              <a:rPr sz="1500" spc="-500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object, </a:t>
            </a:r>
            <a:r>
              <a:rPr sz="1500" spc="15" dirty="0">
                <a:latin typeface="Arial"/>
                <a:cs typeface="Arial"/>
              </a:rPr>
              <a:t>which  </a:t>
            </a:r>
            <a:r>
              <a:rPr sz="1500" spc="10" dirty="0">
                <a:latin typeface="Arial"/>
                <a:cs typeface="Arial"/>
              </a:rPr>
              <a:t>is not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part of the </a:t>
            </a:r>
            <a:r>
              <a:rPr sz="1500" spc="15" dirty="0">
                <a:latin typeface="Courier" charset="0"/>
                <a:cs typeface="Courier" charset="0"/>
              </a:rPr>
              <a:t>BankAccount</a:t>
            </a:r>
            <a:r>
              <a:rPr sz="1500" spc="-535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object.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239" y="1441023"/>
            <a:ext cx="5280660" cy="613630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void printBalance() // Not</a:t>
            </a:r>
            <a:r>
              <a:rPr sz="900" spc="-7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recommended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System.out.println("The balance is now $" +</a:t>
            </a:r>
            <a:r>
              <a:rPr sz="900" spc="-6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balance);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3498" y="229504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498" y="2615847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3498" y="3205427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40682" y="2191252"/>
            <a:ext cx="5229225" cy="1427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That is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side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effect.</a:t>
            </a:r>
            <a:endParaRPr sz="1500">
              <a:latin typeface="Arial"/>
              <a:cs typeface="Arial"/>
            </a:endParaRPr>
          </a:p>
          <a:p>
            <a:pPr marL="12700" marR="652780">
              <a:lnSpc>
                <a:spcPct val="117600"/>
              </a:lnSpc>
              <a:spcBef>
                <a:spcPts val="409"/>
              </a:spcBef>
            </a:pPr>
            <a:r>
              <a:rPr sz="1500" spc="15" dirty="0">
                <a:latin typeface="Arial"/>
                <a:cs typeface="Arial"/>
              </a:rPr>
              <a:t>Keep most </a:t>
            </a:r>
            <a:r>
              <a:rPr sz="1500" spc="10" dirty="0">
                <a:latin typeface="Arial"/>
                <a:cs typeface="Arial"/>
              </a:rPr>
              <a:t>of your classes free from input </a:t>
            </a:r>
            <a:r>
              <a:rPr sz="1500" spc="15" dirty="0">
                <a:latin typeface="Arial"/>
                <a:cs typeface="Arial"/>
              </a:rPr>
              <a:t>and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output  operations.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17600"/>
              </a:lnSpc>
              <a:spcBef>
                <a:spcPts val="409"/>
              </a:spcBef>
            </a:pPr>
            <a:r>
              <a:rPr sz="1500" spc="10" dirty="0">
                <a:latin typeface="Arial"/>
                <a:cs typeface="Arial"/>
              </a:rPr>
              <a:t>This taxi </a:t>
            </a:r>
            <a:r>
              <a:rPr sz="1500" spc="15" dirty="0">
                <a:latin typeface="Arial"/>
                <a:cs typeface="Arial"/>
              </a:rPr>
              <a:t>has an </a:t>
            </a:r>
            <a:r>
              <a:rPr sz="1500" spc="10" dirty="0">
                <a:latin typeface="Arial"/>
                <a:cs typeface="Arial"/>
              </a:rPr>
              <a:t>undesirable side effect, spraying bystanders  with </a:t>
            </a:r>
            <a:r>
              <a:rPr sz="1500" spc="15" dirty="0">
                <a:latin typeface="Arial"/>
                <a:cs typeface="Arial"/>
              </a:rPr>
              <a:t>muddy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water.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2"/>
          <p:cNvSpPr>
            <a:spLocks noChangeAspect="1"/>
          </p:cNvSpPr>
          <p:nvPr/>
        </p:nvSpPr>
        <p:spPr>
          <a:xfrm>
            <a:off x="976312" y="3611258"/>
            <a:ext cx="1838167" cy="1280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/>
          <p:nvPr/>
        </p:nvSpPr>
        <p:spPr>
          <a:xfrm>
            <a:off x="765913" y="514253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4"/>
          <p:cNvSpPr txBox="1">
            <a:spLocks/>
          </p:cNvSpPr>
          <p:nvPr/>
        </p:nvSpPr>
        <p:spPr>
          <a:xfrm>
            <a:off x="923097" y="5038738"/>
            <a:ext cx="418147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/>
            <a:r>
              <a:rPr lang="en-US" sz="1500" b="0" kern="0" spc="15" dirty="0">
                <a:latin typeface="Arial"/>
                <a:cs typeface="Arial"/>
              </a:rPr>
              <a:t>When </a:t>
            </a:r>
            <a:r>
              <a:rPr lang="en-US" sz="1500" b="0" kern="0" spc="10" dirty="0">
                <a:latin typeface="Arial"/>
                <a:cs typeface="Arial"/>
              </a:rPr>
              <a:t>designing </a:t>
            </a:r>
            <a:r>
              <a:rPr lang="en-US" sz="1500" b="0" kern="0" spc="15" dirty="0">
                <a:latin typeface="Arial"/>
                <a:cs typeface="Arial"/>
              </a:rPr>
              <a:t>methods, </a:t>
            </a:r>
            <a:r>
              <a:rPr lang="en-US" sz="1500" b="0" kern="0" spc="10" dirty="0">
                <a:latin typeface="Arial"/>
                <a:cs typeface="Arial"/>
              </a:rPr>
              <a:t>minimize side</a:t>
            </a:r>
            <a:r>
              <a:rPr lang="en-US" sz="1500" b="0" kern="0" spc="-10" dirty="0">
                <a:latin typeface="Arial"/>
                <a:cs typeface="Arial"/>
              </a:rPr>
              <a:t> </a:t>
            </a:r>
            <a:r>
              <a:rPr lang="en-US" sz="1500" b="0" kern="0" spc="10" dirty="0">
                <a:latin typeface="Arial"/>
                <a:cs typeface="Arial"/>
              </a:rPr>
              <a:t>effects.</a:t>
            </a:r>
            <a:endParaRPr lang="en-US" sz="1500" kern="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0630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5" dirty="0"/>
              <a:t> </a:t>
            </a:r>
            <a:r>
              <a:rPr spc="5" dirty="0"/>
              <a:t>8.3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414" y="827365"/>
            <a:ext cx="5627370" cy="823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5" dirty="0">
                <a:latin typeface="Arial"/>
                <a:cs typeface="Arial"/>
              </a:rPr>
              <a:t>Why </a:t>
            </a:r>
            <a:r>
              <a:rPr sz="1250" spc="5" dirty="0">
                <a:latin typeface="Arial"/>
                <a:cs typeface="Arial"/>
              </a:rPr>
              <a:t>is </a:t>
            </a:r>
            <a:r>
              <a:rPr sz="1250" spc="10" dirty="0">
                <a:latin typeface="Arial"/>
                <a:cs typeface="Arial"/>
              </a:rPr>
              <a:t>the </a:t>
            </a:r>
            <a:r>
              <a:rPr sz="1250" spc="10" dirty="0">
                <a:latin typeface="Courier" charset="0"/>
                <a:cs typeface="Courier" charset="0"/>
              </a:rPr>
              <a:t>CashRegister</a:t>
            </a:r>
            <a:r>
              <a:rPr sz="1250" spc="-430" dirty="0">
                <a:latin typeface="Courier" charset="0"/>
                <a:cs typeface="Courier" charset="0"/>
              </a:rPr>
              <a:t> </a:t>
            </a:r>
            <a:r>
              <a:rPr sz="1250" spc="10" dirty="0">
                <a:latin typeface="Arial"/>
                <a:cs typeface="Arial"/>
              </a:rPr>
              <a:t>class from Chapter 4 not cohesive?</a:t>
            </a:r>
            <a:endParaRPr sz="1250" dirty="0">
              <a:latin typeface="Arial"/>
              <a:cs typeface="Arial"/>
            </a:endParaRPr>
          </a:p>
          <a:p>
            <a:pPr marL="303530" marR="5080">
              <a:lnSpc>
                <a:spcPct val="117600"/>
              </a:lnSpc>
              <a:spcBef>
                <a:spcPts val="595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15" dirty="0">
                <a:latin typeface="Arial"/>
                <a:cs typeface="Arial"/>
              </a:rPr>
              <a:t>Some </a:t>
            </a:r>
            <a:r>
              <a:rPr sz="1500" spc="10" dirty="0">
                <a:latin typeface="Arial"/>
                <a:cs typeface="Arial"/>
              </a:rPr>
              <a:t>of </a:t>
            </a:r>
            <a:r>
              <a:rPr sz="1500" spc="5" dirty="0">
                <a:latin typeface="Arial"/>
                <a:cs typeface="Arial"/>
              </a:rPr>
              <a:t>its </a:t>
            </a:r>
            <a:r>
              <a:rPr sz="1500" spc="10" dirty="0">
                <a:latin typeface="Arial"/>
                <a:cs typeface="Arial"/>
              </a:rPr>
              <a:t>features deal with </a:t>
            </a:r>
            <a:r>
              <a:rPr sz="1500" spc="15" dirty="0">
                <a:latin typeface="Arial"/>
                <a:cs typeface="Arial"/>
              </a:rPr>
              <a:t>payments, </a:t>
            </a:r>
            <a:r>
              <a:rPr sz="1500" spc="10" dirty="0">
                <a:latin typeface="Arial"/>
                <a:cs typeface="Arial"/>
              </a:rPr>
              <a:t>others with  coin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values.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0833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5" dirty="0"/>
              <a:t> </a:t>
            </a:r>
            <a:r>
              <a:rPr spc="5" dirty="0"/>
              <a:t>8.4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414" y="827568"/>
            <a:ext cx="4930775" cy="831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5" dirty="0">
                <a:latin typeface="Arial"/>
                <a:cs typeface="Arial"/>
              </a:rPr>
              <a:t>Why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does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the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Courier" charset="0"/>
                <a:cs typeface="Courier" charset="0"/>
              </a:rPr>
              <a:t>Coin</a:t>
            </a:r>
            <a:r>
              <a:rPr sz="1250" spc="-400" dirty="0">
                <a:latin typeface="Courier" charset="0"/>
                <a:cs typeface="Courier" charset="0"/>
              </a:rPr>
              <a:t> </a:t>
            </a:r>
            <a:r>
              <a:rPr sz="1250" spc="10" dirty="0">
                <a:latin typeface="Arial"/>
                <a:cs typeface="Arial"/>
              </a:rPr>
              <a:t>class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not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depend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on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the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Courier" charset="0"/>
                <a:cs typeface="Courier" charset="0"/>
              </a:rPr>
              <a:t>CashRegister</a:t>
            </a:r>
            <a:r>
              <a:rPr sz="1250" spc="-405" dirty="0">
                <a:latin typeface="Courier" charset="0"/>
                <a:cs typeface="Courier" charset="0"/>
              </a:rPr>
              <a:t> </a:t>
            </a:r>
            <a:r>
              <a:rPr sz="1250" spc="10" dirty="0">
                <a:latin typeface="Arial"/>
                <a:cs typeface="Arial"/>
              </a:rPr>
              <a:t>class?</a:t>
            </a:r>
            <a:endParaRPr sz="1250" dirty="0">
              <a:latin typeface="Arial"/>
              <a:cs typeface="Arial"/>
            </a:endParaRPr>
          </a:p>
          <a:p>
            <a:pPr marL="303530">
              <a:lnSpc>
                <a:spcPct val="100000"/>
              </a:lnSpc>
              <a:spcBef>
                <a:spcPts val="910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15" dirty="0">
                <a:latin typeface="Arial"/>
                <a:cs typeface="Arial"/>
              </a:rPr>
              <a:t>None </a:t>
            </a:r>
            <a:r>
              <a:rPr sz="1500" spc="10" dirty="0">
                <a:latin typeface="Arial"/>
                <a:cs typeface="Arial"/>
              </a:rPr>
              <a:t>of the coin operations require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the</a:t>
            </a:r>
            <a:endParaRPr sz="1500" dirty="0">
              <a:latin typeface="Arial"/>
              <a:cs typeface="Arial"/>
            </a:endParaRPr>
          </a:p>
          <a:p>
            <a:pPr marL="303530">
              <a:lnSpc>
                <a:spcPct val="100000"/>
              </a:lnSpc>
              <a:spcBef>
                <a:spcPts val="384"/>
              </a:spcBef>
            </a:pPr>
            <a:r>
              <a:rPr sz="1500" spc="15" dirty="0">
                <a:latin typeface="Courier" charset="0"/>
                <a:cs typeface="Courier" charset="0"/>
              </a:rPr>
              <a:t>CashRegister</a:t>
            </a:r>
            <a:r>
              <a:rPr sz="1500" spc="-535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class.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0909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5" dirty="0"/>
              <a:t> </a:t>
            </a:r>
            <a:r>
              <a:rPr spc="5" dirty="0"/>
              <a:t>8.5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414" y="818974"/>
            <a:ext cx="4985385" cy="8235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5" dirty="0">
                <a:latin typeface="Arial"/>
                <a:cs typeface="Arial"/>
              </a:rPr>
              <a:t>Why </a:t>
            </a:r>
            <a:r>
              <a:rPr sz="1250" spc="5" dirty="0">
                <a:latin typeface="Arial"/>
                <a:cs typeface="Arial"/>
              </a:rPr>
              <a:t>is it </a:t>
            </a:r>
            <a:r>
              <a:rPr sz="1250" spc="10" dirty="0">
                <a:latin typeface="Arial"/>
                <a:cs typeface="Arial"/>
              </a:rPr>
              <a:t>a good idea to minimize dependencies between</a:t>
            </a:r>
            <a:r>
              <a:rPr sz="1250" spc="-2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classes?</a:t>
            </a:r>
            <a:endParaRPr sz="1250" dirty="0">
              <a:latin typeface="Arial"/>
              <a:cs typeface="Arial"/>
            </a:endParaRPr>
          </a:p>
          <a:p>
            <a:pPr marL="303530" marR="5080">
              <a:lnSpc>
                <a:spcPct val="117600"/>
              </a:lnSpc>
              <a:spcBef>
                <a:spcPts val="595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5" dirty="0">
                <a:latin typeface="Arial"/>
                <a:cs typeface="Arial"/>
              </a:rPr>
              <a:t>If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class doesn't </a:t>
            </a:r>
            <a:r>
              <a:rPr sz="1500" spc="15" dirty="0">
                <a:latin typeface="Arial"/>
                <a:cs typeface="Arial"/>
              </a:rPr>
              <a:t>depend on </a:t>
            </a:r>
            <a:r>
              <a:rPr sz="1500" spc="10" dirty="0">
                <a:latin typeface="Arial"/>
                <a:cs typeface="Arial"/>
              </a:rPr>
              <a:t>another, </a:t>
            </a:r>
            <a:r>
              <a:rPr sz="1500" spc="5" dirty="0">
                <a:latin typeface="Arial"/>
                <a:cs typeface="Arial"/>
              </a:rPr>
              <a:t>it </a:t>
            </a:r>
            <a:r>
              <a:rPr sz="1500" spc="10" dirty="0">
                <a:latin typeface="Arial"/>
                <a:cs typeface="Arial"/>
              </a:rPr>
              <a:t>is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not  affected </a:t>
            </a:r>
            <a:r>
              <a:rPr sz="1500" spc="15" dirty="0">
                <a:latin typeface="Arial"/>
                <a:cs typeface="Arial"/>
              </a:rPr>
              <a:t>by </a:t>
            </a:r>
            <a:r>
              <a:rPr sz="1500" spc="10" dirty="0">
                <a:latin typeface="Arial"/>
                <a:cs typeface="Arial"/>
              </a:rPr>
              <a:t>interface </a:t>
            </a:r>
            <a:r>
              <a:rPr sz="1500" spc="15" dirty="0">
                <a:latin typeface="Arial"/>
                <a:cs typeface="Arial"/>
              </a:rPr>
              <a:t>changes </a:t>
            </a:r>
            <a:r>
              <a:rPr sz="1500" spc="10" dirty="0">
                <a:latin typeface="Arial"/>
                <a:cs typeface="Arial"/>
              </a:rPr>
              <a:t>in the other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class.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1112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5" dirty="0"/>
              <a:t> </a:t>
            </a:r>
            <a:r>
              <a:rPr spc="5" dirty="0"/>
              <a:t>8.6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414" y="827848"/>
            <a:ext cx="5713730" cy="1109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latin typeface="Arial"/>
                <a:cs typeface="Arial"/>
              </a:rPr>
              <a:t>Is </a:t>
            </a:r>
            <a:r>
              <a:rPr sz="1250" spc="10" dirty="0">
                <a:latin typeface="Arial"/>
                <a:cs typeface="Arial"/>
              </a:rPr>
              <a:t>the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Courier" charset="0"/>
                <a:cs typeface="Courier" charset="0"/>
              </a:rPr>
              <a:t>substring</a:t>
            </a:r>
            <a:r>
              <a:rPr sz="1250" spc="-400" dirty="0">
                <a:latin typeface="Courier" charset="0"/>
                <a:cs typeface="Courier" charset="0"/>
              </a:rPr>
              <a:t> </a:t>
            </a:r>
            <a:r>
              <a:rPr sz="1250" spc="10" dirty="0">
                <a:latin typeface="Arial"/>
                <a:cs typeface="Arial"/>
              </a:rPr>
              <a:t>method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of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the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Courier" charset="0"/>
                <a:cs typeface="Courier" charset="0"/>
              </a:rPr>
              <a:t>String</a:t>
            </a:r>
            <a:r>
              <a:rPr sz="1250" spc="-400" dirty="0">
                <a:latin typeface="Courier" charset="0"/>
                <a:cs typeface="Courier" charset="0"/>
              </a:rPr>
              <a:t> </a:t>
            </a:r>
            <a:r>
              <a:rPr sz="1250" spc="10" dirty="0">
                <a:latin typeface="Arial"/>
                <a:cs typeface="Arial"/>
              </a:rPr>
              <a:t>class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an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accessor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or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a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mutator?</a:t>
            </a:r>
            <a:endParaRPr sz="1250" dirty="0">
              <a:latin typeface="Arial"/>
              <a:cs typeface="Arial"/>
            </a:endParaRPr>
          </a:p>
          <a:p>
            <a:pPr marL="303530" marR="5080">
              <a:lnSpc>
                <a:spcPct val="119500"/>
              </a:lnSpc>
              <a:spcBef>
                <a:spcPts val="630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5" dirty="0">
                <a:latin typeface="Arial"/>
                <a:cs typeface="Arial"/>
              </a:rPr>
              <a:t>It </a:t>
            </a:r>
            <a:r>
              <a:rPr sz="1500" spc="10" dirty="0">
                <a:latin typeface="Arial"/>
                <a:cs typeface="Arial"/>
              </a:rPr>
              <a:t>is </a:t>
            </a:r>
            <a:r>
              <a:rPr sz="1500" spc="15" dirty="0">
                <a:latin typeface="Arial"/>
                <a:cs typeface="Arial"/>
              </a:rPr>
              <a:t>an </a:t>
            </a:r>
            <a:r>
              <a:rPr sz="1500" spc="10" dirty="0">
                <a:latin typeface="Arial"/>
                <a:cs typeface="Arial"/>
              </a:rPr>
              <a:t>accessor </a:t>
            </a:r>
            <a:r>
              <a:rPr sz="1500" spc="15" dirty="0">
                <a:latin typeface="Arial"/>
                <a:cs typeface="Arial"/>
              </a:rPr>
              <a:t>– </a:t>
            </a:r>
            <a:r>
              <a:rPr sz="1500" spc="10" dirty="0">
                <a:latin typeface="Arial"/>
                <a:cs typeface="Arial"/>
              </a:rPr>
              <a:t>calling </a:t>
            </a:r>
            <a:r>
              <a:rPr sz="1500" spc="15" dirty="0">
                <a:latin typeface="Courier" charset="0"/>
                <a:cs typeface="Courier" charset="0"/>
              </a:rPr>
              <a:t>substring</a:t>
            </a:r>
            <a:r>
              <a:rPr sz="1500" spc="-490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doesn't modify  the string </a:t>
            </a:r>
            <a:r>
              <a:rPr sz="1500" spc="15" dirty="0">
                <a:latin typeface="Arial"/>
                <a:cs typeface="Arial"/>
              </a:rPr>
              <a:t>on which </a:t>
            </a:r>
            <a:r>
              <a:rPr sz="1500" spc="10" dirty="0">
                <a:latin typeface="Arial"/>
                <a:cs typeface="Arial"/>
              </a:rPr>
              <a:t>the </a:t>
            </a:r>
            <a:r>
              <a:rPr sz="1500" spc="15" dirty="0">
                <a:latin typeface="Arial"/>
                <a:cs typeface="Arial"/>
              </a:rPr>
              <a:t>method </a:t>
            </a:r>
            <a:r>
              <a:rPr sz="1500" spc="10" dirty="0">
                <a:latin typeface="Arial"/>
                <a:cs typeface="Arial"/>
              </a:rPr>
              <a:t>is invoked. In fact, </a:t>
            </a:r>
            <a:r>
              <a:rPr sz="1500" spc="5" dirty="0">
                <a:latin typeface="Arial"/>
                <a:cs typeface="Arial"/>
              </a:rPr>
              <a:t>all </a:t>
            </a:r>
            <a:r>
              <a:rPr sz="1500" spc="15" dirty="0">
                <a:latin typeface="Arial"/>
                <a:cs typeface="Arial"/>
              </a:rPr>
              <a:t>methods  </a:t>
            </a:r>
            <a:r>
              <a:rPr sz="1500" spc="10" dirty="0">
                <a:latin typeface="Arial"/>
                <a:cs typeface="Arial"/>
              </a:rPr>
              <a:t>of the </a:t>
            </a:r>
            <a:r>
              <a:rPr sz="1500" spc="15" dirty="0">
                <a:latin typeface="Courier" charset="0"/>
                <a:cs typeface="Courier" charset="0"/>
              </a:rPr>
              <a:t>String</a:t>
            </a:r>
            <a:r>
              <a:rPr sz="1500" spc="-509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class are accessors.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27915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20" dirty="0"/>
              <a:t>Chapter</a:t>
            </a:r>
            <a:r>
              <a:rPr spc="-25" dirty="0"/>
              <a:t> </a:t>
            </a:r>
            <a:r>
              <a:rPr spc="165" dirty="0"/>
              <a:t>Goals</a:t>
            </a:r>
          </a:p>
        </p:txBody>
      </p:sp>
      <p:sp>
        <p:nvSpPr>
          <p:cNvPr id="4" name="object 4"/>
          <p:cNvSpPr>
            <a:spLocks noChangeAspect="1"/>
          </p:cNvSpPr>
          <p:nvPr/>
        </p:nvSpPr>
        <p:spPr>
          <a:xfrm>
            <a:off x="838200" y="1143000"/>
            <a:ext cx="2300935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76600" y="914400"/>
            <a:ext cx="3843369" cy="35230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117600"/>
              </a:lnSpc>
              <a:buFont typeface="Wingdings" charset="2"/>
              <a:buChar char="§"/>
            </a:pPr>
            <a:r>
              <a:rPr sz="1500" spc="15" dirty="0">
                <a:latin typeface="Arial"/>
                <a:cs typeface="Arial"/>
              </a:rPr>
              <a:t>To </a:t>
            </a:r>
            <a:r>
              <a:rPr sz="1500" spc="10" dirty="0">
                <a:latin typeface="Arial"/>
                <a:cs typeface="Arial"/>
              </a:rPr>
              <a:t>learn </a:t>
            </a:r>
            <a:r>
              <a:rPr sz="1500" spc="15" dirty="0">
                <a:latin typeface="Arial"/>
                <a:cs typeface="Arial"/>
              </a:rPr>
              <a:t>how </a:t>
            </a:r>
            <a:r>
              <a:rPr sz="1500" spc="10" dirty="0">
                <a:latin typeface="Arial"/>
                <a:cs typeface="Arial"/>
              </a:rPr>
              <a:t>to </a:t>
            </a:r>
            <a:r>
              <a:rPr sz="1500" spc="15" dirty="0">
                <a:latin typeface="Arial"/>
                <a:cs typeface="Arial"/>
              </a:rPr>
              <a:t>choose </a:t>
            </a:r>
            <a:r>
              <a:rPr sz="1500" spc="10" dirty="0">
                <a:latin typeface="Arial"/>
                <a:cs typeface="Arial"/>
              </a:rPr>
              <a:t>appropriate classes for </a:t>
            </a:r>
            <a:r>
              <a:rPr sz="1500" spc="15" dirty="0">
                <a:latin typeface="Arial"/>
                <a:cs typeface="Arial"/>
              </a:rPr>
              <a:t>a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given</a:t>
            </a:r>
            <a:r>
              <a:rPr lang="en-US" sz="1500" spc="1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problem</a:t>
            </a:r>
            <a:endParaRPr lang="en-US" sz="1500" spc="15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 charset="2"/>
              <a:buChar char="§"/>
            </a:pPr>
            <a:r>
              <a:rPr lang="en-US" sz="1500" spc="15" dirty="0">
                <a:latin typeface="Arial"/>
                <a:cs typeface="Arial"/>
              </a:rPr>
              <a:t>To </a:t>
            </a:r>
            <a:r>
              <a:rPr lang="en-US" sz="1500" spc="10" dirty="0">
                <a:latin typeface="Arial"/>
                <a:cs typeface="Arial"/>
              </a:rPr>
              <a:t>understand the concept of cohesion</a:t>
            </a:r>
            <a:endParaRPr lang="en-US" sz="15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725"/>
              </a:spcBef>
              <a:buFont typeface="Wingdings" charset="2"/>
              <a:buChar char="§"/>
            </a:pPr>
            <a:r>
              <a:rPr lang="en-US" sz="1500" spc="15" dirty="0">
                <a:latin typeface="Arial"/>
                <a:cs typeface="Arial"/>
              </a:rPr>
              <a:t>To </a:t>
            </a:r>
            <a:r>
              <a:rPr lang="en-US" sz="1500" spc="10" dirty="0">
                <a:latin typeface="Arial"/>
                <a:cs typeface="Arial"/>
              </a:rPr>
              <a:t>minimize </a:t>
            </a:r>
            <a:r>
              <a:rPr lang="en-US" sz="1500" spc="15" dirty="0">
                <a:latin typeface="Arial"/>
                <a:cs typeface="Arial"/>
              </a:rPr>
              <a:t>dependencies and </a:t>
            </a:r>
            <a:r>
              <a:rPr lang="en-US" sz="1500" spc="10" dirty="0">
                <a:latin typeface="Arial"/>
                <a:cs typeface="Arial"/>
              </a:rPr>
              <a:t>side</a:t>
            </a:r>
            <a:r>
              <a:rPr lang="en-US" sz="1500" spc="-55" dirty="0">
                <a:latin typeface="Arial"/>
                <a:cs typeface="Arial"/>
              </a:rPr>
              <a:t> </a:t>
            </a:r>
            <a:r>
              <a:rPr lang="en-US" sz="1500" spc="10" dirty="0">
                <a:latin typeface="Arial"/>
                <a:cs typeface="Arial"/>
              </a:rPr>
              <a:t>effects</a:t>
            </a:r>
            <a:endParaRPr lang="en-US" sz="1500" dirty="0">
              <a:latin typeface="Arial"/>
              <a:cs typeface="Arial"/>
            </a:endParaRPr>
          </a:p>
          <a:p>
            <a:pPr marL="298450" marR="5080" indent="-285750">
              <a:lnSpc>
                <a:spcPts val="2530"/>
              </a:lnSpc>
              <a:spcBef>
                <a:spcPts val="130"/>
              </a:spcBef>
              <a:buFont typeface="Wingdings" charset="2"/>
              <a:buChar char="§"/>
            </a:pPr>
            <a:r>
              <a:rPr lang="en-US" sz="1500" spc="15" dirty="0">
                <a:latin typeface="Arial"/>
                <a:cs typeface="Arial"/>
              </a:rPr>
              <a:t>To </a:t>
            </a:r>
            <a:r>
              <a:rPr lang="en-US" sz="1500" spc="10" dirty="0">
                <a:latin typeface="Arial"/>
                <a:cs typeface="Arial"/>
              </a:rPr>
              <a:t>learn </a:t>
            </a:r>
            <a:r>
              <a:rPr lang="en-US" sz="1500" spc="15" dirty="0">
                <a:latin typeface="Arial"/>
                <a:cs typeface="Arial"/>
              </a:rPr>
              <a:t>how </a:t>
            </a:r>
            <a:r>
              <a:rPr lang="en-US" sz="1500" spc="10" dirty="0">
                <a:latin typeface="Arial"/>
                <a:cs typeface="Arial"/>
              </a:rPr>
              <a:t>to find </a:t>
            </a:r>
            <a:r>
              <a:rPr lang="en-US" sz="1500" spc="15" dirty="0">
                <a:latin typeface="Arial"/>
                <a:cs typeface="Arial"/>
              </a:rPr>
              <a:t>a </a:t>
            </a:r>
            <a:r>
              <a:rPr lang="en-US" sz="1500" spc="10" dirty="0">
                <a:latin typeface="Arial"/>
                <a:cs typeface="Arial"/>
              </a:rPr>
              <a:t>data representation for </a:t>
            </a:r>
            <a:r>
              <a:rPr lang="en-US" sz="1500" spc="15" dirty="0">
                <a:latin typeface="Arial"/>
                <a:cs typeface="Arial"/>
              </a:rPr>
              <a:t>a</a:t>
            </a:r>
            <a:r>
              <a:rPr lang="en-US" sz="1500" spc="-30" dirty="0">
                <a:latin typeface="Arial"/>
                <a:cs typeface="Arial"/>
              </a:rPr>
              <a:t> </a:t>
            </a:r>
            <a:r>
              <a:rPr lang="en-US" sz="1500" spc="10" dirty="0">
                <a:latin typeface="Arial"/>
                <a:cs typeface="Arial"/>
              </a:rPr>
              <a:t>class  </a:t>
            </a:r>
          </a:p>
          <a:p>
            <a:pPr marL="298450" marR="5080" indent="-285750">
              <a:lnSpc>
                <a:spcPts val="2530"/>
              </a:lnSpc>
              <a:spcBef>
                <a:spcPts val="130"/>
              </a:spcBef>
              <a:buFont typeface="Wingdings" charset="2"/>
              <a:buChar char="§"/>
            </a:pPr>
            <a:r>
              <a:rPr lang="en-US" sz="1500" spc="15" dirty="0">
                <a:latin typeface="Arial"/>
                <a:cs typeface="Arial"/>
              </a:rPr>
              <a:t>To </a:t>
            </a:r>
            <a:r>
              <a:rPr lang="en-US" sz="1500" spc="10" dirty="0">
                <a:latin typeface="Arial"/>
                <a:cs typeface="Arial"/>
              </a:rPr>
              <a:t>understand static </a:t>
            </a:r>
            <a:r>
              <a:rPr lang="en-US" sz="1500" spc="15" dirty="0">
                <a:latin typeface="Arial"/>
                <a:cs typeface="Arial"/>
              </a:rPr>
              <a:t>methods and</a:t>
            </a:r>
            <a:r>
              <a:rPr lang="en-US" sz="1500" spc="-30" dirty="0">
                <a:latin typeface="Arial"/>
                <a:cs typeface="Arial"/>
              </a:rPr>
              <a:t> </a:t>
            </a:r>
            <a:r>
              <a:rPr lang="en-US" sz="1500" spc="10" dirty="0">
                <a:latin typeface="Arial"/>
                <a:cs typeface="Arial"/>
              </a:rPr>
              <a:t>variables</a:t>
            </a:r>
            <a:endParaRPr lang="en-US" sz="15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450"/>
              </a:spcBef>
              <a:buFont typeface="Wingdings" charset="2"/>
              <a:buChar char="§"/>
            </a:pPr>
            <a:r>
              <a:rPr lang="en-US" sz="1500" spc="15" dirty="0">
                <a:latin typeface="Arial"/>
                <a:cs typeface="Arial"/>
              </a:rPr>
              <a:t>To </a:t>
            </a:r>
            <a:r>
              <a:rPr lang="en-US" sz="1500" spc="10" dirty="0">
                <a:latin typeface="Arial"/>
                <a:cs typeface="Arial"/>
              </a:rPr>
              <a:t>learn about</a:t>
            </a:r>
            <a:r>
              <a:rPr lang="en-US" sz="1500" spc="-65" dirty="0">
                <a:latin typeface="Arial"/>
                <a:cs typeface="Arial"/>
              </a:rPr>
              <a:t> </a:t>
            </a:r>
            <a:r>
              <a:rPr lang="en-US" sz="1500" spc="15" dirty="0">
                <a:latin typeface="Arial"/>
                <a:cs typeface="Arial"/>
              </a:rPr>
              <a:t>packages</a:t>
            </a:r>
            <a:endParaRPr lang="en-US" sz="15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725"/>
              </a:spcBef>
              <a:buFont typeface="Wingdings" charset="2"/>
              <a:buChar char="§"/>
            </a:pPr>
            <a:r>
              <a:rPr lang="en-US" sz="1500" spc="15" dirty="0">
                <a:latin typeface="Arial"/>
                <a:cs typeface="Arial"/>
              </a:rPr>
              <a:t>To </a:t>
            </a:r>
            <a:r>
              <a:rPr lang="en-US" sz="1500" spc="10" dirty="0">
                <a:latin typeface="Arial"/>
                <a:cs typeface="Arial"/>
              </a:rPr>
              <a:t>learn about unit testing</a:t>
            </a:r>
            <a:r>
              <a:rPr lang="en-US" sz="1500" spc="-55" dirty="0">
                <a:latin typeface="Arial"/>
                <a:cs typeface="Arial"/>
              </a:rPr>
              <a:t> </a:t>
            </a:r>
            <a:r>
              <a:rPr lang="en-US" sz="1500" spc="15" dirty="0">
                <a:latin typeface="Arial"/>
                <a:cs typeface="Arial"/>
              </a:rPr>
              <a:t>frameworks</a:t>
            </a:r>
            <a:endParaRPr lang="en-US" sz="1500" dirty="0">
              <a:latin typeface="Arial"/>
              <a:cs typeface="Arial"/>
            </a:endParaRPr>
          </a:p>
          <a:p>
            <a:pPr marL="12700" marR="5080">
              <a:lnSpc>
                <a:spcPct val="117600"/>
              </a:lnSpc>
            </a:pP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1442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5" dirty="0"/>
              <a:t> </a:t>
            </a:r>
            <a:r>
              <a:rPr spc="5" dirty="0"/>
              <a:t>8.7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414" y="828178"/>
            <a:ext cx="3776979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latin typeface="Arial"/>
                <a:cs typeface="Arial"/>
              </a:rPr>
              <a:t>Is </a:t>
            </a:r>
            <a:r>
              <a:rPr sz="1250" spc="10" dirty="0">
                <a:latin typeface="Arial"/>
                <a:cs typeface="Arial"/>
              </a:rPr>
              <a:t>the </a:t>
            </a:r>
            <a:r>
              <a:rPr sz="1250" spc="10" dirty="0">
                <a:latin typeface="Courier" charset="0"/>
                <a:cs typeface="Courier" charset="0"/>
              </a:rPr>
              <a:t>Rectangle</a:t>
            </a:r>
            <a:r>
              <a:rPr sz="1250" spc="-434" dirty="0">
                <a:latin typeface="Courier" charset="0"/>
                <a:cs typeface="Courier" charset="0"/>
              </a:rPr>
              <a:t> </a:t>
            </a:r>
            <a:r>
              <a:rPr sz="1250" spc="10" dirty="0">
                <a:latin typeface="Arial"/>
                <a:cs typeface="Arial"/>
              </a:rPr>
              <a:t>class immutable?</a:t>
            </a:r>
            <a:endParaRPr sz="1250" dirty="0">
              <a:latin typeface="Arial"/>
              <a:cs typeface="Arial"/>
            </a:endParaRPr>
          </a:p>
          <a:p>
            <a:pPr marL="303530">
              <a:lnSpc>
                <a:spcPct val="100000"/>
              </a:lnSpc>
              <a:spcBef>
                <a:spcPts val="980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15" dirty="0">
                <a:latin typeface="Arial"/>
                <a:cs typeface="Arial"/>
              </a:rPr>
              <a:t>No – </a:t>
            </a:r>
            <a:r>
              <a:rPr sz="1500" spc="15" dirty="0">
                <a:latin typeface="Courier" charset="0"/>
                <a:cs typeface="Courier" charset="0"/>
              </a:rPr>
              <a:t>translate</a:t>
            </a:r>
            <a:r>
              <a:rPr sz="1500" spc="-555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is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mutator.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1010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5" dirty="0"/>
              <a:t> </a:t>
            </a:r>
            <a:r>
              <a:rPr spc="5" dirty="0"/>
              <a:t>8.8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414" y="827746"/>
            <a:ext cx="5723255" cy="1014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50" spc="5" dirty="0">
                <a:latin typeface="Arial"/>
                <a:cs typeface="Arial"/>
              </a:rPr>
              <a:t>If </a:t>
            </a:r>
            <a:r>
              <a:rPr sz="1250" spc="10" dirty="0">
                <a:latin typeface="Courier" charset="0"/>
                <a:cs typeface="Courier" charset="0"/>
              </a:rPr>
              <a:t>a</a:t>
            </a:r>
            <a:r>
              <a:rPr sz="1250" spc="-400" dirty="0">
                <a:latin typeface="Courier" charset="0"/>
                <a:cs typeface="Courier" charset="0"/>
              </a:rPr>
              <a:t> </a:t>
            </a:r>
            <a:r>
              <a:rPr sz="1250" spc="10" dirty="0">
                <a:latin typeface="Arial"/>
                <a:cs typeface="Arial"/>
              </a:rPr>
              <a:t>refers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to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a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bank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account,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then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the</a:t>
            </a:r>
            <a:r>
              <a:rPr sz="1250" spc="5" dirty="0">
                <a:latin typeface="Arial"/>
                <a:cs typeface="Arial"/>
              </a:rPr>
              <a:t> call </a:t>
            </a:r>
            <a:r>
              <a:rPr sz="1250" spc="10" dirty="0">
                <a:latin typeface="Courier" charset="0"/>
                <a:cs typeface="Courier" charset="0"/>
              </a:rPr>
              <a:t>a.deposit(100)</a:t>
            </a:r>
            <a:r>
              <a:rPr sz="1250" spc="-405" dirty="0">
                <a:latin typeface="Courier" charset="0"/>
                <a:cs typeface="Courier" charset="0"/>
              </a:rPr>
              <a:t> </a:t>
            </a:r>
            <a:r>
              <a:rPr sz="1250" spc="10" dirty="0">
                <a:latin typeface="Arial"/>
                <a:cs typeface="Arial"/>
              </a:rPr>
              <a:t>modifies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the</a:t>
            </a:r>
            <a:r>
              <a:rPr sz="1250" spc="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bank  account object. </a:t>
            </a:r>
            <a:r>
              <a:rPr sz="1250" spc="5" dirty="0">
                <a:latin typeface="Arial"/>
                <a:cs typeface="Arial"/>
              </a:rPr>
              <a:t>Is </a:t>
            </a:r>
            <a:r>
              <a:rPr sz="1250" spc="10" dirty="0">
                <a:latin typeface="Arial"/>
                <a:cs typeface="Arial"/>
              </a:rPr>
              <a:t>that a side</a:t>
            </a:r>
            <a:r>
              <a:rPr sz="1250" spc="-8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effect?</a:t>
            </a:r>
            <a:endParaRPr sz="1250" dirty="0">
              <a:latin typeface="Arial"/>
              <a:cs typeface="Arial"/>
            </a:endParaRPr>
          </a:p>
          <a:p>
            <a:pPr marL="303530" marR="14604">
              <a:lnSpc>
                <a:spcPct val="117600"/>
              </a:lnSpc>
              <a:spcBef>
                <a:spcPts val="595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5" dirty="0">
                <a:latin typeface="Arial"/>
                <a:cs typeface="Arial"/>
              </a:rPr>
              <a:t>It </a:t>
            </a:r>
            <a:r>
              <a:rPr sz="1500" spc="10" dirty="0">
                <a:latin typeface="Arial"/>
                <a:cs typeface="Arial"/>
              </a:rPr>
              <a:t>is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side effect; this kind of side effect is </a:t>
            </a:r>
            <a:r>
              <a:rPr sz="1500" spc="15" dirty="0">
                <a:latin typeface="Arial"/>
                <a:cs typeface="Arial"/>
              </a:rPr>
              <a:t>common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in  object-oriented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programming.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1848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5" dirty="0"/>
              <a:t> </a:t>
            </a:r>
            <a:r>
              <a:rPr spc="5" dirty="0"/>
              <a:t>8.9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414" y="828584"/>
            <a:ext cx="503428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0" dirty="0">
                <a:latin typeface="Arial"/>
                <a:cs typeface="Arial"/>
              </a:rPr>
              <a:t>Consider the </a:t>
            </a:r>
            <a:r>
              <a:rPr sz="1250" spc="10" dirty="0">
                <a:latin typeface="Courier" charset="0"/>
                <a:cs typeface="Courier" charset="0"/>
              </a:rPr>
              <a:t>Student</a:t>
            </a:r>
            <a:r>
              <a:rPr sz="1250" spc="-430" dirty="0">
                <a:latin typeface="Courier" charset="0"/>
                <a:cs typeface="Courier" charset="0"/>
              </a:rPr>
              <a:t> </a:t>
            </a:r>
            <a:r>
              <a:rPr sz="1250" spc="10" dirty="0">
                <a:latin typeface="Arial"/>
                <a:cs typeface="Arial"/>
              </a:rPr>
              <a:t>class of Chapter 7. Suppose </a:t>
            </a:r>
            <a:r>
              <a:rPr sz="1250" spc="15" dirty="0">
                <a:latin typeface="Arial"/>
                <a:cs typeface="Arial"/>
              </a:rPr>
              <a:t>we </a:t>
            </a:r>
            <a:r>
              <a:rPr sz="1250" spc="10" dirty="0">
                <a:latin typeface="Arial"/>
                <a:cs typeface="Arial"/>
              </a:rPr>
              <a:t>add a method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1822" y="1078368"/>
            <a:ext cx="5791835" cy="629659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49530">
              <a:lnSpc>
                <a:spcPts val="894"/>
              </a:lnSpc>
              <a:spcBef>
                <a:spcPts val="409"/>
              </a:spcBef>
            </a:pPr>
            <a:r>
              <a:rPr sz="750" spc="5" dirty="0">
                <a:latin typeface="Courier" charset="0"/>
                <a:cs typeface="Courier" charset="0"/>
              </a:rPr>
              <a:t>void read(Scanner</a:t>
            </a:r>
            <a:r>
              <a:rPr sz="750" spc="-25" dirty="0">
                <a:latin typeface="Courier" charset="0"/>
                <a:cs typeface="Courier" charset="0"/>
              </a:rPr>
              <a:t> </a:t>
            </a:r>
            <a:r>
              <a:rPr sz="750" spc="5" dirty="0">
                <a:latin typeface="Courier" charset="0"/>
                <a:cs typeface="Courier" charset="0"/>
              </a:rPr>
              <a:t>in)</a:t>
            </a:r>
            <a:endParaRPr sz="750" dirty="0">
              <a:latin typeface="Courier" charset="0"/>
              <a:cs typeface="Courier" charset="0"/>
            </a:endParaRPr>
          </a:p>
          <a:p>
            <a:pPr marL="49530">
              <a:lnSpc>
                <a:spcPts val="890"/>
              </a:lnSpc>
            </a:pPr>
            <a:r>
              <a:rPr sz="750" spc="5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400685" marR="3852545" indent="-175895">
              <a:lnSpc>
                <a:spcPts val="890"/>
              </a:lnSpc>
              <a:spcBef>
                <a:spcPts val="30"/>
              </a:spcBef>
            </a:pPr>
            <a:r>
              <a:rPr sz="750" spc="5" dirty="0">
                <a:latin typeface="Courier" charset="0"/>
                <a:cs typeface="Courier" charset="0"/>
              </a:rPr>
              <a:t>while (in.hasNextDouble())  addScore(in.nextDouble());</a:t>
            </a:r>
            <a:endParaRPr sz="750" dirty="0">
              <a:latin typeface="Courier" charset="0"/>
              <a:cs typeface="Courier" charset="0"/>
            </a:endParaRPr>
          </a:p>
          <a:p>
            <a:pPr marL="49530">
              <a:lnSpc>
                <a:spcPts val="860"/>
              </a:lnSpc>
            </a:pPr>
            <a:r>
              <a:rPr sz="750" spc="5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414" y="1790987"/>
            <a:ext cx="5497195" cy="831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0" dirty="0">
                <a:latin typeface="Arial"/>
                <a:cs typeface="Arial"/>
              </a:rPr>
              <a:t>Does </a:t>
            </a:r>
            <a:r>
              <a:rPr sz="1250" spc="5" dirty="0">
                <a:latin typeface="Arial"/>
                <a:cs typeface="Arial"/>
              </a:rPr>
              <a:t>this </a:t>
            </a:r>
            <a:r>
              <a:rPr sz="1250" spc="10" dirty="0">
                <a:latin typeface="Arial"/>
                <a:cs typeface="Arial"/>
              </a:rPr>
              <a:t>method have a side </a:t>
            </a:r>
            <a:r>
              <a:rPr sz="1250" spc="5" dirty="0">
                <a:latin typeface="Arial"/>
                <a:cs typeface="Arial"/>
              </a:rPr>
              <a:t>effect </a:t>
            </a:r>
            <a:r>
              <a:rPr sz="1250" spc="10" dirty="0">
                <a:latin typeface="Arial"/>
                <a:cs typeface="Arial"/>
              </a:rPr>
              <a:t>other than mutating the data</a:t>
            </a:r>
            <a:r>
              <a:rPr sz="1250" spc="-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set?</a:t>
            </a:r>
            <a:endParaRPr sz="1250" dirty="0">
              <a:latin typeface="Arial"/>
              <a:cs typeface="Arial"/>
            </a:endParaRPr>
          </a:p>
          <a:p>
            <a:pPr marL="303530">
              <a:lnSpc>
                <a:spcPct val="100000"/>
              </a:lnSpc>
              <a:spcBef>
                <a:spcPts val="980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15" dirty="0">
                <a:latin typeface="Arial"/>
                <a:cs typeface="Arial"/>
              </a:rPr>
              <a:t>Yes – </a:t>
            </a:r>
            <a:r>
              <a:rPr sz="1500" spc="10" dirty="0">
                <a:latin typeface="Arial"/>
                <a:cs typeface="Arial"/>
              </a:rPr>
              <a:t>the </a:t>
            </a:r>
            <a:r>
              <a:rPr sz="1500" spc="15" dirty="0">
                <a:latin typeface="Arial"/>
                <a:cs typeface="Arial"/>
              </a:rPr>
              <a:t>method </a:t>
            </a:r>
            <a:r>
              <a:rPr sz="1500" spc="10" dirty="0">
                <a:latin typeface="Arial"/>
                <a:cs typeface="Arial"/>
              </a:rPr>
              <a:t>affects the state of the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15" dirty="0">
                <a:latin typeface="Courier" charset="0"/>
                <a:cs typeface="Courier" charset="0"/>
              </a:rPr>
              <a:t>Scanner</a:t>
            </a:r>
            <a:endParaRPr sz="1500" dirty="0">
              <a:latin typeface="Courier" charset="0"/>
              <a:cs typeface="Courier" charset="0"/>
            </a:endParaRPr>
          </a:p>
          <a:p>
            <a:pPr marL="303530">
              <a:lnSpc>
                <a:spcPct val="100000"/>
              </a:lnSpc>
              <a:spcBef>
                <a:spcPts val="315"/>
              </a:spcBef>
            </a:pPr>
            <a:r>
              <a:rPr sz="1500" spc="10" dirty="0">
                <a:latin typeface="Arial"/>
                <a:cs typeface="Arial"/>
              </a:rPr>
              <a:t>argument.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1416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25" dirty="0"/>
              <a:t>C</a:t>
            </a:r>
            <a:r>
              <a:rPr spc="170" dirty="0"/>
              <a:t>o</a:t>
            </a:r>
            <a:r>
              <a:rPr spc="155" dirty="0"/>
              <a:t>n</a:t>
            </a:r>
            <a:r>
              <a:rPr spc="290" dirty="0"/>
              <a:t>s</a:t>
            </a:r>
            <a:r>
              <a:rPr spc="65" dirty="0"/>
              <a:t>i</a:t>
            </a:r>
            <a:r>
              <a:rPr spc="290" dirty="0"/>
              <a:t>s</a:t>
            </a:r>
            <a:r>
              <a:rPr spc="30" dirty="0"/>
              <a:t>t</a:t>
            </a:r>
            <a:r>
              <a:rPr spc="45" dirty="0"/>
              <a:t>e</a:t>
            </a:r>
            <a:r>
              <a:rPr spc="155" dirty="0"/>
              <a:t>n</a:t>
            </a:r>
            <a:r>
              <a:rPr spc="60" dirty="0"/>
              <a:t>c</a:t>
            </a:r>
            <a:r>
              <a:rPr spc="120" dirty="0"/>
              <a:t>y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4354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152445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0682" y="799520"/>
            <a:ext cx="5132070" cy="1137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600"/>
              </a:lnSpc>
            </a:pPr>
            <a:r>
              <a:rPr sz="1500" spc="15" dirty="0">
                <a:latin typeface="Arial"/>
                <a:cs typeface="Arial"/>
              </a:rPr>
              <a:t>Use a </a:t>
            </a:r>
            <a:r>
              <a:rPr sz="1500" spc="10" dirty="0">
                <a:latin typeface="Arial"/>
                <a:cs typeface="Arial"/>
              </a:rPr>
              <a:t>consistent </a:t>
            </a:r>
            <a:r>
              <a:rPr sz="1500" spc="15" dirty="0">
                <a:latin typeface="Arial"/>
                <a:cs typeface="Arial"/>
              </a:rPr>
              <a:t>scheme </a:t>
            </a:r>
            <a:r>
              <a:rPr sz="1500" spc="10" dirty="0">
                <a:latin typeface="Arial"/>
                <a:cs typeface="Arial"/>
              </a:rPr>
              <a:t>for </a:t>
            </a:r>
            <a:r>
              <a:rPr sz="1500" spc="15" dirty="0">
                <a:latin typeface="Arial"/>
                <a:cs typeface="Arial"/>
              </a:rPr>
              <a:t>method names and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parameter  variables.</a:t>
            </a:r>
            <a:endParaRPr sz="1500">
              <a:latin typeface="Arial"/>
              <a:cs typeface="Arial"/>
            </a:endParaRPr>
          </a:p>
          <a:p>
            <a:pPr marL="12700" marR="491490">
              <a:lnSpc>
                <a:spcPct val="117600"/>
              </a:lnSpc>
              <a:spcBef>
                <a:spcPts val="340"/>
              </a:spcBef>
            </a:pPr>
            <a:r>
              <a:rPr sz="1500" spc="10" dirty="0">
                <a:latin typeface="Arial"/>
                <a:cs typeface="Arial"/>
              </a:rPr>
              <a:t>While </a:t>
            </a:r>
            <a:r>
              <a:rPr sz="1500" spc="5" dirty="0">
                <a:latin typeface="Arial"/>
                <a:cs typeface="Arial"/>
              </a:rPr>
              <a:t>it </a:t>
            </a:r>
            <a:r>
              <a:rPr sz="1500" spc="10" dirty="0">
                <a:latin typeface="Arial"/>
                <a:cs typeface="Arial"/>
              </a:rPr>
              <a:t>is possible to eat with </a:t>
            </a:r>
            <a:r>
              <a:rPr sz="1500" spc="15" dirty="0">
                <a:latin typeface="Arial"/>
                <a:cs typeface="Arial"/>
              </a:rPr>
              <a:t>mismatched </a:t>
            </a:r>
            <a:r>
              <a:rPr sz="1500" spc="10" dirty="0">
                <a:latin typeface="Arial"/>
                <a:cs typeface="Arial"/>
              </a:rPr>
              <a:t>silverware,  consistency is </a:t>
            </a:r>
            <a:r>
              <a:rPr sz="1500" spc="15" dirty="0">
                <a:latin typeface="Arial"/>
                <a:cs typeface="Arial"/>
              </a:rPr>
              <a:t>more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pleasant.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6882" y="2188032"/>
            <a:ext cx="1664652" cy="2106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935714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85391"/>
            <a:ext cx="4859020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25" dirty="0"/>
              <a:t>Problem </a:t>
            </a:r>
            <a:r>
              <a:rPr spc="105" dirty="0"/>
              <a:t>Solving: Patterns </a:t>
            </a:r>
            <a:r>
              <a:rPr spc="114" dirty="0"/>
              <a:t>for</a:t>
            </a:r>
            <a:r>
              <a:rPr spc="-204" dirty="0"/>
              <a:t> </a:t>
            </a:r>
            <a:r>
              <a:rPr spc="90" dirty="0"/>
              <a:t>Object  </a:t>
            </a:r>
            <a:r>
              <a:rPr spc="155" dirty="0"/>
              <a:t>Data </a:t>
            </a:r>
            <a:r>
              <a:rPr spc="-125" dirty="0"/>
              <a:t>- </a:t>
            </a:r>
            <a:r>
              <a:rPr spc="150" dirty="0"/>
              <a:t>Keeping </a:t>
            </a:r>
            <a:r>
              <a:rPr spc="130" dirty="0"/>
              <a:t>a</a:t>
            </a:r>
            <a:r>
              <a:rPr spc="-65" dirty="0"/>
              <a:t> </a:t>
            </a:r>
            <a:r>
              <a:rPr spc="114" dirty="0"/>
              <a:t>Total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1629337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1170" y="1149791"/>
            <a:ext cx="5196840" cy="624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latin typeface="Arial"/>
                <a:cs typeface="Arial"/>
              </a:rPr>
              <a:t>All </a:t>
            </a:r>
            <a:r>
              <a:rPr sz="1250" spc="10" dirty="0">
                <a:latin typeface="Arial"/>
                <a:cs typeface="Arial"/>
              </a:rPr>
              <a:t>classes that manage a </a:t>
            </a:r>
            <a:r>
              <a:rPr sz="1250" spc="5" dirty="0">
                <a:latin typeface="Arial"/>
                <a:cs typeface="Arial"/>
              </a:rPr>
              <a:t>total </a:t>
            </a:r>
            <a:r>
              <a:rPr sz="1250" spc="10" dirty="0">
                <a:latin typeface="Arial"/>
                <a:cs typeface="Arial"/>
              </a:rPr>
              <a:t>follow the same basic</a:t>
            </a:r>
            <a:r>
              <a:rPr sz="1250" spc="-30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pattern.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250">
              <a:latin typeface="Times New Roman"/>
              <a:cs typeface="Times New Roman"/>
            </a:endParaRPr>
          </a:p>
          <a:p>
            <a:pPr marL="141605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Keep an </a:t>
            </a:r>
            <a:r>
              <a:rPr sz="1500" spc="10" dirty="0">
                <a:latin typeface="Arial"/>
                <a:cs typeface="Arial"/>
              </a:rPr>
              <a:t>instance variable that represents the current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total: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239" y="1850430"/>
            <a:ext cx="5280660" cy="198131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private double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purchase;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3498" y="228827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0682" y="2184487"/>
            <a:ext cx="3603625" cy="541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Provide these </a:t>
            </a:r>
            <a:r>
              <a:rPr sz="1500" spc="15" dirty="0">
                <a:latin typeface="Arial"/>
                <a:cs typeface="Arial"/>
              </a:rPr>
              <a:t>methods as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necessary</a:t>
            </a:r>
            <a:endParaRPr sz="150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940"/>
              </a:spcBef>
            </a:pPr>
            <a:r>
              <a:rPr sz="1150" spc="10" dirty="0">
                <a:latin typeface="Arial"/>
                <a:cs typeface="Arial"/>
              </a:rPr>
              <a:t>A method </a:t>
            </a:r>
            <a:r>
              <a:rPr sz="1150" spc="5" dirty="0">
                <a:latin typeface="Arial"/>
                <a:cs typeface="Arial"/>
              </a:rPr>
              <a:t>to increase the total </a:t>
            </a:r>
            <a:r>
              <a:rPr sz="1150" spc="10" dirty="0">
                <a:latin typeface="Arial"/>
                <a:cs typeface="Arial"/>
              </a:rPr>
              <a:t>by a </a:t>
            </a:r>
            <a:r>
              <a:rPr sz="1150" spc="5" dirty="0">
                <a:latin typeface="Arial"/>
                <a:cs typeface="Arial"/>
              </a:rPr>
              <a:t>given</a:t>
            </a:r>
            <a:r>
              <a:rPr sz="1150" spc="-2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amount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8051" y="2786821"/>
            <a:ext cx="4682490" cy="559127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1435">
              <a:lnSpc>
                <a:spcPts val="960"/>
              </a:lnSpc>
              <a:spcBef>
                <a:spcPts val="360"/>
              </a:spcBef>
            </a:pPr>
            <a:r>
              <a:rPr sz="800" spc="15" dirty="0">
                <a:latin typeface="Courier" charset="0"/>
                <a:cs typeface="Courier" charset="0"/>
              </a:rPr>
              <a:t>public void recordPurchase(double</a:t>
            </a:r>
            <a:r>
              <a:rPr sz="800" spc="-75" dirty="0">
                <a:latin typeface="Courier" charset="0"/>
                <a:cs typeface="Courier" charset="0"/>
              </a:rPr>
              <a:t> </a:t>
            </a:r>
            <a:r>
              <a:rPr sz="800" spc="15" dirty="0">
                <a:latin typeface="Courier" charset="0"/>
                <a:cs typeface="Courier" charset="0"/>
              </a:rPr>
              <a:t>amount)</a:t>
            </a:r>
            <a:endParaRPr sz="800" dirty="0">
              <a:latin typeface="Courier" charset="0"/>
              <a:cs typeface="Courier" charset="0"/>
            </a:endParaRPr>
          </a:p>
          <a:p>
            <a:pPr marL="51435">
              <a:lnSpc>
                <a:spcPts val="955"/>
              </a:lnSpc>
            </a:pPr>
            <a:r>
              <a:rPr sz="800" spc="1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40665">
              <a:lnSpc>
                <a:spcPts val="955"/>
              </a:lnSpc>
            </a:pPr>
            <a:r>
              <a:rPr sz="800" spc="15" dirty="0">
                <a:latin typeface="Courier" charset="0"/>
                <a:cs typeface="Courier" charset="0"/>
              </a:rPr>
              <a:t>purchase = purchase +</a:t>
            </a:r>
            <a:r>
              <a:rPr sz="800" spc="-80" dirty="0">
                <a:latin typeface="Courier" charset="0"/>
                <a:cs typeface="Courier" charset="0"/>
              </a:rPr>
              <a:t> </a:t>
            </a:r>
            <a:r>
              <a:rPr sz="800" spc="15" dirty="0">
                <a:latin typeface="Courier" charset="0"/>
                <a:cs typeface="Courier" charset="0"/>
              </a:rPr>
              <a:t>amount;</a:t>
            </a:r>
            <a:endParaRPr sz="800" dirty="0">
              <a:latin typeface="Courier" charset="0"/>
              <a:cs typeface="Courier" charset="0"/>
            </a:endParaRPr>
          </a:p>
          <a:p>
            <a:pPr marL="51435">
              <a:lnSpc>
                <a:spcPts val="960"/>
              </a:lnSpc>
            </a:pPr>
            <a:r>
              <a:rPr sz="800" spc="1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0200" y="3442778"/>
            <a:ext cx="2700655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A method </a:t>
            </a:r>
            <a:r>
              <a:rPr sz="1150" spc="5" dirty="0">
                <a:latin typeface="Arial"/>
                <a:cs typeface="Arial"/>
              </a:rPr>
              <a:t>that reduces or clears the</a:t>
            </a:r>
            <a:r>
              <a:rPr sz="1150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total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08051" y="3697201"/>
            <a:ext cx="4682490" cy="559127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1435">
              <a:lnSpc>
                <a:spcPts val="960"/>
              </a:lnSpc>
              <a:spcBef>
                <a:spcPts val="360"/>
              </a:spcBef>
            </a:pPr>
            <a:r>
              <a:rPr sz="800" spc="15" dirty="0">
                <a:latin typeface="Courier" charset="0"/>
                <a:cs typeface="Courier" charset="0"/>
              </a:rPr>
              <a:t>public void</a:t>
            </a:r>
            <a:r>
              <a:rPr sz="800" spc="-85" dirty="0">
                <a:latin typeface="Courier" charset="0"/>
                <a:cs typeface="Courier" charset="0"/>
              </a:rPr>
              <a:t> </a:t>
            </a:r>
            <a:r>
              <a:rPr sz="800" spc="15" dirty="0">
                <a:latin typeface="Courier" charset="0"/>
                <a:cs typeface="Courier" charset="0"/>
              </a:rPr>
              <a:t>clear()</a:t>
            </a:r>
            <a:endParaRPr sz="800" dirty="0">
              <a:latin typeface="Courier" charset="0"/>
              <a:cs typeface="Courier" charset="0"/>
            </a:endParaRPr>
          </a:p>
          <a:p>
            <a:pPr marL="51435">
              <a:lnSpc>
                <a:spcPts val="955"/>
              </a:lnSpc>
            </a:pPr>
            <a:r>
              <a:rPr sz="800" spc="1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R="3362325" algn="ctr">
              <a:lnSpc>
                <a:spcPts val="955"/>
              </a:lnSpc>
            </a:pPr>
            <a:r>
              <a:rPr sz="800" spc="15" dirty="0">
                <a:latin typeface="Courier" charset="0"/>
                <a:cs typeface="Courier" charset="0"/>
              </a:rPr>
              <a:t>purchase =</a:t>
            </a:r>
            <a:r>
              <a:rPr sz="800" spc="-85" dirty="0">
                <a:latin typeface="Courier" charset="0"/>
                <a:cs typeface="Courier" charset="0"/>
              </a:rPr>
              <a:t> </a:t>
            </a:r>
            <a:r>
              <a:rPr sz="800" spc="15" dirty="0">
                <a:latin typeface="Courier" charset="0"/>
                <a:cs typeface="Courier" charset="0"/>
              </a:rPr>
              <a:t>0;</a:t>
            </a:r>
            <a:endParaRPr sz="800" dirty="0">
              <a:latin typeface="Courier" charset="0"/>
              <a:cs typeface="Courier" charset="0"/>
            </a:endParaRPr>
          </a:p>
          <a:p>
            <a:pPr marL="51435">
              <a:lnSpc>
                <a:spcPts val="960"/>
              </a:lnSpc>
            </a:pPr>
            <a:r>
              <a:rPr sz="800" spc="1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0200" y="4353158"/>
            <a:ext cx="2444750" cy="193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10" dirty="0">
                <a:latin typeface="Arial"/>
                <a:cs typeface="Arial"/>
              </a:rPr>
              <a:t>A method </a:t>
            </a:r>
            <a:r>
              <a:rPr sz="1150" spc="5" dirty="0">
                <a:latin typeface="Arial"/>
                <a:cs typeface="Arial"/>
              </a:rPr>
              <a:t>that yields the current</a:t>
            </a:r>
            <a:r>
              <a:rPr sz="1150" spc="-20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total</a:t>
            </a:r>
            <a:endParaRPr sz="11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8051" y="4607582"/>
            <a:ext cx="4682490" cy="559127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1435">
              <a:lnSpc>
                <a:spcPts val="960"/>
              </a:lnSpc>
              <a:spcBef>
                <a:spcPts val="360"/>
              </a:spcBef>
            </a:pPr>
            <a:r>
              <a:rPr sz="800" spc="15" dirty="0">
                <a:latin typeface="Courier" charset="0"/>
                <a:cs typeface="Courier" charset="0"/>
              </a:rPr>
              <a:t>public double</a:t>
            </a:r>
            <a:r>
              <a:rPr sz="800" spc="-80" dirty="0">
                <a:latin typeface="Courier" charset="0"/>
                <a:cs typeface="Courier" charset="0"/>
              </a:rPr>
              <a:t> </a:t>
            </a:r>
            <a:r>
              <a:rPr sz="800" spc="15" dirty="0">
                <a:latin typeface="Courier" charset="0"/>
                <a:cs typeface="Courier" charset="0"/>
              </a:rPr>
              <a:t>getAmountDue()</a:t>
            </a:r>
            <a:endParaRPr sz="800" dirty="0">
              <a:latin typeface="Courier" charset="0"/>
              <a:cs typeface="Courier" charset="0"/>
            </a:endParaRPr>
          </a:p>
          <a:p>
            <a:pPr marL="51435">
              <a:lnSpc>
                <a:spcPts val="955"/>
              </a:lnSpc>
            </a:pPr>
            <a:r>
              <a:rPr sz="800" spc="1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40665">
              <a:lnSpc>
                <a:spcPts val="955"/>
              </a:lnSpc>
            </a:pPr>
            <a:r>
              <a:rPr sz="800" spc="15" dirty="0">
                <a:latin typeface="Courier" charset="0"/>
                <a:cs typeface="Courier" charset="0"/>
              </a:rPr>
              <a:t>return</a:t>
            </a:r>
            <a:r>
              <a:rPr sz="800" spc="-85" dirty="0">
                <a:latin typeface="Courier" charset="0"/>
                <a:cs typeface="Courier" charset="0"/>
              </a:rPr>
              <a:t> </a:t>
            </a:r>
            <a:r>
              <a:rPr sz="800" spc="15" dirty="0">
                <a:latin typeface="Courier" charset="0"/>
                <a:cs typeface="Courier" charset="0"/>
              </a:rPr>
              <a:t>purchase;</a:t>
            </a:r>
            <a:endParaRPr sz="800" dirty="0">
              <a:latin typeface="Courier" charset="0"/>
              <a:cs typeface="Courier" charset="0"/>
            </a:endParaRPr>
          </a:p>
          <a:p>
            <a:pPr marL="51435">
              <a:lnSpc>
                <a:spcPts val="960"/>
              </a:lnSpc>
            </a:pPr>
            <a:r>
              <a:rPr sz="800" spc="1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936120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85798"/>
            <a:ext cx="4859020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25" dirty="0"/>
              <a:t>Problem </a:t>
            </a:r>
            <a:r>
              <a:rPr spc="105" dirty="0"/>
              <a:t>Solving: Patterns </a:t>
            </a:r>
            <a:r>
              <a:rPr spc="114" dirty="0"/>
              <a:t>for</a:t>
            </a:r>
            <a:r>
              <a:rPr spc="-204" dirty="0"/>
              <a:t> </a:t>
            </a:r>
            <a:r>
              <a:rPr spc="90" dirty="0"/>
              <a:t>Object  </a:t>
            </a:r>
            <a:r>
              <a:rPr spc="155" dirty="0"/>
              <a:t>Data </a:t>
            </a:r>
            <a:r>
              <a:rPr spc="-125" dirty="0"/>
              <a:t>- </a:t>
            </a:r>
            <a:r>
              <a:rPr spc="160" dirty="0"/>
              <a:t>Counting</a:t>
            </a:r>
            <a:r>
              <a:rPr spc="70" dirty="0"/>
              <a:t> </a:t>
            </a:r>
            <a:r>
              <a:rPr spc="125" dirty="0"/>
              <a:t>Events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1820490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1170" y="1150198"/>
            <a:ext cx="5628640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50" spc="15" dirty="0">
                <a:latin typeface="Arial"/>
                <a:cs typeface="Arial"/>
              </a:rPr>
              <a:t>A </a:t>
            </a:r>
            <a:r>
              <a:rPr sz="1250" spc="10" dirty="0">
                <a:latin typeface="Arial"/>
                <a:cs typeface="Arial"/>
              </a:rPr>
              <a:t>counter that counts events </a:t>
            </a:r>
            <a:r>
              <a:rPr sz="1250" spc="5" dirty="0">
                <a:latin typeface="Arial"/>
                <a:cs typeface="Arial"/>
              </a:rPr>
              <a:t>is </a:t>
            </a:r>
            <a:r>
              <a:rPr sz="1250" spc="10" dirty="0">
                <a:latin typeface="Arial"/>
                <a:cs typeface="Arial"/>
              </a:rPr>
              <a:t>incremented </a:t>
            </a:r>
            <a:r>
              <a:rPr sz="1250" spc="5" dirty="0">
                <a:latin typeface="Arial"/>
                <a:cs typeface="Arial"/>
              </a:rPr>
              <a:t>in </a:t>
            </a:r>
            <a:r>
              <a:rPr sz="1250" spc="10" dirty="0">
                <a:latin typeface="Arial"/>
                <a:cs typeface="Arial"/>
              </a:rPr>
              <a:t>methods that correspond to</a:t>
            </a:r>
            <a:r>
              <a:rPr sz="1250" spc="-3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the  events.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250">
              <a:latin typeface="Times New Roman"/>
              <a:cs typeface="Times New Roman"/>
            </a:endParaRPr>
          </a:p>
          <a:p>
            <a:pPr marL="141605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Keep a</a:t>
            </a:r>
            <a:r>
              <a:rPr sz="1500" spc="-7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counter: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239" y="2041582"/>
            <a:ext cx="5280660" cy="198131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private int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itemCount;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3498" y="247943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0682" y="2335406"/>
            <a:ext cx="5391150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600"/>
              </a:lnSpc>
            </a:pPr>
            <a:r>
              <a:rPr sz="1500" spc="10" dirty="0">
                <a:latin typeface="Arial"/>
                <a:cs typeface="Arial"/>
              </a:rPr>
              <a:t>Increment the counter in those </a:t>
            </a:r>
            <a:r>
              <a:rPr sz="1500" spc="15" dirty="0">
                <a:latin typeface="Arial"/>
                <a:cs typeface="Arial"/>
              </a:rPr>
              <a:t>methods </a:t>
            </a:r>
            <a:r>
              <a:rPr sz="1500" spc="10" dirty="0">
                <a:latin typeface="Arial"/>
                <a:cs typeface="Arial"/>
              </a:rPr>
              <a:t>that correspond to the  events that </a:t>
            </a:r>
            <a:r>
              <a:rPr sz="1500" spc="15" dirty="0">
                <a:latin typeface="Arial"/>
                <a:cs typeface="Arial"/>
              </a:rPr>
              <a:t>you want </a:t>
            </a:r>
            <a:r>
              <a:rPr sz="1500" spc="10" dirty="0">
                <a:latin typeface="Arial"/>
                <a:cs typeface="Arial"/>
              </a:rPr>
              <a:t>to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count: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1239" y="2969303"/>
            <a:ext cx="5280660" cy="754950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void recordPurchase(double</a:t>
            </a:r>
            <a:r>
              <a:rPr sz="900" spc="-7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amount)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4795" marR="2962275">
              <a:lnSpc>
                <a:spcPct val="101099"/>
              </a:lnSpc>
            </a:pPr>
            <a:r>
              <a:rPr sz="900" spc="10" dirty="0">
                <a:latin typeface="Courier" charset="0"/>
                <a:cs typeface="Courier" charset="0"/>
              </a:rPr>
              <a:t>purchase = purchase +</a:t>
            </a:r>
            <a:r>
              <a:rPr sz="900" spc="-7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amount;  itemCount++;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3498" y="396205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40682" y="3858259"/>
            <a:ext cx="440880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Provide </a:t>
            </a:r>
            <a:r>
              <a:rPr sz="1500" spc="15" dirty="0">
                <a:latin typeface="Arial"/>
                <a:cs typeface="Arial"/>
              </a:rPr>
              <a:t>a method </a:t>
            </a:r>
            <a:r>
              <a:rPr sz="1500" spc="10" dirty="0">
                <a:latin typeface="Arial"/>
                <a:cs typeface="Arial"/>
              </a:rPr>
              <a:t>to clear the counter </a:t>
            </a:r>
            <a:r>
              <a:rPr sz="1500" spc="5" dirty="0">
                <a:latin typeface="Arial"/>
                <a:cs typeface="Arial"/>
              </a:rPr>
              <a:t>if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necessary: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1239" y="4174473"/>
            <a:ext cx="5280660" cy="752129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void</a:t>
            </a:r>
            <a:r>
              <a:rPr sz="900" spc="-8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clear()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R="3820160" algn="ctr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purchase =</a:t>
            </a:r>
            <a:r>
              <a:rPr sz="900" spc="-8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0;</a:t>
            </a:r>
            <a:endParaRPr sz="900" dirty="0">
              <a:latin typeface="Courier" charset="0"/>
              <a:cs typeface="Courier" charset="0"/>
            </a:endParaRPr>
          </a:p>
          <a:p>
            <a:pPr marR="3749675" algn="ctr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itemCount =</a:t>
            </a:r>
            <a:r>
              <a:rPr sz="900" spc="-8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0;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13" name="object 2"/>
          <p:cNvSpPr/>
          <p:nvPr/>
        </p:nvSpPr>
        <p:spPr>
          <a:xfrm>
            <a:off x="783498" y="508274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"/>
          <p:cNvSpPr txBox="1">
            <a:spLocks/>
          </p:cNvSpPr>
          <p:nvPr/>
        </p:nvSpPr>
        <p:spPr>
          <a:xfrm>
            <a:off x="940682" y="4938716"/>
            <a:ext cx="528383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marR="5080">
              <a:lnSpc>
                <a:spcPct val="117600"/>
              </a:lnSpc>
            </a:pPr>
            <a:r>
              <a:rPr lang="en-US" sz="1500" b="0" kern="0" spc="15">
                <a:latin typeface="Arial"/>
                <a:cs typeface="Arial"/>
              </a:rPr>
              <a:t>You may need a method </a:t>
            </a:r>
            <a:r>
              <a:rPr lang="en-US" sz="1500" b="0" kern="0" spc="10">
                <a:latin typeface="Arial"/>
                <a:cs typeface="Arial"/>
              </a:rPr>
              <a:t>to report the count to the user of</a:t>
            </a:r>
            <a:r>
              <a:rPr lang="en-US" sz="1500" b="0" kern="0" spc="-50">
                <a:latin typeface="Arial"/>
                <a:cs typeface="Arial"/>
              </a:rPr>
              <a:t> </a:t>
            </a:r>
            <a:r>
              <a:rPr lang="en-US" sz="1500" b="0" kern="0" spc="10">
                <a:latin typeface="Arial"/>
                <a:cs typeface="Arial"/>
              </a:rPr>
              <a:t>the  class.</a:t>
            </a:r>
            <a:endParaRPr lang="en-US" sz="1500" kern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935256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84934"/>
            <a:ext cx="4859020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25" dirty="0"/>
              <a:t>Problem </a:t>
            </a:r>
            <a:r>
              <a:rPr spc="105" dirty="0"/>
              <a:t>Solving: Patterns </a:t>
            </a:r>
            <a:r>
              <a:rPr spc="114" dirty="0"/>
              <a:t>for</a:t>
            </a:r>
            <a:r>
              <a:rPr spc="-204" dirty="0"/>
              <a:t> </a:t>
            </a:r>
            <a:r>
              <a:rPr spc="90" dirty="0"/>
              <a:t>Object  </a:t>
            </a:r>
            <a:r>
              <a:rPr spc="155" dirty="0"/>
              <a:t>Data </a:t>
            </a:r>
            <a:r>
              <a:rPr spc="-125" dirty="0"/>
              <a:t>- </a:t>
            </a:r>
            <a:r>
              <a:rPr spc="125" dirty="0"/>
              <a:t>Collecting</a:t>
            </a:r>
            <a:r>
              <a:rPr spc="30" dirty="0"/>
              <a:t> </a:t>
            </a:r>
            <a:r>
              <a:rPr spc="145" dirty="0"/>
              <a:t>Values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1628880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1170" y="1149334"/>
            <a:ext cx="5445125" cy="624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0" dirty="0">
                <a:latin typeface="Arial"/>
                <a:cs typeface="Arial"/>
              </a:rPr>
              <a:t>An object can </a:t>
            </a:r>
            <a:r>
              <a:rPr sz="1250" spc="5" dirty="0">
                <a:latin typeface="Arial"/>
                <a:cs typeface="Arial"/>
              </a:rPr>
              <a:t>collect </a:t>
            </a:r>
            <a:r>
              <a:rPr sz="1250" spc="10" dirty="0">
                <a:latin typeface="Arial"/>
                <a:cs typeface="Arial"/>
              </a:rPr>
              <a:t>other objects </a:t>
            </a:r>
            <a:r>
              <a:rPr sz="1250" spc="5" dirty="0">
                <a:latin typeface="Arial"/>
                <a:cs typeface="Arial"/>
              </a:rPr>
              <a:t>in </a:t>
            </a:r>
            <a:r>
              <a:rPr sz="1250" spc="10" dirty="0">
                <a:latin typeface="Arial"/>
                <a:cs typeface="Arial"/>
              </a:rPr>
              <a:t>an array or array</a:t>
            </a:r>
            <a:r>
              <a:rPr sz="1250" spc="-35" dirty="0">
                <a:latin typeface="Arial"/>
                <a:cs typeface="Arial"/>
              </a:rPr>
              <a:t> </a:t>
            </a:r>
            <a:r>
              <a:rPr sz="1250" spc="5" dirty="0">
                <a:latin typeface="Arial"/>
                <a:cs typeface="Arial"/>
              </a:rPr>
              <a:t>list.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1250">
              <a:latin typeface="Times New Roman"/>
              <a:cs typeface="Times New Roman"/>
            </a:endParaRPr>
          </a:p>
          <a:p>
            <a:pPr marL="141605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shopping cart object </a:t>
            </a:r>
            <a:r>
              <a:rPr sz="1500" spc="15" dirty="0">
                <a:latin typeface="Arial"/>
                <a:cs typeface="Arial"/>
              </a:rPr>
              <a:t>needs </a:t>
            </a:r>
            <a:r>
              <a:rPr sz="1500" spc="10" dirty="0">
                <a:latin typeface="Arial"/>
                <a:cs typeface="Arial"/>
              </a:rPr>
              <a:t>to </a:t>
            </a:r>
            <a:r>
              <a:rPr sz="1500" spc="15" dirty="0">
                <a:latin typeface="Arial"/>
                <a:cs typeface="Arial"/>
              </a:rPr>
              <a:t>manage a </a:t>
            </a:r>
            <a:r>
              <a:rPr sz="1500" spc="10" dirty="0">
                <a:latin typeface="Arial"/>
                <a:cs typeface="Arial"/>
              </a:rPr>
              <a:t>collection of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items.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882" y="1780552"/>
            <a:ext cx="1517256" cy="1777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498" y="379645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0682" y="3692660"/>
            <a:ext cx="432181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An </a:t>
            </a:r>
            <a:r>
              <a:rPr sz="1500" spc="10" dirty="0">
                <a:latin typeface="Arial"/>
                <a:cs typeface="Arial"/>
              </a:rPr>
              <a:t>array </a:t>
            </a:r>
            <a:r>
              <a:rPr sz="1500" spc="5" dirty="0">
                <a:latin typeface="Arial"/>
                <a:cs typeface="Arial"/>
              </a:rPr>
              <a:t>list </a:t>
            </a:r>
            <a:r>
              <a:rPr sz="1500" spc="10" dirty="0">
                <a:latin typeface="Arial"/>
                <a:cs typeface="Arial"/>
              </a:rPr>
              <a:t>is usually easier to </a:t>
            </a:r>
            <a:r>
              <a:rPr sz="1500" spc="15" dirty="0">
                <a:latin typeface="Arial"/>
                <a:cs typeface="Arial"/>
              </a:rPr>
              <a:t>use </a:t>
            </a:r>
            <a:r>
              <a:rPr sz="1500" spc="10" dirty="0">
                <a:latin typeface="Arial"/>
                <a:cs typeface="Arial"/>
              </a:rPr>
              <a:t>than </a:t>
            </a:r>
            <a:r>
              <a:rPr sz="1500" spc="15" dirty="0">
                <a:latin typeface="Arial"/>
                <a:cs typeface="Arial"/>
              </a:rPr>
              <a:t>an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array: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1239" y="4008874"/>
            <a:ext cx="5280660" cy="752129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class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Question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private ArrayList&lt;String&gt;</a:t>
            </a:r>
            <a:r>
              <a:rPr sz="900" spc="-7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choices;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. .</a:t>
            </a:r>
            <a:r>
              <a:rPr sz="900" spc="-9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.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935662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85341"/>
            <a:ext cx="4859020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25" dirty="0"/>
              <a:t>Problem </a:t>
            </a:r>
            <a:r>
              <a:rPr spc="105" dirty="0"/>
              <a:t>Solving: Patterns </a:t>
            </a:r>
            <a:r>
              <a:rPr spc="114" dirty="0"/>
              <a:t>for</a:t>
            </a:r>
            <a:r>
              <a:rPr spc="-204" dirty="0"/>
              <a:t> </a:t>
            </a:r>
            <a:r>
              <a:rPr spc="90" dirty="0"/>
              <a:t>Object  </a:t>
            </a:r>
            <a:r>
              <a:rPr spc="155" dirty="0"/>
              <a:t>Data </a:t>
            </a:r>
            <a:r>
              <a:rPr spc="-125" dirty="0"/>
              <a:t>- </a:t>
            </a:r>
            <a:r>
              <a:rPr spc="125" dirty="0"/>
              <a:t>Collecting</a:t>
            </a:r>
            <a:r>
              <a:rPr spc="30" dirty="0"/>
              <a:t> </a:t>
            </a:r>
            <a:r>
              <a:rPr spc="145" dirty="0"/>
              <a:t>Values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124779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0682" y="1144001"/>
            <a:ext cx="454914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Initialize the instance variable to </a:t>
            </a:r>
            <a:r>
              <a:rPr sz="1500" spc="15" dirty="0">
                <a:latin typeface="Arial"/>
                <a:cs typeface="Arial"/>
              </a:rPr>
              <a:t>an empty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collection: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239" y="1460215"/>
            <a:ext cx="5280660" cy="613630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</a:t>
            </a:r>
            <a:r>
              <a:rPr sz="900" spc="-8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Question()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choices = new</a:t>
            </a:r>
            <a:r>
              <a:rPr sz="900" spc="-7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ArrayList&lt;String&gt;();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3498" y="2314238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0682" y="2210447"/>
            <a:ext cx="341566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Supply </a:t>
            </a:r>
            <a:r>
              <a:rPr sz="1500" spc="15" dirty="0">
                <a:latin typeface="Arial"/>
                <a:cs typeface="Arial"/>
              </a:rPr>
              <a:t>a mechanism </a:t>
            </a:r>
            <a:r>
              <a:rPr sz="1500" spc="10" dirty="0">
                <a:latin typeface="Arial"/>
                <a:cs typeface="Arial"/>
              </a:rPr>
              <a:t>for adding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values: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1239" y="2535331"/>
            <a:ext cx="5280660" cy="613630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void add(String</a:t>
            </a:r>
            <a:r>
              <a:rPr sz="900" spc="-7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option)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choices.add(option);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0200" y="3297157"/>
            <a:ext cx="4563745" cy="41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3799"/>
              </a:lnSpc>
            </a:pPr>
            <a:r>
              <a:rPr sz="1150" spc="10" dirty="0">
                <a:latin typeface="Arial"/>
                <a:cs typeface="Arial"/>
              </a:rPr>
              <a:t>The </a:t>
            </a:r>
            <a:r>
              <a:rPr sz="1150" spc="5" dirty="0">
                <a:latin typeface="Arial"/>
                <a:cs typeface="Arial"/>
              </a:rPr>
              <a:t>user of </a:t>
            </a:r>
            <a:r>
              <a:rPr sz="1150" spc="10" dirty="0">
                <a:latin typeface="Arial"/>
                <a:cs typeface="Arial"/>
              </a:rPr>
              <a:t>a </a:t>
            </a:r>
            <a:r>
              <a:rPr sz="1150" spc="10" dirty="0">
                <a:latin typeface="Courier" charset="0"/>
                <a:cs typeface="Courier" charset="0"/>
              </a:rPr>
              <a:t>Question</a:t>
            </a:r>
            <a:r>
              <a:rPr sz="1150" spc="-350" dirty="0">
                <a:latin typeface="Courier" charset="0"/>
                <a:cs typeface="Courier" charset="0"/>
              </a:rPr>
              <a:t> </a:t>
            </a:r>
            <a:r>
              <a:rPr sz="1150" spc="5" dirty="0">
                <a:latin typeface="Arial"/>
                <a:cs typeface="Arial"/>
              </a:rPr>
              <a:t>object </a:t>
            </a:r>
            <a:r>
              <a:rPr sz="1150" spc="10" dirty="0">
                <a:latin typeface="Arial"/>
                <a:cs typeface="Arial"/>
              </a:rPr>
              <a:t>can </a:t>
            </a:r>
            <a:r>
              <a:rPr sz="1150" spc="5" dirty="0">
                <a:latin typeface="Arial"/>
                <a:cs typeface="Arial"/>
              </a:rPr>
              <a:t>call this </a:t>
            </a:r>
            <a:r>
              <a:rPr sz="1150" spc="10" dirty="0">
                <a:latin typeface="Arial"/>
                <a:cs typeface="Arial"/>
              </a:rPr>
              <a:t>method </a:t>
            </a:r>
            <a:r>
              <a:rPr sz="1150" spc="5" dirty="0">
                <a:latin typeface="Arial"/>
                <a:cs typeface="Arial"/>
              </a:rPr>
              <a:t>multiple times to  </a:t>
            </a:r>
            <a:r>
              <a:rPr sz="1150" spc="10" dirty="0">
                <a:latin typeface="Arial"/>
                <a:cs typeface="Arial"/>
              </a:rPr>
              <a:t>add </a:t>
            </a:r>
            <a:r>
              <a:rPr sz="1150" spc="5" dirty="0">
                <a:latin typeface="Arial"/>
                <a:cs typeface="Arial"/>
              </a:rPr>
              <a:t>the</a:t>
            </a:r>
            <a:r>
              <a:rPr sz="1150" spc="-5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choices.</a:t>
            </a:r>
            <a:endParaRPr sz="11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1239961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86179"/>
            <a:ext cx="4859020" cy="909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25" dirty="0"/>
              <a:t>Problem </a:t>
            </a:r>
            <a:r>
              <a:rPr spc="105" dirty="0"/>
              <a:t>Solving: Patterns </a:t>
            </a:r>
            <a:r>
              <a:rPr spc="114" dirty="0"/>
              <a:t>for</a:t>
            </a:r>
            <a:r>
              <a:rPr spc="-204" dirty="0"/>
              <a:t> </a:t>
            </a:r>
            <a:r>
              <a:rPr spc="90" dirty="0"/>
              <a:t>Object  </a:t>
            </a:r>
            <a:r>
              <a:rPr spc="155" dirty="0"/>
              <a:t>Data </a:t>
            </a:r>
            <a:r>
              <a:rPr spc="-125" dirty="0"/>
              <a:t>- </a:t>
            </a:r>
            <a:r>
              <a:rPr spc="210" dirty="0"/>
              <a:t>Managing </a:t>
            </a:r>
            <a:r>
              <a:rPr spc="105" dirty="0"/>
              <a:t>Properties </a:t>
            </a:r>
            <a:r>
              <a:rPr spc="135" dirty="0"/>
              <a:t>of </a:t>
            </a:r>
            <a:r>
              <a:rPr spc="145" dirty="0"/>
              <a:t>an  </a:t>
            </a:r>
            <a:r>
              <a:rPr spc="90" dirty="0"/>
              <a:t>Object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155209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213300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0682" y="1408066"/>
            <a:ext cx="5293995" cy="1137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2395">
              <a:lnSpc>
                <a:spcPct val="117600"/>
              </a:lnSpc>
            </a:pP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property is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value of </a:t>
            </a:r>
            <a:r>
              <a:rPr sz="1500" spc="15" dirty="0">
                <a:latin typeface="Arial"/>
                <a:cs typeface="Arial"/>
              </a:rPr>
              <a:t>an </a:t>
            </a:r>
            <a:r>
              <a:rPr sz="1500" spc="10" dirty="0">
                <a:latin typeface="Arial"/>
                <a:cs typeface="Arial"/>
              </a:rPr>
              <a:t>object that </a:t>
            </a:r>
            <a:r>
              <a:rPr sz="1500" spc="15" dirty="0">
                <a:latin typeface="Arial"/>
                <a:cs typeface="Arial"/>
              </a:rPr>
              <a:t>an </a:t>
            </a:r>
            <a:r>
              <a:rPr sz="1500" spc="10" dirty="0">
                <a:latin typeface="Arial"/>
                <a:cs typeface="Arial"/>
              </a:rPr>
              <a:t>object user </a:t>
            </a:r>
            <a:r>
              <a:rPr sz="1500" spc="15" dirty="0">
                <a:latin typeface="Arial"/>
                <a:cs typeface="Arial"/>
              </a:rPr>
              <a:t>can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set  </a:t>
            </a:r>
            <a:r>
              <a:rPr sz="1500" spc="15" dirty="0">
                <a:latin typeface="Arial"/>
                <a:cs typeface="Arial"/>
              </a:rPr>
              <a:t>and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retrieve.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17600"/>
              </a:lnSpc>
              <a:spcBef>
                <a:spcPts val="340"/>
              </a:spcBef>
            </a:pPr>
            <a:r>
              <a:rPr sz="1500" spc="10" dirty="0">
                <a:latin typeface="Arial"/>
                <a:cs typeface="Arial"/>
              </a:rPr>
              <a:t>Provide </a:t>
            </a:r>
            <a:r>
              <a:rPr sz="1500" spc="15" dirty="0">
                <a:latin typeface="Arial"/>
                <a:cs typeface="Arial"/>
              </a:rPr>
              <a:t>an </a:t>
            </a:r>
            <a:r>
              <a:rPr sz="1500" spc="10" dirty="0">
                <a:latin typeface="Arial"/>
                <a:cs typeface="Arial"/>
              </a:rPr>
              <a:t>instance variable to store the property’s value </a:t>
            </a:r>
            <a:r>
              <a:rPr sz="1500" spc="15" dirty="0">
                <a:latin typeface="Arial"/>
                <a:cs typeface="Arial"/>
              </a:rPr>
              <a:t>and  methods </a:t>
            </a:r>
            <a:r>
              <a:rPr sz="1500" spc="10" dirty="0">
                <a:latin typeface="Arial"/>
                <a:cs typeface="Arial"/>
              </a:rPr>
              <a:t>to get </a:t>
            </a:r>
            <a:r>
              <a:rPr sz="1500" spc="15" dirty="0">
                <a:latin typeface="Arial"/>
                <a:cs typeface="Arial"/>
              </a:rPr>
              <a:t>and </a:t>
            </a:r>
            <a:r>
              <a:rPr sz="1500" spc="10" dirty="0">
                <a:latin typeface="Arial"/>
                <a:cs typeface="Arial"/>
              </a:rPr>
              <a:t>set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it.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1239" y="2622872"/>
            <a:ext cx="5280660" cy="1167627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class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Student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private String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name;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. .</a:t>
            </a:r>
            <a:r>
              <a:rPr sz="900" spc="-9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.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String getName() { return name;</a:t>
            </a:r>
            <a:r>
              <a:rPr sz="900" spc="-7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void setName(String newName) { name = newName;</a:t>
            </a:r>
            <a:r>
              <a:rPr sz="900" spc="-6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...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3498" y="403179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0682" y="3928003"/>
            <a:ext cx="483997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latin typeface="Arial"/>
                <a:cs typeface="Arial"/>
              </a:rPr>
              <a:t>It </a:t>
            </a:r>
            <a:r>
              <a:rPr sz="1500" spc="10" dirty="0">
                <a:latin typeface="Arial"/>
                <a:cs typeface="Arial"/>
              </a:rPr>
              <a:t>is </a:t>
            </a:r>
            <a:r>
              <a:rPr sz="1500" spc="15" dirty="0">
                <a:latin typeface="Arial"/>
                <a:cs typeface="Arial"/>
              </a:rPr>
              <a:t>common </a:t>
            </a:r>
            <a:r>
              <a:rPr sz="1500" spc="10" dirty="0">
                <a:latin typeface="Arial"/>
                <a:cs typeface="Arial"/>
              </a:rPr>
              <a:t>to </a:t>
            </a:r>
            <a:r>
              <a:rPr sz="1500" spc="15" dirty="0">
                <a:latin typeface="Arial"/>
                <a:cs typeface="Arial"/>
              </a:rPr>
              <a:t>add </a:t>
            </a:r>
            <a:r>
              <a:rPr sz="1500" spc="10" dirty="0">
                <a:latin typeface="Arial"/>
                <a:cs typeface="Arial"/>
              </a:rPr>
              <a:t>error checking to the setter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method: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1239" y="4252886"/>
            <a:ext cx="5280660" cy="613630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void setName(String</a:t>
            </a:r>
            <a:r>
              <a:rPr sz="900" spc="-7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newName)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if (newName.length() &gt; 0) { name = newName;</a:t>
            </a:r>
            <a:r>
              <a:rPr sz="900" spc="-7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3498" y="5106910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40682" y="5003119"/>
            <a:ext cx="522986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Some </a:t>
            </a:r>
            <a:r>
              <a:rPr sz="1500" spc="10" dirty="0">
                <a:latin typeface="Arial"/>
                <a:cs typeface="Arial"/>
              </a:rPr>
              <a:t>properties should not </a:t>
            </a:r>
            <a:r>
              <a:rPr sz="1500" spc="15" dirty="0">
                <a:latin typeface="Arial"/>
                <a:cs typeface="Arial"/>
              </a:rPr>
              <a:t>change </a:t>
            </a:r>
            <a:r>
              <a:rPr sz="1500" spc="10" dirty="0">
                <a:latin typeface="Arial"/>
                <a:cs typeface="Arial"/>
              </a:rPr>
              <a:t>after they </a:t>
            </a:r>
            <a:r>
              <a:rPr sz="1500" spc="15" dirty="0">
                <a:latin typeface="Arial"/>
                <a:cs typeface="Arial"/>
              </a:rPr>
              <a:t>have been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set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50386" y="1379535"/>
            <a:ext cx="1916430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50" spc="5" dirty="0">
                <a:latin typeface="Arial"/>
                <a:cs typeface="Arial"/>
              </a:rPr>
              <a:t>Don’t supply </a:t>
            </a:r>
            <a:r>
              <a:rPr sz="1150" spc="10" dirty="0">
                <a:latin typeface="Arial"/>
                <a:cs typeface="Arial"/>
              </a:rPr>
              <a:t>a </a:t>
            </a:r>
            <a:r>
              <a:rPr sz="1150" spc="5" dirty="0">
                <a:latin typeface="Arial"/>
                <a:cs typeface="Arial"/>
              </a:rPr>
              <a:t>setter</a:t>
            </a:r>
            <a:r>
              <a:rPr sz="1150" spc="-30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method</a:t>
            </a:r>
            <a:endParaRPr sz="1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8237" y="1633957"/>
            <a:ext cx="4682490" cy="1205230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1435">
              <a:lnSpc>
                <a:spcPts val="960"/>
              </a:lnSpc>
              <a:spcBef>
                <a:spcPts val="360"/>
              </a:spcBef>
            </a:pPr>
            <a:r>
              <a:rPr sz="800" spc="15" dirty="0">
                <a:latin typeface="Courier" charset="0"/>
                <a:cs typeface="Courier" charset="0"/>
              </a:rPr>
              <a:t>public class</a:t>
            </a:r>
            <a:r>
              <a:rPr sz="800" spc="-80" dirty="0">
                <a:latin typeface="Courier" charset="0"/>
                <a:cs typeface="Courier" charset="0"/>
              </a:rPr>
              <a:t> </a:t>
            </a:r>
            <a:r>
              <a:rPr sz="800" spc="15" dirty="0">
                <a:latin typeface="Courier" charset="0"/>
                <a:cs typeface="Courier" charset="0"/>
              </a:rPr>
              <a:t>Student</a:t>
            </a:r>
            <a:endParaRPr sz="800" dirty="0">
              <a:latin typeface="Courier" charset="0"/>
              <a:cs typeface="Courier" charset="0"/>
            </a:endParaRPr>
          </a:p>
          <a:p>
            <a:pPr marL="51435">
              <a:lnSpc>
                <a:spcPts val="955"/>
              </a:lnSpc>
            </a:pPr>
            <a:r>
              <a:rPr sz="800" spc="15" dirty="0">
                <a:latin typeface="Courier" charset="0"/>
                <a:cs typeface="Courier" charset="0"/>
              </a:rPr>
              <a:t>{</a:t>
            </a:r>
            <a:endParaRPr sz="800" dirty="0">
              <a:latin typeface="Courier" charset="0"/>
              <a:cs typeface="Courier" charset="0"/>
            </a:endParaRPr>
          </a:p>
          <a:p>
            <a:pPr marL="240665">
              <a:lnSpc>
                <a:spcPts val="955"/>
              </a:lnSpc>
            </a:pPr>
            <a:r>
              <a:rPr sz="800" spc="15" dirty="0">
                <a:latin typeface="Courier" charset="0"/>
                <a:cs typeface="Courier" charset="0"/>
              </a:rPr>
              <a:t>private int</a:t>
            </a:r>
            <a:r>
              <a:rPr sz="800" spc="-85" dirty="0">
                <a:latin typeface="Courier" charset="0"/>
                <a:cs typeface="Courier" charset="0"/>
              </a:rPr>
              <a:t> </a:t>
            </a:r>
            <a:r>
              <a:rPr sz="800" spc="15" dirty="0">
                <a:latin typeface="Courier" charset="0"/>
                <a:cs typeface="Courier" charset="0"/>
              </a:rPr>
              <a:t>id;</a:t>
            </a:r>
            <a:endParaRPr sz="800" dirty="0">
              <a:latin typeface="Courier" charset="0"/>
              <a:cs typeface="Courier" charset="0"/>
            </a:endParaRPr>
          </a:p>
          <a:p>
            <a:pPr marL="240665">
              <a:lnSpc>
                <a:spcPts val="955"/>
              </a:lnSpc>
            </a:pPr>
            <a:r>
              <a:rPr sz="800" spc="15" dirty="0">
                <a:latin typeface="Courier" charset="0"/>
                <a:cs typeface="Courier" charset="0"/>
              </a:rPr>
              <a:t>. .</a:t>
            </a:r>
            <a:r>
              <a:rPr sz="800" spc="-85" dirty="0">
                <a:latin typeface="Courier" charset="0"/>
                <a:cs typeface="Courier" charset="0"/>
              </a:rPr>
              <a:t> </a:t>
            </a:r>
            <a:r>
              <a:rPr sz="800" spc="15" dirty="0">
                <a:latin typeface="Courier" charset="0"/>
                <a:cs typeface="Courier" charset="0"/>
              </a:rPr>
              <a:t>.</a:t>
            </a:r>
            <a:endParaRPr sz="800" dirty="0">
              <a:latin typeface="Courier" charset="0"/>
              <a:cs typeface="Courier" charset="0"/>
            </a:endParaRPr>
          </a:p>
          <a:p>
            <a:pPr marL="240665" marR="1960880">
              <a:lnSpc>
                <a:spcPts val="960"/>
              </a:lnSpc>
              <a:spcBef>
                <a:spcPts val="30"/>
              </a:spcBef>
            </a:pPr>
            <a:r>
              <a:rPr sz="800" spc="15" dirty="0">
                <a:latin typeface="Courier" charset="0"/>
                <a:cs typeface="Courier" charset="0"/>
              </a:rPr>
              <a:t>public Student(int anId) { id = anId;</a:t>
            </a:r>
            <a:r>
              <a:rPr sz="800" spc="-75" dirty="0">
                <a:latin typeface="Courier" charset="0"/>
                <a:cs typeface="Courier" charset="0"/>
              </a:rPr>
              <a:t> </a:t>
            </a:r>
            <a:r>
              <a:rPr sz="800" spc="15" dirty="0">
                <a:latin typeface="Courier" charset="0"/>
                <a:cs typeface="Courier" charset="0"/>
              </a:rPr>
              <a:t>}  public String getId() { return id;</a:t>
            </a:r>
            <a:r>
              <a:rPr sz="800" spc="-80" dirty="0">
                <a:latin typeface="Courier" charset="0"/>
                <a:cs typeface="Courier" charset="0"/>
              </a:rPr>
              <a:t> </a:t>
            </a:r>
            <a:r>
              <a:rPr sz="800" spc="1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  <a:p>
            <a:pPr marL="240665">
              <a:lnSpc>
                <a:spcPts val="919"/>
              </a:lnSpc>
            </a:pPr>
            <a:r>
              <a:rPr sz="800" spc="15" dirty="0">
                <a:latin typeface="Courier" charset="0"/>
                <a:cs typeface="Courier" charset="0"/>
              </a:rPr>
              <a:t>// No setId</a:t>
            </a:r>
            <a:r>
              <a:rPr sz="800" spc="-85" dirty="0">
                <a:latin typeface="Courier" charset="0"/>
                <a:cs typeface="Courier" charset="0"/>
              </a:rPr>
              <a:t> </a:t>
            </a:r>
            <a:r>
              <a:rPr sz="800" spc="15" dirty="0">
                <a:latin typeface="Courier" charset="0"/>
                <a:cs typeface="Courier" charset="0"/>
              </a:rPr>
              <a:t>method</a:t>
            </a:r>
            <a:endParaRPr sz="800" dirty="0">
              <a:latin typeface="Courier" charset="0"/>
              <a:cs typeface="Courier" charset="0"/>
            </a:endParaRPr>
          </a:p>
          <a:p>
            <a:pPr marL="240665">
              <a:lnSpc>
                <a:spcPts val="955"/>
              </a:lnSpc>
            </a:pPr>
            <a:r>
              <a:rPr sz="800" spc="15" dirty="0">
                <a:latin typeface="Courier" charset="0"/>
                <a:cs typeface="Courier" charset="0"/>
              </a:rPr>
              <a:t>. .</a:t>
            </a:r>
            <a:r>
              <a:rPr sz="800" spc="-85" dirty="0">
                <a:latin typeface="Courier" charset="0"/>
                <a:cs typeface="Courier" charset="0"/>
              </a:rPr>
              <a:t> </a:t>
            </a:r>
            <a:r>
              <a:rPr sz="800" spc="15" dirty="0">
                <a:latin typeface="Courier" charset="0"/>
                <a:cs typeface="Courier" charset="0"/>
              </a:rPr>
              <a:t>.</a:t>
            </a:r>
            <a:endParaRPr sz="800" dirty="0">
              <a:latin typeface="Courier" charset="0"/>
              <a:cs typeface="Courier" charset="0"/>
            </a:endParaRPr>
          </a:p>
          <a:p>
            <a:pPr marL="51435">
              <a:lnSpc>
                <a:spcPts val="960"/>
              </a:lnSpc>
            </a:pPr>
            <a:r>
              <a:rPr sz="800" spc="15" dirty="0">
                <a:latin typeface="Courier" charset="0"/>
                <a:cs typeface="Courier" charset="0"/>
              </a:rPr>
              <a:t>}</a:t>
            </a:r>
            <a:endParaRPr sz="800" dirty="0">
              <a:latin typeface="Courier" charset="0"/>
              <a:cs typeface="Courier" charset="0"/>
            </a:endParaRPr>
          </a:p>
        </p:txBody>
      </p:sp>
      <p:sp>
        <p:nvSpPr>
          <p:cNvPr id="5" name="object 11"/>
          <p:cNvSpPr/>
          <p:nvPr/>
        </p:nvSpPr>
        <p:spPr>
          <a:xfrm>
            <a:off x="757216" y="95453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2"/>
          <p:cNvSpPr txBox="1"/>
          <p:nvPr/>
        </p:nvSpPr>
        <p:spPr>
          <a:xfrm>
            <a:off x="990600" y="850741"/>
            <a:ext cx="515366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Some </a:t>
            </a:r>
            <a:r>
              <a:rPr sz="1500" spc="10" dirty="0">
                <a:latin typeface="Arial"/>
                <a:cs typeface="Arial"/>
              </a:rPr>
              <a:t>properties should not </a:t>
            </a:r>
            <a:r>
              <a:rPr sz="1500" spc="15" dirty="0">
                <a:latin typeface="Arial"/>
                <a:cs typeface="Arial"/>
              </a:rPr>
              <a:t>change </a:t>
            </a:r>
            <a:r>
              <a:rPr sz="1500" spc="10" dirty="0">
                <a:latin typeface="Arial"/>
                <a:cs typeface="Arial"/>
              </a:rPr>
              <a:t>after they </a:t>
            </a:r>
            <a:r>
              <a:rPr sz="1500" spc="15" dirty="0">
                <a:latin typeface="Arial"/>
                <a:cs typeface="Arial"/>
              </a:rPr>
              <a:t>have been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set</a:t>
            </a:r>
            <a:r>
              <a:rPr lang="en-US" sz="1500" spc="10" dirty="0">
                <a:latin typeface="Arial"/>
                <a:cs typeface="Arial"/>
              </a:rPr>
              <a:t> in the constructor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28194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5" dirty="0"/>
              <a:t>Discovering</a:t>
            </a:r>
            <a:r>
              <a:rPr spc="20" dirty="0"/>
              <a:t> </a:t>
            </a:r>
            <a:r>
              <a:rPr spc="190" dirty="0"/>
              <a:t>Classes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4032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1252455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3498" y="157325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498" y="2821777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0682" y="753089"/>
            <a:ext cx="5347335" cy="2852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6500"/>
              </a:lnSpc>
            </a:pP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class represents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single concept from the </a:t>
            </a:r>
            <a:r>
              <a:rPr sz="1500" spc="15" dirty="0">
                <a:latin typeface="Arial"/>
                <a:cs typeface="Arial"/>
              </a:rPr>
              <a:t>problem </a:t>
            </a:r>
            <a:r>
              <a:rPr sz="1500" spc="10" dirty="0">
                <a:latin typeface="Arial"/>
                <a:cs typeface="Arial"/>
              </a:rPr>
              <a:t>domain.  </a:t>
            </a:r>
            <a:r>
              <a:rPr sz="1500" spc="15" dirty="0">
                <a:latin typeface="Arial"/>
                <a:cs typeface="Arial"/>
              </a:rPr>
              <a:t>Name </a:t>
            </a:r>
            <a:r>
              <a:rPr sz="1500" spc="10" dirty="0">
                <a:latin typeface="Arial"/>
                <a:cs typeface="Arial"/>
              </a:rPr>
              <a:t>for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class should </a:t>
            </a:r>
            <a:r>
              <a:rPr sz="1500" spc="15" dirty="0">
                <a:latin typeface="Arial"/>
                <a:cs typeface="Arial"/>
              </a:rPr>
              <a:t>be a noun </a:t>
            </a:r>
            <a:r>
              <a:rPr sz="1500" spc="10" dirty="0">
                <a:latin typeface="Arial"/>
                <a:cs typeface="Arial"/>
              </a:rPr>
              <a:t>that describes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concept.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500" spc="15" dirty="0">
                <a:latin typeface="Arial"/>
                <a:cs typeface="Arial"/>
              </a:rPr>
              <a:t>Concepts </a:t>
            </a:r>
            <a:r>
              <a:rPr sz="1500" spc="10" dirty="0">
                <a:latin typeface="Arial"/>
                <a:cs typeface="Arial"/>
              </a:rPr>
              <a:t>from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mathematics:</a:t>
            </a:r>
            <a:endParaRPr sz="1500" dirty="0">
              <a:latin typeface="Arial"/>
              <a:cs typeface="Arial"/>
            </a:endParaRPr>
          </a:p>
          <a:p>
            <a:pPr marL="361950" marR="4029075">
              <a:lnSpc>
                <a:spcPct val="130600"/>
              </a:lnSpc>
              <a:spcBef>
                <a:spcPts val="650"/>
              </a:spcBef>
            </a:pPr>
            <a:r>
              <a:rPr sz="1350" spc="15" dirty="0">
                <a:latin typeface="Courier" charset="0"/>
                <a:cs typeface="Courier" charset="0"/>
              </a:rPr>
              <a:t>Point  Rectangle  Ellipse</a:t>
            </a:r>
            <a:endParaRPr sz="135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500" spc="15" dirty="0">
                <a:latin typeface="Arial"/>
                <a:cs typeface="Arial"/>
              </a:rPr>
              <a:t>Concepts </a:t>
            </a:r>
            <a:r>
              <a:rPr sz="1500" spc="10" dirty="0">
                <a:latin typeface="Arial"/>
                <a:cs typeface="Arial"/>
              </a:rPr>
              <a:t>from real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life:</a:t>
            </a:r>
            <a:endParaRPr sz="1500" dirty="0">
              <a:latin typeface="Arial"/>
              <a:cs typeface="Arial"/>
            </a:endParaRPr>
          </a:p>
          <a:p>
            <a:pPr marL="361950" marR="3713479">
              <a:lnSpc>
                <a:spcPct val="130600"/>
              </a:lnSpc>
              <a:spcBef>
                <a:spcPts val="650"/>
              </a:spcBef>
            </a:pPr>
            <a:r>
              <a:rPr sz="1350" spc="15" dirty="0">
                <a:latin typeface="Courier" charset="0"/>
                <a:cs typeface="Courier" charset="0"/>
              </a:rPr>
              <a:t>BankAccount  CashRegister</a:t>
            </a:r>
            <a:endParaRPr sz="13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1240367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86585"/>
            <a:ext cx="4996180" cy="909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25" dirty="0"/>
              <a:t>Problem </a:t>
            </a:r>
            <a:r>
              <a:rPr spc="105" dirty="0"/>
              <a:t>Solving: Patterns </a:t>
            </a:r>
            <a:r>
              <a:rPr spc="114" dirty="0"/>
              <a:t>for </a:t>
            </a:r>
            <a:r>
              <a:rPr spc="90" dirty="0"/>
              <a:t>Object  </a:t>
            </a:r>
            <a:r>
              <a:rPr spc="155" dirty="0"/>
              <a:t>Data </a:t>
            </a:r>
            <a:r>
              <a:rPr spc="-125" dirty="0"/>
              <a:t>- </a:t>
            </a:r>
            <a:r>
              <a:rPr spc="175" dirty="0"/>
              <a:t>Modeling </a:t>
            </a:r>
            <a:r>
              <a:rPr spc="114" dirty="0"/>
              <a:t>Objects </a:t>
            </a:r>
            <a:r>
              <a:rPr spc="110" dirty="0"/>
              <a:t>with</a:t>
            </a:r>
            <a:r>
              <a:rPr spc="-140" dirty="0"/>
              <a:t> </a:t>
            </a:r>
            <a:r>
              <a:rPr spc="130" dirty="0"/>
              <a:t>Distinct  </a:t>
            </a:r>
            <a:r>
              <a:rPr spc="110" dirty="0"/>
              <a:t>States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1552497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213340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0682" y="1408473"/>
            <a:ext cx="5121910" cy="869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600"/>
              </a:lnSpc>
            </a:pPr>
            <a:r>
              <a:rPr sz="1500" spc="15" dirty="0">
                <a:latin typeface="Arial"/>
                <a:cs typeface="Arial"/>
              </a:rPr>
              <a:t>Some </a:t>
            </a:r>
            <a:r>
              <a:rPr sz="1500" spc="10" dirty="0">
                <a:latin typeface="Arial"/>
                <a:cs typeface="Arial"/>
              </a:rPr>
              <a:t>objects </a:t>
            </a:r>
            <a:r>
              <a:rPr sz="1500" spc="15" dirty="0">
                <a:latin typeface="Arial"/>
                <a:cs typeface="Arial"/>
              </a:rPr>
              <a:t>have </a:t>
            </a:r>
            <a:r>
              <a:rPr sz="1500" spc="10" dirty="0">
                <a:latin typeface="Arial"/>
                <a:cs typeface="Arial"/>
              </a:rPr>
              <a:t>behavior that varies </a:t>
            </a:r>
            <a:r>
              <a:rPr sz="1500" spc="15" dirty="0">
                <a:latin typeface="Arial"/>
                <a:cs typeface="Arial"/>
              </a:rPr>
              <a:t>depending on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what  has happened </a:t>
            </a:r>
            <a:r>
              <a:rPr sz="1500" spc="10" dirty="0">
                <a:latin typeface="Arial"/>
                <a:cs typeface="Arial"/>
              </a:rPr>
              <a:t>in the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past.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500" spc="5" dirty="0">
                <a:latin typeface="Arial"/>
                <a:cs typeface="Arial"/>
              </a:rPr>
              <a:t>If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fish is in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hungry state, </a:t>
            </a:r>
            <a:r>
              <a:rPr sz="1500" spc="5" dirty="0">
                <a:latin typeface="Arial"/>
                <a:cs typeface="Arial"/>
              </a:rPr>
              <a:t>its </a:t>
            </a:r>
            <a:r>
              <a:rPr sz="1500" spc="10" dirty="0">
                <a:latin typeface="Arial"/>
                <a:cs typeface="Arial"/>
              </a:rPr>
              <a:t>behavior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changes.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6882" y="2283396"/>
            <a:ext cx="2002777" cy="1551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498" y="407555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0682" y="3971761"/>
            <a:ext cx="4192904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Supply </a:t>
            </a:r>
            <a:r>
              <a:rPr sz="1500" spc="15" dirty="0">
                <a:latin typeface="Arial"/>
                <a:cs typeface="Arial"/>
              </a:rPr>
              <a:t>an </a:t>
            </a:r>
            <a:r>
              <a:rPr sz="1500" spc="10" dirty="0">
                <a:latin typeface="Arial"/>
                <a:cs typeface="Arial"/>
              </a:rPr>
              <a:t>instance variable for the current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state: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1239" y="4287973"/>
            <a:ext cx="5280660" cy="752129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class</a:t>
            </a:r>
            <a:r>
              <a:rPr sz="900" spc="-8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Fish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private int</a:t>
            </a:r>
            <a:r>
              <a:rPr sz="900" spc="-8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hungry;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. .</a:t>
            </a:r>
            <a:r>
              <a:rPr sz="900" spc="-9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.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3498" y="346895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3530">
              <a:lnSpc>
                <a:spcPct val="100000"/>
              </a:lnSpc>
            </a:pPr>
            <a:r>
              <a:rPr sz="1500" b="0" spc="10" dirty="0">
                <a:latin typeface="Arial"/>
                <a:cs typeface="Arial"/>
              </a:rPr>
              <a:t>Supply constants for the state</a:t>
            </a:r>
            <a:r>
              <a:rPr sz="1500" b="0" dirty="0">
                <a:latin typeface="Arial"/>
                <a:cs typeface="Arial"/>
              </a:rPr>
              <a:t> </a:t>
            </a:r>
            <a:r>
              <a:rPr sz="1500" b="0" spc="10" dirty="0">
                <a:latin typeface="Arial"/>
                <a:cs typeface="Arial"/>
              </a:rPr>
              <a:t>values: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1239" y="567987"/>
            <a:ext cx="5280660" cy="477438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54610" marR="2119630">
              <a:lnSpc>
                <a:spcPct val="101099"/>
              </a:lnSpc>
              <a:spcBef>
                <a:spcPts val="450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static final int NOT_HUNGRY = 0;  public static final int SOMEWHAT_HUNGRY =</a:t>
            </a:r>
            <a:r>
              <a:rPr sz="900" spc="-7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1;  public static final int VERY_HUNGRY =</a:t>
            </a:r>
            <a:r>
              <a:rPr sz="900" spc="-7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2;</a:t>
            </a:r>
            <a:endParaRPr sz="9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1240773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86992"/>
            <a:ext cx="4996180" cy="909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25" dirty="0"/>
              <a:t>Problem </a:t>
            </a:r>
            <a:r>
              <a:rPr spc="105" dirty="0"/>
              <a:t>Solving: Patterns </a:t>
            </a:r>
            <a:r>
              <a:rPr spc="114" dirty="0"/>
              <a:t>for </a:t>
            </a:r>
            <a:r>
              <a:rPr spc="90" dirty="0"/>
              <a:t>Object  </a:t>
            </a:r>
            <a:r>
              <a:rPr spc="155" dirty="0"/>
              <a:t>Data </a:t>
            </a:r>
            <a:r>
              <a:rPr spc="-125" dirty="0"/>
              <a:t>- </a:t>
            </a:r>
            <a:r>
              <a:rPr spc="175" dirty="0"/>
              <a:t>Modeling </a:t>
            </a:r>
            <a:r>
              <a:rPr spc="114" dirty="0"/>
              <a:t>Objects </a:t>
            </a:r>
            <a:r>
              <a:rPr spc="110" dirty="0"/>
              <a:t>with</a:t>
            </a:r>
            <a:r>
              <a:rPr spc="-140" dirty="0"/>
              <a:t> </a:t>
            </a:r>
            <a:r>
              <a:rPr spc="130" dirty="0"/>
              <a:t>Distinct  </a:t>
            </a:r>
            <a:r>
              <a:rPr spc="110" dirty="0"/>
              <a:t>States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155290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0682" y="1449113"/>
            <a:ext cx="3815079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Determine which methods change </a:t>
            </a:r>
            <a:r>
              <a:rPr sz="1500" spc="10" dirty="0">
                <a:latin typeface="Arial"/>
                <a:cs typeface="Arial"/>
              </a:rPr>
              <a:t>the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state: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239" y="1765325"/>
            <a:ext cx="5280660" cy="1590820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void</a:t>
            </a:r>
            <a:r>
              <a:rPr sz="900" spc="-8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eat()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hungry =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NOT_HUNGRY;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. .</a:t>
            </a:r>
            <a:r>
              <a:rPr sz="900" spc="-9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.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</a:pPr>
            <a:r>
              <a:rPr sz="900" spc="10" dirty="0">
                <a:latin typeface="Courier" charset="0"/>
                <a:cs typeface="Courier" charset="0"/>
              </a:rPr>
              <a:t>public void</a:t>
            </a:r>
            <a:r>
              <a:rPr sz="900" spc="-8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move()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. .</a:t>
            </a:r>
            <a:r>
              <a:rPr sz="900" spc="-9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.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if (hungry &lt; VERY_HUNGRY) { hungry++;</a:t>
            </a:r>
            <a:r>
              <a:rPr sz="900" spc="-7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3498" y="359042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0682" y="3486631"/>
            <a:ext cx="378269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Determine where </a:t>
            </a:r>
            <a:r>
              <a:rPr sz="1500" spc="10" dirty="0">
                <a:latin typeface="Arial"/>
                <a:cs typeface="Arial"/>
              </a:rPr>
              <a:t>the state affects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behavior: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1239" y="3811514"/>
            <a:ext cx="5280660" cy="1172757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void</a:t>
            </a:r>
            <a:r>
              <a:rPr sz="900" spc="-8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move()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if (hungry ==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VERY_HUNGRY)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ts val="1075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440055">
              <a:lnSpc>
                <a:spcPts val="1075"/>
              </a:lnSpc>
            </a:pPr>
            <a:r>
              <a:rPr sz="900" spc="5" dirty="0">
                <a:latin typeface="Comic Sans MS"/>
                <a:cs typeface="Comic Sans MS"/>
              </a:rPr>
              <a:t>Look for</a:t>
            </a:r>
            <a:r>
              <a:rPr sz="900" spc="-50" dirty="0">
                <a:latin typeface="Comic Sans MS"/>
                <a:cs typeface="Comic Sans MS"/>
              </a:rPr>
              <a:t> </a:t>
            </a:r>
            <a:r>
              <a:rPr sz="900" spc="5" dirty="0">
                <a:latin typeface="Comic Sans MS"/>
                <a:cs typeface="Comic Sans MS"/>
              </a:rPr>
              <a:t>food.</a:t>
            </a:r>
            <a:endParaRPr sz="900" dirty="0">
              <a:latin typeface="Comic Sans MS"/>
              <a:cs typeface="Comic Sans MS"/>
            </a:endParaRPr>
          </a:p>
          <a:p>
            <a:pPr marL="264795">
              <a:lnSpc>
                <a:spcPct val="100000"/>
              </a:lnSpc>
              <a:spcBef>
                <a:spcPts val="3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. .</a:t>
            </a:r>
            <a:r>
              <a:rPr sz="900" spc="-9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.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1241179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87398"/>
            <a:ext cx="4859020" cy="909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25" dirty="0"/>
              <a:t>Problem </a:t>
            </a:r>
            <a:r>
              <a:rPr spc="105" dirty="0"/>
              <a:t>Solving: Patterns </a:t>
            </a:r>
            <a:r>
              <a:rPr spc="114" dirty="0"/>
              <a:t>for</a:t>
            </a:r>
            <a:r>
              <a:rPr spc="-204" dirty="0"/>
              <a:t> </a:t>
            </a:r>
            <a:r>
              <a:rPr spc="90" dirty="0"/>
              <a:t>Object  </a:t>
            </a:r>
            <a:r>
              <a:rPr spc="155" dirty="0"/>
              <a:t>Data </a:t>
            </a:r>
            <a:r>
              <a:rPr spc="-125" dirty="0"/>
              <a:t>- </a:t>
            </a:r>
            <a:r>
              <a:rPr spc="160" dirty="0"/>
              <a:t>Describing </a:t>
            </a:r>
            <a:r>
              <a:rPr spc="75" dirty="0"/>
              <a:t>the </a:t>
            </a:r>
            <a:r>
              <a:rPr spc="125" dirty="0"/>
              <a:t>Position </a:t>
            </a:r>
            <a:r>
              <a:rPr spc="135" dirty="0"/>
              <a:t>of </a:t>
            </a:r>
            <a:r>
              <a:rPr spc="145" dirty="0"/>
              <a:t>an  </a:t>
            </a:r>
            <a:r>
              <a:rPr spc="90" dirty="0"/>
              <a:t>Object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155330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242900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0682" y="1449519"/>
            <a:ext cx="5413375" cy="139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To model a moving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object:</a:t>
            </a:r>
            <a:endParaRPr sz="150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940"/>
              </a:spcBef>
            </a:pPr>
            <a:r>
              <a:rPr sz="1150" spc="10" dirty="0">
                <a:latin typeface="Arial"/>
                <a:cs typeface="Arial"/>
              </a:rPr>
              <a:t>You need </a:t>
            </a:r>
            <a:r>
              <a:rPr sz="1150" spc="5" dirty="0">
                <a:latin typeface="Arial"/>
                <a:cs typeface="Arial"/>
              </a:rPr>
              <a:t>to store </a:t>
            </a:r>
            <a:r>
              <a:rPr sz="1150" spc="10" dirty="0">
                <a:latin typeface="Arial"/>
                <a:cs typeface="Arial"/>
              </a:rPr>
              <a:t>and update </a:t>
            </a:r>
            <a:r>
              <a:rPr sz="1150" spc="5" dirty="0">
                <a:latin typeface="Arial"/>
                <a:cs typeface="Arial"/>
              </a:rPr>
              <a:t>its</a:t>
            </a:r>
            <a:r>
              <a:rPr sz="1150" spc="-5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position.</a:t>
            </a:r>
            <a:endParaRPr sz="115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459"/>
              </a:spcBef>
            </a:pPr>
            <a:r>
              <a:rPr sz="1150" spc="10" dirty="0">
                <a:latin typeface="Arial"/>
                <a:cs typeface="Arial"/>
              </a:rPr>
              <a:t>You may </a:t>
            </a:r>
            <a:r>
              <a:rPr sz="1150" spc="5" dirty="0">
                <a:latin typeface="Arial"/>
                <a:cs typeface="Arial"/>
              </a:rPr>
              <a:t>also </a:t>
            </a:r>
            <a:r>
              <a:rPr sz="1150" spc="10" dirty="0">
                <a:latin typeface="Arial"/>
                <a:cs typeface="Arial"/>
              </a:rPr>
              <a:t>need </a:t>
            </a:r>
            <a:r>
              <a:rPr sz="1150" spc="5" dirty="0">
                <a:latin typeface="Arial"/>
                <a:cs typeface="Arial"/>
              </a:rPr>
              <a:t>to store its orientation or</a:t>
            </a:r>
            <a:r>
              <a:rPr sz="1150" spc="1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velocity.</a:t>
            </a:r>
            <a:endParaRPr sz="1150">
              <a:latin typeface="Arial"/>
              <a:cs typeface="Arial"/>
            </a:endParaRPr>
          </a:p>
          <a:p>
            <a:pPr marL="12700" marR="5080">
              <a:lnSpc>
                <a:spcPct val="117600"/>
              </a:lnSpc>
              <a:spcBef>
                <a:spcPts val="615"/>
              </a:spcBef>
            </a:pPr>
            <a:r>
              <a:rPr sz="1500" spc="5" dirty="0">
                <a:latin typeface="Arial"/>
                <a:cs typeface="Arial"/>
              </a:rPr>
              <a:t>If </a:t>
            </a:r>
            <a:r>
              <a:rPr sz="1500" spc="10" dirty="0">
                <a:latin typeface="Arial"/>
                <a:cs typeface="Arial"/>
              </a:rPr>
              <a:t>the object </a:t>
            </a:r>
            <a:r>
              <a:rPr sz="1500" spc="15" dirty="0">
                <a:latin typeface="Arial"/>
                <a:cs typeface="Arial"/>
              </a:rPr>
              <a:t>moves </a:t>
            </a:r>
            <a:r>
              <a:rPr sz="1500" spc="10" dirty="0">
                <a:latin typeface="Arial"/>
                <a:cs typeface="Arial"/>
              </a:rPr>
              <a:t>along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line, </a:t>
            </a:r>
            <a:r>
              <a:rPr sz="1500" spc="15" dirty="0">
                <a:latin typeface="Arial"/>
                <a:cs typeface="Arial"/>
              </a:rPr>
              <a:t>you can </a:t>
            </a:r>
            <a:r>
              <a:rPr sz="1500" spc="10" dirty="0">
                <a:latin typeface="Arial"/>
                <a:cs typeface="Arial"/>
              </a:rPr>
              <a:t>represent the position  </a:t>
            </a:r>
            <a:r>
              <a:rPr sz="1500" spc="15" dirty="0">
                <a:latin typeface="Arial"/>
                <a:cs typeface="Arial"/>
              </a:rPr>
              <a:t>as a </a:t>
            </a:r>
            <a:r>
              <a:rPr sz="1500" spc="10" dirty="0">
                <a:latin typeface="Arial"/>
                <a:cs typeface="Arial"/>
              </a:rPr>
              <a:t>distance from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fixed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point: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1239" y="2918880"/>
            <a:ext cx="5280660" cy="174532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2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</a:pPr>
            <a:r>
              <a:rPr sz="650" spc="-5" dirty="0">
                <a:latin typeface="Courier" charset="0"/>
                <a:cs typeface="Courier" charset="0"/>
              </a:rPr>
              <a:t>private double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distanceFromTerminus;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3498" y="335672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0682" y="3212706"/>
            <a:ext cx="5401310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600"/>
              </a:lnSpc>
            </a:pPr>
            <a:r>
              <a:rPr sz="1500" spc="5" dirty="0">
                <a:latin typeface="Arial"/>
                <a:cs typeface="Arial"/>
              </a:rPr>
              <a:t>If </a:t>
            </a:r>
            <a:r>
              <a:rPr sz="1500" spc="10" dirty="0">
                <a:latin typeface="Arial"/>
                <a:cs typeface="Arial"/>
              </a:rPr>
              <a:t>the object </a:t>
            </a:r>
            <a:r>
              <a:rPr sz="1500" spc="15" dirty="0">
                <a:latin typeface="Arial"/>
                <a:cs typeface="Arial"/>
              </a:rPr>
              <a:t>moves </a:t>
            </a:r>
            <a:r>
              <a:rPr sz="1500" spc="10" dirty="0">
                <a:latin typeface="Arial"/>
                <a:cs typeface="Arial"/>
              </a:rPr>
              <a:t>in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grid, </a:t>
            </a:r>
            <a:r>
              <a:rPr sz="1500" spc="15" dirty="0">
                <a:latin typeface="Arial"/>
                <a:cs typeface="Arial"/>
              </a:rPr>
              <a:t>remember </a:t>
            </a:r>
            <a:r>
              <a:rPr sz="1500" spc="5" dirty="0">
                <a:latin typeface="Arial"/>
                <a:cs typeface="Arial"/>
              </a:rPr>
              <a:t>its </a:t>
            </a:r>
            <a:r>
              <a:rPr sz="1500" spc="10" dirty="0">
                <a:latin typeface="Arial"/>
                <a:cs typeface="Arial"/>
              </a:rPr>
              <a:t>current location </a:t>
            </a:r>
            <a:r>
              <a:rPr sz="1500" spc="15" dirty="0">
                <a:latin typeface="Arial"/>
                <a:cs typeface="Arial"/>
              </a:rPr>
              <a:t>and  </a:t>
            </a:r>
            <a:r>
              <a:rPr sz="1500" spc="10" dirty="0">
                <a:latin typeface="Arial"/>
                <a:cs typeface="Arial"/>
              </a:rPr>
              <a:t>direction in the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grid: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1239" y="3846601"/>
            <a:ext cx="5280660" cy="449995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54610" marR="4276090">
              <a:lnSpc>
                <a:spcPct val="140000"/>
              </a:lnSpc>
              <a:spcBef>
                <a:spcPts val="245"/>
              </a:spcBef>
            </a:pPr>
            <a:r>
              <a:rPr sz="650" spc="-5" dirty="0">
                <a:latin typeface="Courier" charset="0"/>
                <a:cs typeface="Courier" charset="0"/>
              </a:rPr>
              <a:t>private int row;  private int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column;</a:t>
            </a:r>
            <a:endParaRPr sz="65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private int direction; // 0 = North, 1 = East, 2 = South, 3 =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West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3498" y="4561900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40682" y="4458110"/>
            <a:ext cx="518604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A bug </a:t>
            </a:r>
            <a:r>
              <a:rPr sz="1500" spc="10" dirty="0">
                <a:latin typeface="Arial"/>
                <a:cs typeface="Arial"/>
              </a:rPr>
              <a:t>in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grid </a:t>
            </a:r>
            <a:r>
              <a:rPr sz="1500" spc="15" dirty="0">
                <a:latin typeface="Arial"/>
                <a:cs typeface="Arial"/>
              </a:rPr>
              <a:t>needs </a:t>
            </a:r>
            <a:r>
              <a:rPr sz="1500" spc="10" dirty="0">
                <a:latin typeface="Arial"/>
                <a:cs typeface="Arial"/>
              </a:rPr>
              <a:t>to store </a:t>
            </a:r>
            <a:r>
              <a:rPr sz="1500" spc="5" dirty="0">
                <a:latin typeface="Arial"/>
                <a:cs typeface="Arial"/>
              </a:rPr>
              <a:t>its </a:t>
            </a:r>
            <a:r>
              <a:rPr sz="1500" spc="10" dirty="0">
                <a:latin typeface="Arial"/>
                <a:cs typeface="Arial"/>
              </a:rPr>
              <a:t>row, column, </a:t>
            </a:r>
            <a:r>
              <a:rPr sz="1500" spc="15" dirty="0">
                <a:latin typeface="Arial"/>
                <a:cs typeface="Arial"/>
              </a:rPr>
              <a:t>and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direction.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2"/>
          <p:cNvSpPr>
            <a:spLocks noChangeAspect="1"/>
          </p:cNvSpPr>
          <p:nvPr/>
        </p:nvSpPr>
        <p:spPr>
          <a:xfrm>
            <a:off x="961239" y="4754880"/>
            <a:ext cx="1809795" cy="731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1240315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86534"/>
            <a:ext cx="4859020" cy="909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25" dirty="0"/>
              <a:t>Problem </a:t>
            </a:r>
            <a:r>
              <a:rPr spc="105" dirty="0"/>
              <a:t>Solving: Patterns </a:t>
            </a:r>
            <a:r>
              <a:rPr spc="114" dirty="0"/>
              <a:t>for</a:t>
            </a:r>
            <a:r>
              <a:rPr spc="-204" dirty="0"/>
              <a:t> </a:t>
            </a:r>
            <a:r>
              <a:rPr spc="90" dirty="0"/>
              <a:t>Object  </a:t>
            </a:r>
            <a:r>
              <a:rPr spc="155" dirty="0"/>
              <a:t>Data </a:t>
            </a:r>
            <a:r>
              <a:rPr spc="-125" dirty="0"/>
              <a:t>- </a:t>
            </a:r>
            <a:r>
              <a:rPr spc="160" dirty="0"/>
              <a:t>Describing </a:t>
            </a:r>
            <a:r>
              <a:rPr spc="75" dirty="0"/>
              <a:t>the </a:t>
            </a:r>
            <a:r>
              <a:rPr spc="125" dirty="0"/>
              <a:t>Position </a:t>
            </a:r>
            <a:r>
              <a:rPr spc="135" dirty="0"/>
              <a:t>of </a:t>
            </a:r>
            <a:r>
              <a:rPr spc="145" dirty="0"/>
              <a:t>an  </a:t>
            </a:r>
            <a:r>
              <a:rPr spc="90" dirty="0"/>
              <a:t>Object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1552445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186457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0682" y="1365217"/>
            <a:ext cx="4052570" cy="643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6500"/>
              </a:lnSpc>
            </a:pPr>
            <a:r>
              <a:rPr sz="1500" spc="15" dirty="0">
                <a:latin typeface="Arial"/>
                <a:cs typeface="Arial"/>
              </a:rPr>
              <a:t>There </a:t>
            </a:r>
            <a:r>
              <a:rPr sz="1500" spc="10" dirty="0">
                <a:latin typeface="Arial"/>
                <a:cs typeface="Arial"/>
              </a:rPr>
              <a:t>will </a:t>
            </a:r>
            <a:r>
              <a:rPr sz="1500" spc="15" dirty="0">
                <a:latin typeface="Arial"/>
                <a:cs typeface="Arial"/>
              </a:rPr>
              <a:t>be methods </a:t>
            </a:r>
            <a:r>
              <a:rPr sz="1500" spc="10" dirty="0">
                <a:latin typeface="Arial"/>
                <a:cs typeface="Arial"/>
              </a:rPr>
              <a:t>that </a:t>
            </a:r>
            <a:r>
              <a:rPr sz="1500" spc="15" dirty="0">
                <a:latin typeface="Arial"/>
                <a:cs typeface="Arial"/>
              </a:rPr>
              <a:t>update </a:t>
            </a:r>
            <a:r>
              <a:rPr sz="1500" spc="10" dirty="0">
                <a:latin typeface="Arial"/>
                <a:cs typeface="Arial"/>
              </a:rPr>
              <a:t>the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position.  </a:t>
            </a:r>
            <a:r>
              <a:rPr sz="1500" spc="15" dirty="0">
                <a:latin typeface="Arial"/>
                <a:cs typeface="Arial"/>
              </a:rPr>
              <a:t>You may be </a:t>
            </a:r>
            <a:r>
              <a:rPr sz="1500" spc="10" dirty="0">
                <a:latin typeface="Arial"/>
                <a:cs typeface="Arial"/>
              </a:rPr>
              <a:t>told </a:t>
            </a:r>
            <a:r>
              <a:rPr sz="1500" spc="15" dirty="0">
                <a:latin typeface="Arial"/>
                <a:cs typeface="Arial"/>
              </a:rPr>
              <a:t>how much </a:t>
            </a:r>
            <a:r>
              <a:rPr sz="1500" spc="10" dirty="0">
                <a:latin typeface="Arial"/>
                <a:cs typeface="Arial"/>
              </a:rPr>
              <a:t>the object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moves: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1239" y="2085668"/>
            <a:ext cx="5280660" cy="590030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2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</a:pPr>
            <a:r>
              <a:rPr sz="650" spc="-5" dirty="0">
                <a:latin typeface="Courier" charset="0"/>
                <a:cs typeface="Courier" charset="0"/>
              </a:rPr>
              <a:t>public void move(double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distanceMoved)</a:t>
            </a:r>
            <a:endParaRPr sz="65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distanceFromTerminus = distanceFromTerminus +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distanceMoved;</a:t>
            </a:r>
            <a:endParaRPr sz="65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3498" y="293969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0682" y="2795668"/>
            <a:ext cx="5424170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600"/>
              </a:lnSpc>
            </a:pPr>
            <a:r>
              <a:rPr sz="1500" spc="5" dirty="0">
                <a:latin typeface="Arial"/>
                <a:cs typeface="Arial"/>
              </a:rPr>
              <a:t>If </a:t>
            </a:r>
            <a:r>
              <a:rPr sz="1500" spc="10" dirty="0">
                <a:latin typeface="Arial"/>
                <a:cs typeface="Arial"/>
              </a:rPr>
              <a:t>the </a:t>
            </a:r>
            <a:r>
              <a:rPr sz="1500" spc="15" dirty="0">
                <a:latin typeface="Arial"/>
                <a:cs typeface="Arial"/>
              </a:rPr>
              <a:t>movement happens </a:t>
            </a:r>
            <a:r>
              <a:rPr sz="1500" spc="10" dirty="0">
                <a:latin typeface="Arial"/>
                <a:cs typeface="Arial"/>
              </a:rPr>
              <a:t>in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grid, </a:t>
            </a:r>
            <a:r>
              <a:rPr sz="1500" spc="15" dirty="0">
                <a:latin typeface="Arial"/>
                <a:cs typeface="Arial"/>
              </a:rPr>
              <a:t>you need </a:t>
            </a:r>
            <a:r>
              <a:rPr sz="1500" spc="10" dirty="0">
                <a:latin typeface="Arial"/>
                <a:cs typeface="Arial"/>
              </a:rPr>
              <a:t>to </a:t>
            </a:r>
            <a:r>
              <a:rPr sz="1500" spc="15" dirty="0">
                <a:latin typeface="Arial"/>
                <a:cs typeface="Arial"/>
              </a:rPr>
              <a:t>update </a:t>
            </a:r>
            <a:r>
              <a:rPr sz="1500" spc="10" dirty="0">
                <a:latin typeface="Arial"/>
                <a:cs typeface="Arial"/>
              </a:rPr>
              <a:t>the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row  </a:t>
            </a:r>
            <a:r>
              <a:rPr sz="1500" spc="10" dirty="0">
                <a:latin typeface="Arial"/>
                <a:cs typeface="Arial"/>
              </a:rPr>
              <a:t>or column, </a:t>
            </a:r>
            <a:r>
              <a:rPr sz="1500" spc="15" dirty="0">
                <a:latin typeface="Arial"/>
                <a:cs typeface="Arial"/>
              </a:rPr>
              <a:t>depending on </a:t>
            </a:r>
            <a:r>
              <a:rPr sz="1500" spc="10" dirty="0">
                <a:latin typeface="Arial"/>
                <a:cs typeface="Arial"/>
              </a:rPr>
              <a:t>the current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orientation.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1239" y="3429563"/>
            <a:ext cx="5280660" cy="1010145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2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</a:pPr>
            <a:r>
              <a:rPr sz="650" spc="-5" dirty="0">
                <a:latin typeface="Courier" charset="0"/>
                <a:cs typeface="Courier" charset="0"/>
              </a:rPr>
              <a:t>public void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moveOneUnit()</a:t>
            </a:r>
            <a:endParaRPr sz="65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if (direction == NORTH) { row--;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  <a:p>
            <a:pPr marL="201930" marR="3048000">
              <a:lnSpc>
                <a:spcPct val="140000"/>
              </a:lnSpc>
            </a:pPr>
            <a:r>
              <a:rPr sz="650" spc="-5" dirty="0">
                <a:latin typeface="Courier" charset="0"/>
                <a:cs typeface="Courier" charset="0"/>
              </a:rPr>
              <a:t>else if (direction == EAST) { column++;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}  else if (direction == SOUTH) { row++; }  else if (direction == WEST) { column––;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3498" y="469976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3498" y="502056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40682" y="4503845"/>
            <a:ext cx="5358130" cy="969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0300"/>
              </a:lnSpc>
            </a:pPr>
            <a:r>
              <a:rPr sz="1500" spc="15" dirty="0">
                <a:latin typeface="Arial"/>
                <a:cs typeface="Arial"/>
              </a:rPr>
              <a:t>Your program </a:t>
            </a:r>
            <a:r>
              <a:rPr sz="1500" spc="10" dirty="0">
                <a:latin typeface="Arial"/>
                <a:cs typeface="Arial"/>
              </a:rPr>
              <a:t>will simulate the actual </a:t>
            </a:r>
            <a:r>
              <a:rPr sz="1500" spc="15" dirty="0">
                <a:latin typeface="Arial"/>
                <a:cs typeface="Arial"/>
              </a:rPr>
              <a:t>movement </a:t>
            </a:r>
            <a:r>
              <a:rPr sz="1500" spc="10" dirty="0">
                <a:latin typeface="Arial"/>
                <a:cs typeface="Arial"/>
              </a:rPr>
              <a:t>in </a:t>
            </a:r>
            <a:r>
              <a:rPr sz="1500" spc="15" dirty="0">
                <a:latin typeface="Arial"/>
                <a:cs typeface="Arial"/>
              </a:rPr>
              <a:t>some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way.  </a:t>
            </a:r>
            <a:r>
              <a:rPr sz="1500" spc="10" dirty="0">
                <a:latin typeface="Arial"/>
                <a:cs typeface="Arial"/>
              </a:rPr>
              <a:t>Locate the </a:t>
            </a:r>
            <a:r>
              <a:rPr sz="1500" spc="15" dirty="0">
                <a:latin typeface="Arial"/>
                <a:cs typeface="Arial"/>
              </a:rPr>
              <a:t>methods </a:t>
            </a:r>
            <a:r>
              <a:rPr sz="1500" spc="10" dirty="0">
                <a:latin typeface="Arial"/>
                <a:cs typeface="Arial"/>
              </a:rPr>
              <a:t>that </a:t>
            </a:r>
            <a:r>
              <a:rPr sz="1500" spc="15" dirty="0">
                <a:latin typeface="Arial"/>
                <a:cs typeface="Arial"/>
              </a:rPr>
              <a:t>move </a:t>
            </a:r>
            <a:r>
              <a:rPr sz="1500" spc="10" dirty="0">
                <a:latin typeface="Arial"/>
                <a:cs typeface="Arial"/>
              </a:rPr>
              <a:t>the object, </a:t>
            </a:r>
            <a:r>
              <a:rPr sz="1500" spc="15" dirty="0">
                <a:latin typeface="Arial"/>
                <a:cs typeface="Arial"/>
              </a:rPr>
              <a:t>and update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the</a:t>
            </a:r>
            <a:r>
              <a:rPr lang="en-US" sz="1500" spc="10" dirty="0">
                <a:latin typeface="Arial"/>
                <a:cs typeface="Arial"/>
              </a:rPr>
              <a:t> positions according to the rules of the simulation.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3801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0" dirty="0"/>
              <a:t> </a:t>
            </a:r>
            <a:r>
              <a:rPr spc="35" dirty="0"/>
              <a:t>8.10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414" y="812916"/>
            <a:ext cx="5502910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700"/>
              </a:lnSpc>
            </a:pPr>
            <a:r>
              <a:rPr sz="1250" spc="10" dirty="0">
                <a:latin typeface="Arial"/>
                <a:cs typeface="Arial"/>
              </a:rPr>
              <a:t>Suppose </a:t>
            </a:r>
            <a:r>
              <a:rPr sz="1250" spc="15" dirty="0">
                <a:latin typeface="Arial"/>
                <a:cs typeface="Arial"/>
              </a:rPr>
              <a:t>we </a:t>
            </a:r>
            <a:r>
              <a:rPr sz="1250" spc="10" dirty="0">
                <a:latin typeface="Arial"/>
                <a:cs typeface="Arial"/>
              </a:rPr>
              <a:t>want to count the number of transactions </a:t>
            </a:r>
            <a:r>
              <a:rPr sz="1250" spc="5" dirty="0">
                <a:latin typeface="Arial"/>
                <a:cs typeface="Arial"/>
              </a:rPr>
              <a:t>in </a:t>
            </a:r>
            <a:r>
              <a:rPr sz="1250" spc="10" dirty="0">
                <a:latin typeface="Arial"/>
                <a:cs typeface="Arial"/>
              </a:rPr>
              <a:t>a bank account </a:t>
            </a:r>
            <a:r>
              <a:rPr sz="1250" spc="5" dirty="0">
                <a:latin typeface="Arial"/>
                <a:cs typeface="Arial"/>
              </a:rPr>
              <a:t>in</a:t>
            </a:r>
            <a:r>
              <a:rPr sz="1250" spc="-3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a  statement period, and </a:t>
            </a:r>
            <a:r>
              <a:rPr sz="1250" spc="15" dirty="0">
                <a:latin typeface="Arial"/>
                <a:cs typeface="Arial"/>
              </a:rPr>
              <a:t>we </a:t>
            </a:r>
            <a:r>
              <a:rPr sz="1250" spc="10" dirty="0">
                <a:latin typeface="Arial"/>
                <a:cs typeface="Arial"/>
              </a:rPr>
              <a:t>add a counter to the </a:t>
            </a:r>
            <a:r>
              <a:rPr sz="1250" spc="10" dirty="0">
                <a:latin typeface="Courier" charset="0"/>
                <a:cs typeface="Courier" charset="0"/>
              </a:rPr>
              <a:t>BankAccount</a:t>
            </a:r>
            <a:r>
              <a:rPr sz="1250" spc="-450" dirty="0">
                <a:latin typeface="Courier" charset="0"/>
                <a:cs typeface="Courier" charset="0"/>
              </a:rPr>
              <a:t> </a:t>
            </a:r>
            <a:r>
              <a:rPr sz="1250" spc="10" dirty="0">
                <a:latin typeface="Arial"/>
                <a:cs typeface="Arial"/>
              </a:rPr>
              <a:t>class: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1822" y="1271067"/>
            <a:ext cx="5791835" cy="629659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49530">
              <a:lnSpc>
                <a:spcPts val="894"/>
              </a:lnSpc>
              <a:spcBef>
                <a:spcPts val="409"/>
              </a:spcBef>
            </a:pPr>
            <a:r>
              <a:rPr sz="750" spc="5" dirty="0">
                <a:latin typeface="Courier" charset="0"/>
                <a:cs typeface="Courier" charset="0"/>
              </a:rPr>
              <a:t>public class</a:t>
            </a:r>
            <a:r>
              <a:rPr sz="750" spc="-15" dirty="0">
                <a:latin typeface="Courier" charset="0"/>
                <a:cs typeface="Courier" charset="0"/>
              </a:rPr>
              <a:t> </a:t>
            </a:r>
            <a:r>
              <a:rPr sz="750" spc="5" dirty="0">
                <a:latin typeface="Courier" charset="0"/>
                <a:cs typeface="Courier" charset="0"/>
              </a:rPr>
              <a:t>BankAccount</a:t>
            </a:r>
            <a:endParaRPr sz="750" dirty="0">
              <a:latin typeface="Courier" charset="0"/>
              <a:cs typeface="Courier" charset="0"/>
            </a:endParaRPr>
          </a:p>
          <a:p>
            <a:pPr marL="49530">
              <a:lnSpc>
                <a:spcPts val="890"/>
              </a:lnSpc>
            </a:pPr>
            <a:r>
              <a:rPr sz="750" spc="5" dirty="0">
                <a:latin typeface="Courier" charset="0"/>
                <a:cs typeface="Courier" charset="0"/>
              </a:rPr>
              <a:t>{</a:t>
            </a:r>
            <a:endParaRPr sz="750" dirty="0">
              <a:latin typeface="Courier" charset="0"/>
              <a:cs typeface="Courier" charset="0"/>
            </a:endParaRPr>
          </a:p>
          <a:p>
            <a:pPr marL="225425">
              <a:lnSpc>
                <a:spcPts val="890"/>
              </a:lnSpc>
            </a:pPr>
            <a:r>
              <a:rPr sz="750" spc="5" dirty="0">
                <a:latin typeface="Courier" charset="0"/>
                <a:cs typeface="Courier" charset="0"/>
              </a:rPr>
              <a:t>private int transactionCount;</a:t>
            </a:r>
            <a:endParaRPr sz="750" dirty="0">
              <a:latin typeface="Courier" charset="0"/>
              <a:cs typeface="Courier" charset="0"/>
            </a:endParaRPr>
          </a:p>
          <a:p>
            <a:pPr marL="225425">
              <a:lnSpc>
                <a:spcPts val="890"/>
              </a:lnSpc>
            </a:pPr>
            <a:r>
              <a:rPr sz="750" spc="5" dirty="0">
                <a:latin typeface="Courier" charset="0"/>
                <a:cs typeface="Courier" charset="0"/>
              </a:rPr>
              <a:t>...</a:t>
            </a:r>
            <a:endParaRPr sz="750" dirty="0">
              <a:latin typeface="Courier" charset="0"/>
              <a:cs typeface="Courier" charset="0"/>
            </a:endParaRPr>
          </a:p>
          <a:p>
            <a:pPr marL="49530">
              <a:lnSpc>
                <a:spcPts val="894"/>
              </a:lnSpc>
            </a:pPr>
            <a:r>
              <a:rPr sz="750" spc="5" dirty="0">
                <a:latin typeface="Courier" charset="0"/>
                <a:cs typeface="Courier" charset="0"/>
              </a:rPr>
              <a:t>}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414" y="1983689"/>
            <a:ext cx="5593080" cy="1109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0" dirty="0">
                <a:latin typeface="Arial"/>
                <a:cs typeface="Arial"/>
              </a:rPr>
              <a:t>In which methods does </a:t>
            </a:r>
            <a:r>
              <a:rPr sz="1250" spc="5" dirty="0">
                <a:latin typeface="Arial"/>
                <a:cs typeface="Arial"/>
              </a:rPr>
              <a:t>this </a:t>
            </a:r>
            <a:r>
              <a:rPr sz="1250" spc="10" dirty="0">
                <a:latin typeface="Arial"/>
                <a:cs typeface="Arial"/>
              </a:rPr>
              <a:t>counter need to be</a:t>
            </a:r>
            <a:r>
              <a:rPr sz="1250" spc="-20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updated?</a:t>
            </a:r>
            <a:endParaRPr sz="1250" dirty="0">
              <a:latin typeface="Arial"/>
              <a:cs typeface="Arial"/>
            </a:endParaRPr>
          </a:p>
          <a:p>
            <a:pPr marL="303530" marR="5080">
              <a:lnSpc>
                <a:spcPct val="119500"/>
              </a:lnSpc>
              <a:spcBef>
                <a:spcPts val="630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5" dirty="0">
                <a:latin typeface="Arial"/>
                <a:cs typeface="Arial"/>
              </a:rPr>
              <a:t>It </a:t>
            </a:r>
            <a:r>
              <a:rPr sz="1500" spc="15" dirty="0">
                <a:latin typeface="Arial"/>
                <a:cs typeface="Arial"/>
              </a:rPr>
              <a:t>needs </a:t>
            </a:r>
            <a:r>
              <a:rPr sz="1500" spc="10" dirty="0">
                <a:latin typeface="Arial"/>
                <a:cs typeface="Arial"/>
              </a:rPr>
              <a:t>to </a:t>
            </a:r>
            <a:r>
              <a:rPr sz="1500" spc="15" dirty="0">
                <a:latin typeface="Arial"/>
                <a:cs typeface="Arial"/>
              </a:rPr>
              <a:t>be </a:t>
            </a:r>
            <a:r>
              <a:rPr sz="1500" spc="10" dirty="0">
                <a:latin typeface="Arial"/>
                <a:cs typeface="Arial"/>
              </a:rPr>
              <a:t>incremented in the </a:t>
            </a:r>
            <a:r>
              <a:rPr sz="1500" spc="15" dirty="0">
                <a:latin typeface="Courier" charset="0"/>
                <a:cs typeface="Courier" charset="0"/>
              </a:rPr>
              <a:t>deposit </a:t>
            </a:r>
            <a:r>
              <a:rPr sz="1500" spc="15" dirty="0">
                <a:latin typeface="Arial"/>
                <a:cs typeface="Arial"/>
              </a:rPr>
              <a:t>and  </a:t>
            </a:r>
            <a:r>
              <a:rPr sz="1500" spc="15" dirty="0">
                <a:latin typeface="Courier" charset="0"/>
                <a:cs typeface="Courier" charset="0"/>
              </a:rPr>
              <a:t>withdraw</a:t>
            </a:r>
            <a:r>
              <a:rPr sz="1500" spc="-580" dirty="0">
                <a:latin typeface="Courier" charset="0"/>
                <a:cs typeface="Courier" charset="0"/>
              </a:rPr>
              <a:t> </a:t>
            </a:r>
            <a:r>
              <a:rPr sz="1500" spc="15" dirty="0">
                <a:latin typeface="Arial"/>
                <a:cs typeface="Arial"/>
              </a:rPr>
              <a:t>methods. There </a:t>
            </a:r>
            <a:r>
              <a:rPr sz="1500" spc="10" dirty="0">
                <a:latin typeface="Arial"/>
                <a:cs typeface="Arial"/>
              </a:rPr>
              <a:t>also </a:t>
            </a:r>
            <a:r>
              <a:rPr sz="1500" spc="15" dirty="0">
                <a:latin typeface="Arial"/>
                <a:cs typeface="Arial"/>
              </a:rPr>
              <a:t>needs </a:t>
            </a:r>
            <a:r>
              <a:rPr sz="1500" spc="10" dirty="0">
                <a:latin typeface="Arial"/>
                <a:cs typeface="Arial"/>
              </a:rPr>
              <a:t>to </a:t>
            </a:r>
            <a:r>
              <a:rPr sz="1500" spc="15" dirty="0">
                <a:latin typeface="Arial"/>
                <a:cs typeface="Arial"/>
              </a:rPr>
              <a:t>be some method </a:t>
            </a:r>
            <a:r>
              <a:rPr sz="1500" spc="10" dirty="0">
                <a:latin typeface="Arial"/>
                <a:cs typeface="Arial"/>
              </a:rPr>
              <a:t>to  reset </a:t>
            </a:r>
            <a:r>
              <a:rPr sz="1500" spc="5" dirty="0">
                <a:latin typeface="Arial"/>
                <a:cs typeface="Arial"/>
              </a:rPr>
              <a:t>it </a:t>
            </a:r>
            <a:r>
              <a:rPr sz="1500" spc="10" dirty="0">
                <a:latin typeface="Arial"/>
                <a:cs typeface="Arial"/>
              </a:rPr>
              <a:t>after the </a:t>
            </a:r>
            <a:r>
              <a:rPr sz="1500" spc="15" dirty="0">
                <a:latin typeface="Arial"/>
                <a:cs typeface="Arial"/>
              </a:rPr>
              <a:t>end </a:t>
            </a:r>
            <a:r>
              <a:rPr sz="1500" spc="10" dirty="0">
                <a:latin typeface="Arial"/>
                <a:cs typeface="Arial"/>
              </a:rPr>
              <a:t>of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statement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period.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4639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0" dirty="0"/>
              <a:t> </a:t>
            </a:r>
            <a:r>
              <a:rPr spc="35" dirty="0"/>
              <a:t>8.11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1170" y="851293"/>
            <a:ext cx="5502275" cy="2867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2710">
              <a:lnSpc>
                <a:spcPct val="103200"/>
              </a:lnSpc>
            </a:pPr>
            <a:r>
              <a:rPr sz="1250" spc="10" dirty="0">
                <a:latin typeface="Arial"/>
                <a:cs typeface="Arial"/>
              </a:rPr>
              <a:t>In </a:t>
            </a:r>
            <a:r>
              <a:rPr sz="1250" spc="15" dirty="0">
                <a:latin typeface="Arial"/>
                <a:cs typeface="Arial"/>
              </a:rPr>
              <a:t>How </a:t>
            </a:r>
            <a:r>
              <a:rPr sz="1250" spc="10" dirty="0">
                <a:latin typeface="Arial"/>
                <a:cs typeface="Arial"/>
              </a:rPr>
              <a:t>To 3.1, the </a:t>
            </a:r>
            <a:r>
              <a:rPr sz="1250" spc="10" dirty="0">
                <a:latin typeface="Courier" charset="0"/>
                <a:cs typeface="Courier" charset="0"/>
              </a:rPr>
              <a:t>CashRegister </a:t>
            </a:r>
            <a:r>
              <a:rPr sz="1250" spc="10" dirty="0">
                <a:latin typeface="Arial"/>
                <a:cs typeface="Arial"/>
              </a:rPr>
              <a:t>class does not have a  </a:t>
            </a:r>
            <a:r>
              <a:rPr sz="1250" spc="10" dirty="0">
                <a:latin typeface="Courier" charset="0"/>
                <a:cs typeface="Courier" charset="0"/>
              </a:rPr>
              <a:t>getTotalPurchase</a:t>
            </a:r>
            <a:r>
              <a:rPr sz="1250" spc="-340" dirty="0">
                <a:latin typeface="Courier" charset="0"/>
                <a:cs typeface="Courier" charset="0"/>
              </a:rPr>
              <a:t> </a:t>
            </a:r>
            <a:r>
              <a:rPr sz="1250" spc="10" dirty="0">
                <a:latin typeface="Arial"/>
                <a:cs typeface="Arial"/>
              </a:rPr>
              <a:t>method. Instead, you have to </a:t>
            </a:r>
            <a:r>
              <a:rPr sz="1250" spc="5" dirty="0">
                <a:latin typeface="Arial"/>
                <a:cs typeface="Arial"/>
              </a:rPr>
              <a:t>call </a:t>
            </a:r>
            <a:r>
              <a:rPr sz="1250" spc="10" dirty="0">
                <a:latin typeface="Courier" charset="0"/>
                <a:cs typeface="Courier" charset="0"/>
              </a:rPr>
              <a:t>receivePayment  </a:t>
            </a:r>
            <a:r>
              <a:rPr sz="1250" spc="10" dirty="0">
                <a:latin typeface="Arial"/>
                <a:cs typeface="Arial"/>
              </a:rPr>
              <a:t>and then </a:t>
            </a:r>
            <a:r>
              <a:rPr sz="1250" spc="10" dirty="0">
                <a:latin typeface="Courier" charset="0"/>
                <a:cs typeface="Courier" charset="0"/>
              </a:rPr>
              <a:t>giveChange</a:t>
            </a:r>
            <a:r>
              <a:rPr sz="1250" spc="10" dirty="0">
                <a:latin typeface="Arial"/>
                <a:cs typeface="Arial"/>
              </a:rPr>
              <a:t>. Which recommendation of Section 8.2.4 does </a:t>
            </a:r>
            <a:r>
              <a:rPr sz="1250" spc="5" dirty="0">
                <a:latin typeface="Arial"/>
                <a:cs typeface="Arial"/>
              </a:rPr>
              <a:t>this  </a:t>
            </a:r>
            <a:r>
              <a:rPr sz="1250" spc="10" dirty="0">
                <a:latin typeface="Arial"/>
                <a:cs typeface="Arial"/>
              </a:rPr>
              <a:t>design violate? What </a:t>
            </a:r>
            <a:r>
              <a:rPr sz="1250" spc="5" dirty="0">
                <a:latin typeface="Arial"/>
                <a:cs typeface="Arial"/>
              </a:rPr>
              <a:t>is </a:t>
            </a:r>
            <a:r>
              <a:rPr sz="1250" spc="10" dirty="0">
                <a:latin typeface="Arial"/>
                <a:cs typeface="Arial"/>
              </a:rPr>
              <a:t>a better</a:t>
            </a:r>
            <a:r>
              <a:rPr sz="1250" spc="-7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alternative?</a:t>
            </a:r>
            <a:endParaRPr sz="12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</a:pPr>
            <a:endParaRPr sz="1000" dirty="0">
              <a:latin typeface="Times New Roman"/>
              <a:cs typeface="Times New Roman"/>
            </a:endParaRPr>
          </a:p>
          <a:p>
            <a:pPr marL="141605" marR="5080">
              <a:lnSpc>
                <a:spcPct val="119500"/>
              </a:lnSpc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15" dirty="0">
                <a:latin typeface="Arial"/>
                <a:cs typeface="Arial"/>
              </a:rPr>
              <a:t>The </a:t>
            </a:r>
            <a:r>
              <a:rPr sz="1500" spc="15" dirty="0">
                <a:latin typeface="Courier" charset="0"/>
                <a:cs typeface="Courier" charset="0"/>
              </a:rPr>
              <a:t>giveChange</a:t>
            </a:r>
            <a:r>
              <a:rPr sz="1500" spc="-530" dirty="0">
                <a:latin typeface="Courier" charset="0"/>
                <a:cs typeface="Courier" charset="0"/>
              </a:rPr>
              <a:t> </a:t>
            </a:r>
            <a:r>
              <a:rPr sz="1500" spc="15" dirty="0">
                <a:latin typeface="Arial"/>
                <a:cs typeface="Arial"/>
              </a:rPr>
              <a:t>method </a:t>
            </a:r>
            <a:r>
              <a:rPr sz="1500" spc="10" dirty="0">
                <a:latin typeface="Arial"/>
                <a:cs typeface="Arial"/>
              </a:rPr>
              <a:t>is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mutator that returns </a:t>
            </a:r>
            <a:r>
              <a:rPr sz="1500" spc="15" dirty="0">
                <a:latin typeface="Arial"/>
                <a:cs typeface="Arial"/>
              </a:rPr>
              <a:t>a  </a:t>
            </a:r>
            <a:r>
              <a:rPr sz="1500" spc="10" dirty="0">
                <a:latin typeface="Arial"/>
                <a:cs typeface="Arial"/>
              </a:rPr>
              <a:t>value that cannot </a:t>
            </a:r>
            <a:r>
              <a:rPr sz="1500" spc="15" dirty="0">
                <a:latin typeface="Arial"/>
                <a:cs typeface="Arial"/>
              </a:rPr>
              <a:t>be </a:t>
            </a:r>
            <a:r>
              <a:rPr sz="1500" spc="10" dirty="0">
                <a:latin typeface="Arial"/>
                <a:cs typeface="Arial"/>
              </a:rPr>
              <a:t>determined </a:t>
            </a:r>
            <a:r>
              <a:rPr sz="1500" spc="15" dirty="0">
                <a:latin typeface="Arial"/>
                <a:cs typeface="Arial"/>
              </a:rPr>
              <a:t>any </a:t>
            </a:r>
            <a:r>
              <a:rPr sz="1500" spc="10" dirty="0">
                <a:latin typeface="Arial"/>
                <a:cs typeface="Arial"/>
              </a:rPr>
              <a:t>other </a:t>
            </a:r>
            <a:r>
              <a:rPr sz="1500" spc="15" dirty="0">
                <a:latin typeface="Arial"/>
                <a:cs typeface="Arial"/>
              </a:rPr>
              <a:t>way. Here </a:t>
            </a:r>
            <a:r>
              <a:rPr sz="1500" spc="10" dirty="0">
                <a:latin typeface="Arial"/>
                <a:cs typeface="Arial"/>
              </a:rPr>
              <a:t>is </a:t>
            </a:r>
            <a:r>
              <a:rPr sz="1500" spc="15" dirty="0">
                <a:latin typeface="Arial"/>
                <a:cs typeface="Arial"/>
              </a:rPr>
              <a:t>a  </a:t>
            </a:r>
            <a:r>
              <a:rPr sz="1500" spc="10" dirty="0">
                <a:latin typeface="Arial"/>
                <a:cs typeface="Arial"/>
              </a:rPr>
              <a:t>better design. </a:t>
            </a:r>
            <a:r>
              <a:rPr sz="1500" spc="15" dirty="0">
                <a:latin typeface="Arial"/>
                <a:cs typeface="Arial"/>
              </a:rPr>
              <a:t>The </a:t>
            </a:r>
            <a:r>
              <a:rPr sz="1500" spc="15" dirty="0">
                <a:latin typeface="Courier" charset="0"/>
                <a:cs typeface="Courier" charset="0"/>
              </a:rPr>
              <a:t>receivePayment</a:t>
            </a:r>
            <a:r>
              <a:rPr sz="1500" spc="-509" dirty="0">
                <a:latin typeface="Courier" charset="0"/>
                <a:cs typeface="Courier" charset="0"/>
              </a:rPr>
              <a:t> </a:t>
            </a:r>
            <a:r>
              <a:rPr sz="1500" spc="15" dirty="0">
                <a:latin typeface="Arial"/>
                <a:cs typeface="Arial"/>
              </a:rPr>
              <a:t>method </a:t>
            </a:r>
            <a:r>
              <a:rPr sz="1500" spc="10" dirty="0">
                <a:latin typeface="Arial"/>
                <a:cs typeface="Arial"/>
              </a:rPr>
              <a:t>could </a:t>
            </a:r>
            <a:r>
              <a:rPr sz="1500" spc="15" dirty="0">
                <a:latin typeface="Arial"/>
                <a:cs typeface="Arial"/>
              </a:rPr>
              <a:t>decrease  </a:t>
            </a:r>
            <a:r>
              <a:rPr sz="1500" spc="10" dirty="0">
                <a:latin typeface="Arial"/>
                <a:cs typeface="Arial"/>
              </a:rPr>
              <a:t>the </a:t>
            </a:r>
            <a:r>
              <a:rPr sz="1500" spc="15" dirty="0">
                <a:latin typeface="Arial"/>
                <a:cs typeface="Arial"/>
              </a:rPr>
              <a:t>purchase </a:t>
            </a:r>
            <a:r>
              <a:rPr sz="1500" spc="10" dirty="0">
                <a:latin typeface="Arial"/>
                <a:cs typeface="Arial"/>
              </a:rPr>
              <a:t>instance variable. </a:t>
            </a:r>
            <a:r>
              <a:rPr sz="1500" spc="15" dirty="0">
                <a:latin typeface="Arial"/>
                <a:cs typeface="Arial"/>
              </a:rPr>
              <a:t>Then </a:t>
            </a:r>
            <a:r>
              <a:rPr sz="1500" spc="10" dirty="0">
                <a:latin typeface="Arial"/>
                <a:cs typeface="Arial"/>
              </a:rPr>
              <a:t>the </a:t>
            </a:r>
            <a:r>
              <a:rPr sz="1500" spc="15" dirty="0">
                <a:latin typeface="Arial"/>
                <a:cs typeface="Arial"/>
              </a:rPr>
              <a:t>program </a:t>
            </a:r>
            <a:r>
              <a:rPr sz="1500" spc="10" dirty="0">
                <a:latin typeface="Arial"/>
                <a:cs typeface="Arial"/>
              </a:rPr>
              <a:t>user </a:t>
            </a:r>
            <a:r>
              <a:rPr sz="1500" spc="15" dirty="0">
                <a:latin typeface="Arial"/>
                <a:cs typeface="Arial"/>
              </a:rPr>
              <a:t>would  </a:t>
            </a:r>
            <a:r>
              <a:rPr sz="1500" spc="10" dirty="0">
                <a:latin typeface="Arial"/>
                <a:cs typeface="Arial"/>
              </a:rPr>
              <a:t>call </a:t>
            </a:r>
            <a:r>
              <a:rPr sz="1500" spc="15" dirty="0">
                <a:latin typeface="Courier" charset="0"/>
                <a:cs typeface="Courier" charset="0"/>
              </a:rPr>
              <a:t>receivePayment</a:t>
            </a:r>
            <a:r>
              <a:rPr sz="1500" spc="15" dirty="0">
                <a:latin typeface="Arial"/>
                <a:cs typeface="Arial"/>
              </a:rPr>
              <a:t>, </a:t>
            </a:r>
            <a:r>
              <a:rPr sz="1500" spc="10" dirty="0">
                <a:latin typeface="Arial"/>
                <a:cs typeface="Arial"/>
              </a:rPr>
              <a:t>determine the </a:t>
            </a:r>
            <a:r>
              <a:rPr sz="1500" spc="15" dirty="0">
                <a:latin typeface="Arial"/>
                <a:cs typeface="Arial"/>
              </a:rPr>
              <a:t>change by </a:t>
            </a:r>
            <a:r>
              <a:rPr sz="1500" spc="10" dirty="0">
                <a:latin typeface="Arial"/>
                <a:cs typeface="Arial"/>
              </a:rPr>
              <a:t>calling  </a:t>
            </a:r>
            <a:r>
              <a:rPr sz="1500" spc="15" dirty="0">
                <a:latin typeface="Courier" charset="0"/>
                <a:cs typeface="Courier" charset="0"/>
              </a:rPr>
              <a:t>getAmountDue</a:t>
            </a:r>
            <a:r>
              <a:rPr sz="1500" spc="15" dirty="0">
                <a:latin typeface="Arial"/>
                <a:cs typeface="Arial"/>
              </a:rPr>
              <a:t>, and </a:t>
            </a:r>
            <a:r>
              <a:rPr sz="1500" spc="10" dirty="0">
                <a:latin typeface="Arial"/>
                <a:cs typeface="Arial"/>
              </a:rPr>
              <a:t>call the clear </a:t>
            </a:r>
            <a:r>
              <a:rPr sz="1500" spc="15" dirty="0">
                <a:latin typeface="Arial"/>
                <a:cs typeface="Arial"/>
              </a:rPr>
              <a:t>method </a:t>
            </a:r>
            <a:r>
              <a:rPr sz="1500" spc="10" dirty="0">
                <a:latin typeface="Arial"/>
                <a:cs typeface="Arial"/>
              </a:rPr>
              <a:t>to reset the </a:t>
            </a:r>
            <a:r>
              <a:rPr sz="1500" spc="15" dirty="0">
                <a:latin typeface="Arial"/>
                <a:cs typeface="Arial"/>
              </a:rPr>
              <a:t>cash  </a:t>
            </a:r>
            <a:r>
              <a:rPr sz="1500" spc="10" dirty="0">
                <a:latin typeface="Arial"/>
                <a:cs typeface="Arial"/>
              </a:rPr>
              <a:t>register for the next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sale.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4207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0" dirty="0"/>
              <a:t> </a:t>
            </a:r>
            <a:r>
              <a:rPr spc="35" dirty="0"/>
              <a:t>8.12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414" y="821993"/>
            <a:ext cx="6001385" cy="1239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700"/>
              </a:lnSpc>
            </a:pPr>
            <a:r>
              <a:rPr sz="1250" spc="10" dirty="0">
                <a:latin typeface="Arial"/>
                <a:cs typeface="Arial"/>
              </a:rPr>
              <a:t>In the example </a:t>
            </a:r>
            <a:r>
              <a:rPr sz="1250" spc="5" dirty="0">
                <a:latin typeface="Arial"/>
                <a:cs typeface="Arial"/>
              </a:rPr>
              <a:t>in </a:t>
            </a:r>
            <a:r>
              <a:rPr sz="1250" spc="10" dirty="0">
                <a:latin typeface="Arial"/>
                <a:cs typeface="Arial"/>
              </a:rPr>
              <a:t>Section 8.3.3, why </a:t>
            </a:r>
            <a:r>
              <a:rPr sz="1250" spc="5" dirty="0">
                <a:latin typeface="Arial"/>
                <a:cs typeface="Arial"/>
              </a:rPr>
              <a:t>is </a:t>
            </a:r>
            <a:r>
              <a:rPr sz="1250" spc="10" dirty="0">
                <a:latin typeface="Arial"/>
                <a:cs typeface="Arial"/>
              </a:rPr>
              <a:t>the </a:t>
            </a:r>
            <a:r>
              <a:rPr sz="1250" spc="10" dirty="0">
                <a:latin typeface="Courier" charset="0"/>
                <a:cs typeface="Courier" charset="0"/>
              </a:rPr>
              <a:t>add</a:t>
            </a:r>
            <a:r>
              <a:rPr sz="1250" spc="-420" dirty="0">
                <a:latin typeface="Courier" charset="0"/>
                <a:cs typeface="Courier" charset="0"/>
              </a:rPr>
              <a:t> </a:t>
            </a:r>
            <a:r>
              <a:rPr sz="1250" spc="10" dirty="0">
                <a:latin typeface="Arial"/>
                <a:cs typeface="Arial"/>
              </a:rPr>
              <a:t>method required? That </a:t>
            </a:r>
            <a:r>
              <a:rPr sz="1250" spc="5" dirty="0">
                <a:latin typeface="Arial"/>
                <a:cs typeface="Arial"/>
              </a:rPr>
              <a:t>is, </a:t>
            </a:r>
            <a:r>
              <a:rPr sz="1250" spc="10" dirty="0">
                <a:latin typeface="Arial"/>
                <a:cs typeface="Arial"/>
              </a:rPr>
              <a:t>why can’t  the user of a </a:t>
            </a:r>
            <a:r>
              <a:rPr sz="1250" spc="10" dirty="0">
                <a:latin typeface="Courier" charset="0"/>
                <a:cs typeface="Courier" charset="0"/>
              </a:rPr>
              <a:t>Question </a:t>
            </a:r>
            <a:r>
              <a:rPr sz="1250" spc="10" dirty="0">
                <a:latin typeface="Arial"/>
                <a:cs typeface="Arial"/>
              </a:rPr>
              <a:t>object </a:t>
            </a:r>
            <a:r>
              <a:rPr sz="1250" spc="5" dirty="0">
                <a:latin typeface="Arial"/>
                <a:cs typeface="Arial"/>
              </a:rPr>
              <a:t>just call </a:t>
            </a:r>
            <a:r>
              <a:rPr sz="1250" spc="10" dirty="0">
                <a:latin typeface="Arial"/>
                <a:cs typeface="Arial"/>
              </a:rPr>
              <a:t>the add method of the  </a:t>
            </a:r>
            <a:r>
              <a:rPr sz="1250" spc="10" dirty="0">
                <a:latin typeface="Courier" charset="0"/>
                <a:cs typeface="Courier" charset="0"/>
              </a:rPr>
              <a:t>ArrayList&lt;String&gt;</a:t>
            </a:r>
            <a:r>
              <a:rPr sz="1250" spc="-425" dirty="0">
                <a:latin typeface="Courier" charset="0"/>
                <a:cs typeface="Courier" charset="0"/>
              </a:rPr>
              <a:t> </a:t>
            </a:r>
            <a:r>
              <a:rPr sz="1250" spc="10" dirty="0">
                <a:latin typeface="Arial"/>
                <a:cs typeface="Arial"/>
              </a:rPr>
              <a:t>class?</a:t>
            </a:r>
            <a:endParaRPr sz="1250" dirty="0">
              <a:latin typeface="Arial"/>
              <a:cs typeface="Arial"/>
            </a:endParaRPr>
          </a:p>
          <a:p>
            <a:pPr marL="303530" marR="786130">
              <a:lnSpc>
                <a:spcPct val="117600"/>
              </a:lnSpc>
              <a:spcBef>
                <a:spcPts val="665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15" dirty="0">
                <a:latin typeface="Arial"/>
                <a:cs typeface="Arial"/>
              </a:rPr>
              <a:t>The </a:t>
            </a:r>
            <a:r>
              <a:rPr sz="1500" spc="15" dirty="0">
                <a:latin typeface="Courier" charset="0"/>
                <a:cs typeface="Courier" charset="0"/>
              </a:rPr>
              <a:t>ArrayList&lt;String&gt;</a:t>
            </a:r>
            <a:r>
              <a:rPr sz="1500" spc="-500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instance variable is  private, </a:t>
            </a:r>
            <a:r>
              <a:rPr sz="1500" spc="15" dirty="0">
                <a:latin typeface="Arial"/>
                <a:cs typeface="Arial"/>
              </a:rPr>
              <a:t>and </a:t>
            </a:r>
            <a:r>
              <a:rPr sz="1500" spc="10" dirty="0">
                <a:latin typeface="Arial"/>
                <a:cs typeface="Arial"/>
              </a:rPr>
              <a:t>the class users cannot </a:t>
            </a:r>
            <a:r>
              <a:rPr sz="1500" spc="15" dirty="0">
                <a:latin typeface="Arial"/>
                <a:cs typeface="Arial"/>
              </a:rPr>
              <a:t>acccess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it.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5045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0" dirty="0"/>
              <a:t> </a:t>
            </a:r>
            <a:r>
              <a:rPr spc="35" dirty="0"/>
              <a:t>8.13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10" dirty="0"/>
              <a:t>Suppose </a:t>
            </a:r>
            <a:r>
              <a:rPr spc="15" dirty="0"/>
              <a:t>we </a:t>
            </a:r>
            <a:r>
              <a:rPr spc="10" dirty="0"/>
              <a:t>want to enhance the </a:t>
            </a:r>
            <a:r>
              <a:rPr spc="10" dirty="0">
                <a:latin typeface="Courier" charset="0"/>
                <a:cs typeface="Courier" charset="0"/>
              </a:rPr>
              <a:t>CashRegister</a:t>
            </a:r>
            <a:r>
              <a:rPr spc="-434" dirty="0">
                <a:latin typeface="Courier" charset="0"/>
                <a:cs typeface="Courier" charset="0"/>
              </a:rPr>
              <a:t> </a:t>
            </a:r>
            <a:r>
              <a:rPr spc="10" dirty="0"/>
              <a:t>class </a:t>
            </a:r>
            <a:r>
              <a:rPr spc="5" dirty="0"/>
              <a:t>in </a:t>
            </a:r>
            <a:r>
              <a:rPr spc="15" dirty="0"/>
              <a:t>How </a:t>
            </a:r>
            <a:r>
              <a:rPr spc="10" dirty="0"/>
              <a:t>To 3.1 to track the  prices of </a:t>
            </a:r>
            <a:r>
              <a:rPr spc="5" dirty="0"/>
              <a:t>all </a:t>
            </a:r>
            <a:r>
              <a:rPr spc="10" dirty="0"/>
              <a:t>purchased items </a:t>
            </a:r>
            <a:r>
              <a:rPr spc="5" dirty="0"/>
              <a:t>for printing </a:t>
            </a:r>
            <a:r>
              <a:rPr spc="10" dirty="0"/>
              <a:t>a </a:t>
            </a:r>
            <a:r>
              <a:rPr spc="5" dirty="0"/>
              <a:t>receipt. </a:t>
            </a:r>
            <a:r>
              <a:rPr spc="10" dirty="0"/>
              <a:t>Which instance variable should  you provide? Which methods should you</a:t>
            </a:r>
            <a:r>
              <a:rPr spc="-30" dirty="0"/>
              <a:t> </a:t>
            </a:r>
            <a:r>
              <a:rPr spc="10" dirty="0"/>
              <a:t>modify?</a:t>
            </a:r>
          </a:p>
          <a:p>
            <a:pPr marL="303530" marR="375285">
              <a:lnSpc>
                <a:spcPct val="119900"/>
              </a:lnSpc>
              <a:spcBef>
                <a:spcPts val="555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15" dirty="0">
                <a:latin typeface="Arial"/>
                <a:cs typeface="Arial"/>
              </a:rPr>
              <a:t>You need </a:t>
            </a:r>
            <a:r>
              <a:rPr sz="1500" spc="10" dirty="0">
                <a:latin typeface="Arial"/>
                <a:cs typeface="Arial"/>
              </a:rPr>
              <a:t>to supply </a:t>
            </a:r>
            <a:r>
              <a:rPr sz="1500" spc="15" dirty="0">
                <a:latin typeface="Arial"/>
                <a:cs typeface="Arial"/>
              </a:rPr>
              <a:t>an </a:t>
            </a:r>
            <a:r>
              <a:rPr sz="1500" spc="10" dirty="0">
                <a:latin typeface="Arial"/>
                <a:cs typeface="Arial"/>
              </a:rPr>
              <a:t>instance variable that </a:t>
            </a:r>
            <a:r>
              <a:rPr sz="1500" spc="15" dirty="0">
                <a:latin typeface="Arial"/>
                <a:cs typeface="Arial"/>
              </a:rPr>
              <a:t>can  </a:t>
            </a:r>
            <a:r>
              <a:rPr sz="1500" spc="10" dirty="0">
                <a:latin typeface="Arial"/>
                <a:cs typeface="Arial"/>
              </a:rPr>
              <a:t>hold the prices for </a:t>
            </a:r>
            <a:r>
              <a:rPr sz="1500" spc="5" dirty="0">
                <a:latin typeface="Arial"/>
                <a:cs typeface="Arial"/>
              </a:rPr>
              <a:t>all </a:t>
            </a:r>
            <a:r>
              <a:rPr sz="1500" spc="15" dirty="0">
                <a:latin typeface="Arial"/>
                <a:cs typeface="Arial"/>
              </a:rPr>
              <a:t>purchased </a:t>
            </a:r>
            <a:r>
              <a:rPr sz="1500" spc="10" dirty="0">
                <a:latin typeface="Arial"/>
                <a:cs typeface="Arial"/>
              </a:rPr>
              <a:t>items. This could </a:t>
            </a:r>
            <a:r>
              <a:rPr sz="1500" spc="15" dirty="0">
                <a:latin typeface="Arial"/>
                <a:cs typeface="Arial"/>
              </a:rPr>
              <a:t>be an  </a:t>
            </a:r>
            <a:r>
              <a:rPr sz="1500" spc="15" dirty="0">
                <a:latin typeface="Courier" charset="0"/>
                <a:cs typeface="Courier" charset="0"/>
              </a:rPr>
              <a:t>ArrayList&lt;Double&gt;</a:t>
            </a:r>
            <a:r>
              <a:rPr sz="1500" spc="-490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or </a:t>
            </a:r>
            <a:r>
              <a:rPr sz="1500" spc="15" dirty="0">
                <a:latin typeface="Courier" charset="0"/>
                <a:cs typeface="Courier" charset="0"/>
              </a:rPr>
              <a:t>ArrayList&lt;String&gt;</a:t>
            </a:r>
            <a:r>
              <a:rPr sz="1500" spc="15" dirty="0">
                <a:latin typeface="Arial"/>
                <a:cs typeface="Arial"/>
              </a:rPr>
              <a:t>, </a:t>
            </a:r>
            <a:r>
              <a:rPr sz="1500" spc="10" dirty="0">
                <a:latin typeface="Arial"/>
                <a:cs typeface="Arial"/>
              </a:rPr>
              <a:t>or </a:t>
            </a:r>
            <a:r>
              <a:rPr sz="1500" spc="5" dirty="0">
                <a:latin typeface="Arial"/>
                <a:cs typeface="Arial"/>
              </a:rPr>
              <a:t>it </a:t>
            </a:r>
            <a:r>
              <a:rPr sz="1500" spc="10" dirty="0">
                <a:latin typeface="Arial"/>
                <a:cs typeface="Arial"/>
              </a:rPr>
              <a:t>could  simply </a:t>
            </a:r>
            <a:r>
              <a:rPr sz="1500" spc="15" dirty="0">
                <a:latin typeface="Arial"/>
                <a:cs typeface="Arial"/>
              </a:rPr>
              <a:t>be a </a:t>
            </a:r>
            <a:r>
              <a:rPr sz="1500" spc="15" dirty="0">
                <a:latin typeface="Courier" charset="0"/>
                <a:cs typeface="Courier" charset="0"/>
              </a:rPr>
              <a:t>String</a:t>
            </a:r>
            <a:r>
              <a:rPr sz="1500" spc="-560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to </a:t>
            </a:r>
            <a:r>
              <a:rPr sz="1500" spc="15" dirty="0">
                <a:latin typeface="Arial"/>
                <a:cs typeface="Arial"/>
              </a:rPr>
              <a:t>which you append </a:t>
            </a:r>
            <a:r>
              <a:rPr sz="1500" spc="10" dirty="0">
                <a:latin typeface="Arial"/>
                <a:cs typeface="Arial"/>
              </a:rPr>
              <a:t>lines. </a:t>
            </a:r>
            <a:r>
              <a:rPr sz="1500" spc="15" dirty="0">
                <a:latin typeface="Arial"/>
                <a:cs typeface="Arial"/>
              </a:rPr>
              <a:t>The </a:t>
            </a:r>
            <a:r>
              <a:rPr sz="1500" spc="10" dirty="0">
                <a:latin typeface="Arial"/>
                <a:cs typeface="Arial"/>
              </a:rPr>
              <a:t>instance  variable </a:t>
            </a:r>
            <a:r>
              <a:rPr sz="1500" spc="15" dirty="0">
                <a:latin typeface="Arial"/>
                <a:cs typeface="Arial"/>
              </a:rPr>
              <a:t>needs </a:t>
            </a:r>
            <a:r>
              <a:rPr sz="1500" spc="10" dirty="0">
                <a:latin typeface="Arial"/>
                <a:cs typeface="Arial"/>
              </a:rPr>
              <a:t>to </a:t>
            </a:r>
            <a:r>
              <a:rPr sz="1500" spc="15" dirty="0">
                <a:latin typeface="Arial"/>
                <a:cs typeface="Arial"/>
              </a:rPr>
              <a:t>be updated </a:t>
            </a:r>
            <a:r>
              <a:rPr sz="1500" spc="10" dirty="0">
                <a:latin typeface="Arial"/>
                <a:cs typeface="Arial"/>
              </a:rPr>
              <a:t>in the </a:t>
            </a:r>
            <a:r>
              <a:rPr sz="1500" spc="15" dirty="0">
                <a:latin typeface="Courier" charset="0"/>
                <a:cs typeface="Courier" charset="0"/>
              </a:rPr>
              <a:t>recordPurchase  </a:t>
            </a:r>
            <a:r>
              <a:rPr sz="1500" spc="15" dirty="0">
                <a:latin typeface="Arial"/>
                <a:cs typeface="Arial"/>
              </a:rPr>
              <a:t>method. You </a:t>
            </a:r>
            <a:r>
              <a:rPr sz="1500" spc="10" dirty="0">
                <a:latin typeface="Arial"/>
                <a:cs typeface="Arial"/>
              </a:rPr>
              <a:t>also </a:t>
            </a:r>
            <a:r>
              <a:rPr sz="1500" spc="15" dirty="0">
                <a:latin typeface="Arial"/>
                <a:cs typeface="Arial"/>
              </a:rPr>
              <a:t>need a method </a:t>
            </a:r>
            <a:r>
              <a:rPr sz="1500" spc="10" dirty="0">
                <a:latin typeface="Arial"/>
                <a:cs typeface="Arial"/>
              </a:rPr>
              <a:t>that returns the</a:t>
            </a:r>
            <a:r>
              <a:rPr sz="1500" spc="-7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receipt.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4613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0" dirty="0"/>
              <a:t> </a:t>
            </a:r>
            <a:r>
              <a:rPr spc="35" dirty="0"/>
              <a:t>8.14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49414" y="831785"/>
            <a:ext cx="6016371" cy="1743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10" dirty="0"/>
              <a:t>Consider an </a:t>
            </a:r>
            <a:r>
              <a:rPr spc="10" dirty="0">
                <a:latin typeface="Courier" charset="0"/>
                <a:cs typeface="Courier" charset="0"/>
              </a:rPr>
              <a:t>Employee </a:t>
            </a:r>
            <a:r>
              <a:rPr spc="10" dirty="0"/>
              <a:t>class with properties </a:t>
            </a:r>
            <a:r>
              <a:rPr spc="5" dirty="0"/>
              <a:t>for </a:t>
            </a:r>
            <a:r>
              <a:rPr spc="10" dirty="0"/>
              <a:t>tax ID number and salary. Which  of these properties should have only a getter method, and which should have</a:t>
            </a:r>
            <a:r>
              <a:rPr spc="-50" dirty="0"/>
              <a:t> </a:t>
            </a:r>
            <a:r>
              <a:rPr spc="10" dirty="0"/>
              <a:t>getter  and setter</a:t>
            </a:r>
            <a:r>
              <a:rPr spc="-70" dirty="0"/>
              <a:t> </a:t>
            </a:r>
            <a:r>
              <a:rPr spc="10" dirty="0"/>
              <a:t>methods?</a:t>
            </a:r>
          </a:p>
          <a:p>
            <a:pPr marL="303530" marR="395605">
              <a:lnSpc>
                <a:spcPct val="117600"/>
              </a:lnSpc>
              <a:spcBef>
                <a:spcPts val="595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15" dirty="0">
                <a:latin typeface="Arial"/>
                <a:cs typeface="Arial"/>
              </a:rPr>
              <a:t>The </a:t>
            </a:r>
            <a:r>
              <a:rPr sz="1500" spc="10" dirty="0">
                <a:latin typeface="Arial"/>
                <a:cs typeface="Arial"/>
              </a:rPr>
              <a:t>tax ID of </a:t>
            </a:r>
            <a:r>
              <a:rPr sz="1500" spc="15" dirty="0">
                <a:latin typeface="Arial"/>
                <a:cs typeface="Arial"/>
              </a:rPr>
              <a:t>an employee does </a:t>
            </a:r>
            <a:r>
              <a:rPr sz="1500" spc="10" dirty="0">
                <a:latin typeface="Arial"/>
                <a:cs typeface="Arial"/>
              </a:rPr>
              <a:t>not change, </a:t>
            </a:r>
            <a:r>
              <a:rPr sz="1500" spc="15" dirty="0">
                <a:latin typeface="Arial"/>
                <a:cs typeface="Arial"/>
              </a:rPr>
              <a:t>and</a:t>
            </a:r>
            <a:r>
              <a:rPr sz="1500" spc="-7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no  </a:t>
            </a:r>
            <a:r>
              <a:rPr sz="1500" spc="10" dirty="0">
                <a:latin typeface="Arial"/>
                <a:cs typeface="Arial"/>
              </a:rPr>
              <a:t>setter </a:t>
            </a:r>
            <a:r>
              <a:rPr sz="1500" spc="15" dirty="0">
                <a:latin typeface="Arial"/>
                <a:cs typeface="Arial"/>
              </a:rPr>
              <a:t>method </a:t>
            </a:r>
            <a:r>
              <a:rPr sz="1500" spc="10" dirty="0">
                <a:latin typeface="Arial"/>
                <a:cs typeface="Arial"/>
              </a:rPr>
              <a:t>should </a:t>
            </a:r>
            <a:r>
              <a:rPr sz="1500" spc="15" dirty="0">
                <a:latin typeface="Arial"/>
                <a:cs typeface="Arial"/>
              </a:rPr>
              <a:t>be </a:t>
            </a:r>
            <a:r>
              <a:rPr sz="1500" spc="10" dirty="0">
                <a:latin typeface="Arial"/>
                <a:cs typeface="Arial"/>
              </a:rPr>
              <a:t>supplied. </a:t>
            </a:r>
            <a:r>
              <a:rPr sz="1500" spc="15" dirty="0">
                <a:latin typeface="Arial"/>
                <a:cs typeface="Arial"/>
              </a:rPr>
              <a:t>The </a:t>
            </a:r>
            <a:r>
              <a:rPr sz="1500" spc="10" dirty="0">
                <a:latin typeface="Arial"/>
                <a:cs typeface="Arial"/>
              </a:rPr>
              <a:t>salary of </a:t>
            </a:r>
            <a:r>
              <a:rPr sz="1500" spc="15" dirty="0">
                <a:latin typeface="Arial"/>
                <a:cs typeface="Arial"/>
              </a:rPr>
              <a:t>an employee  can </a:t>
            </a:r>
            <a:r>
              <a:rPr sz="1500" spc="10" dirty="0">
                <a:latin typeface="Arial"/>
                <a:cs typeface="Arial"/>
              </a:rPr>
              <a:t>change, </a:t>
            </a:r>
            <a:r>
              <a:rPr sz="1500" spc="15" dirty="0">
                <a:latin typeface="Arial"/>
                <a:cs typeface="Arial"/>
              </a:rPr>
              <a:t>and </a:t>
            </a:r>
            <a:r>
              <a:rPr sz="1500" spc="10" dirty="0">
                <a:latin typeface="Arial"/>
                <a:cs typeface="Arial"/>
              </a:rPr>
              <a:t>both getter </a:t>
            </a:r>
            <a:r>
              <a:rPr sz="1500" spc="15" dirty="0">
                <a:latin typeface="Arial"/>
                <a:cs typeface="Arial"/>
              </a:rPr>
              <a:t>and </a:t>
            </a:r>
            <a:r>
              <a:rPr sz="1500" spc="10" dirty="0">
                <a:latin typeface="Arial"/>
                <a:cs typeface="Arial"/>
              </a:rPr>
              <a:t>setter </a:t>
            </a:r>
            <a:r>
              <a:rPr sz="1500" spc="15" dirty="0">
                <a:latin typeface="Arial"/>
                <a:cs typeface="Arial"/>
              </a:rPr>
              <a:t>methods </a:t>
            </a:r>
            <a:r>
              <a:rPr sz="1500" spc="10" dirty="0">
                <a:latin typeface="Arial"/>
                <a:cs typeface="Arial"/>
              </a:rPr>
              <a:t>should </a:t>
            </a:r>
            <a:r>
              <a:rPr sz="1500" spc="15" dirty="0">
                <a:latin typeface="Arial"/>
                <a:cs typeface="Arial"/>
              </a:rPr>
              <a:t>be  </a:t>
            </a:r>
            <a:r>
              <a:rPr sz="1500" spc="10" dirty="0">
                <a:latin typeface="Arial"/>
                <a:cs typeface="Arial"/>
              </a:rPr>
              <a:t>supplied.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28270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5" dirty="0"/>
              <a:t>Discovering</a:t>
            </a:r>
            <a:r>
              <a:rPr spc="20" dirty="0"/>
              <a:t> </a:t>
            </a:r>
            <a:r>
              <a:rPr spc="190" dirty="0"/>
              <a:t>Classes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4040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0682" y="796371"/>
            <a:ext cx="5109210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600"/>
              </a:lnSpc>
            </a:pPr>
            <a:r>
              <a:rPr sz="1500" spc="10" dirty="0">
                <a:latin typeface="Arial"/>
                <a:cs typeface="Arial"/>
              </a:rPr>
              <a:t>Actors (end in -er, -or) </a:t>
            </a:r>
            <a:r>
              <a:rPr sz="1500" spc="25" dirty="0">
                <a:latin typeface="Arial"/>
                <a:cs typeface="Arial"/>
              </a:rPr>
              <a:t>— </a:t>
            </a:r>
            <a:r>
              <a:rPr sz="1500" spc="10" dirty="0">
                <a:latin typeface="Arial"/>
                <a:cs typeface="Arial"/>
              </a:rPr>
              <a:t>objects </a:t>
            </a:r>
            <a:r>
              <a:rPr sz="1500" spc="15" dirty="0">
                <a:latin typeface="Arial"/>
                <a:cs typeface="Arial"/>
              </a:rPr>
              <a:t>do some </a:t>
            </a:r>
            <a:r>
              <a:rPr sz="1500" spc="10" dirty="0">
                <a:latin typeface="Arial"/>
                <a:cs typeface="Arial"/>
              </a:rPr>
              <a:t>kinds of </a:t>
            </a:r>
            <a:r>
              <a:rPr sz="1500" spc="15" dirty="0">
                <a:latin typeface="Arial"/>
                <a:cs typeface="Arial"/>
              </a:rPr>
              <a:t>work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for  you: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239" y="1421602"/>
            <a:ext cx="5280660" cy="336631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Scanner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Random // Better name:</a:t>
            </a:r>
            <a:r>
              <a:rPr sz="900" spc="-7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RandomNumberGenerator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3498" y="199817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0682" y="1854146"/>
            <a:ext cx="4537710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600"/>
              </a:lnSpc>
            </a:pPr>
            <a:r>
              <a:rPr sz="1500" spc="10" dirty="0">
                <a:latin typeface="Arial"/>
                <a:cs typeface="Arial"/>
              </a:rPr>
              <a:t>Utility classes </a:t>
            </a:r>
            <a:r>
              <a:rPr sz="1500" spc="25" dirty="0">
                <a:latin typeface="Arial"/>
                <a:cs typeface="Arial"/>
              </a:rPr>
              <a:t>— </a:t>
            </a:r>
            <a:r>
              <a:rPr sz="1500" spc="15" dirty="0">
                <a:latin typeface="Arial"/>
                <a:cs typeface="Arial"/>
              </a:rPr>
              <a:t>no </a:t>
            </a:r>
            <a:r>
              <a:rPr sz="1500" spc="10" dirty="0">
                <a:latin typeface="Arial"/>
                <a:cs typeface="Arial"/>
              </a:rPr>
              <a:t>objects, only static </a:t>
            </a:r>
            <a:r>
              <a:rPr sz="1500" spc="15" dirty="0">
                <a:latin typeface="Arial"/>
                <a:cs typeface="Arial"/>
              </a:rPr>
              <a:t>methods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and  </a:t>
            </a:r>
            <a:r>
              <a:rPr sz="1500" spc="10" dirty="0">
                <a:latin typeface="Arial"/>
                <a:cs typeface="Arial"/>
              </a:rPr>
              <a:t>constants: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1239" y="2488047"/>
            <a:ext cx="5280660" cy="198131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Math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3498" y="2934567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3498" y="3255368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3498" y="3862288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40682" y="2830771"/>
            <a:ext cx="5284470" cy="1453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Program </a:t>
            </a:r>
            <a:r>
              <a:rPr sz="1500" spc="10" dirty="0">
                <a:latin typeface="Arial"/>
                <a:cs typeface="Arial"/>
              </a:rPr>
              <a:t>starters: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class with only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5" dirty="0">
                <a:latin typeface="Courier" charset="0"/>
                <a:cs typeface="Courier" charset="0"/>
              </a:rPr>
              <a:t>main</a:t>
            </a:r>
            <a:r>
              <a:rPr sz="1500" spc="-545" dirty="0">
                <a:latin typeface="Courier" charset="0"/>
                <a:cs typeface="Courier" charset="0"/>
              </a:rPr>
              <a:t> </a:t>
            </a:r>
            <a:r>
              <a:rPr sz="1500" spc="15" dirty="0">
                <a:latin typeface="Arial"/>
                <a:cs typeface="Arial"/>
              </a:rPr>
              <a:t>method</a:t>
            </a:r>
            <a:endParaRPr sz="1500" dirty="0">
              <a:latin typeface="Arial"/>
              <a:cs typeface="Arial"/>
            </a:endParaRPr>
          </a:p>
          <a:p>
            <a:pPr marL="12700" marR="49530">
              <a:lnSpc>
                <a:spcPct val="121400"/>
              </a:lnSpc>
              <a:spcBef>
                <a:spcPts val="340"/>
              </a:spcBef>
            </a:pPr>
            <a:r>
              <a:rPr sz="1500" spc="15" dirty="0">
                <a:latin typeface="Arial"/>
                <a:cs typeface="Arial"/>
              </a:rPr>
              <a:t>The </a:t>
            </a:r>
            <a:r>
              <a:rPr sz="1500" spc="10" dirty="0">
                <a:latin typeface="Arial"/>
                <a:cs typeface="Arial"/>
              </a:rPr>
              <a:t>class </a:t>
            </a:r>
            <a:r>
              <a:rPr sz="1500" spc="15" dirty="0">
                <a:latin typeface="Arial"/>
                <a:cs typeface="Arial"/>
              </a:rPr>
              <a:t>name </a:t>
            </a:r>
            <a:r>
              <a:rPr sz="1500" spc="10" dirty="0">
                <a:latin typeface="Arial"/>
                <a:cs typeface="Arial"/>
              </a:rPr>
              <a:t>should indicate </a:t>
            </a:r>
            <a:r>
              <a:rPr sz="1500" spc="15" dirty="0">
                <a:latin typeface="Arial"/>
                <a:cs typeface="Arial"/>
              </a:rPr>
              <a:t>what </a:t>
            </a:r>
            <a:r>
              <a:rPr sz="1500" spc="10" dirty="0">
                <a:latin typeface="Arial"/>
                <a:cs typeface="Arial"/>
              </a:rPr>
              <a:t>objects of the class will  do: </a:t>
            </a:r>
            <a:r>
              <a:rPr sz="1500" spc="15" dirty="0">
                <a:latin typeface="Courier" charset="0"/>
                <a:cs typeface="Courier" charset="0"/>
              </a:rPr>
              <a:t>Paycheck</a:t>
            </a:r>
            <a:r>
              <a:rPr sz="1500" spc="-500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is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better </a:t>
            </a:r>
            <a:r>
              <a:rPr sz="1500" spc="15" dirty="0">
                <a:latin typeface="Arial"/>
                <a:cs typeface="Arial"/>
              </a:rPr>
              <a:t>name </a:t>
            </a:r>
            <a:r>
              <a:rPr sz="1500" spc="10" dirty="0">
                <a:latin typeface="Arial"/>
                <a:cs typeface="Arial"/>
              </a:rPr>
              <a:t>than </a:t>
            </a:r>
            <a:r>
              <a:rPr sz="1500" spc="15" dirty="0">
                <a:latin typeface="Courier" charset="0"/>
                <a:cs typeface="Courier" charset="0"/>
              </a:rPr>
              <a:t>PaycheckProgram.</a:t>
            </a:r>
            <a:endParaRPr sz="1500" dirty="0">
              <a:latin typeface="Courier" charset="0"/>
              <a:cs typeface="Courier" charset="0"/>
            </a:endParaRPr>
          </a:p>
          <a:p>
            <a:pPr marL="12700" marR="5080">
              <a:lnSpc>
                <a:spcPct val="121400"/>
              </a:lnSpc>
              <a:spcBef>
                <a:spcPts val="409"/>
              </a:spcBef>
            </a:pPr>
            <a:r>
              <a:rPr sz="1500" spc="10" dirty="0">
                <a:latin typeface="Arial"/>
                <a:cs typeface="Arial"/>
              </a:rPr>
              <a:t>Don't turn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single operation action into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class: </a:t>
            </a:r>
            <a:r>
              <a:rPr sz="1500" spc="15" dirty="0">
                <a:latin typeface="Courier" charset="0"/>
                <a:cs typeface="Courier" charset="0"/>
              </a:rPr>
              <a:t>Paycheck</a:t>
            </a:r>
            <a:r>
              <a:rPr sz="1500" spc="-495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is 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better </a:t>
            </a:r>
            <a:r>
              <a:rPr sz="1500" spc="15" dirty="0">
                <a:latin typeface="Arial"/>
                <a:cs typeface="Arial"/>
              </a:rPr>
              <a:t>name </a:t>
            </a:r>
            <a:r>
              <a:rPr sz="1500" spc="10" dirty="0">
                <a:latin typeface="Arial"/>
                <a:cs typeface="Arial"/>
              </a:rPr>
              <a:t>than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15" dirty="0">
                <a:latin typeface="Courier" charset="0"/>
                <a:cs typeface="Courier" charset="0"/>
              </a:rPr>
              <a:t>ComputePaycheck</a:t>
            </a:r>
            <a:r>
              <a:rPr sz="1500" spc="15" dirty="0">
                <a:latin typeface="Arial"/>
                <a:cs typeface="Arial"/>
              </a:rPr>
              <a:t>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5451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0" dirty="0"/>
              <a:t> </a:t>
            </a:r>
            <a:r>
              <a:rPr spc="35" dirty="0"/>
              <a:t>8.15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414" y="832191"/>
            <a:ext cx="5888355" cy="156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50" spc="10" dirty="0">
                <a:latin typeface="Arial"/>
                <a:cs typeface="Arial"/>
              </a:rPr>
              <a:t>Suppose the </a:t>
            </a:r>
            <a:r>
              <a:rPr sz="1250" spc="10" dirty="0">
                <a:latin typeface="Courier" charset="0"/>
                <a:cs typeface="Courier" charset="0"/>
              </a:rPr>
              <a:t>setName</a:t>
            </a:r>
            <a:r>
              <a:rPr sz="1250" spc="-409" dirty="0">
                <a:latin typeface="Courier" charset="0"/>
                <a:cs typeface="Courier" charset="0"/>
              </a:rPr>
              <a:t> </a:t>
            </a:r>
            <a:r>
              <a:rPr sz="1250" spc="10" dirty="0">
                <a:latin typeface="Arial"/>
                <a:cs typeface="Arial"/>
              </a:rPr>
              <a:t>method </a:t>
            </a:r>
            <a:r>
              <a:rPr sz="1250" spc="5" dirty="0">
                <a:latin typeface="Arial"/>
                <a:cs typeface="Arial"/>
              </a:rPr>
              <a:t>in </a:t>
            </a:r>
            <a:r>
              <a:rPr sz="1250" spc="10" dirty="0">
                <a:latin typeface="Arial"/>
                <a:cs typeface="Arial"/>
              </a:rPr>
              <a:t>Section 8.3.4 </a:t>
            </a:r>
            <a:r>
              <a:rPr sz="1250" spc="5" dirty="0">
                <a:latin typeface="Arial"/>
                <a:cs typeface="Arial"/>
              </a:rPr>
              <a:t>is </a:t>
            </a:r>
            <a:r>
              <a:rPr sz="1250" spc="10" dirty="0">
                <a:latin typeface="Arial"/>
                <a:cs typeface="Arial"/>
              </a:rPr>
              <a:t>changed so that </a:t>
            </a:r>
            <a:r>
              <a:rPr sz="1250" spc="5" dirty="0">
                <a:latin typeface="Arial"/>
                <a:cs typeface="Arial"/>
              </a:rPr>
              <a:t>it </a:t>
            </a:r>
            <a:r>
              <a:rPr sz="1250" spc="10" dirty="0">
                <a:latin typeface="Arial"/>
                <a:cs typeface="Arial"/>
              </a:rPr>
              <a:t>returns true </a:t>
            </a:r>
            <a:r>
              <a:rPr sz="1250" spc="5" dirty="0">
                <a:latin typeface="Arial"/>
                <a:cs typeface="Arial"/>
              </a:rPr>
              <a:t>if  </a:t>
            </a:r>
            <a:r>
              <a:rPr sz="1250" spc="10" dirty="0">
                <a:latin typeface="Arial"/>
                <a:cs typeface="Arial"/>
              </a:rPr>
              <a:t>the new </a:t>
            </a:r>
            <a:r>
              <a:rPr sz="1250" spc="15" dirty="0">
                <a:latin typeface="Arial"/>
                <a:cs typeface="Arial"/>
              </a:rPr>
              <a:t>name </a:t>
            </a:r>
            <a:r>
              <a:rPr sz="1250" spc="5" dirty="0">
                <a:latin typeface="Arial"/>
                <a:cs typeface="Arial"/>
              </a:rPr>
              <a:t>is set, </a:t>
            </a:r>
            <a:r>
              <a:rPr sz="1250" spc="10" dirty="0">
                <a:latin typeface="Arial"/>
                <a:cs typeface="Arial"/>
              </a:rPr>
              <a:t>false </a:t>
            </a:r>
            <a:r>
              <a:rPr sz="1250" spc="5" dirty="0">
                <a:latin typeface="Arial"/>
                <a:cs typeface="Arial"/>
              </a:rPr>
              <a:t>if </a:t>
            </a:r>
            <a:r>
              <a:rPr sz="1250" spc="10" dirty="0">
                <a:latin typeface="Arial"/>
                <a:cs typeface="Arial"/>
              </a:rPr>
              <a:t>not. </a:t>
            </a:r>
            <a:r>
              <a:rPr sz="1250" spc="5" dirty="0">
                <a:latin typeface="Arial"/>
                <a:cs typeface="Arial"/>
              </a:rPr>
              <a:t>Is this </a:t>
            </a:r>
            <a:r>
              <a:rPr sz="1250" spc="10" dirty="0">
                <a:latin typeface="Arial"/>
                <a:cs typeface="Arial"/>
              </a:rPr>
              <a:t>a good</a:t>
            </a:r>
            <a:r>
              <a:rPr sz="1250" spc="-3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idea?</a:t>
            </a:r>
            <a:endParaRPr sz="1250" dirty="0">
              <a:latin typeface="Arial"/>
              <a:cs typeface="Arial"/>
            </a:endParaRPr>
          </a:p>
          <a:p>
            <a:pPr marL="303530" marR="264795">
              <a:lnSpc>
                <a:spcPct val="118800"/>
              </a:lnSpc>
              <a:spcBef>
                <a:spcPts val="575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10" dirty="0">
                <a:latin typeface="Arial"/>
                <a:cs typeface="Arial"/>
              </a:rPr>
              <a:t>Section 8.2.3 suggests that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setter should return  void, or </a:t>
            </a:r>
            <a:r>
              <a:rPr sz="1500" spc="15" dirty="0">
                <a:latin typeface="Arial"/>
                <a:cs typeface="Arial"/>
              </a:rPr>
              <a:t>perhaps a convenience </a:t>
            </a:r>
            <a:r>
              <a:rPr sz="1500" spc="10" dirty="0">
                <a:latin typeface="Arial"/>
                <a:cs typeface="Arial"/>
              </a:rPr>
              <a:t>value that the user </a:t>
            </a:r>
            <a:r>
              <a:rPr sz="1500" spc="15" dirty="0">
                <a:latin typeface="Arial"/>
                <a:cs typeface="Arial"/>
              </a:rPr>
              <a:t>can </a:t>
            </a:r>
            <a:r>
              <a:rPr sz="1500" spc="10" dirty="0">
                <a:latin typeface="Arial"/>
                <a:cs typeface="Arial"/>
              </a:rPr>
              <a:t>also  determine in </a:t>
            </a:r>
            <a:r>
              <a:rPr sz="1500" spc="15" dirty="0">
                <a:latin typeface="Arial"/>
                <a:cs typeface="Arial"/>
              </a:rPr>
              <a:t>some </a:t>
            </a:r>
            <a:r>
              <a:rPr sz="1500" spc="10" dirty="0">
                <a:latin typeface="Arial"/>
                <a:cs typeface="Arial"/>
              </a:rPr>
              <a:t>other </a:t>
            </a:r>
            <a:r>
              <a:rPr sz="1500" spc="15" dirty="0">
                <a:latin typeface="Arial"/>
                <a:cs typeface="Arial"/>
              </a:rPr>
              <a:t>way. </a:t>
            </a:r>
            <a:r>
              <a:rPr sz="1500" spc="10" dirty="0">
                <a:latin typeface="Arial"/>
                <a:cs typeface="Arial"/>
              </a:rPr>
              <a:t>In this situation, the caller could  </a:t>
            </a:r>
            <a:r>
              <a:rPr sz="1500" spc="15" dirty="0">
                <a:latin typeface="Arial"/>
                <a:cs typeface="Arial"/>
              </a:rPr>
              <a:t>check </a:t>
            </a:r>
            <a:r>
              <a:rPr sz="1500" spc="10" dirty="0">
                <a:latin typeface="Arial"/>
                <a:cs typeface="Arial"/>
              </a:rPr>
              <a:t>whether </a:t>
            </a:r>
            <a:r>
              <a:rPr sz="1500" spc="15" dirty="0">
                <a:latin typeface="Courier" charset="0"/>
                <a:cs typeface="Courier" charset="0"/>
              </a:rPr>
              <a:t>newName</a:t>
            </a:r>
            <a:r>
              <a:rPr sz="1500" spc="-540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is blank, </a:t>
            </a:r>
            <a:r>
              <a:rPr sz="1500" spc="15" dirty="0">
                <a:latin typeface="Arial"/>
                <a:cs typeface="Arial"/>
              </a:rPr>
              <a:t>so </a:t>
            </a:r>
            <a:r>
              <a:rPr sz="1500" spc="10" dirty="0">
                <a:latin typeface="Arial"/>
                <a:cs typeface="Arial"/>
              </a:rPr>
              <a:t>the </a:t>
            </a:r>
            <a:r>
              <a:rPr sz="1500" spc="15" dirty="0">
                <a:latin typeface="Arial"/>
                <a:cs typeface="Arial"/>
              </a:rPr>
              <a:t>change </a:t>
            </a:r>
            <a:r>
              <a:rPr sz="1500" spc="10" dirty="0">
                <a:latin typeface="Arial"/>
                <a:cs typeface="Arial"/>
              </a:rPr>
              <a:t>is fine.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5019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0" dirty="0"/>
              <a:t> </a:t>
            </a:r>
            <a:r>
              <a:rPr spc="35" dirty="0"/>
              <a:t>8.16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49414" y="831785"/>
            <a:ext cx="6016371" cy="12788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10" dirty="0"/>
              <a:t>Look at the </a:t>
            </a:r>
            <a:r>
              <a:rPr spc="10" dirty="0">
                <a:latin typeface="Courier" charset="0"/>
                <a:cs typeface="Courier" charset="0"/>
              </a:rPr>
              <a:t>direction</a:t>
            </a:r>
            <a:r>
              <a:rPr spc="-420" dirty="0">
                <a:latin typeface="Courier" charset="0"/>
                <a:cs typeface="Courier" charset="0"/>
              </a:rPr>
              <a:t> </a:t>
            </a:r>
            <a:r>
              <a:rPr spc="10" dirty="0"/>
              <a:t>instance variable </a:t>
            </a:r>
            <a:r>
              <a:rPr spc="5" dirty="0"/>
              <a:t>in </a:t>
            </a:r>
            <a:r>
              <a:rPr spc="10" dirty="0"/>
              <a:t>the bug example </a:t>
            </a:r>
            <a:r>
              <a:rPr spc="5" dirty="0"/>
              <a:t>in </a:t>
            </a:r>
            <a:r>
              <a:rPr spc="10" dirty="0"/>
              <a:t>Section 8.3.6. This  </a:t>
            </a:r>
            <a:r>
              <a:rPr spc="5" dirty="0"/>
              <a:t>is </a:t>
            </a:r>
            <a:r>
              <a:rPr spc="10" dirty="0"/>
              <a:t>an example of which</a:t>
            </a:r>
            <a:r>
              <a:rPr spc="-60" dirty="0"/>
              <a:t> </a:t>
            </a:r>
            <a:r>
              <a:rPr spc="10" dirty="0"/>
              <a:t>pattern?</a:t>
            </a:r>
          </a:p>
          <a:p>
            <a:pPr marL="303530" marR="459105">
              <a:lnSpc>
                <a:spcPct val="117600"/>
              </a:lnSpc>
              <a:spcBef>
                <a:spcPts val="595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5" dirty="0">
                <a:latin typeface="Arial"/>
                <a:cs typeface="Arial"/>
              </a:rPr>
              <a:t>It </a:t>
            </a:r>
            <a:r>
              <a:rPr sz="1500" spc="10" dirty="0">
                <a:latin typeface="Arial"/>
                <a:cs typeface="Arial"/>
              </a:rPr>
              <a:t>is </a:t>
            </a:r>
            <a:r>
              <a:rPr sz="1500" spc="15" dirty="0">
                <a:latin typeface="Arial"/>
                <a:cs typeface="Arial"/>
              </a:rPr>
              <a:t>an example </a:t>
            </a:r>
            <a:r>
              <a:rPr sz="1500" spc="10" dirty="0">
                <a:latin typeface="Arial"/>
                <a:cs typeface="Arial"/>
              </a:rPr>
              <a:t>of the “state pattern” described in  Section 8.3.5. </a:t>
            </a:r>
            <a:r>
              <a:rPr sz="1500" spc="15" dirty="0">
                <a:latin typeface="Arial"/>
                <a:cs typeface="Arial"/>
              </a:rPr>
              <a:t>The </a:t>
            </a:r>
            <a:r>
              <a:rPr sz="1500" spc="10" dirty="0">
                <a:latin typeface="Arial"/>
                <a:cs typeface="Arial"/>
              </a:rPr>
              <a:t>direction is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state that </a:t>
            </a:r>
            <a:r>
              <a:rPr sz="1500" spc="15" dirty="0">
                <a:latin typeface="Arial"/>
                <a:cs typeface="Arial"/>
              </a:rPr>
              <a:t>changes when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the  </a:t>
            </a:r>
            <a:r>
              <a:rPr sz="1500" spc="15" dirty="0">
                <a:latin typeface="Arial"/>
                <a:cs typeface="Arial"/>
              </a:rPr>
              <a:t>bug </a:t>
            </a:r>
            <a:r>
              <a:rPr sz="1500" spc="10" dirty="0">
                <a:latin typeface="Arial"/>
                <a:cs typeface="Arial"/>
              </a:rPr>
              <a:t>turns, </a:t>
            </a:r>
            <a:r>
              <a:rPr sz="1500" spc="15" dirty="0">
                <a:latin typeface="Arial"/>
                <a:cs typeface="Arial"/>
              </a:rPr>
              <a:t>and </a:t>
            </a:r>
            <a:r>
              <a:rPr sz="1500" spc="5" dirty="0">
                <a:latin typeface="Arial"/>
                <a:cs typeface="Arial"/>
              </a:rPr>
              <a:t>it </a:t>
            </a:r>
            <a:r>
              <a:rPr sz="1500" spc="10" dirty="0">
                <a:latin typeface="Arial"/>
                <a:cs typeface="Arial"/>
              </a:rPr>
              <a:t>affects </a:t>
            </a:r>
            <a:r>
              <a:rPr sz="1500" spc="15" dirty="0">
                <a:latin typeface="Arial"/>
                <a:cs typeface="Arial"/>
              </a:rPr>
              <a:t>how </a:t>
            </a:r>
            <a:r>
              <a:rPr sz="1500" spc="10" dirty="0">
                <a:latin typeface="Arial"/>
                <a:cs typeface="Arial"/>
              </a:rPr>
              <a:t>the </a:t>
            </a:r>
            <a:r>
              <a:rPr sz="1500" spc="15" dirty="0">
                <a:latin typeface="Arial"/>
                <a:cs typeface="Arial"/>
              </a:rPr>
              <a:t>bug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moves.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939317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88998"/>
            <a:ext cx="4046220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75" dirty="0"/>
              <a:t>Static </a:t>
            </a:r>
            <a:r>
              <a:rPr spc="130" dirty="0"/>
              <a:t>Variables </a:t>
            </a:r>
            <a:r>
              <a:rPr spc="160" dirty="0"/>
              <a:t>and </a:t>
            </a:r>
            <a:r>
              <a:rPr spc="175" dirty="0"/>
              <a:t>Methods</a:t>
            </a:r>
            <a:r>
              <a:rPr spc="-229" dirty="0"/>
              <a:t> </a:t>
            </a:r>
            <a:r>
              <a:rPr spc="-125" dirty="0"/>
              <a:t>-  </a:t>
            </a:r>
            <a:r>
              <a:rPr spc="130" dirty="0"/>
              <a:t>Variables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1251448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1832357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3498" y="269071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40682" y="1107426"/>
            <a:ext cx="5240020" cy="1727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600"/>
              </a:lnSpc>
            </a:pP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static variable belongs to the class, not to </a:t>
            </a:r>
            <a:r>
              <a:rPr sz="1500" spc="15" dirty="0">
                <a:latin typeface="Arial"/>
                <a:cs typeface="Arial"/>
              </a:rPr>
              <a:t>any </a:t>
            </a:r>
            <a:r>
              <a:rPr sz="1500" spc="10" dirty="0">
                <a:latin typeface="Arial"/>
                <a:cs typeface="Arial"/>
              </a:rPr>
              <a:t>object of the  class.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500" spc="15" dirty="0">
                <a:latin typeface="Arial"/>
                <a:cs typeface="Arial"/>
              </a:rPr>
              <a:t>To </a:t>
            </a:r>
            <a:r>
              <a:rPr sz="1500" spc="10" dirty="0">
                <a:latin typeface="Arial"/>
                <a:cs typeface="Arial"/>
              </a:rPr>
              <a:t>assign </a:t>
            </a:r>
            <a:r>
              <a:rPr sz="1500" spc="15" dirty="0">
                <a:latin typeface="Arial"/>
                <a:cs typeface="Arial"/>
              </a:rPr>
              <a:t>bank </a:t>
            </a:r>
            <a:r>
              <a:rPr sz="1500" spc="10" dirty="0">
                <a:latin typeface="Arial"/>
                <a:cs typeface="Arial"/>
              </a:rPr>
              <a:t>account </a:t>
            </a:r>
            <a:r>
              <a:rPr sz="1500" spc="15" dirty="0">
                <a:latin typeface="Arial"/>
                <a:cs typeface="Arial"/>
              </a:rPr>
              <a:t>numbers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sequentially</a:t>
            </a:r>
            <a:endParaRPr sz="1500" dirty="0">
              <a:latin typeface="Arial"/>
              <a:cs typeface="Arial"/>
            </a:endParaRPr>
          </a:p>
          <a:p>
            <a:pPr marL="361950" marR="196215">
              <a:lnSpc>
                <a:spcPct val="113799"/>
              </a:lnSpc>
              <a:spcBef>
                <a:spcPts val="815"/>
              </a:spcBef>
            </a:pPr>
            <a:r>
              <a:rPr sz="1150" spc="10" dirty="0">
                <a:latin typeface="Arial"/>
                <a:cs typeface="Arial"/>
              </a:rPr>
              <a:t>Have a </a:t>
            </a:r>
            <a:r>
              <a:rPr sz="1150" spc="5" dirty="0">
                <a:latin typeface="Arial"/>
                <a:cs typeface="Arial"/>
              </a:rPr>
              <a:t>single value of </a:t>
            </a:r>
            <a:r>
              <a:rPr sz="1150" spc="10" dirty="0">
                <a:latin typeface="Courier" charset="0"/>
                <a:cs typeface="Courier" charset="0"/>
              </a:rPr>
              <a:t>lastAssignedNumber</a:t>
            </a:r>
            <a:r>
              <a:rPr sz="1150" spc="-340" dirty="0">
                <a:latin typeface="Courier" charset="0"/>
                <a:cs typeface="Courier" charset="0"/>
              </a:rPr>
              <a:t> </a:t>
            </a:r>
            <a:r>
              <a:rPr sz="1150" spc="5" dirty="0">
                <a:latin typeface="Arial"/>
                <a:cs typeface="Arial"/>
              </a:rPr>
              <a:t>that is </a:t>
            </a:r>
            <a:r>
              <a:rPr sz="1150" spc="10" dirty="0">
                <a:latin typeface="Arial"/>
                <a:cs typeface="Arial"/>
              </a:rPr>
              <a:t>a </a:t>
            </a:r>
            <a:r>
              <a:rPr sz="1150" spc="5" dirty="0">
                <a:latin typeface="Arial"/>
                <a:cs typeface="Arial"/>
              </a:rPr>
              <a:t>property of the  class, not </a:t>
            </a:r>
            <a:r>
              <a:rPr sz="1150" spc="10" dirty="0">
                <a:latin typeface="Arial"/>
                <a:cs typeface="Arial"/>
              </a:rPr>
              <a:t>any </a:t>
            </a:r>
            <a:r>
              <a:rPr sz="1150" spc="5" dirty="0">
                <a:latin typeface="Arial"/>
                <a:cs typeface="Arial"/>
              </a:rPr>
              <a:t>object of the</a:t>
            </a:r>
            <a:r>
              <a:rPr sz="1150" spc="-1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class.</a:t>
            </a:r>
            <a:endParaRPr sz="1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Declare </a:t>
            </a:r>
            <a:r>
              <a:rPr sz="1500" spc="5" dirty="0">
                <a:latin typeface="Arial"/>
                <a:cs typeface="Arial"/>
              </a:rPr>
              <a:t>it </a:t>
            </a:r>
            <a:r>
              <a:rPr sz="1500" spc="10" dirty="0">
                <a:latin typeface="Arial"/>
                <a:cs typeface="Arial"/>
              </a:rPr>
              <a:t>using the </a:t>
            </a:r>
            <a:r>
              <a:rPr sz="1500" spc="15" dirty="0">
                <a:latin typeface="Courier" charset="0"/>
                <a:cs typeface="Courier" charset="0"/>
              </a:rPr>
              <a:t>static</a:t>
            </a:r>
            <a:r>
              <a:rPr sz="1500" spc="-484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reserved </a:t>
            </a:r>
            <a:r>
              <a:rPr sz="1500" spc="15" dirty="0">
                <a:latin typeface="Arial"/>
                <a:cs typeface="Arial"/>
              </a:rPr>
              <a:t>word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1239" y="2911808"/>
            <a:ext cx="5280660" cy="1925320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class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BankAccount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4795" marR="3172460">
              <a:lnSpc>
                <a:spcPct val="101099"/>
              </a:lnSpc>
            </a:pPr>
            <a:r>
              <a:rPr sz="900" spc="10" dirty="0">
                <a:latin typeface="Courier" charset="0"/>
                <a:cs typeface="Courier" charset="0"/>
              </a:rPr>
              <a:t>private double balance;  private int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accountNumber;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private static int lastAssignedNumber =</a:t>
            </a:r>
            <a:r>
              <a:rPr sz="900" spc="-50" dirty="0">
                <a:latin typeface="Courier" charset="0"/>
                <a:cs typeface="Courier" charset="0"/>
              </a:rPr>
              <a:t> </a:t>
            </a:r>
            <a:r>
              <a:rPr sz="900" spc="5" dirty="0">
                <a:latin typeface="Courier" charset="0"/>
                <a:cs typeface="Courier" charset="0"/>
              </a:rPr>
              <a:t>1000;</a:t>
            </a:r>
            <a:endParaRPr sz="90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264795">
              <a:lnSpc>
                <a:spcPct val="100000"/>
              </a:lnSpc>
            </a:pPr>
            <a:r>
              <a:rPr sz="900" spc="10" dirty="0">
                <a:latin typeface="Courier" charset="0"/>
                <a:cs typeface="Courier" charset="0"/>
              </a:rPr>
              <a:t>public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BankAccount()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47561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lastAssignedNumber++;</a:t>
            </a:r>
            <a:endParaRPr sz="900" dirty="0">
              <a:latin typeface="Courier" charset="0"/>
              <a:cs typeface="Courier" charset="0"/>
            </a:endParaRPr>
          </a:p>
          <a:p>
            <a:pPr marL="47561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accountNumber =</a:t>
            </a:r>
            <a:r>
              <a:rPr sz="900" spc="-7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lastAssignedNumber;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. .</a:t>
            </a:r>
            <a:r>
              <a:rPr sz="900" spc="-9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.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4993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Static </a:t>
            </a:r>
            <a:r>
              <a:rPr spc="130" dirty="0"/>
              <a:t>Variables </a:t>
            </a:r>
            <a:r>
              <a:rPr spc="160" dirty="0"/>
              <a:t>and</a:t>
            </a:r>
            <a:r>
              <a:rPr spc="-120" dirty="0"/>
              <a:t> </a:t>
            </a:r>
            <a:r>
              <a:rPr spc="175" dirty="0"/>
              <a:t>Methods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5579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155404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3498" y="266384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498" y="331411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0682" y="852006"/>
            <a:ext cx="5338445" cy="2606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Every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15" dirty="0">
                <a:latin typeface="Courier" charset="0"/>
                <a:cs typeface="Courier" charset="0"/>
              </a:rPr>
              <a:t>BankAccount</a:t>
            </a:r>
            <a:r>
              <a:rPr sz="1500" spc="-484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object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has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its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own</a:t>
            </a:r>
            <a:r>
              <a:rPr sz="1500" dirty="0">
                <a:latin typeface="Arial"/>
                <a:cs typeface="Arial"/>
              </a:rPr>
              <a:t> </a:t>
            </a:r>
            <a:r>
              <a:rPr sz="1500" spc="15" dirty="0">
                <a:latin typeface="Courier" charset="0"/>
                <a:cs typeface="Courier" charset="0"/>
              </a:rPr>
              <a:t>balance</a:t>
            </a:r>
            <a:r>
              <a:rPr sz="1500" spc="-484" dirty="0">
                <a:latin typeface="Courier" charset="0"/>
                <a:cs typeface="Courier" charset="0"/>
              </a:rPr>
              <a:t> </a:t>
            </a:r>
            <a:r>
              <a:rPr sz="1500" spc="15" dirty="0">
                <a:latin typeface="Arial"/>
                <a:cs typeface="Arial"/>
              </a:rPr>
              <a:t>and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500" spc="15" dirty="0">
                <a:latin typeface="Courier" charset="0"/>
                <a:cs typeface="Courier" charset="0"/>
              </a:rPr>
              <a:t>accountNumber</a:t>
            </a:r>
            <a:r>
              <a:rPr sz="1500" spc="-495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instance variables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500" spc="10" dirty="0">
                <a:latin typeface="Arial"/>
                <a:cs typeface="Arial"/>
              </a:rPr>
              <a:t>All objects share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single </a:t>
            </a:r>
            <a:r>
              <a:rPr sz="1500" spc="15" dirty="0">
                <a:latin typeface="Arial"/>
                <a:cs typeface="Arial"/>
              </a:rPr>
              <a:t>copy </a:t>
            </a:r>
            <a:r>
              <a:rPr sz="1500" spc="10" dirty="0">
                <a:latin typeface="Arial"/>
                <a:cs typeface="Arial"/>
              </a:rPr>
              <a:t>of the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15" dirty="0">
                <a:latin typeface="Courier" charset="0"/>
                <a:cs typeface="Courier" charset="0"/>
              </a:rPr>
              <a:t>lastAssignedNumber</a:t>
            </a:r>
            <a:endParaRPr sz="15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500" spc="10" dirty="0">
                <a:latin typeface="Arial"/>
                <a:cs typeface="Arial"/>
              </a:rPr>
              <a:t>variable</a:t>
            </a:r>
            <a:endParaRPr sz="1500" dirty="0">
              <a:latin typeface="Arial"/>
              <a:cs typeface="Arial"/>
            </a:endParaRPr>
          </a:p>
          <a:p>
            <a:pPr marL="361950" marR="295910">
              <a:lnSpc>
                <a:spcPct val="113799"/>
              </a:lnSpc>
              <a:spcBef>
                <a:spcPts val="750"/>
              </a:spcBef>
            </a:pPr>
            <a:r>
              <a:rPr sz="1150" spc="5" dirty="0">
                <a:latin typeface="Arial"/>
                <a:cs typeface="Arial"/>
              </a:rPr>
              <a:t>That variable is stored in </a:t>
            </a:r>
            <a:r>
              <a:rPr sz="1150" spc="10" dirty="0">
                <a:latin typeface="Arial"/>
                <a:cs typeface="Arial"/>
              </a:rPr>
              <a:t>a </a:t>
            </a:r>
            <a:r>
              <a:rPr sz="1150" spc="5" dirty="0">
                <a:latin typeface="Arial"/>
                <a:cs typeface="Arial"/>
              </a:rPr>
              <a:t>separate location, outside </a:t>
            </a:r>
            <a:r>
              <a:rPr sz="1150" spc="10" dirty="0">
                <a:latin typeface="Arial"/>
                <a:cs typeface="Arial"/>
              </a:rPr>
              <a:t>any BankAccount  </a:t>
            </a:r>
            <a:r>
              <a:rPr sz="1150" spc="5" dirty="0">
                <a:latin typeface="Arial"/>
                <a:cs typeface="Arial"/>
              </a:rPr>
              <a:t>objects</a:t>
            </a:r>
            <a:endParaRPr sz="1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500" spc="10" dirty="0">
                <a:latin typeface="Arial"/>
                <a:cs typeface="Arial"/>
              </a:rPr>
              <a:t>Static variables should always </a:t>
            </a:r>
            <a:r>
              <a:rPr sz="1500" spc="15" dirty="0">
                <a:latin typeface="Arial"/>
                <a:cs typeface="Arial"/>
              </a:rPr>
              <a:t>be </a:t>
            </a:r>
            <a:r>
              <a:rPr sz="1500" spc="10" dirty="0">
                <a:latin typeface="Arial"/>
                <a:cs typeface="Arial"/>
              </a:rPr>
              <a:t>declared </a:t>
            </a:r>
            <a:r>
              <a:rPr sz="1500" spc="15" dirty="0">
                <a:latin typeface="Arial"/>
                <a:cs typeface="Arial"/>
              </a:rPr>
              <a:t>as </a:t>
            </a:r>
            <a:r>
              <a:rPr sz="1500" spc="10" dirty="0">
                <a:latin typeface="Arial"/>
                <a:cs typeface="Arial"/>
              </a:rPr>
              <a:t>private,</a:t>
            </a:r>
            <a:endParaRPr sz="1500" dirty="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940"/>
              </a:spcBef>
            </a:pPr>
            <a:r>
              <a:rPr sz="1150" spc="5" dirty="0">
                <a:latin typeface="Arial"/>
                <a:cs typeface="Arial"/>
              </a:rPr>
              <a:t>This ensures that </a:t>
            </a:r>
            <a:r>
              <a:rPr sz="1150" spc="10" dirty="0">
                <a:latin typeface="Arial"/>
                <a:cs typeface="Arial"/>
              </a:rPr>
              <a:t>methods </a:t>
            </a:r>
            <a:r>
              <a:rPr sz="1150" spc="5" dirty="0">
                <a:latin typeface="Arial"/>
                <a:cs typeface="Arial"/>
              </a:rPr>
              <a:t>of other classes </a:t>
            </a:r>
            <a:r>
              <a:rPr sz="1150" spc="10" dirty="0">
                <a:latin typeface="Arial"/>
                <a:cs typeface="Arial"/>
              </a:rPr>
              <a:t>do </a:t>
            </a:r>
            <a:r>
              <a:rPr sz="1150" spc="5" dirty="0">
                <a:latin typeface="Arial"/>
                <a:cs typeface="Arial"/>
              </a:rPr>
              <a:t>not </a:t>
            </a:r>
            <a:r>
              <a:rPr sz="1150" spc="10" dirty="0">
                <a:latin typeface="Arial"/>
                <a:cs typeface="Arial"/>
              </a:rPr>
              <a:t>change </a:t>
            </a:r>
            <a:r>
              <a:rPr sz="1150" spc="5" dirty="0">
                <a:latin typeface="Arial"/>
                <a:cs typeface="Arial"/>
              </a:rPr>
              <a:t>their</a:t>
            </a:r>
            <a:r>
              <a:rPr sz="1150" spc="70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values</a:t>
            </a:r>
            <a:endParaRPr sz="1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15" dirty="0">
                <a:latin typeface="Courier" charset="0"/>
                <a:cs typeface="Courier" charset="0"/>
              </a:rPr>
              <a:t>static</a:t>
            </a:r>
            <a:r>
              <a:rPr sz="1500" spc="-505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constants </a:t>
            </a:r>
            <a:r>
              <a:rPr sz="1500" spc="15" dirty="0">
                <a:latin typeface="Arial"/>
                <a:cs typeface="Arial"/>
              </a:rPr>
              <a:t>may be </a:t>
            </a:r>
            <a:r>
              <a:rPr sz="1500" spc="10" dirty="0">
                <a:latin typeface="Arial"/>
                <a:cs typeface="Arial"/>
              </a:rPr>
              <a:t>either private or public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1239" y="3539540"/>
            <a:ext cx="5280660" cy="747641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30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class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BankAccount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static final double OVERDRAFT_FEE =</a:t>
            </a:r>
            <a:r>
              <a:rPr sz="900" spc="-7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29.95;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. .</a:t>
            </a:r>
            <a:r>
              <a:rPr sz="900" spc="-9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.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3498" y="452795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40682" y="4424165"/>
            <a:ext cx="4483735" cy="525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Methods </a:t>
            </a:r>
            <a:r>
              <a:rPr sz="1500" spc="10" dirty="0">
                <a:latin typeface="Arial"/>
                <a:cs typeface="Arial"/>
              </a:rPr>
              <a:t>from </a:t>
            </a:r>
            <a:r>
              <a:rPr sz="1500" spc="15" dirty="0">
                <a:latin typeface="Arial"/>
                <a:cs typeface="Arial"/>
              </a:rPr>
              <a:t>any </a:t>
            </a:r>
            <a:r>
              <a:rPr sz="1500" spc="10" dirty="0">
                <a:latin typeface="Arial"/>
                <a:cs typeface="Arial"/>
              </a:rPr>
              <a:t>class </a:t>
            </a:r>
            <a:r>
              <a:rPr sz="1500" spc="15" dirty="0">
                <a:latin typeface="Arial"/>
                <a:cs typeface="Arial"/>
              </a:rPr>
              <a:t>can </a:t>
            </a:r>
            <a:r>
              <a:rPr sz="1500" spc="10" dirty="0">
                <a:latin typeface="Arial"/>
                <a:cs typeface="Arial"/>
              </a:rPr>
              <a:t>refer to the constant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as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500" spc="15" dirty="0">
                <a:latin typeface="Courier" charset="0"/>
                <a:cs typeface="Courier" charset="0"/>
              </a:rPr>
              <a:t>BankAccount.OVERDRAFT_FEE</a:t>
            </a:r>
            <a:r>
              <a:rPr sz="1500" spc="15" dirty="0">
                <a:latin typeface="Arial"/>
                <a:cs typeface="Arial"/>
              </a:rPr>
              <a:t>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5399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Static </a:t>
            </a:r>
            <a:r>
              <a:rPr spc="130" dirty="0"/>
              <a:t>Variables </a:t>
            </a:r>
            <a:r>
              <a:rPr spc="160" dirty="0"/>
              <a:t>and</a:t>
            </a:r>
            <a:r>
              <a:rPr spc="-120" dirty="0"/>
              <a:t> </a:t>
            </a:r>
            <a:r>
              <a:rPr spc="175" dirty="0"/>
              <a:t>Methods</a:t>
            </a:r>
          </a:p>
        </p:txBody>
      </p:sp>
      <p:sp>
        <p:nvSpPr>
          <p:cNvPr id="4" name="object 4"/>
          <p:cNvSpPr/>
          <p:nvPr/>
        </p:nvSpPr>
        <p:spPr>
          <a:xfrm>
            <a:off x="826832" y="852830"/>
            <a:ext cx="5150002" cy="4265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/>
          <p:cNvSpPr txBox="1"/>
          <p:nvPr/>
        </p:nvSpPr>
        <p:spPr>
          <a:xfrm>
            <a:off x="3311016" y="5118493"/>
            <a:ext cx="3587115" cy="20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spc="10" dirty="0">
                <a:latin typeface="Arial"/>
                <a:cs typeface="Arial"/>
              </a:rPr>
              <a:t>Figure 5 </a:t>
            </a:r>
            <a:r>
              <a:rPr sz="1250" spc="15" dirty="0">
                <a:latin typeface="Arial"/>
                <a:cs typeface="Arial"/>
              </a:rPr>
              <a:t>A </a:t>
            </a:r>
            <a:r>
              <a:rPr sz="1250" spc="10" dirty="0">
                <a:latin typeface="Arial"/>
                <a:cs typeface="Arial"/>
              </a:rPr>
              <a:t>Static Variable and Instance</a:t>
            </a:r>
            <a:r>
              <a:rPr sz="1250" spc="-80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Variables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939265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88947"/>
            <a:ext cx="4046220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75" dirty="0"/>
              <a:t>Static </a:t>
            </a:r>
            <a:r>
              <a:rPr spc="130" dirty="0"/>
              <a:t>Variables </a:t>
            </a:r>
            <a:r>
              <a:rPr spc="160" dirty="0"/>
              <a:t>and </a:t>
            </a:r>
            <a:r>
              <a:rPr spc="175" dirty="0"/>
              <a:t>Methods</a:t>
            </a:r>
            <a:r>
              <a:rPr spc="-229" dirty="0"/>
              <a:t> </a:t>
            </a:r>
            <a:r>
              <a:rPr spc="-125" dirty="0"/>
              <a:t>-  </a:t>
            </a:r>
            <a:r>
              <a:rPr spc="175" dirty="0"/>
              <a:t>Methods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125139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217044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0682" y="1107375"/>
            <a:ext cx="5434330" cy="2445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600"/>
              </a:lnSpc>
            </a:pPr>
            <a:r>
              <a:rPr sz="1500" spc="15" dirty="0">
                <a:latin typeface="Arial"/>
                <a:cs typeface="Arial"/>
              </a:rPr>
              <a:t>Sometimes a </a:t>
            </a:r>
            <a:r>
              <a:rPr sz="1500" spc="10" dirty="0">
                <a:latin typeface="Arial"/>
                <a:cs typeface="Arial"/>
              </a:rPr>
              <a:t>class defines </a:t>
            </a:r>
            <a:r>
              <a:rPr sz="1500" spc="15" dirty="0">
                <a:latin typeface="Arial"/>
                <a:cs typeface="Arial"/>
              </a:rPr>
              <a:t>methods </a:t>
            </a:r>
            <a:r>
              <a:rPr sz="1500" spc="10" dirty="0">
                <a:latin typeface="Arial"/>
                <a:cs typeface="Arial"/>
              </a:rPr>
              <a:t>that are not invoked </a:t>
            </a:r>
            <a:r>
              <a:rPr sz="1500" spc="15" dirty="0">
                <a:latin typeface="Arial"/>
                <a:cs typeface="Arial"/>
              </a:rPr>
              <a:t>on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an  </a:t>
            </a:r>
            <a:r>
              <a:rPr sz="1500" spc="10" dirty="0">
                <a:latin typeface="Arial"/>
                <a:cs typeface="Arial"/>
              </a:rPr>
              <a:t>object</a:t>
            </a:r>
            <a:endParaRPr sz="1500" dirty="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940"/>
              </a:spcBef>
            </a:pPr>
            <a:r>
              <a:rPr sz="1150" spc="5" dirty="0">
                <a:latin typeface="Arial"/>
                <a:cs typeface="Arial"/>
              </a:rPr>
              <a:t>Called </a:t>
            </a:r>
            <a:r>
              <a:rPr sz="1150" spc="10" dirty="0">
                <a:latin typeface="Arial"/>
                <a:cs typeface="Arial"/>
              </a:rPr>
              <a:t>a </a:t>
            </a:r>
            <a:r>
              <a:rPr sz="1150" b="1" spc="5" dirty="0">
                <a:latin typeface="Arial"/>
                <a:cs typeface="Arial"/>
              </a:rPr>
              <a:t>static</a:t>
            </a:r>
            <a:r>
              <a:rPr sz="1150" b="1" spc="-50" dirty="0">
                <a:latin typeface="Arial"/>
                <a:cs typeface="Arial"/>
              </a:rPr>
              <a:t> </a:t>
            </a:r>
            <a:r>
              <a:rPr sz="1150" b="1" spc="10" dirty="0">
                <a:latin typeface="Arial"/>
                <a:cs typeface="Arial"/>
              </a:rPr>
              <a:t>method</a:t>
            </a:r>
            <a:endParaRPr sz="1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Example: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15" dirty="0">
                <a:latin typeface="Courier" charset="0"/>
                <a:cs typeface="Courier" charset="0"/>
              </a:rPr>
              <a:t>sqrt</a:t>
            </a:r>
            <a:r>
              <a:rPr sz="1500" spc="-490" dirty="0">
                <a:latin typeface="Courier" charset="0"/>
                <a:cs typeface="Courier" charset="0"/>
              </a:rPr>
              <a:t> </a:t>
            </a:r>
            <a:r>
              <a:rPr sz="1500" spc="15" dirty="0">
                <a:latin typeface="Arial"/>
                <a:cs typeface="Arial"/>
              </a:rPr>
              <a:t>method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of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15" dirty="0">
                <a:latin typeface="Courier" charset="0"/>
                <a:cs typeface="Courier" charset="0"/>
              </a:rPr>
              <a:t>Math</a:t>
            </a:r>
            <a:r>
              <a:rPr sz="1500" spc="-490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class</a:t>
            </a:r>
            <a:endParaRPr sz="1500" dirty="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1005"/>
              </a:spcBef>
            </a:pPr>
            <a:r>
              <a:rPr sz="1150" dirty="0">
                <a:latin typeface="Arial"/>
                <a:cs typeface="Arial"/>
              </a:rPr>
              <a:t>if </a:t>
            </a:r>
            <a:r>
              <a:rPr sz="1150" spc="10" dirty="0">
                <a:latin typeface="Courier" charset="0"/>
                <a:cs typeface="Courier" charset="0"/>
              </a:rPr>
              <a:t>x </a:t>
            </a:r>
            <a:r>
              <a:rPr sz="1150" spc="5" dirty="0">
                <a:latin typeface="Arial"/>
                <a:cs typeface="Arial"/>
              </a:rPr>
              <a:t>is </a:t>
            </a:r>
            <a:r>
              <a:rPr sz="1150" spc="10" dirty="0">
                <a:latin typeface="Arial"/>
                <a:cs typeface="Arial"/>
              </a:rPr>
              <a:t>a number, </a:t>
            </a:r>
            <a:r>
              <a:rPr sz="1150" spc="5" dirty="0">
                <a:latin typeface="Arial"/>
                <a:cs typeface="Arial"/>
              </a:rPr>
              <a:t>then the call </a:t>
            </a:r>
            <a:r>
              <a:rPr sz="1150" spc="10" dirty="0">
                <a:latin typeface="Courier" charset="0"/>
                <a:cs typeface="Courier" charset="0"/>
              </a:rPr>
              <a:t>x.sqrt()</a:t>
            </a:r>
            <a:r>
              <a:rPr sz="1150" spc="-380" dirty="0">
                <a:latin typeface="Courier" charset="0"/>
                <a:cs typeface="Courier" charset="0"/>
              </a:rPr>
              <a:t> </a:t>
            </a:r>
            <a:r>
              <a:rPr sz="1150" spc="5" dirty="0">
                <a:latin typeface="Arial"/>
                <a:cs typeface="Arial"/>
              </a:rPr>
              <a:t>is not legal</a:t>
            </a:r>
            <a:endParaRPr sz="1150" dirty="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530"/>
              </a:spcBef>
            </a:pPr>
            <a:r>
              <a:rPr sz="1150" spc="10" dirty="0">
                <a:latin typeface="Courier" charset="0"/>
                <a:cs typeface="Courier" charset="0"/>
              </a:rPr>
              <a:t>Math</a:t>
            </a:r>
            <a:r>
              <a:rPr sz="1150" spc="-365" dirty="0">
                <a:latin typeface="Courier" charset="0"/>
                <a:cs typeface="Courier" charset="0"/>
              </a:rPr>
              <a:t> </a:t>
            </a:r>
            <a:r>
              <a:rPr sz="1150" spc="5" dirty="0">
                <a:latin typeface="Arial"/>
                <a:cs typeface="Arial"/>
              </a:rPr>
              <a:t>class provides </a:t>
            </a:r>
            <a:r>
              <a:rPr sz="1150" spc="10" dirty="0">
                <a:latin typeface="Arial"/>
                <a:cs typeface="Arial"/>
              </a:rPr>
              <a:t>a </a:t>
            </a:r>
            <a:r>
              <a:rPr sz="1150" spc="5" dirty="0">
                <a:latin typeface="Arial"/>
                <a:cs typeface="Arial"/>
              </a:rPr>
              <a:t>static </a:t>
            </a:r>
            <a:r>
              <a:rPr sz="1150" spc="10" dirty="0">
                <a:latin typeface="Arial"/>
                <a:cs typeface="Arial"/>
              </a:rPr>
              <a:t>method: </a:t>
            </a:r>
            <a:r>
              <a:rPr sz="1150" spc="5" dirty="0">
                <a:latin typeface="Arial"/>
                <a:cs typeface="Arial"/>
              </a:rPr>
              <a:t>invoked </a:t>
            </a:r>
            <a:r>
              <a:rPr sz="1150" spc="10" dirty="0">
                <a:latin typeface="Arial"/>
                <a:cs typeface="Arial"/>
              </a:rPr>
              <a:t>as </a:t>
            </a:r>
            <a:r>
              <a:rPr sz="1150" spc="10" dirty="0">
                <a:latin typeface="Courier" charset="0"/>
                <a:cs typeface="Courier" charset="0"/>
              </a:rPr>
              <a:t>Math.sqrt(x)</a:t>
            </a:r>
            <a:endParaRPr sz="1150" dirty="0">
              <a:latin typeface="Courier" charset="0"/>
              <a:cs typeface="Courier" charset="0"/>
            </a:endParaRPr>
          </a:p>
          <a:p>
            <a:pPr marL="361950">
              <a:lnSpc>
                <a:spcPct val="100000"/>
              </a:lnSpc>
              <a:spcBef>
                <a:spcPts val="530"/>
              </a:spcBef>
            </a:pPr>
            <a:r>
              <a:rPr sz="1150" spc="10" dirty="0">
                <a:latin typeface="Arial"/>
                <a:cs typeface="Arial"/>
              </a:rPr>
              <a:t>No </a:t>
            </a:r>
            <a:r>
              <a:rPr sz="1150" spc="5" dirty="0">
                <a:latin typeface="Arial"/>
                <a:cs typeface="Arial"/>
              </a:rPr>
              <a:t>object of the </a:t>
            </a:r>
            <a:r>
              <a:rPr sz="1150" spc="10" dirty="0">
                <a:latin typeface="Courier" charset="0"/>
                <a:cs typeface="Courier" charset="0"/>
              </a:rPr>
              <a:t>Math</a:t>
            </a:r>
            <a:r>
              <a:rPr sz="1150" spc="-360" dirty="0">
                <a:latin typeface="Courier" charset="0"/>
                <a:cs typeface="Courier" charset="0"/>
              </a:rPr>
              <a:t> </a:t>
            </a:r>
            <a:r>
              <a:rPr sz="1150" spc="5" dirty="0">
                <a:latin typeface="Arial"/>
                <a:cs typeface="Arial"/>
              </a:rPr>
              <a:t>class is constructed.</a:t>
            </a:r>
            <a:endParaRPr sz="1150" dirty="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600"/>
              </a:spcBef>
            </a:pPr>
            <a:r>
              <a:rPr sz="1150" spc="10" dirty="0">
                <a:latin typeface="Arial"/>
                <a:cs typeface="Arial"/>
              </a:rPr>
              <a:t>The </a:t>
            </a:r>
            <a:r>
              <a:rPr sz="1150" spc="10" dirty="0">
                <a:latin typeface="Courier" charset="0"/>
                <a:cs typeface="Courier" charset="0"/>
              </a:rPr>
              <a:t>Math</a:t>
            </a:r>
            <a:r>
              <a:rPr sz="1150" spc="-340" dirty="0">
                <a:latin typeface="Courier" charset="0"/>
                <a:cs typeface="Courier" charset="0"/>
              </a:rPr>
              <a:t> </a:t>
            </a:r>
            <a:r>
              <a:rPr sz="1150" spc="5" dirty="0">
                <a:latin typeface="Arial"/>
                <a:cs typeface="Arial"/>
              </a:rPr>
              <a:t>qualifier simply tells the compiler </a:t>
            </a:r>
            <a:r>
              <a:rPr sz="1150" spc="10" dirty="0">
                <a:latin typeface="Arial"/>
                <a:cs typeface="Arial"/>
              </a:rPr>
              <a:t>where </a:t>
            </a:r>
            <a:r>
              <a:rPr sz="1150" spc="5" dirty="0">
                <a:latin typeface="Arial"/>
                <a:cs typeface="Arial"/>
              </a:rPr>
              <a:t>to find the </a:t>
            </a:r>
            <a:r>
              <a:rPr sz="1150" spc="10" dirty="0">
                <a:latin typeface="Courier" charset="0"/>
                <a:cs typeface="Courier" charset="0"/>
              </a:rPr>
              <a:t>sqrt</a:t>
            </a:r>
            <a:endParaRPr sz="1150" dirty="0">
              <a:latin typeface="Courier" charset="0"/>
              <a:cs typeface="Courier" charset="0"/>
            </a:endParaRPr>
          </a:p>
          <a:p>
            <a:pPr marL="361950">
              <a:lnSpc>
                <a:spcPct val="100000"/>
              </a:lnSpc>
              <a:spcBef>
                <a:spcPts val="190"/>
              </a:spcBef>
            </a:pPr>
            <a:r>
              <a:rPr sz="1150" spc="10" dirty="0">
                <a:latin typeface="Arial"/>
                <a:cs typeface="Arial"/>
              </a:rPr>
              <a:t>method.</a:t>
            </a:r>
            <a:endParaRPr sz="115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6643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75" dirty="0"/>
              <a:t>Static </a:t>
            </a:r>
            <a:r>
              <a:rPr spc="130" dirty="0"/>
              <a:t>Variables </a:t>
            </a:r>
            <a:r>
              <a:rPr spc="160" dirty="0"/>
              <a:t>and</a:t>
            </a:r>
            <a:r>
              <a:rPr spc="-120" dirty="0"/>
              <a:t> </a:t>
            </a:r>
            <a:r>
              <a:rPr spc="175" dirty="0"/>
              <a:t>Methods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4877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0682" y="844986"/>
            <a:ext cx="352361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You can </a:t>
            </a:r>
            <a:r>
              <a:rPr sz="1500" spc="10" dirty="0">
                <a:latin typeface="Arial"/>
                <a:cs typeface="Arial"/>
              </a:rPr>
              <a:t>define your </a:t>
            </a:r>
            <a:r>
              <a:rPr sz="1500" spc="15" dirty="0">
                <a:latin typeface="Arial"/>
                <a:cs typeface="Arial"/>
              </a:rPr>
              <a:t>own </a:t>
            </a:r>
            <a:r>
              <a:rPr sz="1500" spc="10" dirty="0">
                <a:latin typeface="Arial"/>
                <a:cs typeface="Arial"/>
              </a:rPr>
              <a:t>static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methods: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239" y="1165531"/>
            <a:ext cx="5280660" cy="1834777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3473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7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</a:pPr>
            <a:r>
              <a:rPr sz="650" spc="-5" dirty="0">
                <a:latin typeface="Courier" charset="0"/>
                <a:cs typeface="Courier" charset="0"/>
              </a:rPr>
              <a:t>public class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Financial</a:t>
            </a:r>
            <a:endParaRPr sz="65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/**</a:t>
            </a:r>
            <a:endParaRPr sz="650" dirty="0">
              <a:latin typeface="Courier" charset="0"/>
              <a:cs typeface="Courier" charset="0"/>
            </a:endParaRPr>
          </a:p>
          <a:p>
            <a:pPr marL="34925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Computes a percentage of an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amount.</a:t>
            </a:r>
            <a:endParaRPr sz="650" dirty="0">
              <a:latin typeface="Courier" charset="0"/>
              <a:cs typeface="Courier" charset="0"/>
            </a:endParaRPr>
          </a:p>
          <a:p>
            <a:pPr marL="34925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@param percentage the percentage to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apply</a:t>
            </a:r>
            <a:endParaRPr sz="650" dirty="0">
              <a:latin typeface="Courier" charset="0"/>
              <a:cs typeface="Courier" charset="0"/>
            </a:endParaRPr>
          </a:p>
          <a:p>
            <a:pPr marL="34925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@param amount the amount to which the percentage is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applied</a:t>
            </a:r>
            <a:endParaRPr sz="650" dirty="0">
              <a:latin typeface="Courier" charset="0"/>
              <a:cs typeface="Courier" charset="0"/>
            </a:endParaRPr>
          </a:p>
          <a:p>
            <a:pPr marL="34925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@return the requested percentage of the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amount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*/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public static double percentOf(double percentage, double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amount)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34925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return (percentage / 100) *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amount;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3498" y="326374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0682" y="3119720"/>
            <a:ext cx="503491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600"/>
              </a:lnSpc>
            </a:pPr>
            <a:r>
              <a:rPr sz="1500" spc="15" dirty="0">
                <a:latin typeface="Arial"/>
                <a:cs typeface="Arial"/>
              </a:rPr>
              <a:t>When </a:t>
            </a:r>
            <a:r>
              <a:rPr sz="1500" spc="10" dirty="0">
                <a:latin typeface="Arial"/>
                <a:cs typeface="Arial"/>
              </a:rPr>
              <a:t>calling </a:t>
            </a:r>
            <a:r>
              <a:rPr sz="1500" spc="15" dirty="0">
                <a:latin typeface="Arial"/>
                <a:cs typeface="Arial"/>
              </a:rPr>
              <a:t>such a method, </a:t>
            </a:r>
            <a:r>
              <a:rPr sz="1500" spc="10" dirty="0">
                <a:latin typeface="Arial"/>
                <a:cs typeface="Arial"/>
              </a:rPr>
              <a:t>supply the </a:t>
            </a:r>
            <a:r>
              <a:rPr sz="1500" spc="15" dirty="0">
                <a:latin typeface="Arial"/>
                <a:cs typeface="Arial"/>
              </a:rPr>
              <a:t>name </a:t>
            </a:r>
            <a:r>
              <a:rPr sz="1500" spc="10" dirty="0">
                <a:latin typeface="Arial"/>
                <a:cs typeface="Arial"/>
              </a:rPr>
              <a:t>of the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class  containing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it: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1239" y="3757948"/>
            <a:ext cx="5280660" cy="172784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3473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7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</a:pPr>
            <a:r>
              <a:rPr sz="650" spc="-5" dirty="0">
                <a:latin typeface="Courier" charset="0"/>
                <a:cs typeface="Courier" charset="0"/>
              </a:rPr>
              <a:t>double tax = </a:t>
            </a:r>
            <a:r>
              <a:rPr sz="650" spc="-10" dirty="0">
                <a:latin typeface="Courier" charset="0"/>
                <a:cs typeface="Courier" charset="0"/>
              </a:rPr>
              <a:t>Financial.percentOf(taxRate,</a:t>
            </a:r>
            <a:r>
              <a:rPr sz="650" spc="2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total);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3498" y="420013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3498" y="508450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40682" y="4096345"/>
            <a:ext cx="4667885" cy="1132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The </a:t>
            </a:r>
            <a:r>
              <a:rPr sz="1500" spc="15" dirty="0">
                <a:latin typeface="Courier" charset="0"/>
                <a:cs typeface="Courier" charset="0"/>
              </a:rPr>
              <a:t>main</a:t>
            </a:r>
            <a:r>
              <a:rPr sz="1500" spc="-555" dirty="0">
                <a:latin typeface="Courier" charset="0"/>
                <a:cs typeface="Courier" charset="0"/>
              </a:rPr>
              <a:t> </a:t>
            </a:r>
            <a:r>
              <a:rPr sz="1500" spc="15" dirty="0">
                <a:latin typeface="Arial"/>
                <a:cs typeface="Arial"/>
              </a:rPr>
              <a:t>method </a:t>
            </a:r>
            <a:r>
              <a:rPr sz="1500" spc="10" dirty="0">
                <a:latin typeface="Arial"/>
                <a:cs typeface="Arial"/>
              </a:rPr>
              <a:t>is always </a:t>
            </a:r>
            <a:r>
              <a:rPr sz="1500" spc="15" dirty="0">
                <a:latin typeface="Courier" charset="0"/>
                <a:cs typeface="Courier" charset="0"/>
              </a:rPr>
              <a:t>static</a:t>
            </a:r>
            <a:r>
              <a:rPr sz="1500" spc="15" dirty="0">
                <a:latin typeface="Arial"/>
                <a:cs typeface="Arial"/>
              </a:rPr>
              <a:t>.</a:t>
            </a:r>
            <a:endParaRPr sz="1500" dirty="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940"/>
              </a:spcBef>
            </a:pPr>
            <a:r>
              <a:rPr sz="1150" spc="10" dirty="0">
                <a:latin typeface="Arial"/>
                <a:cs typeface="Arial"/>
              </a:rPr>
              <a:t>When </a:t>
            </a:r>
            <a:r>
              <a:rPr sz="1150" spc="5" dirty="0">
                <a:latin typeface="Arial"/>
                <a:cs typeface="Arial"/>
              </a:rPr>
              <a:t>the </a:t>
            </a:r>
            <a:r>
              <a:rPr sz="1150" spc="10" dirty="0">
                <a:latin typeface="Arial"/>
                <a:cs typeface="Arial"/>
              </a:rPr>
              <a:t>program </a:t>
            </a:r>
            <a:r>
              <a:rPr sz="1150" spc="5" dirty="0">
                <a:latin typeface="Arial"/>
                <a:cs typeface="Arial"/>
              </a:rPr>
              <a:t>starts, there aren’t </a:t>
            </a:r>
            <a:r>
              <a:rPr sz="1150" spc="10" dirty="0">
                <a:latin typeface="Arial"/>
                <a:cs typeface="Arial"/>
              </a:rPr>
              <a:t>any</a:t>
            </a:r>
            <a:r>
              <a:rPr sz="1150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objects.</a:t>
            </a:r>
            <a:endParaRPr sz="1150" dirty="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530"/>
              </a:spcBef>
            </a:pPr>
            <a:r>
              <a:rPr sz="1150" spc="5" dirty="0">
                <a:latin typeface="Arial"/>
                <a:cs typeface="Arial"/>
              </a:rPr>
              <a:t>Therefore, the first </a:t>
            </a:r>
            <a:r>
              <a:rPr sz="1150" spc="10" dirty="0">
                <a:latin typeface="Arial"/>
                <a:cs typeface="Arial"/>
              </a:rPr>
              <a:t>method </a:t>
            </a:r>
            <a:r>
              <a:rPr sz="1150" spc="5" dirty="0">
                <a:latin typeface="Arial"/>
                <a:cs typeface="Arial"/>
              </a:rPr>
              <a:t>of </a:t>
            </a:r>
            <a:r>
              <a:rPr sz="1150" spc="10" dirty="0">
                <a:latin typeface="Arial"/>
                <a:cs typeface="Arial"/>
              </a:rPr>
              <a:t>a program must be a </a:t>
            </a:r>
            <a:r>
              <a:rPr sz="1150" spc="5" dirty="0">
                <a:latin typeface="Arial"/>
                <a:cs typeface="Arial"/>
              </a:rPr>
              <a:t>static</a:t>
            </a:r>
            <a:r>
              <a:rPr sz="1150" spc="-35" dirty="0">
                <a:latin typeface="Arial"/>
                <a:cs typeface="Arial"/>
              </a:rPr>
              <a:t> </a:t>
            </a:r>
            <a:r>
              <a:rPr sz="1150" spc="10" dirty="0">
                <a:latin typeface="Arial"/>
                <a:cs typeface="Arial"/>
              </a:rPr>
              <a:t>method.</a:t>
            </a:r>
            <a:endParaRPr sz="11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500" spc="15" dirty="0">
                <a:latin typeface="Arial"/>
                <a:cs typeface="Arial"/>
              </a:rPr>
              <a:t>Programming </a:t>
            </a:r>
            <a:r>
              <a:rPr sz="1500" spc="10" dirty="0">
                <a:latin typeface="Arial"/>
                <a:cs typeface="Arial"/>
              </a:rPr>
              <a:t>Tip: Minimize the </a:t>
            </a:r>
            <a:r>
              <a:rPr sz="1500" spc="15" dirty="0">
                <a:latin typeface="Arial"/>
                <a:cs typeface="Arial"/>
              </a:rPr>
              <a:t>Use </a:t>
            </a:r>
            <a:r>
              <a:rPr sz="1500" spc="10" dirty="0">
                <a:latin typeface="Arial"/>
                <a:cs typeface="Arial"/>
              </a:rPr>
              <a:t>of Static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Methods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7049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0" dirty="0"/>
              <a:t> </a:t>
            </a:r>
            <a:r>
              <a:rPr spc="35" dirty="0"/>
              <a:t>8.17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414" y="833791"/>
            <a:ext cx="3846195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5" dirty="0">
                <a:latin typeface="Arial"/>
                <a:cs typeface="Arial"/>
              </a:rPr>
              <a:t>Name </a:t>
            </a:r>
            <a:r>
              <a:rPr sz="1250" spc="10" dirty="0">
                <a:latin typeface="Arial"/>
                <a:cs typeface="Arial"/>
              </a:rPr>
              <a:t>two </a:t>
            </a:r>
            <a:r>
              <a:rPr sz="1250" spc="5" dirty="0">
                <a:latin typeface="Arial"/>
                <a:cs typeface="Arial"/>
              </a:rPr>
              <a:t>static </a:t>
            </a:r>
            <a:r>
              <a:rPr sz="1250" spc="10" dirty="0">
                <a:latin typeface="Arial"/>
                <a:cs typeface="Arial"/>
              </a:rPr>
              <a:t>variables of the </a:t>
            </a:r>
            <a:r>
              <a:rPr sz="1250" spc="10" dirty="0">
                <a:latin typeface="Courier" charset="0"/>
                <a:cs typeface="Courier" charset="0"/>
              </a:rPr>
              <a:t>System</a:t>
            </a:r>
            <a:r>
              <a:rPr sz="1250" spc="-459" dirty="0">
                <a:latin typeface="Courier" charset="0"/>
                <a:cs typeface="Courier" charset="0"/>
              </a:rPr>
              <a:t> </a:t>
            </a:r>
            <a:r>
              <a:rPr sz="1250" spc="10" dirty="0">
                <a:latin typeface="Arial"/>
                <a:cs typeface="Arial"/>
              </a:rPr>
              <a:t>class.</a:t>
            </a:r>
            <a:endParaRPr sz="1250" dirty="0">
              <a:latin typeface="Arial"/>
              <a:cs typeface="Arial"/>
            </a:endParaRPr>
          </a:p>
          <a:p>
            <a:pPr marL="303530">
              <a:lnSpc>
                <a:spcPct val="100000"/>
              </a:lnSpc>
              <a:spcBef>
                <a:spcPts val="980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15" dirty="0">
                <a:latin typeface="Courier" charset="0"/>
                <a:cs typeface="Courier" charset="0"/>
              </a:rPr>
              <a:t>System.in</a:t>
            </a:r>
            <a:r>
              <a:rPr sz="1500" spc="-550" dirty="0">
                <a:latin typeface="Courier" charset="0"/>
                <a:cs typeface="Courier" charset="0"/>
              </a:rPr>
              <a:t> </a:t>
            </a:r>
            <a:r>
              <a:rPr sz="1500" spc="15" dirty="0">
                <a:latin typeface="Arial"/>
                <a:cs typeface="Arial"/>
              </a:rPr>
              <a:t>and </a:t>
            </a:r>
            <a:r>
              <a:rPr sz="1500" spc="15" dirty="0">
                <a:latin typeface="Courier" charset="0"/>
                <a:cs typeface="Courier" charset="0"/>
              </a:rPr>
              <a:t>System.out</a:t>
            </a:r>
            <a:r>
              <a:rPr sz="1500" spc="15" dirty="0">
                <a:latin typeface="Arial"/>
                <a:cs typeface="Arial"/>
              </a:rPr>
              <a:t>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6617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0" dirty="0"/>
              <a:t> </a:t>
            </a:r>
            <a:r>
              <a:rPr spc="35" dirty="0"/>
              <a:t>8.18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414" y="833359"/>
            <a:ext cx="2969260" cy="563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5" dirty="0">
                <a:latin typeface="Arial"/>
                <a:cs typeface="Arial"/>
              </a:rPr>
              <a:t>Name </a:t>
            </a:r>
            <a:r>
              <a:rPr sz="1250" spc="10" dirty="0">
                <a:latin typeface="Arial"/>
                <a:cs typeface="Arial"/>
              </a:rPr>
              <a:t>a </a:t>
            </a:r>
            <a:r>
              <a:rPr sz="1250" spc="5" dirty="0">
                <a:latin typeface="Arial"/>
                <a:cs typeface="Arial"/>
              </a:rPr>
              <a:t>static </a:t>
            </a:r>
            <a:r>
              <a:rPr sz="1250" spc="10" dirty="0">
                <a:latin typeface="Arial"/>
                <a:cs typeface="Arial"/>
              </a:rPr>
              <a:t>constant of the </a:t>
            </a:r>
            <a:r>
              <a:rPr sz="1250" spc="10" dirty="0">
                <a:latin typeface="Courier" charset="0"/>
                <a:cs typeface="Courier" charset="0"/>
              </a:rPr>
              <a:t>Math</a:t>
            </a:r>
            <a:r>
              <a:rPr sz="1250" spc="-470" dirty="0">
                <a:latin typeface="Courier" charset="0"/>
                <a:cs typeface="Courier" charset="0"/>
              </a:rPr>
              <a:t> </a:t>
            </a:r>
            <a:r>
              <a:rPr sz="1250" spc="10" dirty="0">
                <a:latin typeface="Arial"/>
                <a:cs typeface="Arial"/>
              </a:rPr>
              <a:t>class</a:t>
            </a:r>
            <a:endParaRPr sz="1250" dirty="0">
              <a:latin typeface="Arial"/>
              <a:cs typeface="Arial"/>
            </a:endParaRPr>
          </a:p>
          <a:p>
            <a:pPr marL="303530">
              <a:lnSpc>
                <a:spcPct val="100000"/>
              </a:lnSpc>
              <a:spcBef>
                <a:spcPts val="980"/>
              </a:spcBef>
            </a:pPr>
            <a:r>
              <a:rPr sz="1500" b="1" spc="15" dirty="0">
                <a:latin typeface="Arial"/>
                <a:cs typeface="Arial"/>
              </a:rPr>
              <a:t>Answer:</a:t>
            </a:r>
            <a:r>
              <a:rPr sz="1500" b="1" spc="430" dirty="0">
                <a:latin typeface="Arial"/>
                <a:cs typeface="Arial"/>
              </a:rPr>
              <a:t> </a:t>
            </a:r>
            <a:r>
              <a:rPr sz="1500" spc="15" dirty="0">
                <a:latin typeface="Courier" charset="0"/>
                <a:cs typeface="Courier" charset="0"/>
              </a:rPr>
              <a:t>Math.PI</a:t>
            </a:r>
            <a:endParaRPr sz="15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7455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0" dirty="0"/>
              <a:t> </a:t>
            </a:r>
            <a:r>
              <a:rPr spc="35" dirty="0"/>
              <a:t>8.19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414" y="825527"/>
            <a:ext cx="4926965" cy="20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0" dirty="0">
                <a:latin typeface="Arial"/>
                <a:cs typeface="Arial"/>
              </a:rPr>
              <a:t>The following method computes the average of an array of</a:t>
            </a:r>
            <a:r>
              <a:rPr sz="1250" spc="-3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numbers:</a:t>
            </a:r>
            <a:endParaRPr sz="1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1822" y="1079640"/>
            <a:ext cx="5791835" cy="163506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375"/>
              </a:spcBef>
            </a:pPr>
            <a:r>
              <a:rPr sz="750" spc="5" dirty="0">
                <a:latin typeface="Courier" charset="0"/>
                <a:cs typeface="Courier" charset="0"/>
              </a:rPr>
              <a:t>public static double average(double[]</a:t>
            </a:r>
            <a:r>
              <a:rPr sz="750" spc="60" dirty="0">
                <a:latin typeface="Courier" charset="0"/>
                <a:cs typeface="Courier" charset="0"/>
              </a:rPr>
              <a:t> </a:t>
            </a:r>
            <a:r>
              <a:rPr sz="750" spc="5" dirty="0">
                <a:latin typeface="Courier" charset="0"/>
                <a:cs typeface="Courier" charset="0"/>
              </a:rPr>
              <a:t>values)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414" y="1337074"/>
            <a:ext cx="5466715" cy="831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5" dirty="0">
                <a:latin typeface="Arial"/>
                <a:cs typeface="Arial"/>
              </a:rPr>
              <a:t>Why </a:t>
            </a:r>
            <a:r>
              <a:rPr sz="1250" spc="10" dirty="0">
                <a:latin typeface="Arial"/>
                <a:cs typeface="Arial"/>
              </a:rPr>
              <a:t>should </a:t>
            </a:r>
            <a:r>
              <a:rPr sz="1250" spc="5" dirty="0">
                <a:latin typeface="Arial"/>
                <a:cs typeface="Arial"/>
              </a:rPr>
              <a:t>it </a:t>
            </a:r>
            <a:r>
              <a:rPr sz="1250" spc="10" dirty="0">
                <a:latin typeface="Arial"/>
                <a:cs typeface="Arial"/>
              </a:rPr>
              <a:t>not be defined as an instance</a:t>
            </a:r>
            <a:r>
              <a:rPr sz="1250" spc="-60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method?</a:t>
            </a:r>
            <a:endParaRPr sz="1250" dirty="0">
              <a:latin typeface="Arial"/>
              <a:cs typeface="Arial"/>
            </a:endParaRPr>
          </a:p>
          <a:p>
            <a:pPr marL="303530" marR="5080">
              <a:lnSpc>
                <a:spcPct val="121400"/>
              </a:lnSpc>
              <a:spcBef>
                <a:spcPts val="525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15" dirty="0">
                <a:latin typeface="Arial"/>
                <a:cs typeface="Arial"/>
              </a:rPr>
              <a:t>The method needs no </a:t>
            </a:r>
            <a:r>
              <a:rPr sz="1500" spc="10" dirty="0">
                <a:latin typeface="Arial"/>
                <a:cs typeface="Arial"/>
              </a:rPr>
              <a:t>data of </a:t>
            </a:r>
            <a:r>
              <a:rPr sz="1500" spc="15" dirty="0">
                <a:latin typeface="Arial"/>
                <a:cs typeface="Arial"/>
              </a:rPr>
              <a:t>any </a:t>
            </a:r>
            <a:r>
              <a:rPr sz="1500" spc="10" dirty="0">
                <a:latin typeface="Arial"/>
                <a:cs typeface="Arial"/>
              </a:rPr>
              <a:t>object. </a:t>
            </a:r>
            <a:r>
              <a:rPr sz="1500" spc="15" dirty="0">
                <a:latin typeface="Arial"/>
                <a:cs typeface="Arial"/>
              </a:rPr>
              <a:t>The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only  required input is the </a:t>
            </a:r>
            <a:r>
              <a:rPr sz="1500" spc="15" dirty="0">
                <a:latin typeface="Courier" charset="0"/>
                <a:cs typeface="Courier" charset="0"/>
              </a:rPr>
              <a:t>values</a:t>
            </a:r>
            <a:r>
              <a:rPr sz="1500" spc="-495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argument.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28473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5" dirty="0"/>
              <a:t> </a:t>
            </a:r>
            <a:r>
              <a:rPr spc="5" dirty="0"/>
              <a:t>8.1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414" y="816536"/>
            <a:ext cx="4753610" cy="554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0" dirty="0">
                <a:latin typeface="Arial"/>
                <a:cs typeface="Arial"/>
              </a:rPr>
              <a:t>What </a:t>
            </a:r>
            <a:r>
              <a:rPr sz="1250" spc="5" dirty="0">
                <a:latin typeface="Arial"/>
                <a:cs typeface="Arial"/>
              </a:rPr>
              <a:t>is </a:t>
            </a:r>
            <a:r>
              <a:rPr sz="1250" spc="10" dirty="0">
                <a:latin typeface="Arial"/>
                <a:cs typeface="Arial"/>
              </a:rPr>
              <a:t>the rule of thumb </a:t>
            </a:r>
            <a:r>
              <a:rPr sz="1250" spc="5" dirty="0">
                <a:latin typeface="Arial"/>
                <a:cs typeface="Arial"/>
              </a:rPr>
              <a:t>for </a:t>
            </a:r>
            <a:r>
              <a:rPr sz="1250" spc="10" dirty="0">
                <a:latin typeface="Arial"/>
                <a:cs typeface="Arial"/>
              </a:rPr>
              <a:t>finding</a:t>
            </a:r>
            <a:r>
              <a:rPr sz="1250" spc="-5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classes?</a:t>
            </a:r>
            <a:endParaRPr sz="1250" dirty="0">
              <a:latin typeface="Arial"/>
              <a:cs typeface="Arial"/>
            </a:endParaRPr>
          </a:p>
          <a:p>
            <a:pPr marL="303530">
              <a:lnSpc>
                <a:spcPct val="100000"/>
              </a:lnSpc>
              <a:spcBef>
                <a:spcPts val="910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15" dirty="0">
                <a:latin typeface="Arial"/>
                <a:cs typeface="Arial"/>
              </a:rPr>
              <a:t>Look </a:t>
            </a:r>
            <a:r>
              <a:rPr sz="1500" spc="10" dirty="0">
                <a:latin typeface="Arial"/>
                <a:cs typeface="Arial"/>
              </a:rPr>
              <a:t>for </a:t>
            </a:r>
            <a:r>
              <a:rPr sz="1500" spc="15" dirty="0">
                <a:latin typeface="Arial"/>
                <a:cs typeface="Arial"/>
              </a:rPr>
              <a:t>nouns </a:t>
            </a:r>
            <a:r>
              <a:rPr sz="1500" spc="10" dirty="0">
                <a:latin typeface="Arial"/>
                <a:cs typeface="Arial"/>
              </a:rPr>
              <a:t>in the </a:t>
            </a:r>
            <a:r>
              <a:rPr sz="1500" spc="15" dirty="0">
                <a:latin typeface="Arial"/>
                <a:cs typeface="Arial"/>
              </a:rPr>
              <a:t>problem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description.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7024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0" dirty="0"/>
              <a:t> </a:t>
            </a:r>
            <a:r>
              <a:rPr spc="35" dirty="0"/>
              <a:t>8.20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414" y="820524"/>
            <a:ext cx="5991860" cy="1946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2400"/>
              </a:lnSpc>
            </a:pPr>
            <a:r>
              <a:rPr sz="1250" spc="10" dirty="0">
                <a:latin typeface="Arial"/>
                <a:cs typeface="Arial"/>
              </a:rPr>
              <a:t>Harry </a:t>
            </a:r>
            <a:r>
              <a:rPr sz="1250" spc="5" dirty="0">
                <a:latin typeface="Arial"/>
                <a:cs typeface="Arial"/>
              </a:rPr>
              <a:t>tells </a:t>
            </a:r>
            <a:r>
              <a:rPr sz="1250" spc="10" dirty="0">
                <a:latin typeface="Arial"/>
                <a:cs typeface="Arial"/>
              </a:rPr>
              <a:t>you that he has found a great way to avoid those pesky objects: Put </a:t>
            </a:r>
            <a:r>
              <a:rPr sz="1250" spc="5" dirty="0">
                <a:latin typeface="Arial"/>
                <a:cs typeface="Arial"/>
              </a:rPr>
              <a:t>all  </a:t>
            </a:r>
            <a:r>
              <a:rPr sz="1250" spc="10" dirty="0">
                <a:latin typeface="Arial"/>
                <a:cs typeface="Arial"/>
              </a:rPr>
              <a:t>code </a:t>
            </a:r>
            <a:r>
              <a:rPr sz="1250" spc="5" dirty="0">
                <a:latin typeface="Arial"/>
                <a:cs typeface="Arial"/>
              </a:rPr>
              <a:t>into </a:t>
            </a:r>
            <a:r>
              <a:rPr sz="1250" spc="10" dirty="0">
                <a:latin typeface="Arial"/>
                <a:cs typeface="Arial"/>
              </a:rPr>
              <a:t>a single class and declare </a:t>
            </a:r>
            <a:r>
              <a:rPr sz="1250" spc="5" dirty="0">
                <a:latin typeface="Arial"/>
                <a:cs typeface="Arial"/>
              </a:rPr>
              <a:t>all </a:t>
            </a:r>
            <a:r>
              <a:rPr sz="1250" spc="10" dirty="0">
                <a:latin typeface="Arial"/>
                <a:cs typeface="Arial"/>
              </a:rPr>
              <a:t>methods and variables </a:t>
            </a:r>
            <a:r>
              <a:rPr sz="1250" spc="10" dirty="0">
                <a:latin typeface="Courier" charset="0"/>
                <a:cs typeface="Courier" charset="0"/>
              </a:rPr>
              <a:t>static</a:t>
            </a:r>
            <a:r>
              <a:rPr sz="1250" spc="10" dirty="0">
                <a:latin typeface="Arial"/>
                <a:cs typeface="Arial"/>
              </a:rPr>
              <a:t>. Then </a:t>
            </a:r>
            <a:r>
              <a:rPr sz="1250" spc="10" dirty="0">
                <a:latin typeface="Courier" charset="0"/>
                <a:cs typeface="Courier" charset="0"/>
              </a:rPr>
              <a:t>main  </a:t>
            </a:r>
            <a:r>
              <a:rPr sz="1250" spc="10" dirty="0">
                <a:latin typeface="Arial"/>
                <a:cs typeface="Arial"/>
              </a:rPr>
              <a:t>can </a:t>
            </a:r>
            <a:r>
              <a:rPr sz="1250" spc="5" dirty="0">
                <a:latin typeface="Arial"/>
                <a:cs typeface="Arial"/>
              </a:rPr>
              <a:t>call </a:t>
            </a:r>
            <a:r>
              <a:rPr sz="1250" spc="10" dirty="0">
                <a:latin typeface="Arial"/>
                <a:cs typeface="Arial"/>
              </a:rPr>
              <a:t>the other </a:t>
            </a:r>
            <a:r>
              <a:rPr sz="1250" spc="5" dirty="0">
                <a:latin typeface="Arial"/>
                <a:cs typeface="Arial"/>
              </a:rPr>
              <a:t>static </a:t>
            </a:r>
            <a:r>
              <a:rPr sz="1250" spc="10" dirty="0">
                <a:latin typeface="Arial"/>
                <a:cs typeface="Arial"/>
              </a:rPr>
              <a:t>methods, and </a:t>
            </a:r>
            <a:r>
              <a:rPr sz="1250" spc="5" dirty="0">
                <a:latin typeface="Arial"/>
                <a:cs typeface="Arial"/>
              </a:rPr>
              <a:t>all </a:t>
            </a:r>
            <a:r>
              <a:rPr sz="1250" spc="10" dirty="0">
                <a:latin typeface="Arial"/>
                <a:cs typeface="Arial"/>
              </a:rPr>
              <a:t>of them can access the </a:t>
            </a:r>
            <a:r>
              <a:rPr sz="1250" spc="5" dirty="0">
                <a:latin typeface="Arial"/>
                <a:cs typeface="Arial"/>
              </a:rPr>
              <a:t>static</a:t>
            </a:r>
            <a:r>
              <a:rPr sz="1250" spc="1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variables.</a:t>
            </a:r>
            <a:endParaRPr sz="12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50" spc="5" dirty="0">
                <a:latin typeface="Arial"/>
                <a:cs typeface="Arial"/>
              </a:rPr>
              <a:t>Will </a:t>
            </a:r>
            <a:r>
              <a:rPr sz="1250" spc="10" dirty="0">
                <a:latin typeface="Arial"/>
                <a:cs typeface="Arial"/>
              </a:rPr>
              <a:t>Harry's plan work? </a:t>
            </a:r>
            <a:r>
              <a:rPr sz="1250" spc="5" dirty="0">
                <a:latin typeface="Arial"/>
                <a:cs typeface="Arial"/>
              </a:rPr>
              <a:t>Is it </a:t>
            </a:r>
            <a:r>
              <a:rPr sz="1250" spc="10" dirty="0">
                <a:latin typeface="Arial"/>
                <a:cs typeface="Arial"/>
              </a:rPr>
              <a:t>a good</a:t>
            </a:r>
            <a:r>
              <a:rPr sz="1250" spc="-40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idea?</a:t>
            </a:r>
            <a:endParaRPr sz="1250" dirty="0">
              <a:latin typeface="Arial"/>
              <a:cs typeface="Arial"/>
            </a:endParaRPr>
          </a:p>
          <a:p>
            <a:pPr marL="303530" marR="594995">
              <a:lnSpc>
                <a:spcPct val="117600"/>
              </a:lnSpc>
              <a:spcBef>
                <a:spcPts val="595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10" dirty="0">
                <a:latin typeface="Arial"/>
                <a:cs typeface="Arial"/>
              </a:rPr>
              <a:t>Yes, </a:t>
            </a:r>
            <a:r>
              <a:rPr sz="1500" spc="5" dirty="0">
                <a:latin typeface="Arial"/>
                <a:cs typeface="Arial"/>
              </a:rPr>
              <a:t>it </a:t>
            </a:r>
            <a:r>
              <a:rPr sz="1500" spc="10" dirty="0">
                <a:latin typeface="Arial"/>
                <a:cs typeface="Arial"/>
              </a:rPr>
              <a:t>works. Static </a:t>
            </a:r>
            <a:r>
              <a:rPr sz="1500" spc="15" dirty="0">
                <a:latin typeface="Arial"/>
                <a:cs typeface="Arial"/>
              </a:rPr>
              <a:t>methods can access </a:t>
            </a:r>
            <a:r>
              <a:rPr sz="1500" spc="10" dirty="0">
                <a:latin typeface="Arial"/>
                <a:cs typeface="Arial"/>
              </a:rPr>
              <a:t>static  variables of the </a:t>
            </a:r>
            <a:r>
              <a:rPr sz="1500" spc="15" dirty="0">
                <a:latin typeface="Arial"/>
                <a:cs typeface="Arial"/>
              </a:rPr>
              <a:t>same </a:t>
            </a:r>
            <a:r>
              <a:rPr sz="1500" spc="10" dirty="0">
                <a:latin typeface="Arial"/>
                <a:cs typeface="Arial"/>
              </a:rPr>
              <a:t>class. But </a:t>
            </a:r>
            <a:r>
              <a:rPr sz="1500" spc="5" dirty="0">
                <a:latin typeface="Arial"/>
                <a:cs typeface="Arial"/>
              </a:rPr>
              <a:t>it </a:t>
            </a:r>
            <a:r>
              <a:rPr sz="1500" spc="10" dirty="0">
                <a:latin typeface="Arial"/>
                <a:cs typeface="Arial"/>
              </a:rPr>
              <a:t>is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terrible idea. </a:t>
            </a:r>
            <a:r>
              <a:rPr sz="1500" spc="15" dirty="0">
                <a:latin typeface="Arial"/>
                <a:cs typeface="Arial"/>
              </a:rPr>
              <a:t>As </a:t>
            </a:r>
            <a:r>
              <a:rPr sz="1500" spc="10" dirty="0">
                <a:latin typeface="Arial"/>
                <a:cs typeface="Arial"/>
              </a:rPr>
              <a:t>your  </a:t>
            </a:r>
            <a:r>
              <a:rPr sz="1500" spc="15" dirty="0">
                <a:latin typeface="Arial"/>
                <a:cs typeface="Arial"/>
              </a:rPr>
              <a:t>programming </a:t>
            </a:r>
            <a:r>
              <a:rPr sz="1500" spc="10" dirty="0">
                <a:latin typeface="Arial"/>
                <a:cs typeface="Arial"/>
              </a:rPr>
              <a:t>tasks get </a:t>
            </a:r>
            <a:r>
              <a:rPr sz="1500" spc="15" dirty="0">
                <a:latin typeface="Arial"/>
                <a:cs typeface="Arial"/>
              </a:rPr>
              <a:t>more </a:t>
            </a:r>
            <a:r>
              <a:rPr sz="1500" spc="10" dirty="0">
                <a:latin typeface="Arial"/>
                <a:cs typeface="Arial"/>
              </a:rPr>
              <a:t>complex, </a:t>
            </a:r>
            <a:r>
              <a:rPr sz="1500" spc="15" dirty="0">
                <a:latin typeface="Arial"/>
                <a:cs typeface="Arial"/>
              </a:rPr>
              <a:t>you </a:t>
            </a:r>
            <a:r>
              <a:rPr sz="1500" spc="10" dirty="0">
                <a:latin typeface="Arial"/>
                <a:cs typeface="Arial"/>
              </a:rPr>
              <a:t>will </a:t>
            </a:r>
            <a:r>
              <a:rPr sz="1500" spc="15" dirty="0">
                <a:latin typeface="Arial"/>
                <a:cs typeface="Arial"/>
              </a:rPr>
              <a:t>want </a:t>
            </a:r>
            <a:r>
              <a:rPr sz="1500" spc="10" dirty="0">
                <a:latin typeface="Arial"/>
                <a:cs typeface="Arial"/>
              </a:rPr>
              <a:t>to </a:t>
            </a:r>
            <a:r>
              <a:rPr sz="1500" spc="15" dirty="0">
                <a:latin typeface="Arial"/>
                <a:cs typeface="Arial"/>
              </a:rPr>
              <a:t>use  </a:t>
            </a:r>
            <a:r>
              <a:rPr sz="1500" spc="10" dirty="0">
                <a:latin typeface="Arial"/>
                <a:cs typeface="Arial"/>
              </a:rPr>
              <a:t>objects </a:t>
            </a:r>
            <a:r>
              <a:rPr sz="1500" spc="15" dirty="0">
                <a:latin typeface="Arial"/>
                <a:cs typeface="Arial"/>
              </a:rPr>
              <a:t>and </a:t>
            </a:r>
            <a:r>
              <a:rPr sz="1500" spc="10" dirty="0">
                <a:latin typeface="Arial"/>
                <a:cs typeface="Arial"/>
              </a:rPr>
              <a:t>classes to organize your</a:t>
            </a:r>
            <a:r>
              <a:rPr sz="1500" spc="2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programs.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941322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91005"/>
            <a:ext cx="4359910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25" dirty="0"/>
              <a:t>Problem </a:t>
            </a:r>
            <a:r>
              <a:rPr spc="105" dirty="0"/>
              <a:t>Solving: </a:t>
            </a:r>
            <a:r>
              <a:rPr spc="114" dirty="0"/>
              <a:t>Solve </a:t>
            </a:r>
            <a:r>
              <a:rPr spc="130" dirty="0"/>
              <a:t>a</a:t>
            </a:r>
            <a:r>
              <a:rPr spc="-210" dirty="0"/>
              <a:t> </a:t>
            </a:r>
            <a:r>
              <a:rPr spc="120" dirty="0"/>
              <a:t>Simpler  </a:t>
            </a:r>
            <a:r>
              <a:rPr spc="125" dirty="0"/>
              <a:t>Problem</a:t>
            </a:r>
            <a:r>
              <a:rPr spc="-35" dirty="0"/>
              <a:t> </a:t>
            </a:r>
            <a:r>
              <a:rPr spc="90" dirty="0"/>
              <a:t>First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57201" y="1371600"/>
            <a:ext cx="2503010" cy="37830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Wingdings" charset="2"/>
              <a:buChar char="§"/>
            </a:pPr>
            <a:r>
              <a:rPr sz="1300" spc="10" dirty="0">
                <a:latin typeface="Arial"/>
                <a:cs typeface="Arial"/>
              </a:rPr>
              <a:t>Simplify the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problem</a:t>
            </a:r>
            <a:endParaRPr sz="13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655"/>
              </a:spcBef>
              <a:buFont typeface="Wingdings" charset="2"/>
              <a:buChar char="§"/>
            </a:pPr>
            <a:r>
              <a:rPr sz="1300" spc="10" dirty="0">
                <a:latin typeface="Arial"/>
                <a:cs typeface="Arial"/>
              </a:rPr>
              <a:t>Solve the simpler </a:t>
            </a:r>
            <a:r>
              <a:rPr sz="1300" spc="15" dirty="0">
                <a:latin typeface="Arial"/>
                <a:cs typeface="Arial"/>
              </a:rPr>
              <a:t>problem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spc="5" dirty="0">
                <a:latin typeface="Arial"/>
                <a:cs typeface="Arial"/>
              </a:rPr>
              <a:t>first</a:t>
            </a:r>
            <a:endParaRPr sz="1300" dirty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725"/>
              </a:spcBef>
              <a:buFont typeface="Wingdings" charset="2"/>
              <a:buChar char="§"/>
            </a:pPr>
            <a:r>
              <a:rPr sz="1300" spc="15" dirty="0">
                <a:latin typeface="Arial"/>
                <a:cs typeface="Arial"/>
              </a:rPr>
              <a:t>Learn </a:t>
            </a:r>
            <a:r>
              <a:rPr sz="1300" spc="10" dirty="0">
                <a:latin typeface="Arial"/>
                <a:cs typeface="Arial"/>
              </a:rPr>
              <a:t>from solving the simpler</a:t>
            </a:r>
            <a:r>
              <a:rPr sz="1300" spc="-5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problem</a:t>
            </a:r>
            <a:endParaRPr sz="1300" dirty="0">
              <a:latin typeface="Arial"/>
              <a:cs typeface="Arial"/>
            </a:endParaRPr>
          </a:p>
          <a:p>
            <a:pPr marL="298450" marR="5080" indent="-285750">
              <a:lnSpc>
                <a:spcPts val="2530"/>
              </a:lnSpc>
              <a:spcBef>
                <a:spcPts val="130"/>
              </a:spcBef>
              <a:buFont typeface="Wingdings" charset="2"/>
              <a:buChar char="§"/>
            </a:pPr>
            <a:r>
              <a:rPr sz="1300" spc="15" dirty="0">
                <a:latin typeface="Arial"/>
                <a:cs typeface="Arial"/>
              </a:rPr>
              <a:t>Ease </a:t>
            </a:r>
            <a:r>
              <a:rPr sz="1300" spc="10" dirty="0">
                <a:latin typeface="Arial"/>
                <a:cs typeface="Arial"/>
              </a:rPr>
              <a:t>the process of solving the larger</a:t>
            </a:r>
            <a:r>
              <a:rPr sz="1300" spc="-3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problem  </a:t>
            </a:r>
            <a:r>
              <a:rPr sz="1300" spc="10" dirty="0">
                <a:latin typeface="Arial"/>
                <a:cs typeface="Arial"/>
              </a:rPr>
              <a:t>Arrange</a:t>
            </a:r>
            <a:r>
              <a:rPr sz="1300" spc="-40" dirty="0">
                <a:latin typeface="Arial"/>
                <a:cs typeface="Arial"/>
              </a:rPr>
              <a:t> </a:t>
            </a:r>
            <a:r>
              <a:rPr sz="1300" spc="10" dirty="0">
                <a:latin typeface="Arial"/>
                <a:cs typeface="Arial"/>
              </a:rPr>
              <a:t>picture</a:t>
            </a:r>
            <a:endParaRPr lang="en-US" sz="1300" spc="10" dirty="0">
              <a:latin typeface="Arial"/>
              <a:cs typeface="Arial"/>
            </a:endParaRPr>
          </a:p>
          <a:p>
            <a:pPr marL="755650" marR="5080" lvl="1" indent="-285750">
              <a:lnSpc>
                <a:spcPts val="2530"/>
              </a:lnSpc>
              <a:spcBef>
                <a:spcPts val="130"/>
              </a:spcBef>
              <a:buFont typeface="Wingdings" charset="2"/>
              <a:buChar char="§"/>
            </a:pPr>
            <a:r>
              <a:rPr sz="1300" spc="15" dirty="0">
                <a:latin typeface="Arial"/>
                <a:cs typeface="Arial"/>
              </a:rPr>
              <a:t>Align along top edge</a:t>
            </a:r>
            <a:endParaRPr lang="en-US" sz="1300" spc="15" dirty="0">
              <a:latin typeface="Arial"/>
              <a:cs typeface="Arial"/>
            </a:endParaRPr>
          </a:p>
          <a:p>
            <a:pPr marL="755650" marR="5080" lvl="1" indent="-285750">
              <a:lnSpc>
                <a:spcPts val="2530"/>
              </a:lnSpc>
              <a:spcBef>
                <a:spcPts val="130"/>
              </a:spcBef>
              <a:buFont typeface="Wingdings" charset="2"/>
              <a:buChar char="§"/>
            </a:pPr>
            <a:r>
              <a:rPr sz="1300" spc="15" dirty="0">
                <a:latin typeface="Arial"/>
                <a:cs typeface="Arial"/>
              </a:rPr>
              <a:t>Separate with small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gaps</a:t>
            </a:r>
            <a:endParaRPr lang="en-US" sz="1300" dirty="0">
              <a:latin typeface="Arial"/>
              <a:cs typeface="Arial"/>
            </a:endParaRPr>
          </a:p>
          <a:p>
            <a:pPr marL="755650" marR="5080" lvl="1" indent="-285750">
              <a:lnSpc>
                <a:spcPts val="2530"/>
              </a:lnSpc>
              <a:spcBef>
                <a:spcPts val="130"/>
              </a:spcBef>
              <a:buFont typeface="Wingdings" charset="2"/>
              <a:buChar char="§"/>
            </a:pPr>
            <a:r>
              <a:rPr sz="1300" spc="20" dirty="0">
                <a:latin typeface="Arial"/>
                <a:cs typeface="Arial"/>
              </a:rPr>
              <a:t>When </a:t>
            </a:r>
            <a:r>
              <a:rPr sz="1300" spc="15" dirty="0">
                <a:latin typeface="Arial"/>
                <a:cs typeface="Arial"/>
              </a:rPr>
              <a:t>row </a:t>
            </a:r>
            <a:r>
              <a:rPr sz="1300" spc="10" dirty="0">
                <a:latin typeface="Arial"/>
                <a:cs typeface="Arial"/>
              </a:rPr>
              <a:t>is full, start </a:t>
            </a:r>
            <a:r>
              <a:rPr sz="1300" spc="20" dirty="0">
                <a:latin typeface="Arial"/>
                <a:cs typeface="Arial"/>
              </a:rPr>
              <a:t>new</a:t>
            </a:r>
            <a:r>
              <a:rPr sz="1300" spc="-70" dirty="0">
                <a:latin typeface="Arial"/>
                <a:cs typeface="Arial"/>
              </a:rPr>
              <a:t> </a:t>
            </a:r>
            <a:r>
              <a:rPr sz="1300" spc="15" dirty="0">
                <a:latin typeface="Arial"/>
                <a:cs typeface="Arial"/>
              </a:rPr>
              <a:t>row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13" name="object 2"/>
          <p:cNvSpPr/>
          <p:nvPr/>
        </p:nvSpPr>
        <p:spPr>
          <a:xfrm>
            <a:off x="3124200" y="1752600"/>
            <a:ext cx="4022902" cy="20287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940458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90141"/>
            <a:ext cx="4359910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25" dirty="0"/>
              <a:t>Problem </a:t>
            </a:r>
            <a:r>
              <a:rPr spc="105" dirty="0"/>
              <a:t>Solving: </a:t>
            </a:r>
            <a:r>
              <a:rPr spc="114" dirty="0"/>
              <a:t>Solve </a:t>
            </a:r>
            <a:r>
              <a:rPr spc="130" dirty="0"/>
              <a:t>a</a:t>
            </a:r>
            <a:r>
              <a:rPr spc="-210" dirty="0"/>
              <a:t> </a:t>
            </a:r>
            <a:r>
              <a:rPr spc="120" dirty="0"/>
              <a:t>Simpler  </a:t>
            </a:r>
            <a:r>
              <a:rPr spc="125" dirty="0"/>
              <a:t>Problem</a:t>
            </a:r>
            <a:r>
              <a:rPr spc="-35" dirty="0"/>
              <a:t> </a:t>
            </a:r>
            <a:r>
              <a:rPr spc="90" dirty="0"/>
              <a:t>First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7686" y="1137201"/>
            <a:ext cx="2011680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0" dirty="0">
                <a:latin typeface="Courier" charset="0"/>
                <a:cs typeface="Courier" charset="0"/>
              </a:rPr>
              <a:t>Picture</a:t>
            </a:r>
            <a:r>
              <a:rPr sz="1250" spc="-465" dirty="0">
                <a:latin typeface="Courier" charset="0"/>
                <a:cs typeface="Courier" charset="0"/>
              </a:rPr>
              <a:t> </a:t>
            </a:r>
            <a:r>
              <a:rPr sz="1250" spc="10" dirty="0">
                <a:latin typeface="Arial"/>
                <a:cs typeface="Arial"/>
              </a:rPr>
              <a:t>class constructor:</a:t>
            </a:r>
            <a:endParaRPr sz="12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4482" y="1391313"/>
            <a:ext cx="5809615" cy="163506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75"/>
              </a:spcBef>
            </a:pPr>
            <a:r>
              <a:rPr sz="750" spc="5" dirty="0">
                <a:latin typeface="Courier" charset="0"/>
                <a:cs typeface="Courier" charset="0"/>
              </a:rPr>
              <a:t>public Picture(String</a:t>
            </a:r>
            <a:r>
              <a:rPr sz="750" spc="15" dirty="0">
                <a:latin typeface="Courier" charset="0"/>
                <a:cs typeface="Courier" charset="0"/>
              </a:rPr>
              <a:t> </a:t>
            </a:r>
            <a:r>
              <a:rPr sz="750" spc="5" dirty="0">
                <a:latin typeface="Courier" charset="0"/>
                <a:cs typeface="Courier" charset="0"/>
              </a:rPr>
              <a:t>filename)</a:t>
            </a:r>
            <a:endParaRPr sz="750" dirty="0">
              <a:latin typeface="Courier" charset="0"/>
              <a:cs typeface="Courier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7686" y="1683429"/>
            <a:ext cx="690880" cy="20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0" dirty="0">
                <a:latin typeface="Arial"/>
                <a:cs typeface="Arial"/>
              </a:rPr>
              <a:t>Methods:</a:t>
            </a:r>
            <a:endParaRPr sz="1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4482" y="1937541"/>
            <a:ext cx="5809615" cy="284051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2704" rIns="0" bIns="0" rtlCol="0">
            <a:spAutoFit/>
          </a:bodyPr>
          <a:lstStyle/>
          <a:p>
            <a:pPr marL="50800" marR="3869054">
              <a:lnSpc>
                <a:spcPts val="890"/>
              </a:lnSpc>
              <a:spcBef>
                <a:spcPts val="414"/>
              </a:spcBef>
            </a:pPr>
            <a:r>
              <a:rPr sz="750" spc="5" dirty="0">
                <a:latin typeface="Courier" charset="0"/>
                <a:cs typeface="Courier" charset="0"/>
              </a:rPr>
              <a:t>public void move(int dx, int dy)  public Rectangle</a:t>
            </a:r>
            <a:r>
              <a:rPr sz="750" dirty="0">
                <a:latin typeface="Courier" charset="0"/>
                <a:cs typeface="Courier" charset="0"/>
              </a:rPr>
              <a:t> </a:t>
            </a:r>
            <a:r>
              <a:rPr sz="750" spc="5" dirty="0">
                <a:latin typeface="Courier" charset="0"/>
                <a:cs typeface="Courier" charset="0"/>
              </a:rPr>
              <a:t>getBounds()</a:t>
            </a:r>
            <a:endParaRPr sz="7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941296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90979"/>
            <a:ext cx="4359910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25" dirty="0"/>
              <a:t>Problem </a:t>
            </a:r>
            <a:r>
              <a:rPr spc="105" dirty="0"/>
              <a:t>Solving: </a:t>
            </a:r>
            <a:r>
              <a:rPr spc="114" dirty="0"/>
              <a:t>Solve </a:t>
            </a:r>
            <a:r>
              <a:rPr spc="130" dirty="0"/>
              <a:t>a</a:t>
            </a:r>
            <a:r>
              <a:rPr spc="-210" dirty="0"/>
              <a:t> </a:t>
            </a:r>
            <a:r>
              <a:rPr spc="120" dirty="0"/>
              <a:t>Simpler  </a:t>
            </a:r>
            <a:r>
              <a:rPr spc="125" dirty="0"/>
              <a:t>Problem</a:t>
            </a:r>
            <a:r>
              <a:rPr spc="-35" dirty="0"/>
              <a:t> </a:t>
            </a:r>
            <a:r>
              <a:rPr spc="90" dirty="0"/>
              <a:t>First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125342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1565557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0682" y="1066201"/>
            <a:ext cx="2832100" cy="643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6500"/>
              </a:lnSpc>
            </a:pPr>
            <a:r>
              <a:rPr sz="1500" spc="10" dirty="0">
                <a:latin typeface="Arial"/>
                <a:cs typeface="Arial"/>
              </a:rPr>
              <a:t>Solve series of simpler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problems  Draw one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picture.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6882" y="1763221"/>
            <a:ext cx="537542" cy="442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498" y="237189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0682" y="2268108"/>
            <a:ext cx="323151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Draw two </a:t>
            </a:r>
            <a:r>
              <a:rPr sz="1500" spc="10" dirty="0">
                <a:latin typeface="Arial"/>
                <a:cs typeface="Arial"/>
              </a:rPr>
              <a:t>pictures next to </a:t>
            </a:r>
            <a:r>
              <a:rPr sz="1500" spc="15" dirty="0">
                <a:latin typeface="Arial"/>
                <a:cs typeface="Arial"/>
              </a:rPr>
              <a:t>each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other.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56882" y="2569522"/>
            <a:ext cx="1447901" cy="4768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3498" y="322158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40682" y="3117796"/>
            <a:ext cx="383603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Draw two </a:t>
            </a:r>
            <a:r>
              <a:rPr sz="1500" spc="10" dirty="0">
                <a:latin typeface="Arial"/>
                <a:cs typeface="Arial"/>
              </a:rPr>
              <a:t>pictures with </a:t>
            </a:r>
            <a:r>
              <a:rPr sz="1500" spc="15" dirty="0">
                <a:latin typeface="Arial"/>
                <a:cs typeface="Arial"/>
              </a:rPr>
              <a:t>a gap between</a:t>
            </a:r>
            <a:r>
              <a:rPr sz="1500" spc="-7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them.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56882" y="3410516"/>
            <a:ext cx="1482572" cy="4768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3498" y="4062600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40682" y="3958814"/>
            <a:ext cx="267017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Draw </a:t>
            </a:r>
            <a:r>
              <a:rPr sz="1500" spc="5" dirty="0">
                <a:latin typeface="Arial"/>
                <a:cs typeface="Arial"/>
              </a:rPr>
              <a:t>all </a:t>
            </a:r>
            <a:r>
              <a:rPr sz="1500" spc="10" dirty="0">
                <a:latin typeface="Arial"/>
                <a:cs typeface="Arial"/>
              </a:rPr>
              <a:t>pictures in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long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row.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56882" y="4251492"/>
            <a:ext cx="4525759" cy="5202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3498" y="4946970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40682" y="4843184"/>
            <a:ext cx="529399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Draw a row </a:t>
            </a:r>
            <a:r>
              <a:rPr sz="1500" spc="10" dirty="0">
                <a:latin typeface="Arial"/>
                <a:cs typeface="Arial"/>
              </a:rPr>
              <a:t>of pictures until </a:t>
            </a:r>
            <a:r>
              <a:rPr sz="1500" spc="15" dirty="0">
                <a:latin typeface="Arial"/>
                <a:cs typeface="Arial"/>
              </a:rPr>
              <a:t>you </a:t>
            </a:r>
            <a:r>
              <a:rPr sz="1500" spc="10" dirty="0">
                <a:latin typeface="Arial"/>
                <a:cs typeface="Arial"/>
              </a:rPr>
              <a:t>run out of </a:t>
            </a:r>
            <a:r>
              <a:rPr sz="1500" spc="15" dirty="0">
                <a:latin typeface="Arial"/>
                <a:cs typeface="Arial"/>
              </a:rPr>
              <a:t>room, </a:t>
            </a:r>
            <a:r>
              <a:rPr sz="1500" spc="10" dirty="0">
                <a:latin typeface="Arial"/>
                <a:cs typeface="Arial"/>
              </a:rPr>
              <a:t>then put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one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77873"/>
            <a:ext cx="613238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9280" indent="-285750">
              <a:buFont typeface="Wingdings" charset="2"/>
              <a:buChar char="§"/>
            </a:pPr>
            <a:r>
              <a:rPr lang="en-US" sz="1500" b="0" spc="15" dirty="0">
                <a:latin typeface="Arial"/>
                <a:cs typeface="Arial"/>
              </a:rPr>
              <a:t>Draw a row </a:t>
            </a:r>
            <a:r>
              <a:rPr lang="en-US" sz="1500" b="0" spc="10" dirty="0">
                <a:latin typeface="Arial"/>
                <a:cs typeface="Arial"/>
              </a:rPr>
              <a:t>of pictures until </a:t>
            </a:r>
            <a:r>
              <a:rPr lang="en-US" sz="1500" b="0" spc="15" dirty="0">
                <a:latin typeface="Arial"/>
                <a:cs typeface="Arial"/>
              </a:rPr>
              <a:t>you </a:t>
            </a:r>
            <a:r>
              <a:rPr lang="en-US" sz="1500" b="0" spc="10" dirty="0">
                <a:latin typeface="Arial"/>
                <a:cs typeface="Arial"/>
              </a:rPr>
              <a:t>run out of </a:t>
            </a:r>
            <a:r>
              <a:rPr lang="en-US" sz="1500" b="0" spc="15" dirty="0">
                <a:latin typeface="Arial"/>
                <a:cs typeface="Arial"/>
              </a:rPr>
              <a:t>room, </a:t>
            </a:r>
            <a:r>
              <a:rPr lang="en-US" sz="1500" b="0" spc="10" dirty="0">
                <a:latin typeface="Arial"/>
                <a:cs typeface="Arial"/>
              </a:rPr>
              <a:t>then put</a:t>
            </a:r>
            <a:r>
              <a:rPr lang="en-US" sz="1500" b="0" spc="-80" dirty="0">
                <a:latin typeface="Arial"/>
                <a:cs typeface="Arial"/>
              </a:rPr>
              <a:t> </a:t>
            </a:r>
            <a:r>
              <a:rPr lang="en-US" sz="1500" b="0" spc="15" dirty="0">
                <a:latin typeface="Arial"/>
                <a:cs typeface="Arial"/>
              </a:rPr>
              <a:t>one</a:t>
            </a:r>
            <a:br>
              <a:rPr lang="en-US" sz="1500" b="0" dirty="0">
                <a:latin typeface="Arial"/>
                <a:cs typeface="Arial"/>
              </a:rPr>
            </a:br>
            <a:r>
              <a:rPr sz="1500" b="0" spc="15" dirty="0">
                <a:latin typeface="Arial"/>
                <a:cs typeface="Arial"/>
              </a:rPr>
              <a:t>more </a:t>
            </a:r>
            <a:r>
              <a:rPr sz="1500" b="0" spc="10" dirty="0">
                <a:latin typeface="Arial"/>
                <a:cs typeface="Arial"/>
              </a:rPr>
              <a:t>picture in the next</a:t>
            </a:r>
            <a:r>
              <a:rPr sz="1500" b="0" spc="-55" dirty="0">
                <a:latin typeface="Arial"/>
                <a:cs typeface="Arial"/>
              </a:rPr>
              <a:t> </a:t>
            </a:r>
            <a:r>
              <a:rPr sz="1500" b="0" spc="10" dirty="0">
                <a:latin typeface="Arial"/>
                <a:cs typeface="Arial"/>
              </a:rPr>
              <a:t>row.</a:t>
            </a:r>
            <a:endParaRPr sz="1500" b="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800" y="914400"/>
            <a:ext cx="2176183" cy="9103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0600" y="1869571"/>
            <a:ext cx="1650364" cy="130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5" dirty="0">
                <a:latin typeface="Arial"/>
                <a:cs typeface="Arial"/>
              </a:rPr>
              <a:t>National Gallery of Art (see page</a:t>
            </a:r>
            <a:r>
              <a:rPr sz="750" spc="-65" dirty="0">
                <a:latin typeface="Arial"/>
                <a:cs typeface="Arial"/>
              </a:rPr>
              <a:t> </a:t>
            </a:r>
            <a:r>
              <a:rPr sz="750" spc="5" dirty="0">
                <a:latin typeface="Arial"/>
                <a:cs typeface="Arial"/>
              </a:rPr>
              <a:t>C-1)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941702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91386"/>
            <a:ext cx="4359910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25" dirty="0"/>
              <a:t>Problem </a:t>
            </a:r>
            <a:r>
              <a:rPr spc="105" dirty="0"/>
              <a:t>Solving: </a:t>
            </a:r>
            <a:r>
              <a:rPr spc="114" dirty="0"/>
              <a:t>Solve </a:t>
            </a:r>
            <a:r>
              <a:rPr spc="130" dirty="0"/>
              <a:t>a</a:t>
            </a:r>
            <a:r>
              <a:rPr spc="-210" dirty="0"/>
              <a:t> </a:t>
            </a:r>
            <a:r>
              <a:rPr spc="120" dirty="0"/>
              <a:t>Simpler  </a:t>
            </a:r>
            <a:r>
              <a:rPr spc="125" dirty="0"/>
              <a:t>Problem</a:t>
            </a:r>
            <a:r>
              <a:rPr spc="-35" dirty="0"/>
              <a:t> </a:t>
            </a:r>
            <a:r>
              <a:rPr spc="90" dirty="0"/>
              <a:t>First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126250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158330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0682" y="1158717"/>
            <a:ext cx="4580890" cy="568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Become </a:t>
            </a:r>
            <a:r>
              <a:rPr sz="1500" spc="10" dirty="0">
                <a:latin typeface="Arial"/>
                <a:cs typeface="Arial"/>
              </a:rPr>
              <a:t>familiar with </a:t>
            </a:r>
            <a:r>
              <a:rPr sz="1500" spc="15" dirty="0">
                <a:latin typeface="Courier" charset="0"/>
                <a:cs typeface="Courier" charset="0"/>
              </a:rPr>
              <a:t>Picture</a:t>
            </a:r>
            <a:r>
              <a:rPr sz="1500" spc="-525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class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500" spc="10" dirty="0">
                <a:latin typeface="Arial"/>
                <a:cs typeface="Arial"/>
              </a:rPr>
              <a:t>Pictures in files </a:t>
            </a:r>
            <a:r>
              <a:rPr sz="1500" spc="15" dirty="0">
                <a:latin typeface="Courier" charset="0"/>
                <a:cs typeface="Courier" charset="0"/>
              </a:rPr>
              <a:t>picture1.jpg</a:t>
            </a:r>
            <a:r>
              <a:rPr sz="1500" spc="-490" dirty="0">
                <a:latin typeface="Courier" charset="0"/>
                <a:cs typeface="Courier" charset="0"/>
              </a:rPr>
              <a:t> </a:t>
            </a:r>
            <a:r>
              <a:rPr sz="1500" spc="5" dirty="0">
                <a:latin typeface="Arial"/>
                <a:cs typeface="Arial"/>
              </a:rPr>
              <a:t>... </a:t>
            </a:r>
            <a:r>
              <a:rPr sz="1500" spc="15" dirty="0">
                <a:latin typeface="Courier" charset="0"/>
                <a:cs typeface="Courier" charset="0"/>
              </a:rPr>
              <a:t>picture20.jpg</a:t>
            </a:r>
            <a:endParaRPr sz="15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1239" y="1808731"/>
            <a:ext cx="5280660" cy="1024639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30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class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Gallery1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static void main(String[]</a:t>
            </a:r>
            <a:r>
              <a:rPr sz="900" spc="-7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args)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47561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Picture pic = new</a:t>
            </a:r>
            <a:r>
              <a:rPr sz="900" spc="-7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Picture("picture1.jpg");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6882" y="2950988"/>
            <a:ext cx="537542" cy="442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0682" y="3473561"/>
            <a:ext cx="1650364" cy="130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5" dirty="0">
                <a:latin typeface="Arial"/>
                <a:cs typeface="Arial"/>
              </a:rPr>
              <a:t>National Gallery of Art (see page</a:t>
            </a:r>
            <a:r>
              <a:rPr sz="750" spc="-65" dirty="0">
                <a:latin typeface="Arial"/>
                <a:cs typeface="Arial"/>
              </a:rPr>
              <a:t> </a:t>
            </a:r>
            <a:r>
              <a:rPr sz="750" spc="5" dirty="0">
                <a:latin typeface="Arial"/>
                <a:cs typeface="Arial"/>
              </a:rPr>
              <a:t>C-1)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941270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90954"/>
            <a:ext cx="4359910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25" dirty="0"/>
              <a:t>Problem </a:t>
            </a:r>
            <a:r>
              <a:rPr spc="105" dirty="0"/>
              <a:t>Solving: </a:t>
            </a:r>
            <a:r>
              <a:rPr spc="114" dirty="0"/>
              <a:t>Solve </a:t>
            </a:r>
            <a:r>
              <a:rPr spc="130" dirty="0"/>
              <a:t>a</a:t>
            </a:r>
            <a:r>
              <a:rPr spc="-210" dirty="0"/>
              <a:t> </a:t>
            </a:r>
            <a:r>
              <a:rPr spc="120" dirty="0"/>
              <a:t>Simpler  </a:t>
            </a:r>
            <a:r>
              <a:rPr spc="125" dirty="0"/>
              <a:t>Problem</a:t>
            </a:r>
            <a:r>
              <a:rPr spc="-35" dirty="0"/>
              <a:t> </a:t>
            </a:r>
            <a:r>
              <a:rPr spc="90" dirty="0"/>
              <a:t>First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1253400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0682" y="1109381"/>
            <a:ext cx="519620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600"/>
              </a:lnSpc>
            </a:pPr>
            <a:r>
              <a:rPr sz="1500" spc="15" dirty="0">
                <a:latin typeface="Arial"/>
                <a:cs typeface="Arial"/>
              </a:rPr>
              <a:t>Next </a:t>
            </a:r>
            <a:r>
              <a:rPr sz="1500" spc="10" dirty="0">
                <a:latin typeface="Arial"/>
                <a:cs typeface="Arial"/>
              </a:rPr>
              <a:t>picture </a:t>
            </a:r>
            <a:r>
              <a:rPr sz="1500" spc="5" dirty="0">
                <a:latin typeface="Arial"/>
                <a:cs typeface="Arial"/>
              </a:rPr>
              <a:t>- </a:t>
            </a:r>
            <a:r>
              <a:rPr sz="1500" spc="15" dirty="0">
                <a:latin typeface="Arial"/>
                <a:cs typeface="Arial"/>
              </a:rPr>
              <a:t>move </a:t>
            </a:r>
            <a:r>
              <a:rPr sz="1500" spc="10" dirty="0">
                <a:latin typeface="Arial"/>
                <a:cs typeface="Arial"/>
              </a:rPr>
              <a:t>to right-most x-coordinate of preceeding  picture: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882" y="1711175"/>
            <a:ext cx="2479624" cy="953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73953" y="2744690"/>
            <a:ext cx="5167630" cy="473591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8419" marR="2073275">
              <a:lnSpc>
                <a:spcPct val="101099"/>
              </a:lnSpc>
              <a:spcBef>
                <a:spcPts val="420"/>
              </a:spcBef>
            </a:pPr>
            <a:r>
              <a:rPr sz="900" spc="10" dirty="0">
                <a:latin typeface="Courier" charset="0"/>
                <a:cs typeface="Courier" charset="0"/>
              </a:rPr>
              <a:t>Picture pic = new Picture("picture1.jpg");  Picture pic2 = new</a:t>
            </a:r>
            <a:r>
              <a:rPr sz="900" spc="-6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Picture("picture2.jpg");  pic2.move(pic.getBounds().getMaxX(),</a:t>
            </a:r>
            <a:r>
              <a:rPr sz="900" spc="-7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0);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3498" y="345565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0682" y="3351869"/>
            <a:ext cx="358838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Separate the </a:t>
            </a:r>
            <a:r>
              <a:rPr sz="1500" spc="15" dirty="0">
                <a:latin typeface="Arial"/>
                <a:cs typeface="Arial"/>
              </a:rPr>
              <a:t>two </a:t>
            </a:r>
            <a:r>
              <a:rPr sz="1500" spc="10" dirty="0">
                <a:latin typeface="Arial"/>
                <a:cs typeface="Arial"/>
              </a:rPr>
              <a:t>pictures </a:t>
            </a:r>
            <a:r>
              <a:rPr sz="1500" spc="15" dirty="0">
                <a:latin typeface="Arial"/>
                <a:cs typeface="Arial"/>
              </a:rPr>
              <a:t>by a </a:t>
            </a:r>
            <a:r>
              <a:rPr sz="1500" spc="10" dirty="0">
                <a:latin typeface="Arial"/>
                <a:cs typeface="Arial"/>
              </a:rPr>
              <a:t>small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gap: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56882" y="3601270"/>
            <a:ext cx="1976767" cy="11010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40682" y="4886387"/>
            <a:ext cx="1650364" cy="130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5" dirty="0">
                <a:latin typeface="Arial"/>
                <a:cs typeface="Arial"/>
              </a:rPr>
              <a:t>National Gallery of Art (see page</a:t>
            </a:r>
            <a:r>
              <a:rPr sz="750" spc="-65" dirty="0">
                <a:latin typeface="Arial"/>
                <a:cs typeface="Arial"/>
              </a:rPr>
              <a:t> </a:t>
            </a:r>
            <a:r>
              <a:rPr sz="750" spc="5" dirty="0">
                <a:latin typeface="Arial"/>
                <a:cs typeface="Arial"/>
              </a:rPr>
              <a:t>C-1)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3953" y="248485"/>
            <a:ext cx="5167630" cy="753283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430"/>
              </a:spcBef>
            </a:pPr>
            <a:r>
              <a:rPr sz="900" spc="10" dirty="0">
                <a:latin typeface="Courier" charset="0"/>
                <a:cs typeface="Courier" charset="0"/>
              </a:rPr>
              <a:t>final int GAP =</a:t>
            </a:r>
            <a:r>
              <a:rPr sz="900" spc="-8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10;</a:t>
            </a:r>
            <a:endParaRPr sz="900" dirty="0">
              <a:latin typeface="Courier" charset="0"/>
              <a:cs typeface="Courier" charset="0"/>
            </a:endParaRPr>
          </a:p>
          <a:p>
            <a:pPr marL="58419" marR="2073275">
              <a:lnSpc>
                <a:spcPct val="101099"/>
              </a:lnSpc>
            </a:pPr>
            <a:r>
              <a:rPr sz="900" spc="10" dirty="0">
                <a:latin typeface="Courier" charset="0"/>
                <a:cs typeface="Courier" charset="0"/>
              </a:rPr>
              <a:t>Picture pic = new Picture("picture1.jpg");  Picture pic2 = new</a:t>
            </a:r>
            <a:r>
              <a:rPr sz="900" spc="-6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Picture("picture2.jpg");  double x = pic.getBounds().getMaxX() +</a:t>
            </a:r>
            <a:r>
              <a:rPr sz="900" spc="-7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GAP;  pic2.move(x,</a:t>
            </a:r>
            <a:r>
              <a:rPr sz="900" spc="-8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0);</a:t>
            </a:r>
            <a:endParaRPr sz="9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941676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91360"/>
            <a:ext cx="4359910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25" dirty="0"/>
              <a:t>Problem </a:t>
            </a:r>
            <a:r>
              <a:rPr spc="105" dirty="0"/>
              <a:t>Solving: </a:t>
            </a:r>
            <a:r>
              <a:rPr spc="114" dirty="0"/>
              <a:t>Solve </a:t>
            </a:r>
            <a:r>
              <a:rPr spc="130" dirty="0"/>
              <a:t>a</a:t>
            </a:r>
            <a:r>
              <a:rPr spc="-210" dirty="0"/>
              <a:t> </a:t>
            </a:r>
            <a:r>
              <a:rPr spc="120" dirty="0"/>
              <a:t>Simpler  </a:t>
            </a:r>
            <a:r>
              <a:rPr spc="125" dirty="0"/>
              <a:t>Problem</a:t>
            </a:r>
            <a:r>
              <a:rPr spc="-35" dirty="0"/>
              <a:t> </a:t>
            </a:r>
            <a:r>
              <a:rPr spc="90" dirty="0"/>
              <a:t>First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125380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0682" y="1150021"/>
            <a:ext cx="233616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Read </a:t>
            </a:r>
            <a:r>
              <a:rPr sz="1500" spc="10" dirty="0">
                <a:latin typeface="Arial"/>
                <a:cs typeface="Arial"/>
              </a:rPr>
              <a:t>the pictures in </a:t>
            </a:r>
            <a:r>
              <a:rPr sz="1500" spc="15" dirty="0">
                <a:latin typeface="Arial"/>
                <a:cs typeface="Arial"/>
              </a:rPr>
              <a:t>a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loop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882" y="1399062"/>
            <a:ext cx="3676091" cy="10143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40682" y="2597836"/>
            <a:ext cx="1650364" cy="130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5" dirty="0">
                <a:latin typeface="Arial"/>
                <a:cs typeface="Arial"/>
              </a:rPr>
              <a:t>National Gallery of Art (see page</a:t>
            </a:r>
            <a:r>
              <a:rPr sz="750" spc="-65" dirty="0">
                <a:latin typeface="Arial"/>
                <a:cs typeface="Arial"/>
              </a:rPr>
              <a:t> </a:t>
            </a:r>
            <a:r>
              <a:rPr sz="750" spc="5" dirty="0">
                <a:latin typeface="Arial"/>
                <a:cs typeface="Arial"/>
              </a:rPr>
              <a:t>C-1)</a:t>
            </a:r>
            <a:endParaRPr sz="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3953" y="2857810"/>
            <a:ext cx="5167630" cy="1448730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8419" marR="3407410">
              <a:lnSpc>
                <a:spcPct val="101099"/>
              </a:lnSpc>
              <a:spcBef>
                <a:spcPts val="420"/>
              </a:spcBef>
            </a:pPr>
            <a:r>
              <a:rPr sz="900" spc="10" dirty="0">
                <a:latin typeface="Courier" charset="0"/>
                <a:cs typeface="Courier" charset="0"/>
              </a:rPr>
              <a:t>final int GAP = 10;  final int PICTURES =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20;</a:t>
            </a:r>
            <a:endParaRPr sz="900" dirty="0">
              <a:latin typeface="Courier" charset="0"/>
              <a:cs typeface="Courier" charset="0"/>
            </a:endParaRPr>
          </a:p>
          <a:p>
            <a:pPr marL="58419" marR="2143125">
              <a:lnSpc>
                <a:spcPct val="101099"/>
              </a:lnSpc>
            </a:pPr>
            <a:r>
              <a:rPr sz="900" spc="10" dirty="0">
                <a:latin typeface="Courier" charset="0"/>
                <a:cs typeface="Courier" charset="0"/>
              </a:rPr>
              <a:t>Picture pic = new</a:t>
            </a:r>
            <a:r>
              <a:rPr sz="900" spc="-7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Picture("picture1.jpg");  for (int i = 2; i &lt;= PICTURES;</a:t>
            </a:r>
            <a:r>
              <a:rPr sz="900" spc="-7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i++)</a:t>
            </a:r>
            <a:endParaRPr sz="900" dirty="0">
              <a:latin typeface="Courier" charset="0"/>
              <a:cs typeface="Courier" charset="0"/>
            </a:endParaRPr>
          </a:p>
          <a:p>
            <a:pPr marL="58419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33909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Picture previous =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pic;</a:t>
            </a:r>
            <a:endParaRPr sz="900" dirty="0">
              <a:latin typeface="Courier" charset="0"/>
              <a:cs typeface="Courier" charset="0"/>
            </a:endParaRPr>
          </a:p>
          <a:p>
            <a:pPr marL="339090" marR="1441450">
              <a:lnSpc>
                <a:spcPct val="101099"/>
              </a:lnSpc>
            </a:pPr>
            <a:r>
              <a:rPr sz="900" spc="10" dirty="0">
                <a:latin typeface="Courier" charset="0"/>
                <a:cs typeface="Courier" charset="0"/>
              </a:rPr>
              <a:t>pic = new Picture("picture" + i + ".jpg");  double x = previous.getBounds().getMaxX() + GAP;  pic.move(x,</a:t>
            </a:r>
            <a:r>
              <a:rPr sz="900" spc="-8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0);</a:t>
            </a:r>
            <a:endParaRPr sz="900" dirty="0">
              <a:latin typeface="Courier" charset="0"/>
              <a:cs typeface="Courier" charset="0"/>
            </a:endParaRPr>
          </a:p>
          <a:p>
            <a:pPr marL="58419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942514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92199"/>
            <a:ext cx="4359910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25" dirty="0"/>
              <a:t>Problem </a:t>
            </a:r>
            <a:r>
              <a:rPr spc="105" dirty="0"/>
              <a:t>Solving: </a:t>
            </a:r>
            <a:r>
              <a:rPr spc="114" dirty="0"/>
              <a:t>Solve </a:t>
            </a:r>
            <a:r>
              <a:rPr spc="130" dirty="0"/>
              <a:t>a</a:t>
            </a:r>
            <a:r>
              <a:rPr spc="-210" dirty="0"/>
              <a:t> </a:t>
            </a:r>
            <a:r>
              <a:rPr spc="120" dirty="0"/>
              <a:t>Simpler  </a:t>
            </a:r>
            <a:r>
              <a:rPr spc="125" dirty="0"/>
              <a:t>Problem</a:t>
            </a:r>
            <a:r>
              <a:rPr spc="-35" dirty="0"/>
              <a:t> </a:t>
            </a:r>
            <a:r>
              <a:rPr spc="90" dirty="0"/>
              <a:t>First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1254645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0682" y="1150859"/>
            <a:ext cx="481838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Start </a:t>
            </a:r>
            <a:r>
              <a:rPr sz="1500" spc="15" dirty="0">
                <a:latin typeface="Arial"/>
                <a:cs typeface="Arial"/>
              </a:rPr>
              <a:t>a new row when </a:t>
            </a:r>
            <a:r>
              <a:rPr sz="1500" spc="10" dirty="0">
                <a:latin typeface="Arial"/>
                <a:cs typeface="Arial"/>
              </a:rPr>
              <a:t>pictures extend past right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margin: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882" y="1399032"/>
            <a:ext cx="3884180" cy="1716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40682" y="3300968"/>
            <a:ext cx="1650364" cy="130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5" dirty="0">
                <a:latin typeface="Arial"/>
                <a:cs typeface="Arial"/>
              </a:rPr>
              <a:t>National Gallery of Art (see page</a:t>
            </a:r>
            <a:r>
              <a:rPr sz="750" spc="-65" dirty="0">
                <a:latin typeface="Arial"/>
                <a:cs typeface="Arial"/>
              </a:rPr>
              <a:t> </a:t>
            </a:r>
            <a:r>
              <a:rPr sz="750" spc="5" dirty="0">
                <a:latin typeface="Arial"/>
                <a:cs typeface="Arial"/>
              </a:rPr>
              <a:t>C-1)</a:t>
            </a:r>
            <a:endParaRPr sz="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3953" y="3560941"/>
            <a:ext cx="5167630" cy="1378585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8419" marR="2317750">
              <a:lnSpc>
                <a:spcPct val="101099"/>
              </a:lnSpc>
              <a:spcBef>
                <a:spcPts val="420"/>
              </a:spcBef>
            </a:pPr>
            <a:r>
              <a:rPr sz="900" spc="5" dirty="0">
                <a:latin typeface="Comic Sans MS"/>
                <a:cs typeface="Comic Sans MS"/>
              </a:rPr>
              <a:t>double </a:t>
            </a:r>
            <a:r>
              <a:rPr sz="900" spc="10" dirty="0">
                <a:latin typeface="Comic Sans MS"/>
                <a:cs typeface="Comic Sans MS"/>
              </a:rPr>
              <a:t>x </a:t>
            </a:r>
            <a:r>
              <a:rPr sz="900" spc="5" dirty="0">
                <a:latin typeface="Comic Sans MS"/>
                <a:cs typeface="Comic Sans MS"/>
              </a:rPr>
              <a:t>= previous.getBounds().getMaxX() + GAP;  if (x + pic.getBounds().getWidth() &lt;</a:t>
            </a:r>
            <a:r>
              <a:rPr sz="900" spc="35" dirty="0">
                <a:latin typeface="Comic Sans MS"/>
                <a:cs typeface="Comic Sans MS"/>
              </a:rPr>
              <a:t> </a:t>
            </a:r>
            <a:r>
              <a:rPr sz="900" spc="10" dirty="0">
                <a:latin typeface="Comic Sans MS"/>
                <a:cs typeface="Comic Sans MS"/>
              </a:rPr>
              <a:t>MAX_WIDTH)</a:t>
            </a:r>
            <a:endParaRPr sz="900">
              <a:latin typeface="Comic Sans MS"/>
              <a:cs typeface="Comic Sans MS"/>
            </a:endParaRPr>
          </a:p>
          <a:p>
            <a:pPr marL="58419">
              <a:lnSpc>
                <a:spcPct val="100000"/>
              </a:lnSpc>
              <a:spcBef>
                <a:spcPts val="10"/>
              </a:spcBef>
            </a:pPr>
            <a:r>
              <a:rPr sz="900" spc="5" dirty="0">
                <a:latin typeface="Comic Sans MS"/>
                <a:cs typeface="Comic Sans MS"/>
              </a:rPr>
              <a:t>{</a:t>
            </a:r>
            <a:endParaRPr sz="900">
              <a:latin typeface="Comic Sans MS"/>
              <a:cs typeface="Comic Sans MS"/>
            </a:endParaRPr>
          </a:p>
          <a:p>
            <a:pPr marL="197485">
              <a:lnSpc>
                <a:spcPct val="100000"/>
              </a:lnSpc>
              <a:spcBef>
                <a:spcPts val="10"/>
              </a:spcBef>
            </a:pPr>
            <a:r>
              <a:rPr sz="900" spc="5" dirty="0">
                <a:latin typeface="Comic Sans MS"/>
                <a:cs typeface="Comic Sans MS"/>
              </a:rPr>
              <a:t>Place pic on current</a:t>
            </a:r>
            <a:r>
              <a:rPr sz="900" spc="-25" dirty="0">
                <a:latin typeface="Comic Sans MS"/>
                <a:cs typeface="Comic Sans MS"/>
              </a:rPr>
              <a:t> </a:t>
            </a:r>
            <a:r>
              <a:rPr sz="900" spc="5" dirty="0">
                <a:latin typeface="Comic Sans MS"/>
                <a:cs typeface="Comic Sans MS"/>
              </a:rPr>
              <a:t>row.</a:t>
            </a:r>
            <a:endParaRPr sz="900">
              <a:latin typeface="Comic Sans MS"/>
              <a:cs typeface="Comic Sans MS"/>
            </a:endParaRPr>
          </a:p>
          <a:p>
            <a:pPr marL="58419">
              <a:lnSpc>
                <a:spcPct val="100000"/>
              </a:lnSpc>
              <a:spcBef>
                <a:spcPts val="10"/>
              </a:spcBef>
            </a:pPr>
            <a:r>
              <a:rPr sz="900" spc="5" dirty="0">
                <a:latin typeface="Comic Sans MS"/>
                <a:cs typeface="Comic Sans MS"/>
              </a:rPr>
              <a:t>}</a:t>
            </a:r>
            <a:endParaRPr sz="900">
              <a:latin typeface="Comic Sans MS"/>
              <a:cs typeface="Comic Sans MS"/>
            </a:endParaRPr>
          </a:p>
          <a:p>
            <a:pPr marL="58419">
              <a:lnSpc>
                <a:spcPct val="100000"/>
              </a:lnSpc>
              <a:spcBef>
                <a:spcPts val="10"/>
              </a:spcBef>
            </a:pPr>
            <a:r>
              <a:rPr sz="900" spc="5" dirty="0">
                <a:latin typeface="Comic Sans MS"/>
                <a:cs typeface="Comic Sans MS"/>
              </a:rPr>
              <a:t>else</a:t>
            </a:r>
            <a:endParaRPr sz="900">
              <a:latin typeface="Comic Sans MS"/>
              <a:cs typeface="Comic Sans MS"/>
            </a:endParaRPr>
          </a:p>
          <a:p>
            <a:pPr marL="58419">
              <a:lnSpc>
                <a:spcPct val="100000"/>
              </a:lnSpc>
              <a:spcBef>
                <a:spcPts val="10"/>
              </a:spcBef>
            </a:pPr>
            <a:r>
              <a:rPr sz="900" spc="5" dirty="0">
                <a:latin typeface="Comic Sans MS"/>
                <a:cs typeface="Comic Sans MS"/>
              </a:rPr>
              <a:t>{</a:t>
            </a:r>
            <a:endParaRPr sz="900">
              <a:latin typeface="Comic Sans MS"/>
              <a:cs typeface="Comic Sans MS"/>
            </a:endParaRPr>
          </a:p>
          <a:p>
            <a:pPr marL="197485">
              <a:lnSpc>
                <a:spcPct val="100000"/>
              </a:lnSpc>
              <a:spcBef>
                <a:spcPts val="10"/>
              </a:spcBef>
            </a:pPr>
            <a:r>
              <a:rPr sz="900" spc="5" dirty="0">
                <a:latin typeface="Comic Sans MS"/>
                <a:cs typeface="Comic Sans MS"/>
              </a:rPr>
              <a:t>Place pic on next</a:t>
            </a:r>
            <a:r>
              <a:rPr sz="900" spc="-35" dirty="0">
                <a:latin typeface="Comic Sans MS"/>
                <a:cs typeface="Comic Sans MS"/>
              </a:rPr>
              <a:t> </a:t>
            </a:r>
            <a:r>
              <a:rPr sz="900" spc="5" dirty="0">
                <a:latin typeface="Comic Sans MS"/>
                <a:cs typeface="Comic Sans MS"/>
              </a:rPr>
              <a:t>row.</a:t>
            </a:r>
            <a:endParaRPr sz="900">
              <a:latin typeface="Comic Sans MS"/>
              <a:cs typeface="Comic Sans MS"/>
            </a:endParaRPr>
          </a:p>
          <a:p>
            <a:pPr marL="58419">
              <a:lnSpc>
                <a:spcPct val="100000"/>
              </a:lnSpc>
              <a:spcBef>
                <a:spcPts val="10"/>
              </a:spcBef>
            </a:pPr>
            <a:r>
              <a:rPr sz="900" spc="5" dirty="0">
                <a:latin typeface="Comic Sans MS"/>
                <a:cs typeface="Comic Sans MS"/>
              </a:rPr>
              <a:t>}</a:t>
            </a:r>
            <a:endParaRPr sz="9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3498" y="510425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40682" y="5000468"/>
            <a:ext cx="534733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When </a:t>
            </a:r>
            <a:r>
              <a:rPr sz="1500" spc="10" dirty="0">
                <a:latin typeface="Arial"/>
                <a:cs typeface="Arial"/>
              </a:rPr>
              <a:t>adding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picture to the current row, </a:t>
            </a:r>
            <a:r>
              <a:rPr sz="1500" spc="15" dirty="0">
                <a:latin typeface="Arial"/>
                <a:cs typeface="Arial"/>
              </a:rPr>
              <a:t>update maximum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y-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28549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5" dirty="0"/>
              <a:t> </a:t>
            </a:r>
            <a:r>
              <a:rPr spc="5" dirty="0"/>
              <a:t>8.2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414" y="816329"/>
            <a:ext cx="5299075" cy="77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700"/>
              </a:lnSpc>
            </a:pPr>
            <a:r>
              <a:rPr sz="1250" spc="10" dirty="0">
                <a:latin typeface="Arial"/>
                <a:cs typeface="Arial"/>
              </a:rPr>
              <a:t>Your job </a:t>
            </a:r>
            <a:r>
              <a:rPr sz="1250" spc="5" dirty="0">
                <a:latin typeface="Arial"/>
                <a:cs typeface="Arial"/>
              </a:rPr>
              <a:t>is </a:t>
            </a:r>
            <a:r>
              <a:rPr sz="1250" spc="10" dirty="0">
                <a:latin typeface="Arial"/>
                <a:cs typeface="Arial"/>
              </a:rPr>
              <a:t>to write a program that plays chess. Might </a:t>
            </a:r>
            <a:r>
              <a:rPr sz="1250" spc="10" dirty="0">
                <a:latin typeface="Courier" charset="0"/>
                <a:cs typeface="Courier" charset="0"/>
              </a:rPr>
              <a:t>ChessBoard</a:t>
            </a:r>
            <a:r>
              <a:rPr sz="1250" spc="-434" dirty="0">
                <a:latin typeface="Courier" charset="0"/>
                <a:cs typeface="Courier" charset="0"/>
              </a:rPr>
              <a:t> </a:t>
            </a:r>
            <a:r>
              <a:rPr sz="1250" spc="10" dirty="0">
                <a:latin typeface="Arial"/>
                <a:cs typeface="Arial"/>
              </a:rPr>
              <a:t>be an  appropriate class? </a:t>
            </a:r>
            <a:r>
              <a:rPr sz="1250" spc="15" dirty="0">
                <a:latin typeface="Arial"/>
                <a:cs typeface="Arial"/>
              </a:rPr>
              <a:t>How </a:t>
            </a:r>
            <a:r>
              <a:rPr sz="1250" spc="10" dirty="0">
                <a:latin typeface="Arial"/>
                <a:cs typeface="Arial"/>
              </a:rPr>
              <a:t>about</a:t>
            </a:r>
            <a:r>
              <a:rPr sz="1250" spc="-50" dirty="0">
                <a:latin typeface="Arial"/>
                <a:cs typeface="Arial"/>
              </a:rPr>
              <a:t> </a:t>
            </a:r>
            <a:r>
              <a:rPr sz="1250" spc="10" dirty="0">
                <a:latin typeface="Courier" charset="0"/>
                <a:cs typeface="Courier" charset="0"/>
              </a:rPr>
              <a:t>MovePiece</a:t>
            </a:r>
            <a:r>
              <a:rPr sz="1250" spc="10" dirty="0">
                <a:latin typeface="Arial"/>
                <a:cs typeface="Arial"/>
              </a:rPr>
              <a:t>?</a:t>
            </a:r>
            <a:endParaRPr sz="1250" dirty="0">
              <a:latin typeface="Arial"/>
              <a:cs typeface="Arial"/>
            </a:endParaRPr>
          </a:p>
          <a:p>
            <a:pPr marL="303530">
              <a:lnSpc>
                <a:spcPct val="100000"/>
              </a:lnSpc>
              <a:spcBef>
                <a:spcPts val="980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15" dirty="0">
                <a:latin typeface="Arial"/>
                <a:cs typeface="Arial"/>
              </a:rPr>
              <a:t>Yes (</a:t>
            </a:r>
            <a:r>
              <a:rPr sz="1500" spc="15" dirty="0">
                <a:latin typeface="Courier" charset="0"/>
                <a:cs typeface="Courier" charset="0"/>
              </a:rPr>
              <a:t>ChessBoard</a:t>
            </a:r>
            <a:r>
              <a:rPr sz="1500" spc="15" dirty="0">
                <a:latin typeface="Arial"/>
                <a:cs typeface="Arial"/>
              </a:rPr>
              <a:t>) and no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(</a:t>
            </a:r>
            <a:r>
              <a:rPr sz="1500" spc="10" dirty="0">
                <a:latin typeface="Courier" charset="0"/>
                <a:cs typeface="Courier" charset="0"/>
              </a:rPr>
              <a:t>MovePiece</a:t>
            </a:r>
            <a:r>
              <a:rPr sz="1500" spc="10" dirty="0">
                <a:latin typeface="Arial"/>
                <a:cs typeface="Arial"/>
              </a:rPr>
              <a:t>).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7873"/>
            <a:ext cx="6208585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9280" indent="-285750">
              <a:buFont typeface="Wingdings" charset="2"/>
              <a:buChar char="§"/>
            </a:pPr>
            <a:r>
              <a:rPr lang="en-US" sz="1500" b="0" spc="15" dirty="0">
                <a:latin typeface="Arial"/>
                <a:cs typeface="Arial"/>
              </a:rPr>
              <a:t>When </a:t>
            </a:r>
            <a:r>
              <a:rPr lang="en-US" sz="1500" b="0" spc="10" dirty="0">
                <a:latin typeface="Arial"/>
                <a:cs typeface="Arial"/>
              </a:rPr>
              <a:t>adding </a:t>
            </a:r>
            <a:r>
              <a:rPr lang="en-US" sz="1500" b="0" spc="15" dirty="0">
                <a:latin typeface="Arial"/>
                <a:cs typeface="Arial"/>
              </a:rPr>
              <a:t>a </a:t>
            </a:r>
            <a:r>
              <a:rPr lang="en-US" sz="1500" b="0" spc="10" dirty="0">
                <a:latin typeface="Arial"/>
                <a:cs typeface="Arial"/>
              </a:rPr>
              <a:t>picture to the current row, </a:t>
            </a:r>
            <a:r>
              <a:rPr lang="en-US" sz="1500" b="0" spc="15" dirty="0">
                <a:latin typeface="Arial"/>
                <a:cs typeface="Arial"/>
              </a:rPr>
              <a:t>update maximum</a:t>
            </a:r>
            <a:r>
              <a:rPr lang="en-US" sz="1500" b="0" spc="-20" dirty="0">
                <a:latin typeface="Arial"/>
                <a:cs typeface="Arial"/>
              </a:rPr>
              <a:t> </a:t>
            </a:r>
            <a:r>
              <a:rPr lang="en-US" sz="1500" b="0" spc="10" dirty="0">
                <a:latin typeface="Arial"/>
                <a:cs typeface="Arial"/>
              </a:rPr>
              <a:t>y-</a:t>
            </a:r>
            <a:br>
              <a:rPr lang="en-US" sz="1500" b="0" dirty="0">
                <a:latin typeface="Arial"/>
                <a:cs typeface="Arial"/>
              </a:rPr>
            </a:br>
            <a:r>
              <a:rPr sz="1500" b="0" spc="10" dirty="0">
                <a:latin typeface="Arial"/>
                <a:cs typeface="Arial"/>
              </a:rPr>
              <a:t>coordinate:</a:t>
            </a:r>
            <a:endParaRPr sz="1500" b="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6800" y="914400"/>
            <a:ext cx="5167630" cy="193643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430"/>
              </a:spcBef>
            </a:pPr>
            <a:r>
              <a:rPr sz="900" spc="10" dirty="0">
                <a:latin typeface="Courier" charset="0"/>
                <a:cs typeface="Courier" charset="0"/>
              </a:rPr>
              <a:t>maxY = Math.max(maxY,</a:t>
            </a:r>
            <a:r>
              <a:rPr sz="900" spc="-6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pic.getBounds().getMaxY());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6345" y="134791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33529" y="1203896"/>
            <a:ext cx="4851400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600"/>
              </a:lnSpc>
            </a:pPr>
            <a:r>
              <a:rPr sz="1500" spc="15" dirty="0">
                <a:latin typeface="Arial"/>
                <a:cs typeface="Arial"/>
              </a:rPr>
              <a:t>To </a:t>
            </a:r>
            <a:r>
              <a:rPr sz="1500" spc="10" dirty="0">
                <a:latin typeface="Arial"/>
                <a:cs typeface="Arial"/>
              </a:rPr>
              <a:t>place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picture </a:t>
            </a:r>
            <a:r>
              <a:rPr sz="1500" spc="15" dirty="0">
                <a:latin typeface="Arial"/>
                <a:cs typeface="Arial"/>
              </a:rPr>
              <a:t>on </a:t>
            </a:r>
            <a:r>
              <a:rPr sz="1500" spc="10" dirty="0">
                <a:latin typeface="Arial"/>
                <a:cs typeface="Arial"/>
              </a:rPr>
              <a:t>the next row, </a:t>
            </a:r>
            <a:r>
              <a:rPr sz="1500" spc="15" dirty="0">
                <a:latin typeface="Arial"/>
                <a:cs typeface="Arial"/>
              </a:rPr>
              <a:t>use </a:t>
            </a:r>
            <a:r>
              <a:rPr sz="1500" spc="10" dirty="0">
                <a:latin typeface="Arial"/>
                <a:cs typeface="Arial"/>
              </a:rPr>
              <a:t>the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remembered  maximum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y-coordinate: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6800" y="1842121"/>
            <a:ext cx="5167630" cy="193643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430"/>
              </a:spcBef>
            </a:pPr>
            <a:r>
              <a:rPr sz="900" spc="10" dirty="0">
                <a:latin typeface="Courier" charset="0"/>
                <a:cs typeface="Courier" charset="0"/>
              </a:rPr>
              <a:t>pic.move(0, maxY +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GAP);</a:t>
            </a:r>
            <a:endParaRPr sz="9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9460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290" dirty="0"/>
              <a:t>s</a:t>
            </a:r>
            <a:r>
              <a:rPr spc="45" dirty="0"/>
              <a:t>e</a:t>
            </a:r>
            <a:r>
              <a:rPr spc="60" dirty="0"/>
              <a:t>c</a:t>
            </a:r>
            <a:r>
              <a:rPr spc="30" dirty="0"/>
              <a:t>t</a:t>
            </a:r>
            <a:r>
              <a:rPr spc="65" dirty="0"/>
              <a:t>i</a:t>
            </a:r>
            <a:r>
              <a:rPr spc="170" dirty="0"/>
              <a:t>o</a:t>
            </a:r>
            <a:r>
              <a:rPr spc="155" dirty="0"/>
              <a:t>n</a:t>
            </a:r>
            <a:r>
              <a:rPr spc="-155" dirty="0"/>
              <a:t>_</a:t>
            </a:r>
            <a:r>
              <a:rPr spc="130" dirty="0"/>
              <a:t>5</a:t>
            </a:r>
            <a:r>
              <a:rPr spc="325" dirty="0"/>
              <a:t>/</a:t>
            </a:r>
            <a:r>
              <a:rPr spc="175" dirty="0">
                <a:solidFill>
                  <a:srgbClr val="000080"/>
                </a:solidFill>
                <a:hlinkClick r:id="rId2"/>
              </a:rPr>
              <a:t>G</a:t>
            </a:r>
            <a:r>
              <a:rPr spc="130" dirty="0">
                <a:solidFill>
                  <a:srgbClr val="000080"/>
                </a:solidFill>
                <a:hlinkClick r:id="rId2"/>
              </a:rPr>
              <a:t>a</a:t>
            </a:r>
            <a:r>
              <a:rPr spc="70" dirty="0">
                <a:solidFill>
                  <a:srgbClr val="000080"/>
                </a:solidFill>
                <a:hlinkClick r:id="rId2"/>
              </a:rPr>
              <a:t>ll</a:t>
            </a:r>
            <a:r>
              <a:rPr spc="45" dirty="0">
                <a:solidFill>
                  <a:srgbClr val="000080"/>
                </a:solidFill>
                <a:hlinkClick r:id="rId2"/>
              </a:rPr>
              <a:t>e</a:t>
            </a:r>
            <a:r>
              <a:rPr spc="70" dirty="0">
                <a:solidFill>
                  <a:srgbClr val="000080"/>
                </a:solidFill>
                <a:hlinkClick r:id="rId2"/>
              </a:rPr>
              <a:t>r</a:t>
            </a:r>
            <a:r>
              <a:rPr spc="120" dirty="0">
                <a:solidFill>
                  <a:srgbClr val="000080"/>
                </a:solidFill>
                <a:hlinkClick r:id="rId2"/>
              </a:rPr>
              <a:t>y</a:t>
            </a:r>
            <a:r>
              <a:rPr spc="130" dirty="0">
                <a:solidFill>
                  <a:srgbClr val="000080"/>
                </a:solidFill>
                <a:hlinkClick r:id="rId2"/>
              </a:rPr>
              <a:t>6</a:t>
            </a:r>
            <a:r>
              <a:rPr spc="-235" dirty="0">
                <a:solidFill>
                  <a:srgbClr val="000080"/>
                </a:solidFill>
                <a:hlinkClick r:id="rId2"/>
              </a:rPr>
              <a:t>.</a:t>
            </a:r>
            <a:r>
              <a:rPr spc="-55" dirty="0">
                <a:solidFill>
                  <a:srgbClr val="000080"/>
                </a:solidFill>
                <a:hlinkClick r:id="rId2"/>
              </a:rPr>
              <a:t>j</a:t>
            </a:r>
            <a:r>
              <a:rPr spc="130" dirty="0">
                <a:solidFill>
                  <a:srgbClr val="000080"/>
                </a:solidFill>
                <a:hlinkClick r:id="rId2"/>
              </a:rPr>
              <a:t>a</a:t>
            </a:r>
            <a:r>
              <a:rPr spc="150" dirty="0">
                <a:solidFill>
                  <a:srgbClr val="000080"/>
                </a:solidFill>
                <a:hlinkClick r:id="rId2"/>
              </a:rPr>
              <a:t>v</a:t>
            </a:r>
            <a:r>
              <a:rPr spc="130" dirty="0">
                <a:solidFill>
                  <a:srgbClr val="000080"/>
                </a:solidFill>
                <a:hlinkClick r:id="rId2"/>
              </a:rPr>
              <a:t>a</a:t>
            </a:r>
          </a:p>
        </p:txBody>
      </p:sp>
      <p:sp>
        <p:nvSpPr>
          <p:cNvPr id="10" name="object 2"/>
          <p:cNvSpPr txBox="1"/>
          <p:nvPr/>
        </p:nvSpPr>
        <p:spPr>
          <a:xfrm>
            <a:off x="1347570" y="1510818"/>
            <a:ext cx="634365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850" spc="20" dirty="0">
                <a:solidFill>
                  <a:srgbClr val="CC0066"/>
                </a:solidFill>
                <a:latin typeface="Courier New"/>
                <a:cs typeface="Courier New"/>
              </a:rPr>
              <a:t>final</a:t>
            </a:r>
            <a:r>
              <a:rPr sz="850" spc="-6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20" dirty="0">
                <a:solidFill>
                  <a:srgbClr val="CC0066"/>
                </a:solidFill>
                <a:latin typeface="Courier New"/>
                <a:cs typeface="Courier New"/>
              </a:rPr>
              <a:t>int  final</a:t>
            </a:r>
            <a:r>
              <a:rPr sz="850" spc="-6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20" dirty="0">
                <a:solidFill>
                  <a:srgbClr val="CC0066"/>
                </a:solidFill>
                <a:latin typeface="Courier New"/>
                <a:cs typeface="Courier New"/>
              </a:rPr>
              <a:t>int  final</a:t>
            </a:r>
            <a:r>
              <a:rPr sz="850" spc="-60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20" dirty="0">
                <a:solidFill>
                  <a:srgbClr val="CC0066"/>
                </a:solidFill>
                <a:latin typeface="Courier New"/>
                <a:cs typeface="Courier New"/>
              </a:rPr>
              <a:t>int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2091490" y="1510818"/>
            <a:ext cx="1108075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20" dirty="0">
                <a:latin typeface="Courier New"/>
                <a:cs typeface="Courier New"/>
              </a:rPr>
              <a:t>MAX_WIDTH =</a:t>
            </a:r>
            <a:r>
              <a:rPr sz="850" spc="-45" dirty="0">
                <a:latin typeface="Courier New"/>
                <a:cs typeface="Courier New"/>
              </a:rPr>
              <a:t> </a:t>
            </a:r>
            <a:r>
              <a:rPr sz="850" spc="20" dirty="0">
                <a:latin typeface="Courier New"/>
                <a:cs typeface="Courier New"/>
              </a:rPr>
              <a:t>720;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50" spc="20" dirty="0">
                <a:latin typeface="Courier New"/>
                <a:cs typeface="Courier New"/>
              </a:rPr>
              <a:t>GAP =</a:t>
            </a:r>
            <a:r>
              <a:rPr sz="850" spc="-65" dirty="0">
                <a:latin typeface="Courier New"/>
                <a:cs typeface="Courier New"/>
              </a:rPr>
              <a:t> </a:t>
            </a:r>
            <a:r>
              <a:rPr sz="850" spc="20" dirty="0">
                <a:latin typeface="Courier New"/>
                <a:cs typeface="Courier New"/>
              </a:rPr>
              <a:t>10;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50" spc="20" dirty="0">
                <a:latin typeface="Courier New"/>
                <a:cs typeface="Courier New"/>
              </a:rPr>
              <a:t>PICTURES =</a:t>
            </a:r>
            <a:r>
              <a:rPr sz="850" spc="-50" dirty="0">
                <a:latin typeface="Courier New"/>
                <a:cs typeface="Courier New"/>
              </a:rPr>
              <a:t> </a:t>
            </a:r>
            <a:r>
              <a:rPr sz="850" spc="20" dirty="0">
                <a:latin typeface="Courier New"/>
                <a:cs typeface="Courier New"/>
              </a:rPr>
              <a:t>20;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2" name="object 4"/>
          <p:cNvSpPr txBox="1"/>
          <p:nvPr/>
        </p:nvSpPr>
        <p:spPr>
          <a:xfrm>
            <a:off x="1347570" y="2031035"/>
            <a:ext cx="286639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850" spc="20" dirty="0">
                <a:latin typeface="Courier New"/>
                <a:cs typeface="Courier New"/>
              </a:rPr>
              <a:t>Picture pic = new Picture(</a:t>
            </a:r>
            <a:r>
              <a:rPr sz="850" spc="20" dirty="0">
                <a:solidFill>
                  <a:srgbClr val="1F9060"/>
                </a:solidFill>
                <a:latin typeface="Courier New"/>
                <a:cs typeface="Courier New"/>
              </a:rPr>
              <a:t>"picture1.jpg"</a:t>
            </a:r>
            <a:r>
              <a:rPr sz="850" spc="20" dirty="0">
                <a:latin typeface="Courier New"/>
                <a:cs typeface="Courier New"/>
              </a:rPr>
              <a:t>);  </a:t>
            </a:r>
            <a:r>
              <a:rPr sz="850" spc="20" dirty="0">
                <a:solidFill>
                  <a:srgbClr val="CC0066"/>
                </a:solidFill>
                <a:latin typeface="Courier New"/>
                <a:cs typeface="Courier New"/>
              </a:rPr>
              <a:t>double </a:t>
            </a:r>
            <a:r>
              <a:rPr sz="850" spc="20" dirty="0">
                <a:latin typeface="Courier New"/>
                <a:cs typeface="Courier New"/>
              </a:rPr>
              <a:t>maxY =</a:t>
            </a:r>
            <a:r>
              <a:rPr sz="850" spc="-50" dirty="0">
                <a:latin typeface="Courier New"/>
                <a:cs typeface="Courier New"/>
              </a:rPr>
              <a:t> </a:t>
            </a:r>
            <a:r>
              <a:rPr sz="850" spc="20" dirty="0">
                <a:latin typeface="Courier New"/>
                <a:cs typeface="Courier New"/>
              </a:rPr>
              <a:t>0;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3" name="object 5"/>
          <p:cNvSpPr txBox="1"/>
          <p:nvPr/>
        </p:nvSpPr>
        <p:spPr>
          <a:xfrm>
            <a:off x="1347570" y="2421198"/>
            <a:ext cx="3542665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20" dirty="0">
                <a:solidFill>
                  <a:srgbClr val="CC0066"/>
                </a:solidFill>
                <a:latin typeface="Courier New"/>
                <a:cs typeface="Courier New"/>
              </a:rPr>
              <a:t>for </a:t>
            </a:r>
            <a:r>
              <a:rPr sz="850" spc="20" dirty="0">
                <a:latin typeface="Courier New"/>
                <a:cs typeface="Courier New"/>
              </a:rPr>
              <a:t>(</a:t>
            </a:r>
            <a:r>
              <a:rPr sz="850" spc="20" dirty="0">
                <a:solidFill>
                  <a:srgbClr val="CC0066"/>
                </a:solidFill>
                <a:latin typeface="Courier New"/>
                <a:cs typeface="Courier New"/>
              </a:rPr>
              <a:t>int </a:t>
            </a:r>
            <a:r>
              <a:rPr sz="850" spc="20" dirty="0">
                <a:latin typeface="Courier New"/>
                <a:cs typeface="Courier New"/>
              </a:rPr>
              <a:t>i = </a:t>
            </a:r>
            <a:r>
              <a:rPr sz="850" spc="20" dirty="0">
                <a:solidFill>
                  <a:srgbClr val="66FF18"/>
                </a:solidFill>
                <a:latin typeface="Courier New"/>
                <a:cs typeface="Courier New"/>
              </a:rPr>
              <a:t>2</a:t>
            </a:r>
            <a:r>
              <a:rPr sz="850" spc="20" dirty="0">
                <a:latin typeface="Courier New"/>
                <a:cs typeface="Courier New"/>
              </a:rPr>
              <a:t>; i &lt; </a:t>
            </a:r>
            <a:r>
              <a:rPr sz="850" spc="20" dirty="0">
                <a:solidFill>
                  <a:srgbClr val="66FF18"/>
                </a:solidFill>
                <a:latin typeface="Courier New"/>
                <a:cs typeface="Courier New"/>
              </a:rPr>
              <a:t>20</a:t>
            </a:r>
            <a:r>
              <a:rPr sz="850" spc="20" dirty="0">
                <a:latin typeface="Courier New"/>
                <a:cs typeface="Courier New"/>
              </a:rPr>
              <a:t>;</a:t>
            </a:r>
            <a:r>
              <a:rPr sz="850" spc="-50" dirty="0">
                <a:latin typeface="Courier New"/>
                <a:cs typeface="Courier New"/>
              </a:rPr>
              <a:t> </a:t>
            </a:r>
            <a:r>
              <a:rPr sz="850" spc="20" dirty="0">
                <a:latin typeface="Courier New"/>
                <a:cs typeface="Courier New"/>
              </a:rPr>
              <a:t>i++)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50" spc="20" dirty="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215265" marR="5080">
              <a:lnSpc>
                <a:spcPct val="100000"/>
              </a:lnSpc>
              <a:spcBef>
                <a:spcPts val="5"/>
              </a:spcBef>
            </a:pPr>
            <a:r>
              <a:rPr sz="850" spc="20" dirty="0">
                <a:latin typeface="Courier New"/>
                <a:cs typeface="Courier New"/>
              </a:rPr>
              <a:t>maxY = Math.max(maxY, pic.getBounds().getMaxY());  Picture previous =</a:t>
            </a:r>
            <a:r>
              <a:rPr sz="850" spc="-35" dirty="0">
                <a:latin typeface="Courier New"/>
                <a:cs typeface="Courier New"/>
              </a:rPr>
              <a:t> </a:t>
            </a:r>
            <a:r>
              <a:rPr sz="850" spc="20" dirty="0">
                <a:latin typeface="Courier New"/>
                <a:cs typeface="Courier New"/>
              </a:rPr>
              <a:t>pic;</a:t>
            </a:r>
            <a:endParaRPr sz="850">
              <a:latin typeface="Courier New"/>
              <a:cs typeface="Courier New"/>
            </a:endParaRPr>
          </a:p>
          <a:p>
            <a:pPr marL="215265" marR="72390">
              <a:lnSpc>
                <a:spcPct val="100000"/>
              </a:lnSpc>
              <a:spcBef>
                <a:spcPts val="5"/>
              </a:spcBef>
            </a:pPr>
            <a:r>
              <a:rPr sz="850" spc="20" dirty="0">
                <a:latin typeface="Courier New"/>
                <a:cs typeface="Courier New"/>
              </a:rPr>
              <a:t>pic = new Picture(</a:t>
            </a:r>
            <a:r>
              <a:rPr sz="850" spc="20" dirty="0">
                <a:solidFill>
                  <a:srgbClr val="1F9060"/>
                </a:solidFill>
                <a:latin typeface="Courier New"/>
                <a:cs typeface="Courier New"/>
              </a:rPr>
              <a:t>"picture" </a:t>
            </a:r>
            <a:r>
              <a:rPr sz="850" spc="20" dirty="0">
                <a:latin typeface="Courier New"/>
                <a:cs typeface="Courier New"/>
              </a:rPr>
              <a:t>+ i + </a:t>
            </a:r>
            <a:r>
              <a:rPr sz="850" spc="20" dirty="0">
                <a:solidFill>
                  <a:srgbClr val="1F9060"/>
                </a:solidFill>
                <a:latin typeface="Courier New"/>
                <a:cs typeface="Courier New"/>
              </a:rPr>
              <a:t>".jpg"</a:t>
            </a:r>
            <a:r>
              <a:rPr sz="850" spc="20" dirty="0">
                <a:latin typeface="Courier New"/>
                <a:cs typeface="Courier New"/>
              </a:rPr>
              <a:t>);  </a:t>
            </a:r>
            <a:r>
              <a:rPr sz="850" spc="20" dirty="0">
                <a:solidFill>
                  <a:srgbClr val="CC0066"/>
                </a:solidFill>
                <a:latin typeface="Courier New"/>
                <a:cs typeface="Courier New"/>
              </a:rPr>
              <a:t>double </a:t>
            </a:r>
            <a:r>
              <a:rPr sz="850" spc="20" dirty="0">
                <a:latin typeface="Courier New"/>
                <a:cs typeface="Courier New"/>
              </a:rPr>
              <a:t>x = previous.getBounds().getMaxX() + GAP;  </a:t>
            </a:r>
            <a:r>
              <a:rPr sz="850" spc="20" dirty="0">
                <a:solidFill>
                  <a:srgbClr val="CC0066"/>
                </a:solidFill>
                <a:latin typeface="Courier New"/>
                <a:cs typeface="Courier New"/>
              </a:rPr>
              <a:t>if </a:t>
            </a:r>
            <a:r>
              <a:rPr sz="850" spc="20" dirty="0">
                <a:latin typeface="Courier New"/>
                <a:cs typeface="Courier New"/>
              </a:rPr>
              <a:t>(x + pic.getBounds().getWidth() &lt; MAX_WIDTH)</a:t>
            </a:r>
            <a:endParaRPr sz="850">
              <a:latin typeface="Courier New"/>
              <a:cs typeface="Courier New"/>
            </a:endParaRPr>
          </a:p>
          <a:p>
            <a:pPr marL="215265">
              <a:lnSpc>
                <a:spcPct val="100000"/>
              </a:lnSpc>
              <a:spcBef>
                <a:spcPts val="5"/>
              </a:spcBef>
            </a:pPr>
            <a:r>
              <a:rPr sz="850" spc="20" dirty="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418465">
              <a:lnSpc>
                <a:spcPct val="100000"/>
              </a:lnSpc>
              <a:spcBef>
                <a:spcPts val="5"/>
              </a:spcBef>
            </a:pPr>
            <a:r>
              <a:rPr sz="850" spc="20" dirty="0">
                <a:latin typeface="Courier New"/>
                <a:cs typeface="Courier New"/>
              </a:rPr>
              <a:t>pic.move(x, previous.getBounds().getY());</a:t>
            </a:r>
            <a:endParaRPr sz="850">
              <a:latin typeface="Courier New"/>
              <a:cs typeface="Courier New"/>
            </a:endParaRPr>
          </a:p>
          <a:p>
            <a:pPr marL="215265">
              <a:lnSpc>
                <a:spcPct val="100000"/>
              </a:lnSpc>
              <a:spcBef>
                <a:spcPts val="5"/>
              </a:spcBef>
            </a:pPr>
            <a:r>
              <a:rPr sz="850" spc="20" dirty="0">
                <a:latin typeface="Courier New"/>
                <a:cs typeface="Courier New"/>
              </a:rPr>
              <a:t>}</a:t>
            </a:r>
            <a:endParaRPr sz="850">
              <a:latin typeface="Courier New"/>
              <a:cs typeface="Courier New"/>
            </a:endParaRPr>
          </a:p>
          <a:p>
            <a:pPr marL="215265">
              <a:lnSpc>
                <a:spcPct val="100000"/>
              </a:lnSpc>
              <a:spcBef>
                <a:spcPts val="5"/>
              </a:spcBef>
            </a:pPr>
            <a:r>
              <a:rPr sz="850" spc="20" dirty="0">
                <a:solidFill>
                  <a:srgbClr val="CC0066"/>
                </a:solidFill>
                <a:latin typeface="Courier New"/>
                <a:cs typeface="Courier New"/>
              </a:rPr>
              <a:t>else</a:t>
            </a:r>
            <a:endParaRPr sz="850">
              <a:latin typeface="Courier New"/>
              <a:cs typeface="Courier New"/>
            </a:endParaRPr>
          </a:p>
          <a:p>
            <a:pPr marL="215265">
              <a:lnSpc>
                <a:spcPct val="100000"/>
              </a:lnSpc>
              <a:spcBef>
                <a:spcPts val="5"/>
              </a:spcBef>
            </a:pPr>
            <a:r>
              <a:rPr sz="850" spc="20" dirty="0">
                <a:latin typeface="Courier New"/>
                <a:cs typeface="Courier New"/>
              </a:rPr>
              <a:t>{</a:t>
            </a:r>
            <a:endParaRPr sz="850">
              <a:latin typeface="Courier New"/>
              <a:cs typeface="Courier New"/>
            </a:endParaRPr>
          </a:p>
          <a:p>
            <a:pPr marL="418465">
              <a:lnSpc>
                <a:spcPct val="100000"/>
              </a:lnSpc>
              <a:spcBef>
                <a:spcPts val="5"/>
              </a:spcBef>
            </a:pPr>
            <a:r>
              <a:rPr sz="850" spc="20" dirty="0">
                <a:latin typeface="Courier New"/>
                <a:cs typeface="Courier New"/>
              </a:rPr>
              <a:t>pic.move(0, maxY +</a:t>
            </a:r>
            <a:r>
              <a:rPr sz="850" spc="-30" dirty="0">
                <a:latin typeface="Courier New"/>
                <a:cs typeface="Courier New"/>
              </a:rPr>
              <a:t> </a:t>
            </a:r>
            <a:r>
              <a:rPr sz="850" spc="20" dirty="0">
                <a:latin typeface="Courier New"/>
                <a:cs typeface="Courier New"/>
              </a:rPr>
              <a:t>GAP);</a:t>
            </a:r>
            <a:endParaRPr sz="850">
              <a:latin typeface="Courier New"/>
              <a:cs typeface="Courier New"/>
            </a:endParaRPr>
          </a:p>
          <a:p>
            <a:pPr marL="215265">
              <a:lnSpc>
                <a:spcPct val="100000"/>
              </a:lnSpc>
              <a:spcBef>
                <a:spcPts val="5"/>
              </a:spcBef>
            </a:pPr>
            <a:r>
              <a:rPr sz="850" spc="20" dirty="0">
                <a:latin typeface="Courier New"/>
                <a:cs typeface="Courier New"/>
              </a:rPr>
              <a:t>}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50" spc="20" dirty="0">
                <a:latin typeface="Courier New"/>
                <a:cs typeface="Courier New"/>
              </a:rPr>
              <a:t>}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4" name="object 6"/>
          <p:cNvSpPr txBox="1"/>
          <p:nvPr/>
        </p:nvSpPr>
        <p:spPr>
          <a:xfrm>
            <a:off x="1144745" y="4372013"/>
            <a:ext cx="9334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20" dirty="0">
                <a:latin typeface="Courier New"/>
                <a:cs typeface="Courier New"/>
              </a:rPr>
              <a:t>}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15" name="object 7"/>
          <p:cNvSpPr txBox="1"/>
          <p:nvPr/>
        </p:nvSpPr>
        <p:spPr>
          <a:xfrm>
            <a:off x="671325" y="990600"/>
            <a:ext cx="3068955" cy="3660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  <a:tabLst>
                <a:tab pos="282575" algn="l"/>
              </a:tabLst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1	</a:t>
            </a:r>
            <a:r>
              <a:rPr sz="850" spc="20" dirty="0">
                <a:solidFill>
                  <a:srgbClr val="CC0066"/>
                </a:solidFill>
                <a:latin typeface="Courier New"/>
                <a:cs typeface="Courier New"/>
              </a:rPr>
              <a:t>public class</a:t>
            </a:r>
            <a:r>
              <a:rPr sz="850" spc="-35" dirty="0">
                <a:solidFill>
                  <a:srgbClr val="CC0066"/>
                </a:solidFill>
                <a:latin typeface="Courier New"/>
                <a:cs typeface="Courier New"/>
              </a:rPr>
              <a:t> </a:t>
            </a:r>
            <a:r>
              <a:rPr sz="850" spc="20" dirty="0">
                <a:latin typeface="Courier New"/>
                <a:cs typeface="Courier New"/>
              </a:rPr>
              <a:t>Gallery6</a:t>
            </a:r>
            <a:endParaRPr sz="850" dirty="0">
              <a:latin typeface="Courier New"/>
              <a:cs typeface="Courier New"/>
            </a:endParaRPr>
          </a:p>
          <a:p>
            <a:pPr marL="80010">
              <a:lnSpc>
                <a:spcPct val="100000"/>
              </a:lnSpc>
              <a:spcBef>
                <a:spcPts val="5"/>
              </a:spcBef>
              <a:tabLst>
                <a:tab pos="282575" algn="l"/>
              </a:tabLst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2	</a:t>
            </a:r>
            <a:r>
              <a:rPr sz="850" spc="20" dirty="0">
                <a:latin typeface="Courier New"/>
                <a:cs typeface="Courier New"/>
              </a:rPr>
              <a:t>{</a:t>
            </a:r>
            <a:endParaRPr sz="850" dirty="0">
              <a:latin typeface="Courier New"/>
              <a:cs typeface="Courier New"/>
            </a:endParaRPr>
          </a:p>
          <a:p>
            <a:pPr marL="80010">
              <a:lnSpc>
                <a:spcPct val="100000"/>
              </a:lnSpc>
              <a:spcBef>
                <a:spcPts val="5"/>
              </a:spcBef>
              <a:tabLst>
                <a:tab pos="485775" algn="l"/>
              </a:tabLst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3	</a:t>
            </a:r>
            <a:r>
              <a:rPr sz="850" spc="20" dirty="0">
                <a:solidFill>
                  <a:srgbClr val="CC0066"/>
                </a:solidFill>
                <a:latin typeface="Courier New"/>
                <a:cs typeface="Courier New"/>
              </a:rPr>
              <a:t>public static void </a:t>
            </a:r>
            <a:r>
              <a:rPr sz="850" spc="20" dirty="0">
                <a:latin typeface="Courier New"/>
                <a:cs typeface="Courier New"/>
              </a:rPr>
              <a:t>main(String[]</a:t>
            </a:r>
            <a:r>
              <a:rPr sz="850" dirty="0">
                <a:latin typeface="Courier New"/>
                <a:cs typeface="Courier New"/>
              </a:rPr>
              <a:t> </a:t>
            </a:r>
            <a:r>
              <a:rPr sz="850" spc="20" dirty="0">
                <a:latin typeface="Courier New"/>
                <a:cs typeface="Courier New"/>
              </a:rPr>
              <a:t>args)</a:t>
            </a:r>
            <a:endParaRPr sz="850" dirty="0">
              <a:latin typeface="Courier New"/>
              <a:cs typeface="Courier New"/>
            </a:endParaRPr>
          </a:p>
          <a:p>
            <a:pPr marL="80010">
              <a:lnSpc>
                <a:spcPct val="100000"/>
              </a:lnSpc>
              <a:spcBef>
                <a:spcPts val="5"/>
              </a:spcBef>
              <a:tabLst>
                <a:tab pos="688975" algn="l"/>
              </a:tabLst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4	</a:t>
            </a:r>
            <a:r>
              <a:rPr sz="850" spc="20" dirty="0">
                <a:latin typeface="Courier New"/>
                <a:cs typeface="Courier New"/>
              </a:rPr>
              <a:t>{</a:t>
            </a:r>
            <a:endParaRPr sz="850" dirty="0">
              <a:latin typeface="Courier New"/>
              <a:cs typeface="Courier New"/>
            </a:endParaRPr>
          </a:p>
          <a:p>
            <a:pPr marR="283273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5</a:t>
            </a:r>
            <a:endParaRPr sz="850" dirty="0">
              <a:latin typeface="Courier New"/>
              <a:cs typeface="Courier New"/>
            </a:endParaRPr>
          </a:p>
          <a:p>
            <a:pPr marR="283273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6</a:t>
            </a:r>
            <a:endParaRPr sz="850" dirty="0">
              <a:latin typeface="Courier New"/>
              <a:cs typeface="Courier New"/>
            </a:endParaRPr>
          </a:p>
          <a:p>
            <a:pPr marR="283273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7</a:t>
            </a:r>
            <a:endParaRPr sz="850" dirty="0">
              <a:latin typeface="Courier New"/>
              <a:cs typeface="Courier New"/>
            </a:endParaRPr>
          </a:p>
          <a:p>
            <a:pPr marR="283273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8</a:t>
            </a:r>
            <a:endParaRPr sz="850" dirty="0">
              <a:latin typeface="Courier New"/>
              <a:cs typeface="Courier New"/>
            </a:endParaRPr>
          </a:p>
          <a:p>
            <a:pPr marR="283273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9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10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11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12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13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14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15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16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17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18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19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20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21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22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23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24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25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26</a:t>
            </a:r>
            <a:endParaRPr sz="850" dirty="0">
              <a:latin typeface="Courier New"/>
              <a:cs typeface="Courier New"/>
            </a:endParaRPr>
          </a:p>
          <a:p>
            <a:pPr marR="2900045" algn="ctr">
              <a:lnSpc>
                <a:spcPct val="100000"/>
              </a:lnSpc>
              <a:spcBef>
                <a:spcPts val="5"/>
              </a:spcBef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27</a:t>
            </a:r>
            <a:endParaRPr sz="8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82575" algn="l"/>
              </a:tabLst>
            </a:pPr>
            <a:r>
              <a:rPr sz="850" b="1" spc="20" dirty="0">
                <a:solidFill>
                  <a:srgbClr val="0073FF"/>
                </a:solidFill>
                <a:latin typeface="Courier New"/>
                <a:cs typeface="Courier New"/>
              </a:rPr>
              <a:t>28	</a:t>
            </a:r>
            <a:r>
              <a:rPr sz="850" spc="20" dirty="0">
                <a:latin typeface="Courier New"/>
                <a:cs typeface="Courier New"/>
              </a:rPr>
              <a:t>}</a:t>
            </a:r>
            <a:endParaRPr sz="850" dirty="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8596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0" dirty="0"/>
              <a:t> </a:t>
            </a:r>
            <a:r>
              <a:rPr spc="35" dirty="0"/>
              <a:t>8.21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414" y="826670"/>
            <a:ext cx="5925185" cy="1282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50" spc="10" dirty="0">
                <a:latin typeface="Arial"/>
                <a:cs typeface="Arial"/>
              </a:rPr>
              <a:t>Suppose you are asked to </a:t>
            </a:r>
            <a:r>
              <a:rPr sz="1250" spc="5" dirty="0">
                <a:latin typeface="Arial"/>
                <a:cs typeface="Arial"/>
              </a:rPr>
              <a:t>find all </a:t>
            </a:r>
            <a:r>
              <a:rPr sz="1250" spc="10" dirty="0">
                <a:latin typeface="Arial"/>
                <a:cs typeface="Arial"/>
              </a:rPr>
              <a:t>words </a:t>
            </a:r>
            <a:r>
              <a:rPr sz="1250" spc="5" dirty="0">
                <a:latin typeface="Arial"/>
                <a:cs typeface="Arial"/>
              </a:rPr>
              <a:t>in </a:t>
            </a:r>
            <a:r>
              <a:rPr sz="1250" spc="10" dirty="0">
                <a:latin typeface="Arial"/>
                <a:cs typeface="Arial"/>
              </a:rPr>
              <a:t>which no </a:t>
            </a:r>
            <a:r>
              <a:rPr sz="1250" spc="5" dirty="0">
                <a:latin typeface="Arial"/>
                <a:cs typeface="Arial"/>
              </a:rPr>
              <a:t>letter is </a:t>
            </a:r>
            <a:r>
              <a:rPr sz="1250" spc="10" dirty="0">
                <a:latin typeface="Arial"/>
                <a:cs typeface="Arial"/>
              </a:rPr>
              <a:t>repeated from a </a:t>
            </a:r>
            <a:r>
              <a:rPr sz="1250" spc="5" dirty="0">
                <a:latin typeface="Arial"/>
                <a:cs typeface="Arial"/>
              </a:rPr>
              <a:t>list </a:t>
            </a:r>
            <a:r>
              <a:rPr sz="1250" spc="10" dirty="0">
                <a:latin typeface="Arial"/>
                <a:cs typeface="Arial"/>
              </a:rPr>
              <a:t>of  words. What simpler problem could you </a:t>
            </a:r>
            <a:r>
              <a:rPr sz="1250" spc="5" dirty="0">
                <a:latin typeface="Arial"/>
                <a:cs typeface="Arial"/>
              </a:rPr>
              <a:t>try</a:t>
            </a:r>
            <a:r>
              <a:rPr sz="1250" spc="-30" dirty="0">
                <a:latin typeface="Arial"/>
                <a:cs typeface="Arial"/>
              </a:rPr>
              <a:t> </a:t>
            </a:r>
            <a:r>
              <a:rPr sz="1250" spc="5" dirty="0">
                <a:latin typeface="Arial"/>
                <a:cs typeface="Arial"/>
              </a:rPr>
              <a:t>first?</a:t>
            </a:r>
            <a:endParaRPr sz="1250" dirty="0">
              <a:latin typeface="Arial"/>
              <a:cs typeface="Arial"/>
            </a:endParaRPr>
          </a:p>
          <a:p>
            <a:pPr marL="303530" marR="259079">
              <a:lnSpc>
                <a:spcPct val="117600"/>
              </a:lnSpc>
              <a:spcBef>
                <a:spcPts val="595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15" dirty="0">
                <a:latin typeface="Arial"/>
                <a:cs typeface="Arial"/>
              </a:rPr>
              <a:t>Of </a:t>
            </a:r>
            <a:r>
              <a:rPr sz="1500" spc="10" dirty="0">
                <a:latin typeface="Arial"/>
                <a:cs typeface="Arial"/>
              </a:rPr>
              <a:t>course, there is </a:t>
            </a:r>
            <a:r>
              <a:rPr sz="1500" spc="15" dirty="0">
                <a:latin typeface="Arial"/>
                <a:cs typeface="Arial"/>
              </a:rPr>
              <a:t>more </a:t>
            </a:r>
            <a:r>
              <a:rPr sz="1500" spc="10" dirty="0">
                <a:latin typeface="Arial"/>
                <a:cs typeface="Arial"/>
              </a:rPr>
              <a:t>than </a:t>
            </a:r>
            <a:r>
              <a:rPr sz="1500" spc="15" dirty="0">
                <a:latin typeface="Arial"/>
                <a:cs typeface="Arial"/>
              </a:rPr>
              <a:t>one way </a:t>
            </a:r>
            <a:r>
              <a:rPr sz="1500" spc="10" dirty="0">
                <a:latin typeface="Arial"/>
                <a:cs typeface="Arial"/>
              </a:rPr>
              <a:t>to simplify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the  problem. </a:t>
            </a:r>
            <a:r>
              <a:rPr sz="1500" spc="15" dirty="0">
                <a:latin typeface="Arial"/>
                <a:cs typeface="Arial"/>
              </a:rPr>
              <a:t>One way </a:t>
            </a:r>
            <a:r>
              <a:rPr sz="1500" spc="10" dirty="0">
                <a:latin typeface="Arial"/>
                <a:cs typeface="Arial"/>
              </a:rPr>
              <a:t>is to print the </a:t>
            </a:r>
            <a:r>
              <a:rPr sz="1500" spc="15" dirty="0">
                <a:latin typeface="Arial"/>
                <a:cs typeface="Arial"/>
              </a:rPr>
              <a:t>words </a:t>
            </a:r>
            <a:r>
              <a:rPr sz="1500" spc="10" dirty="0">
                <a:latin typeface="Arial"/>
                <a:cs typeface="Arial"/>
              </a:rPr>
              <a:t>in </a:t>
            </a:r>
            <a:r>
              <a:rPr sz="1500" spc="15" dirty="0">
                <a:latin typeface="Arial"/>
                <a:cs typeface="Arial"/>
              </a:rPr>
              <a:t>which </a:t>
            </a:r>
            <a:r>
              <a:rPr sz="1500" spc="10" dirty="0">
                <a:latin typeface="Arial"/>
                <a:cs typeface="Arial"/>
              </a:rPr>
              <a:t>the </a:t>
            </a:r>
            <a:r>
              <a:rPr sz="1500" spc="5" dirty="0">
                <a:latin typeface="Arial"/>
                <a:cs typeface="Arial"/>
              </a:rPr>
              <a:t>first </a:t>
            </a:r>
            <a:r>
              <a:rPr sz="1500" spc="10" dirty="0">
                <a:latin typeface="Arial"/>
                <a:cs typeface="Arial"/>
              </a:rPr>
              <a:t>letter  is not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repeated.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9434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0" dirty="0"/>
              <a:t> </a:t>
            </a:r>
            <a:r>
              <a:rPr spc="35" dirty="0"/>
              <a:t>8.22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414" y="827509"/>
            <a:ext cx="5942965" cy="1014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50" spc="10" dirty="0">
                <a:latin typeface="Arial"/>
                <a:cs typeface="Arial"/>
              </a:rPr>
              <a:t>You need to write a program </a:t>
            </a:r>
            <a:r>
              <a:rPr sz="1250" spc="5" dirty="0">
                <a:latin typeface="Arial"/>
                <a:cs typeface="Arial"/>
              </a:rPr>
              <a:t>for </a:t>
            </a:r>
            <a:r>
              <a:rPr sz="1250" spc="15" dirty="0">
                <a:latin typeface="Arial"/>
                <a:cs typeface="Arial"/>
              </a:rPr>
              <a:t>DNA </a:t>
            </a:r>
            <a:r>
              <a:rPr sz="1250" spc="10" dirty="0">
                <a:latin typeface="Arial"/>
                <a:cs typeface="Arial"/>
              </a:rPr>
              <a:t>analysis that checks whether a substring of  one </a:t>
            </a:r>
            <a:r>
              <a:rPr sz="1250" spc="5" dirty="0">
                <a:latin typeface="Arial"/>
                <a:cs typeface="Arial"/>
              </a:rPr>
              <a:t>string is </a:t>
            </a:r>
            <a:r>
              <a:rPr sz="1250" spc="10" dirty="0">
                <a:latin typeface="Arial"/>
                <a:cs typeface="Arial"/>
              </a:rPr>
              <a:t>contained </a:t>
            </a:r>
            <a:r>
              <a:rPr sz="1250" spc="5" dirty="0">
                <a:latin typeface="Arial"/>
                <a:cs typeface="Arial"/>
              </a:rPr>
              <a:t>in </a:t>
            </a:r>
            <a:r>
              <a:rPr sz="1250" spc="10" dirty="0">
                <a:latin typeface="Arial"/>
                <a:cs typeface="Arial"/>
              </a:rPr>
              <a:t>another </a:t>
            </a:r>
            <a:r>
              <a:rPr sz="1250" spc="5" dirty="0">
                <a:latin typeface="Arial"/>
                <a:cs typeface="Arial"/>
              </a:rPr>
              <a:t>string. </a:t>
            </a:r>
            <a:r>
              <a:rPr sz="1250" spc="10" dirty="0">
                <a:latin typeface="Arial"/>
                <a:cs typeface="Arial"/>
              </a:rPr>
              <a:t>What simpler problem can you solve</a:t>
            </a:r>
            <a:r>
              <a:rPr sz="1250" spc="55" dirty="0">
                <a:latin typeface="Arial"/>
                <a:cs typeface="Arial"/>
              </a:rPr>
              <a:t> </a:t>
            </a:r>
            <a:r>
              <a:rPr sz="1250" spc="5" dirty="0">
                <a:latin typeface="Arial"/>
                <a:cs typeface="Arial"/>
              </a:rPr>
              <a:t>first?</a:t>
            </a:r>
            <a:endParaRPr sz="1250" dirty="0">
              <a:latin typeface="Arial"/>
              <a:cs typeface="Arial"/>
            </a:endParaRPr>
          </a:p>
          <a:p>
            <a:pPr marL="303530" marR="1021715">
              <a:lnSpc>
                <a:spcPct val="117600"/>
              </a:lnSpc>
              <a:spcBef>
                <a:spcPts val="595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15" dirty="0">
                <a:latin typeface="Arial"/>
                <a:cs typeface="Arial"/>
              </a:rPr>
              <a:t>You </a:t>
            </a:r>
            <a:r>
              <a:rPr sz="1500" spc="10" dirty="0">
                <a:latin typeface="Arial"/>
                <a:cs typeface="Arial"/>
              </a:rPr>
              <a:t>could </a:t>
            </a:r>
            <a:r>
              <a:rPr sz="1500" spc="5" dirty="0">
                <a:latin typeface="Arial"/>
                <a:cs typeface="Arial"/>
              </a:rPr>
              <a:t>first </a:t>
            </a:r>
            <a:r>
              <a:rPr sz="1500" spc="10" dirty="0">
                <a:latin typeface="Arial"/>
                <a:cs typeface="Arial"/>
              </a:rPr>
              <a:t>write </a:t>
            </a:r>
            <a:r>
              <a:rPr sz="1500" spc="15" dirty="0">
                <a:latin typeface="Arial"/>
                <a:cs typeface="Arial"/>
              </a:rPr>
              <a:t>a program </a:t>
            </a:r>
            <a:r>
              <a:rPr sz="1500" spc="10" dirty="0">
                <a:latin typeface="Arial"/>
                <a:cs typeface="Arial"/>
              </a:rPr>
              <a:t>that prints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all  </a:t>
            </a:r>
            <a:r>
              <a:rPr sz="1500" spc="10" dirty="0">
                <a:latin typeface="Arial"/>
                <a:cs typeface="Arial"/>
              </a:rPr>
              <a:t>substrings of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given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string.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9002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0" dirty="0"/>
              <a:t> </a:t>
            </a:r>
            <a:r>
              <a:rPr spc="35" dirty="0"/>
              <a:t>8.23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414" y="827077"/>
            <a:ext cx="5807710" cy="1014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50" spc="10" dirty="0">
                <a:latin typeface="Arial"/>
                <a:cs typeface="Arial"/>
              </a:rPr>
              <a:t>You want to remove “red eyes” from images and are looking </a:t>
            </a:r>
            <a:r>
              <a:rPr sz="1250" spc="5" dirty="0">
                <a:latin typeface="Arial"/>
                <a:cs typeface="Arial"/>
              </a:rPr>
              <a:t>for </a:t>
            </a:r>
            <a:r>
              <a:rPr sz="1250" spc="10" dirty="0">
                <a:latin typeface="Arial"/>
                <a:cs typeface="Arial"/>
              </a:rPr>
              <a:t>red </a:t>
            </a:r>
            <a:r>
              <a:rPr sz="1250" spc="5" dirty="0">
                <a:latin typeface="Arial"/>
                <a:cs typeface="Arial"/>
              </a:rPr>
              <a:t>circles. </a:t>
            </a:r>
            <a:r>
              <a:rPr sz="1250" spc="10" dirty="0">
                <a:latin typeface="Arial"/>
                <a:cs typeface="Arial"/>
              </a:rPr>
              <a:t>What  simpler problem can you </a:t>
            </a:r>
            <a:r>
              <a:rPr sz="1250" spc="5" dirty="0">
                <a:latin typeface="Arial"/>
                <a:cs typeface="Arial"/>
              </a:rPr>
              <a:t>start</a:t>
            </a:r>
            <a:r>
              <a:rPr sz="1250" spc="-50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with?</a:t>
            </a:r>
            <a:endParaRPr sz="1250" dirty="0">
              <a:latin typeface="Arial"/>
              <a:cs typeface="Arial"/>
            </a:endParaRPr>
          </a:p>
          <a:p>
            <a:pPr marL="303530" marR="173355">
              <a:lnSpc>
                <a:spcPct val="117600"/>
              </a:lnSpc>
              <a:spcBef>
                <a:spcPts val="595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15" dirty="0">
                <a:latin typeface="Arial"/>
                <a:cs typeface="Arial"/>
              </a:rPr>
              <a:t>You can </a:t>
            </a:r>
            <a:r>
              <a:rPr sz="1500" spc="10" dirty="0">
                <a:latin typeface="Arial"/>
                <a:cs typeface="Arial"/>
              </a:rPr>
              <a:t>look for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single red pixel, or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block of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nine  neighboring red</a:t>
            </a:r>
            <a:r>
              <a:rPr sz="1500" spc="-3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pixels.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42380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0" dirty="0"/>
              <a:t> </a:t>
            </a:r>
            <a:r>
              <a:rPr spc="35" dirty="0"/>
              <a:t>8.24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414" y="830455"/>
            <a:ext cx="5970270" cy="308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50" spc="10" dirty="0">
                <a:latin typeface="Arial"/>
                <a:cs typeface="Arial"/>
              </a:rPr>
              <a:t>Consider the task of finding numbers </a:t>
            </a:r>
            <a:r>
              <a:rPr sz="1250" spc="5" dirty="0">
                <a:latin typeface="Arial"/>
                <a:cs typeface="Arial"/>
              </a:rPr>
              <a:t>in </a:t>
            </a:r>
            <a:r>
              <a:rPr sz="1250" spc="10" dirty="0">
                <a:latin typeface="Arial"/>
                <a:cs typeface="Arial"/>
              </a:rPr>
              <a:t>a </a:t>
            </a:r>
            <a:r>
              <a:rPr sz="1250" spc="5" dirty="0">
                <a:latin typeface="Arial"/>
                <a:cs typeface="Arial"/>
              </a:rPr>
              <a:t>string. </a:t>
            </a:r>
            <a:r>
              <a:rPr sz="1250" spc="10" dirty="0">
                <a:latin typeface="Arial"/>
                <a:cs typeface="Arial"/>
              </a:rPr>
              <a:t>For example, the </a:t>
            </a:r>
            <a:r>
              <a:rPr sz="1250" spc="5" dirty="0">
                <a:latin typeface="Arial"/>
                <a:cs typeface="Arial"/>
              </a:rPr>
              <a:t>string “In </a:t>
            </a:r>
            <a:r>
              <a:rPr sz="1250" spc="10" dirty="0">
                <a:latin typeface="Arial"/>
                <a:cs typeface="Arial"/>
              </a:rPr>
              <a:t>1987, a  </a:t>
            </a:r>
            <a:r>
              <a:rPr sz="1250" spc="5" dirty="0">
                <a:latin typeface="Arial"/>
                <a:cs typeface="Arial"/>
              </a:rPr>
              <a:t>typical </a:t>
            </a:r>
            <a:r>
              <a:rPr sz="1250" spc="10" dirty="0">
                <a:latin typeface="Arial"/>
                <a:cs typeface="Arial"/>
              </a:rPr>
              <a:t>personal computer cost $3,000 and had 512 kilobytes of RAM.” has three  numbers. Break </a:t>
            </a:r>
            <a:r>
              <a:rPr sz="1250" spc="5" dirty="0">
                <a:latin typeface="Arial"/>
                <a:cs typeface="Arial"/>
              </a:rPr>
              <a:t>this </a:t>
            </a:r>
            <a:r>
              <a:rPr sz="1250" spc="10" dirty="0">
                <a:latin typeface="Arial"/>
                <a:cs typeface="Arial"/>
              </a:rPr>
              <a:t>task down </a:t>
            </a:r>
            <a:r>
              <a:rPr sz="1250" spc="5" dirty="0">
                <a:latin typeface="Arial"/>
                <a:cs typeface="Arial"/>
              </a:rPr>
              <a:t>into </a:t>
            </a:r>
            <a:r>
              <a:rPr sz="1250" spc="10" dirty="0">
                <a:latin typeface="Arial"/>
                <a:cs typeface="Arial"/>
              </a:rPr>
              <a:t>a sequence of simpler</a:t>
            </a:r>
            <a:r>
              <a:rPr sz="1250" spc="-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tasks.</a:t>
            </a:r>
            <a:endParaRPr sz="1250" dirty="0">
              <a:latin typeface="Arial"/>
              <a:cs typeface="Arial"/>
            </a:endParaRPr>
          </a:p>
          <a:p>
            <a:pPr marL="303530" algn="just">
              <a:lnSpc>
                <a:spcPct val="100000"/>
              </a:lnSpc>
              <a:spcBef>
                <a:spcPts val="910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15" dirty="0">
                <a:latin typeface="Arial"/>
                <a:cs typeface="Arial"/>
              </a:rPr>
              <a:t>Here </a:t>
            </a:r>
            <a:r>
              <a:rPr sz="1500" spc="10" dirty="0">
                <a:latin typeface="Arial"/>
                <a:cs typeface="Arial"/>
              </a:rPr>
              <a:t>is </a:t>
            </a:r>
            <a:r>
              <a:rPr sz="1500" spc="15" dirty="0">
                <a:latin typeface="Arial"/>
                <a:cs typeface="Arial"/>
              </a:rPr>
              <a:t>one</a:t>
            </a:r>
            <a:r>
              <a:rPr sz="1500" spc="-9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plan:</a:t>
            </a:r>
            <a:endParaRPr sz="1500" dirty="0">
              <a:latin typeface="Arial"/>
              <a:cs typeface="Arial"/>
            </a:endParaRPr>
          </a:p>
          <a:p>
            <a:pPr marL="303530" algn="just">
              <a:lnSpc>
                <a:spcPct val="100000"/>
              </a:lnSpc>
              <a:spcBef>
                <a:spcPts val="315"/>
              </a:spcBef>
              <a:buAutoNum type="alphaLcPeriod"/>
              <a:tabLst>
                <a:tab pos="520065" algn="l"/>
              </a:tabLst>
            </a:pPr>
            <a:r>
              <a:rPr sz="1500" spc="10" dirty="0">
                <a:latin typeface="Arial"/>
                <a:cs typeface="Arial"/>
              </a:rPr>
              <a:t>Find the position of the </a:t>
            </a:r>
            <a:r>
              <a:rPr sz="1500" spc="5" dirty="0">
                <a:latin typeface="Arial"/>
                <a:cs typeface="Arial"/>
              </a:rPr>
              <a:t>first </a:t>
            </a:r>
            <a:r>
              <a:rPr sz="1500" spc="10" dirty="0">
                <a:latin typeface="Arial"/>
                <a:cs typeface="Arial"/>
              </a:rPr>
              <a:t>digit in </a:t>
            </a:r>
            <a:r>
              <a:rPr sz="1500" spc="15" dirty="0">
                <a:latin typeface="Arial"/>
                <a:cs typeface="Arial"/>
              </a:rPr>
              <a:t>a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string.</a:t>
            </a:r>
            <a:endParaRPr sz="1500" dirty="0">
              <a:latin typeface="Arial"/>
              <a:cs typeface="Arial"/>
            </a:endParaRPr>
          </a:p>
          <a:p>
            <a:pPr marL="303530" marR="259715">
              <a:lnSpc>
                <a:spcPct val="117600"/>
              </a:lnSpc>
              <a:buAutoNum type="alphaLcPeriod"/>
              <a:tabLst>
                <a:tab pos="520065" algn="l"/>
              </a:tabLst>
            </a:pPr>
            <a:r>
              <a:rPr sz="1500" spc="10" dirty="0">
                <a:latin typeface="Arial"/>
                <a:cs typeface="Arial"/>
              </a:rPr>
              <a:t>Find the position of the </a:t>
            </a:r>
            <a:r>
              <a:rPr sz="1500" spc="5" dirty="0">
                <a:latin typeface="Arial"/>
                <a:cs typeface="Arial"/>
              </a:rPr>
              <a:t>first </a:t>
            </a:r>
            <a:r>
              <a:rPr sz="1500" spc="10" dirty="0">
                <a:latin typeface="Arial"/>
                <a:cs typeface="Arial"/>
              </a:rPr>
              <a:t>non-digit after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given position in  </a:t>
            </a:r>
            <a:r>
              <a:rPr sz="1500" spc="15" dirty="0">
                <a:latin typeface="Arial"/>
                <a:cs typeface="Arial"/>
              </a:rPr>
              <a:t>a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string.</a:t>
            </a:r>
            <a:endParaRPr sz="1500" dirty="0">
              <a:latin typeface="Arial"/>
              <a:cs typeface="Arial"/>
            </a:endParaRPr>
          </a:p>
          <a:p>
            <a:pPr marL="303530" marR="562610">
              <a:lnSpc>
                <a:spcPct val="117600"/>
              </a:lnSpc>
              <a:buAutoNum type="alphaLcPeriod"/>
              <a:tabLst>
                <a:tab pos="509270" algn="l"/>
              </a:tabLst>
            </a:pPr>
            <a:r>
              <a:rPr sz="1500" spc="10" dirty="0">
                <a:latin typeface="Arial"/>
                <a:cs typeface="Arial"/>
              </a:rPr>
              <a:t>Extract the </a:t>
            </a:r>
            <a:r>
              <a:rPr sz="1500" spc="5" dirty="0">
                <a:latin typeface="Arial"/>
                <a:cs typeface="Arial"/>
              </a:rPr>
              <a:t>first </a:t>
            </a:r>
            <a:r>
              <a:rPr sz="1500" spc="10" dirty="0">
                <a:latin typeface="Arial"/>
                <a:cs typeface="Arial"/>
              </a:rPr>
              <a:t>integer from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string (using the preceding  </a:t>
            </a:r>
            <a:r>
              <a:rPr sz="1500" spc="15" dirty="0">
                <a:latin typeface="Arial"/>
                <a:cs typeface="Arial"/>
              </a:rPr>
              <a:t>two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steps).</a:t>
            </a:r>
            <a:endParaRPr sz="1500" dirty="0">
              <a:latin typeface="Arial"/>
              <a:cs typeface="Arial"/>
            </a:endParaRPr>
          </a:p>
          <a:p>
            <a:pPr marL="303530" marR="583565" algn="just">
              <a:lnSpc>
                <a:spcPct val="117600"/>
              </a:lnSpc>
              <a:buAutoNum type="alphaLcPeriod"/>
              <a:tabLst>
                <a:tab pos="520065" algn="l"/>
              </a:tabLst>
            </a:pPr>
            <a:r>
              <a:rPr sz="1500" spc="10" dirty="0">
                <a:latin typeface="Arial"/>
                <a:cs typeface="Arial"/>
              </a:rPr>
              <a:t>Print </a:t>
            </a:r>
            <a:r>
              <a:rPr sz="1500" spc="5" dirty="0">
                <a:latin typeface="Arial"/>
                <a:cs typeface="Arial"/>
              </a:rPr>
              <a:t>all </a:t>
            </a:r>
            <a:r>
              <a:rPr sz="1500" spc="10" dirty="0">
                <a:latin typeface="Arial"/>
                <a:cs typeface="Arial"/>
              </a:rPr>
              <a:t>integers from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string. </a:t>
            </a:r>
            <a:r>
              <a:rPr sz="1500" spc="15" dirty="0">
                <a:latin typeface="Arial"/>
                <a:cs typeface="Arial"/>
              </a:rPr>
              <a:t>(Use </a:t>
            </a:r>
            <a:r>
              <a:rPr sz="1500" spc="10" dirty="0">
                <a:latin typeface="Arial"/>
                <a:cs typeface="Arial"/>
              </a:rPr>
              <a:t>the </a:t>
            </a:r>
            <a:r>
              <a:rPr sz="1500" spc="5" dirty="0">
                <a:latin typeface="Arial"/>
                <a:cs typeface="Arial"/>
              </a:rPr>
              <a:t>first </a:t>
            </a:r>
            <a:r>
              <a:rPr sz="1500" spc="10" dirty="0">
                <a:latin typeface="Arial"/>
                <a:cs typeface="Arial"/>
              </a:rPr>
              <a:t>three steps,  then repeat with the substring that starts after the extracted  integer.)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41948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5" dirty="0"/>
              <a:t>Packages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5407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126620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0682" y="766856"/>
            <a:ext cx="3361690" cy="643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6500"/>
              </a:lnSpc>
            </a:pPr>
            <a:r>
              <a:rPr sz="1500" b="1" spc="15" dirty="0">
                <a:latin typeface="Arial"/>
                <a:cs typeface="Arial"/>
              </a:rPr>
              <a:t>Package: </a:t>
            </a:r>
            <a:r>
              <a:rPr sz="1500" spc="10" dirty="0">
                <a:latin typeface="Arial"/>
                <a:cs typeface="Arial"/>
              </a:rPr>
              <a:t>Set of related classes  Important </a:t>
            </a:r>
            <a:r>
              <a:rPr sz="1500" spc="15" dirty="0">
                <a:latin typeface="Arial"/>
                <a:cs typeface="Arial"/>
              </a:rPr>
              <a:t>packages </a:t>
            </a:r>
            <a:r>
              <a:rPr sz="1500" spc="10" dirty="0">
                <a:latin typeface="Arial"/>
                <a:cs typeface="Arial"/>
              </a:rPr>
              <a:t>in the </a:t>
            </a:r>
            <a:r>
              <a:rPr sz="1500" spc="15" dirty="0">
                <a:latin typeface="Arial"/>
                <a:cs typeface="Arial"/>
              </a:rPr>
              <a:t>Java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library: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21799" y="1518984"/>
          <a:ext cx="4869146" cy="12468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3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1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706">
                <a:tc>
                  <a:txBody>
                    <a:bodyPr/>
                    <a:lstStyle/>
                    <a:p>
                      <a:pPr marR="32321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350" b="1" spc="15" dirty="0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Package</a:t>
                      </a:r>
                      <a:endParaRPr sz="135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R="323215" algn="ctr">
                        <a:lnSpc>
                          <a:spcPct val="100000"/>
                        </a:lnSpc>
                      </a:pPr>
                      <a:r>
                        <a:rPr sz="1350" spc="15" dirty="0">
                          <a:latin typeface="Courier" charset="0"/>
                          <a:cs typeface="Courier" charset="0"/>
                        </a:rPr>
                        <a:t>java.lang</a:t>
                      </a:r>
                      <a:endParaRPr sz="135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350" b="1" spc="15" dirty="0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Purpose</a:t>
                      </a:r>
                      <a:endParaRPr sz="13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52069" algn="ctr">
                        <a:lnSpc>
                          <a:spcPct val="100000"/>
                        </a:lnSpc>
                      </a:pPr>
                      <a:r>
                        <a:rPr sz="1350" spc="10" dirty="0">
                          <a:latin typeface="Arial"/>
                          <a:cs typeface="Arial"/>
                        </a:rPr>
                        <a:t>Language</a:t>
                      </a:r>
                      <a:r>
                        <a:rPr sz="135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10" dirty="0">
                          <a:latin typeface="Arial"/>
                          <a:cs typeface="Arial"/>
                        </a:rPr>
                        <a:t>support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876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1350" b="1" spc="15" dirty="0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Sample</a:t>
                      </a:r>
                      <a:r>
                        <a:rPr sz="1350" b="1" spc="-75" dirty="0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10" dirty="0">
                          <a:solidFill>
                            <a:srgbClr val="2D3B65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135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278130" algn="ctr">
                        <a:lnSpc>
                          <a:spcPct val="100000"/>
                        </a:lnSpc>
                      </a:pPr>
                      <a:r>
                        <a:rPr sz="1350" spc="15" dirty="0">
                          <a:latin typeface="Courier" charset="0"/>
                          <a:cs typeface="Courier" charset="0"/>
                        </a:rPr>
                        <a:t>Math</a:t>
                      </a:r>
                      <a:endParaRPr sz="135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119">
                <a:tc>
                  <a:txBody>
                    <a:bodyPr/>
                    <a:lstStyle/>
                    <a:p>
                      <a:pPr marR="32321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350" spc="15" dirty="0">
                          <a:latin typeface="Courier" charset="0"/>
                          <a:cs typeface="Courier" charset="0"/>
                        </a:rPr>
                        <a:t>java.util</a:t>
                      </a:r>
                      <a:endParaRPr sz="135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350" spc="5" dirty="0">
                          <a:latin typeface="Arial"/>
                          <a:cs typeface="Arial"/>
                        </a:rPr>
                        <a:t>Utilities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876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350" spc="15" dirty="0">
                          <a:latin typeface="Courier" charset="0"/>
                          <a:cs typeface="Courier" charset="0"/>
                        </a:rPr>
                        <a:t>Random</a:t>
                      </a:r>
                      <a:endParaRPr sz="135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028">
                <a:tc>
                  <a:txBody>
                    <a:bodyPr/>
                    <a:lstStyle/>
                    <a:p>
                      <a:pPr marR="32385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350" spc="15" dirty="0">
                          <a:latin typeface="Courier" charset="0"/>
                          <a:cs typeface="Courier" charset="0"/>
                        </a:rPr>
                        <a:t>java.io</a:t>
                      </a:r>
                      <a:endParaRPr sz="135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350" spc="10" dirty="0">
                          <a:latin typeface="Arial"/>
                          <a:cs typeface="Arial"/>
                        </a:rPr>
                        <a:t>Input and</a:t>
                      </a:r>
                      <a:r>
                        <a:rPr sz="135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10" dirty="0">
                          <a:latin typeface="Arial"/>
                          <a:cs typeface="Arial"/>
                        </a:rPr>
                        <a:t>output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813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350" spc="15" dirty="0">
                          <a:latin typeface="Courier" charset="0"/>
                          <a:cs typeface="Courier" charset="0"/>
                        </a:rPr>
                        <a:t>PrintStream</a:t>
                      </a:r>
                      <a:endParaRPr sz="1350" dirty="0">
                        <a:latin typeface="Courier" charset="0"/>
                        <a:cs typeface="Courier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683892" y="2915533"/>
            <a:ext cx="868044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15" dirty="0">
                <a:latin typeface="Courier" charset="0"/>
                <a:cs typeface="Courier" charset="0"/>
              </a:rPr>
              <a:t>java.awt</a:t>
            </a:r>
            <a:endParaRPr sz="135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13424" y="2915533"/>
            <a:ext cx="552450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15" dirty="0">
                <a:latin typeface="Courier" charset="0"/>
                <a:cs typeface="Courier" charset="0"/>
              </a:rPr>
              <a:t>Color</a:t>
            </a:r>
            <a:endParaRPr sz="1350" dirty="0">
              <a:latin typeface="Courier" charset="0"/>
              <a:cs typeface="Courier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5928" y="3259933"/>
            <a:ext cx="1184275" cy="1154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39100"/>
              </a:lnSpc>
            </a:pPr>
            <a:r>
              <a:rPr sz="1350" spc="15" dirty="0">
                <a:latin typeface="Courier" charset="0"/>
                <a:cs typeface="Courier" charset="0"/>
              </a:rPr>
              <a:t>java.applet  java.net  java.sql  javax.swing</a:t>
            </a:r>
            <a:endParaRPr sz="135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02900" y="3259933"/>
            <a:ext cx="973455" cy="1154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139100"/>
              </a:lnSpc>
            </a:pPr>
            <a:r>
              <a:rPr sz="1350" spc="15" dirty="0">
                <a:latin typeface="Courier" charset="0"/>
                <a:cs typeface="Courier" charset="0"/>
              </a:rPr>
              <a:t>Applet  Socket  ResultSet  JButton</a:t>
            </a:r>
            <a:endParaRPr sz="1350" dirty="0">
              <a:latin typeface="Courier" charset="0"/>
              <a:cs typeface="Courier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25928" y="4753635"/>
            <a:ext cx="118427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15" dirty="0">
                <a:latin typeface="Courier" charset="0"/>
                <a:cs typeface="Courier" charset="0"/>
              </a:rPr>
              <a:t>omg.w3c.dom</a:t>
            </a:r>
            <a:endParaRPr sz="1350" dirty="0">
              <a:latin typeface="Courier" charset="0"/>
              <a:cs typeface="Courier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99156" y="2705006"/>
            <a:ext cx="1609090" cy="2533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2445" marR="24130" indent="-481330">
              <a:lnSpc>
                <a:spcPct val="134900"/>
              </a:lnSpc>
            </a:pPr>
            <a:r>
              <a:rPr sz="1350" spc="10" dirty="0">
                <a:latin typeface="Arial"/>
                <a:cs typeface="Arial"/>
              </a:rPr>
              <a:t>Abstract</a:t>
            </a:r>
            <a:r>
              <a:rPr sz="1350" spc="-40" dirty="0">
                <a:latin typeface="Arial"/>
                <a:cs typeface="Arial"/>
              </a:rPr>
              <a:t> </a:t>
            </a:r>
            <a:r>
              <a:rPr sz="1350" spc="10" dirty="0">
                <a:latin typeface="Arial"/>
                <a:cs typeface="Arial"/>
              </a:rPr>
              <a:t>Windowing  Toolkit  Applets</a:t>
            </a:r>
            <a:endParaRPr sz="1350">
              <a:latin typeface="Arial"/>
              <a:cs typeface="Arial"/>
            </a:endParaRPr>
          </a:p>
          <a:p>
            <a:pPr marL="12700" marR="5080" algn="ctr">
              <a:lnSpc>
                <a:spcPct val="135700"/>
              </a:lnSpc>
              <a:spcBef>
                <a:spcPts val="55"/>
              </a:spcBef>
            </a:pPr>
            <a:r>
              <a:rPr sz="1350" spc="10" dirty="0">
                <a:latin typeface="Arial"/>
                <a:cs typeface="Arial"/>
              </a:rPr>
              <a:t>Networking  Database Access  Swing</a:t>
            </a:r>
            <a:r>
              <a:rPr sz="1350" spc="-25" dirty="0">
                <a:latin typeface="Arial"/>
                <a:cs typeface="Arial"/>
              </a:rPr>
              <a:t> </a:t>
            </a:r>
            <a:r>
              <a:rPr sz="1350" spc="10" dirty="0">
                <a:latin typeface="Arial"/>
                <a:cs typeface="Arial"/>
              </a:rPr>
              <a:t>user</a:t>
            </a:r>
            <a:r>
              <a:rPr sz="1350" spc="-25" dirty="0">
                <a:latin typeface="Arial"/>
                <a:cs typeface="Arial"/>
              </a:rPr>
              <a:t> </a:t>
            </a:r>
            <a:r>
              <a:rPr sz="1350" spc="10" dirty="0">
                <a:latin typeface="Arial"/>
                <a:cs typeface="Arial"/>
              </a:rPr>
              <a:t>interface </a:t>
            </a:r>
            <a:r>
              <a:rPr sz="1350" spc="5" dirty="0">
                <a:latin typeface="Arial"/>
                <a:cs typeface="Arial"/>
              </a:rPr>
              <a:t> </a:t>
            </a:r>
            <a:r>
              <a:rPr sz="1350" spc="15" dirty="0">
                <a:latin typeface="Arial"/>
                <a:cs typeface="Arial"/>
              </a:rPr>
              <a:t>Document </a:t>
            </a:r>
            <a:r>
              <a:rPr sz="1350" spc="10" dirty="0">
                <a:latin typeface="Arial"/>
                <a:cs typeface="Arial"/>
              </a:rPr>
              <a:t>Object  Model for </a:t>
            </a:r>
            <a:r>
              <a:rPr sz="1350" spc="15" dirty="0">
                <a:latin typeface="Arial"/>
                <a:cs typeface="Arial"/>
              </a:rPr>
              <a:t>XML  </a:t>
            </a:r>
            <a:r>
              <a:rPr sz="1350" spc="10" dirty="0">
                <a:latin typeface="Arial"/>
                <a:cs typeface="Arial"/>
              </a:rPr>
              <a:t>documents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55460" y="4753635"/>
            <a:ext cx="868044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15" dirty="0">
                <a:latin typeface="Courier" charset="0"/>
                <a:cs typeface="Courier" charset="0"/>
              </a:rPr>
              <a:t>Document</a:t>
            </a:r>
            <a:endParaRPr sz="13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944544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>
            <a:spLocks noChangeAspect="1"/>
          </p:cNvSpPr>
          <p:nvPr/>
        </p:nvSpPr>
        <p:spPr>
          <a:xfrm>
            <a:off x="826832" y="1286318"/>
            <a:ext cx="2538477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49414" y="294231"/>
            <a:ext cx="4290695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75" dirty="0"/>
              <a:t>Organizing </a:t>
            </a:r>
            <a:r>
              <a:rPr spc="100" dirty="0"/>
              <a:t>Related </a:t>
            </a:r>
            <a:r>
              <a:rPr spc="190" dirty="0"/>
              <a:t>Classes</a:t>
            </a:r>
            <a:r>
              <a:rPr spc="-200" dirty="0"/>
              <a:t> </a:t>
            </a:r>
            <a:r>
              <a:rPr spc="105" dirty="0"/>
              <a:t>into  </a:t>
            </a:r>
            <a:r>
              <a:rPr spc="155" dirty="0"/>
              <a:t>Packages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57599" y="1514113"/>
            <a:ext cx="2835015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In Java, related classes are grouped </a:t>
            </a:r>
            <a:r>
              <a:rPr sz="2400" spc="5" dirty="0">
                <a:latin typeface="Arial"/>
                <a:cs typeface="Arial"/>
              </a:rPr>
              <a:t>into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packages.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944113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414" y="293799"/>
            <a:ext cx="4290695" cy="60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390"/>
              </a:lnSpc>
            </a:pPr>
            <a:r>
              <a:rPr spc="175" dirty="0"/>
              <a:t>Organizing </a:t>
            </a:r>
            <a:r>
              <a:rPr spc="100" dirty="0"/>
              <a:t>Related </a:t>
            </a:r>
            <a:r>
              <a:rPr spc="190" dirty="0"/>
              <a:t>Classes</a:t>
            </a:r>
            <a:r>
              <a:rPr spc="-200" dirty="0"/>
              <a:t> </a:t>
            </a:r>
            <a:r>
              <a:rPr spc="105" dirty="0"/>
              <a:t>into  </a:t>
            </a:r>
            <a:r>
              <a:rPr spc="155" dirty="0"/>
              <a:t>Packages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125624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5" name="object 5"/>
          <p:cNvSpPr txBox="1"/>
          <p:nvPr/>
        </p:nvSpPr>
        <p:spPr>
          <a:xfrm>
            <a:off x="940682" y="1152460"/>
            <a:ext cx="436562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put classes in </a:t>
            </a:r>
            <a:r>
              <a:rPr sz="1200" spc="15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package, </a:t>
            </a:r>
            <a:r>
              <a:rPr sz="1200" spc="15" dirty="0">
                <a:latin typeface="Arial"/>
                <a:cs typeface="Arial"/>
              </a:rPr>
              <a:t>you must </a:t>
            </a:r>
            <a:r>
              <a:rPr sz="1200" spc="10" dirty="0">
                <a:latin typeface="Arial"/>
                <a:cs typeface="Arial"/>
              </a:rPr>
              <a:t>place </a:t>
            </a:r>
            <a:r>
              <a:rPr sz="1200" spc="15" dirty="0">
                <a:latin typeface="Arial"/>
                <a:cs typeface="Arial"/>
              </a:rPr>
              <a:t>a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line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239" y="1473000"/>
            <a:ext cx="5280660" cy="162865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30"/>
              </a:spcBef>
            </a:pPr>
            <a:r>
              <a:rPr sz="700" spc="10" dirty="0">
                <a:latin typeface="Courier" charset="0"/>
                <a:cs typeface="Courier" charset="0"/>
              </a:rPr>
              <a:t>package</a:t>
            </a:r>
            <a:r>
              <a:rPr sz="700" spc="-65" dirty="0">
                <a:latin typeface="Courier" charset="0"/>
                <a:cs typeface="Courier" charset="0"/>
              </a:rPr>
              <a:t> </a:t>
            </a:r>
            <a:r>
              <a:rPr sz="700" i="1" spc="45" dirty="0">
                <a:latin typeface="Trebuchet MS"/>
                <a:cs typeface="Trebuchet MS"/>
              </a:rPr>
              <a:t>packageName</a:t>
            </a:r>
            <a:r>
              <a:rPr sz="700" spc="45" dirty="0">
                <a:latin typeface="Courier" charset="0"/>
                <a:cs typeface="Courier" charset="0"/>
              </a:rPr>
              <a:t>;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3498" y="2227315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8" name="object 8"/>
          <p:cNvSpPr/>
          <p:nvPr/>
        </p:nvSpPr>
        <p:spPr>
          <a:xfrm>
            <a:off x="783498" y="2825565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9" name="object 9"/>
          <p:cNvSpPr txBox="1"/>
          <p:nvPr/>
        </p:nvSpPr>
        <p:spPr>
          <a:xfrm>
            <a:off x="940682" y="1802731"/>
            <a:ext cx="5347970" cy="1169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as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5" dirty="0">
                <a:latin typeface="Arial"/>
                <a:cs typeface="Arial"/>
              </a:rPr>
              <a:t>first </a:t>
            </a:r>
            <a:r>
              <a:rPr sz="1200" spc="10" dirty="0">
                <a:latin typeface="Arial"/>
                <a:cs typeface="Arial"/>
              </a:rPr>
              <a:t>instruction in the source </a:t>
            </a:r>
            <a:r>
              <a:rPr sz="1200" spc="5" dirty="0">
                <a:latin typeface="Arial"/>
                <a:cs typeface="Arial"/>
              </a:rPr>
              <a:t>file </a:t>
            </a:r>
            <a:r>
              <a:rPr sz="1200" spc="10" dirty="0">
                <a:latin typeface="Arial"/>
                <a:cs typeface="Arial"/>
              </a:rPr>
              <a:t>containing the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classes.</a:t>
            </a:r>
            <a:endParaRPr sz="1200" dirty="0">
              <a:latin typeface="Arial"/>
              <a:cs typeface="Arial"/>
            </a:endParaRPr>
          </a:p>
          <a:p>
            <a:pPr marL="12700" marR="155575">
              <a:lnSpc>
                <a:spcPct val="117600"/>
              </a:lnSpc>
              <a:spcBef>
                <a:spcPts val="409"/>
              </a:spcBef>
            </a:pPr>
            <a:r>
              <a:rPr sz="1200" spc="15" dirty="0">
                <a:latin typeface="Arial"/>
                <a:cs typeface="Arial"/>
              </a:rPr>
              <a:t>Package name </a:t>
            </a:r>
            <a:r>
              <a:rPr sz="1200" spc="10" dirty="0">
                <a:latin typeface="Arial"/>
                <a:cs typeface="Arial"/>
              </a:rPr>
              <a:t>consists of </a:t>
            </a:r>
            <a:r>
              <a:rPr sz="1200" spc="15" dirty="0">
                <a:latin typeface="Arial"/>
                <a:cs typeface="Arial"/>
              </a:rPr>
              <a:t>one </a:t>
            </a:r>
            <a:r>
              <a:rPr sz="1200" spc="10" dirty="0">
                <a:latin typeface="Arial"/>
                <a:cs typeface="Arial"/>
              </a:rPr>
              <a:t>or </a:t>
            </a:r>
            <a:r>
              <a:rPr sz="1200" spc="15" dirty="0">
                <a:latin typeface="Arial"/>
                <a:cs typeface="Arial"/>
              </a:rPr>
              <a:t>more </a:t>
            </a:r>
            <a:r>
              <a:rPr sz="1200" spc="10" dirty="0">
                <a:latin typeface="Arial"/>
                <a:cs typeface="Arial"/>
              </a:rPr>
              <a:t>identifiers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separated  </a:t>
            </a:r>
            <a:r>
              <a:rPr sz="1200" spc="15" dirty="0">
                <a:latin typeface="Arial"/>
                <a:cs typeface="Arial"/>
              </a:rPr>
              <a:t>by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periods.</a:t>
            </a:r>
            <a:endParaRPr sz="1200" dirty="0">
              <a:latin typeface="Arial"/>
              <a:cs typeface="Arial"/>
            </a:endParaRPr>
          </a:p>
          <a:p>
            <a:pPr marL="12700" marR="22225">
              <a:lnSpc>
                <a:spcPct val="119500"/>
              </a:lnSpc>
              <a:spcBef>
                <a:spcPts val="440"/>
              </a:spcBef>
            </a:pPr>
            <a:r>
              <a:rPr sz="1200" spc="15" dirty="0">
                <a:latin typeface="Arial"/>
                <a:cs typeface="Arial"/>
              </a:rPr>
              <a:t>To </a:t>
            </a:r>
            <a:r>
              <a:rPr sz="1200" spc="10" dirty="0">
                <a:latin typeface="Arial"/>
                <a:cs typeface="Arial"/>
              </a:rPr>
              <a:t>put the </a:t>
            </a:r>
            <a:r>
              <a:rPr sz="1200" spc="15" dirty="0">
                <a:latin typeface="Courier" charset="0"/>
                <a:cs typeface="Courier" charset="0"/>
              </a:rPr>
              <a:t>Financial </a:t>
            </a:r>
            <a:r>
              <a:rPr sz="1200" spc="10" dirty="0">
                <a:latin typeface="Arial"/>
                <a:cs typeface="Arial"/>
              </a:rPr>
              <a:t>class into </a:t>
            </a:r>
            <a:r>
              <a:rPr sz="1200" spc="15" dirty="0">
                <a:latin typeface="Arial"/>
                <a:cs typeface="Arial"/>
              </a:rPr>
              <a:t>a package named  </a:t>
            </a:r>
            <a:r>
              <a:rPr sz="1200" spc="15" dirty="0">
                <a:latin typeface="Courier" charset="0"/>
                <a:cs typeface="Courier" charset="0"/>
              </a:rPr>
              <a:t>com.horstmann.bigjava</a:t>
            </a:r>
            <a:r>
              <a:rPr sz="1200" spc="15" dirty="0">
                <a:latin typeface="Arial"/>
                <a:cs typeface="Arial"/>
              </a:rPr>
              <a:t>, </a:t>
            </a:r>
            <a:r>
              <a:rPr sz="1200" spc="10" dirty="0">
                <a:latin typeface="Arial"/>
                <a:cs typeface="Arial"/>
              </a:rPr>
              <a:t>the </a:t>
            </a:r>
            <a:r>
              <a:rPr sz="1200" spc="15" dirty="0">
                <a:latin typeface="Courier" charset="0"/>
                <a:cs typeface="Courier" charset="0"/>
              </a:rPr>
              <a:t>Financial.java</a:t>
            </a:r>
            <a:r>
              <a:rPr sz="1200" spc="-484" dirty="0">
                <a:latin typeface="Courier" charset="0"/>
                <a:cs typeface="Courier" charset="0"/>
              </a:rPr>
              <a:t> </a:t>
            </a:r>
            <a:r>
              <a:rPr sz="1200" spc="5" dirty="0">
                <a:latin typeface="Arial"/>
                <a:cs typeface="Arial"/>
              </a:rPr>
              <a:t>file </a:t>
            </a:r>
            <a:r>
              <a:rPr sz="1200" spc="15" dirty="0">
                <a:latin typeface="Arial"/>
                <a:cs typeface="Arial"/>
              </a:rPr>
              <a:t>must  </a:t>
            </a:r>
            <a:r>
              <a:rPr sz="1200" spc="10" dirty="0">
                <a:latin typeface="Arial"/>
                <a:cs typeface="Arial"/>
              </a:rPr>
              <a:t>start </a:t>
            </a:r>
            <a:r>
              <a:rPr sz="1200" spc="15" dirty="0">
                <a:latin typeface="Arial"/>
                <a:cs typeface="Arial"/>
              </a:rPr>
              <a:t>as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10" dirty="0">
                <a:latin typeface="Arial"/>
                <a:cs typeface="Arial"/>
              </a:rPr>
              <a:t>follows: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1239" y="3048000"/>
            <a:ext cx="5280660" cy="594650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54610" marR="3102610">
              <a:lnSpc>
                <a:spcPct val="101099"/>
              </a:lnSpc>
              <a:spcBef>
                <a:spcPts val="420"/>
              </a:spcBef>
            </a:pPr>
            <a:r>
              <a:rPr sz="700" spc="10" dirty="0">
                <a:latin typeface="Courier" charset="0"/>
                <a:cs typeface="Courier" charset="0"/>
              </a:rPr>
              <a:t>package</a:t>
            </a:r>
            <a:r>
              <a:rPr sz="700" spc="-65" dirty="0">
                <a:latin typeface="Courier" charset="0"/>
                <a:cs typeface="Courier" charset="0"/>
              </a:rPr>
              <a:t> </a:t>
            </a:r>
            <a:r>
              <a:rPr sz="700" spc="10" dirty="0">
                <a:latin typeface="Courier" charset="0"/>
                <a:cs typeface="Courier" charset="0"/>
              </a:rPr>
              <a:t>com.horstmann.bigjava;  public class</a:t>
            </a:r>
            <a:r>
              <a:rPr sz="700" spc="-80" dirty="0">
                <a:latin typeface="Courier" charset="0"/>
                <a:cs typeface="Courier" charset="0"/>
              </a:rPr>
              <a:t> </a:t>
            </a:r>
            <a:r>
              <a:rPr sz="700" spc="10" dirty="0">
                <a:latin typeface="Courier" charset="0"/>
                <a:cs typeface="Courier" charset="0"/>
              </a:rPr>
              <a:t>Financial</a:t>
            </a:r>
            <a:endParaRPr sz="7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700" spc="10" dirty="0">
                <a:latin typeface="Courier" charset="0"/>
                <a:cs typeface="Courier" charset="0"/>
              </a:rPr>
              <a:t>{</a:t>
            </a:r>
            <a:endParaRPr sz="7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700" spc="10" dirty="0">
                <a:latin typeface="Courier" charset="0"/>
                <a:cs typeface="Courier" charset="0"/>
              </a:rPr>
              <a:t>. .</a:t>
            </a:r>
            <a:r>
              <a:rPr sz="700" spc="-90" dirty="0">
                <a:latin typeface="Courier" charset="0"/>
                <a:cs typeface="Courier" charset="0"/>
              </a:rPr>
              <a:t> </a:t>
            </a:r>
            <a:r>
              <a:rPr sz="700" spc="10" dirty="0">
                <a:latin typeface="Courier" charset="0"/>
                <a:cs typeface="Courier" charset="0"/>
              </a:rPr>
              <a:t>.</a:t>
            </a:r>
            <a:endParaRPr sz="7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700" spc="10" dirty="0">
                <a:latin typeface="Courier" charset="0"/>
                <a:cs typeface="Courier" charset="0"/>
              </a:rPr>
              <a:t>}</a:t>
            </a:r>
            <a:endParaRPr sz="70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3498" y="404508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12" name="object 12"/>
          <p:cNvSpPr txBox="1"/>
          <p:nvPr/>
        </p:nvSpPr>
        <p:spPr>
          <a:xfrm>
            <a:off x="940682" y="3941300"/>
            <a:ext cx="3081020" cy="7027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15" dirty="0">
                <a:latin typeface="Arial"/>
                <a:cs typeface="Arial"/>
              </a:rPr>
              <a:t>A </a:t>
            </a:r>
            <a:r>
              <a:rPr sz="1200" spc="10" dirty="0">
                <a:latin typeface="Arial"/>
                <a:cs typeface="Arial"/>
              </a:rPr>
              <a:t>special package: default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15" dirty="0">
                <a:latin typeface="Arial"/>
                <a:cs typeface="Arial"/>
              </a:rPr>
              <a:t>package</a:t>
            </a:r>
            <a:endParaRPr sz="1200" dirty="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940"/>
              </a:spcBef>
            </a:pPr>
            <a:r>
              <a:rPr sz="1050" spc="10" dirty="0">
                <a:latin typeface="Arial"/>
                <a:cs typeface="Arial"/>
              </a:rPr>
              <a:t>Has no</a:t>
            </a:r>
            <a:r>
              <a:rPr sz="1050" spc="-85" dirty="0">
                <a:latin typeface="Arial"/>
                <a:cs typeface="Arial"/>
              </a:rPr>
              <a:t> </a:t>
            </a:r>
            <a:r>
              <a:rPr sz="1050" spc="10" dirty="0">
                <a:latin typeface="Arial"/>
                <a:cs typeface="Arial"/>
              </a:rPr>
              <a:t>name</a:t>
            </a:r>
            <a:endParaRPr sz="1050" dirty="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  <a:spcBef>
                <a:spcPts val="530"/>
              </a:spcBef>
            </a:pPr>
            <a:r>
              <a:rPr sz="1050" spc="10" dirty="0">
                <a:latin typeface="Arial"/>
                <a:cs typeface="Arial"/>
              </a:rPr>
              <a:t>No </a:t>
            </a:r>
            <a:r>
              <a:rPr sz="1050" spc="10" dirty="0">
                <a:latin typeface="Courier" charset="0"/>
                <a:cs typeface="Courier" charset="0"/>
              </a:rPr>
              <a:t>package</a:t>
            </a:r>
            <a:r>
              <a:rPr sz="1050" spc="-420" dirty="0">
                <a:latin typeface="Courier" charset="0"/>
                <a:cs typeface="Courier" charset="0"/>
              </a:rPr>
              <a:t> </a:t>
            </a:r>
            <a:r>
              <a:rPr sz="1050" spc="5" dirty="0">
                <a:latin typeface="Arial"/>
                <a:cs typeface="Arial"/>
              </a:rPr>
              <a:t>statement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3" name="object 2"/>
          <p:cNvSpPr/>
          <p:nvPr/>
        </p:nvSpPr>
        <p:spPr>
          <a:xfrm>
            <a:off x="996698" y="5248410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681" y="17340"/>
                </a:moveTo>
                <a:lnTo>
                  <a:pt x="34681" y="26010"/>
                </a:lnTo>
                <a:lnTo>
                  <a:pt x="28898" y="34681"/>
                </a:lnTo>
                <a:lnTo>
                  <a:pt x="17340" y="34681"/>
                </a:lnTo>
                <a:lnTo>
                  <a:pt x="5783" y="34681"/>
                </a:lnTo>
                <a:lnTo>
                  <a:pt x="0" y="26010"/>
                </a:lnTo>
                <a:lnTo>
                  <a:pt x="0" y="17340"/>
                </a:lnTo>
                <a:lnTo>
                  <a:pt x="0" y="8670"/>
                </a:lnTo>
                <a:lnTo>
                  <a:pt x="5783" y="0"/>
                </a:lnTo>
                <a:lnTo>
                  <a:pt x="17340" y="0"/>
                </a:lnTo>
                <a:lnTo>
                  <a:pt x="28898" y="0"/>
                </a:lnTo>
                <a:lnTo>
                  <a:pt x="34681" y="8670"/>
                </a:lnTo>
                <a:lnTo>
                  <a:pt x="34681" y="17340"/>
                </a:lnTo>
                <a:close/>
              </a:path>
            </a:pathLst>
          </a:custGeom>
          <a:ln w="8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"/>
          <p:cNvSpPr txBox="1"/>
          <p:nvPr/>
        </p:nvSpPr>
        <p:spPr>
          <a:xfrm>
            <a:off x="844458" y="4696695"/>
            <a:ext cx="4608195" cy="642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3799"/>
              </a:lnSpc>
            </a:pPr>
            <a:r>
              <a:rPr sz="1150" spc="5" dirty="0">
                <a:latin typeface="Arial"/>
                <a:cs typeface="Arial"/>
              </a:rPr>
              <a:t>If </a:t>
            </a:r>
            <a:r>
              <a:rPr sz="1150" spc="10" dirty="0">
                <a:latin typeface="Arial"/>
                <a:cs typeface="Arial"/>
              </a:rPr>
              <a:t>you </a:t>
            </a:r>
            <a:r>
              <a:rPr sz="1150" spc="5" dirty="0">
                <a:latin typeface="Arial"/>
                <a:cs typeface="Arial"/>
              </a:rPr>
              <a:t>did not include </a:t>
            </a:r>
            <a:r>
              <a:rPr sz="1150" spc="10" dirty="0">
                <a:latin typeface="Arial"/>
                <a:cs typeface="Arial"/>
              </a:rPr>
              <a:t>any package </a:t>
            </a:r>
            <a:r>
              <a:rPr sz="1150" spc="5" dirty="0">
                <a:latin typeface="Arial"/>
                <a:cs typeface="Arial"/>
              </a:rPr>
              <a:t>statement at the top of your source  file</a:t>
            </a:r>
            <a:endParaRPr sz="1150">
              <a:latin typeface="Arial"/>
              <a:cs typeface="Arial"/>
            </a:endParaRPr>
          </a:p>
          <a:p>
            <a:pPr marL="280035">
              <a:lnSpc>
                <a:spcPct val="100000"/>
              </a:lnSpc>
              <a:spcBef>
                <a:spcPts val="710"/>
              </a:spcBef>
            </a:pPr>
            <a:r>
              <a:rPr sz="900" spc="-5" dirty="0">
                <a:latin typeface="Arial"/>
                <a:cs typeface="Arial"/>
              </a:rPr>
              <a:t>its classes are placed in the default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package.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9788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5" dirty="0"/>
              <a:t>Importing</a:t>
            </a:r>
            <a:r>
              <a:rPr spc="-15" dirty="0"/>
              <a:t> </a:t>
            </a:r>
            <a:r>
              <a:rPr spc="155" dirty="0"/>
              <a:t>Packages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5191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0682" y="807903"/>
            <a:ext cx="5153025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600"/>
              </a:lnSpc>
            </a:pPr>
            <a:r>
              <a:rPr sz="1500" spc="15" dirty="0">
                <a:latin typeface="Arial"/>
                <a:cs typeface="Arial"/>
              </a:rPr>
              <a:t>Can use a </a:t>
            </a:r>
            <a:r>
              <a:rPr sz="1500" spc="10" dirty="0">
                <a:latin typeface="Arial"/>
                <a:cs typeface="Arial"/>
              </a:rPr>
              <a:t>class without importing: refer to </a:t>
            </a:r>
            <a:r>
              <a:rPr sz="1500" spc="5" dirty="0">
                <a:latin typeface="Arial"/>
                <a:cs typeface="Arial"/>
              </a:rPr>
              <a:t>it </a:t>
            </a:r>
            <a:r>
              <a:rPr sz="1500" spc="15" dirty="0">
                <a:latin typeface="Arial"/>
                <a:cs typeface="Arial"/>
              </a:rPr>
              <a:t>by </a:t>
            </a:r>
            <a:r>
              <a:rPr sz="1500" spc="5" dirty="0">
                <a:latin typeface="Arial"/>
                <a:cs typeface="Arial"/>
              </a:rPr>
              <a:t>its full </a:t>
            </a:r>
            <a:r>
              <a:rPr sz="1500" spc="15" dirty="0">
                <a:latin typeface="Arial"/>
                <a:cs typeface="Arial"/>
              </a:rPr>
              <a:t>name  (package name </a:t>
            </a:r>
            <a:r>
              <a:rPr sz="1500" spc="10" dirty="0">
                <a:latin typeface="Arial"/>
                <a:cs typeface="Arial"/>
              </a:rPr>
              <a:t>plus class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name):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239" y="1437455"/>
            <a:ext cx="5280660" cy="193643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30"/>
              </a:spcBef>
            </a:pPr>
            <a:r>
              <a:rPr sz="900" spc="10" dirty="0">
                <a:latin typeface="Courier" charset="0"/>
                <a:cs typeface="Courier" charset="0"/>
              </a:rPr>
              <a:t>java.util.Scanner in = new</a:t>
            </a:r>
            <a:r>
              <a:rPr sz="900" spc="-6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java.util.Scanner(System.in);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3498" y="1870970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498" y="220044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0682" y="1767187"/>
            <a:ext cx="5229225" cy="846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Inconvenient</a:t>
            </a:r>
            <a:endParaRPr sz="1500" dirty="0">
              <a:latin typeface="Arial"/>
              <a:cs typeface="Arial"/>
            </a:endParaRPr>
          </a:p>
          <a:p>
            <a:pPr marL="12700" marR="5080">
              <a:lnSpc>
                <a:spcPct val="117600"/>
              </a:lnSpc>
              <a:spcBef>
                <a:spcPts val="475"/>
              </a:spcBef>
            </a:pPr>
            <a:r>
              <a:rPr sz="1500" spc="15" dirty="0">
                <a:latin typeface="Courier" charset="0"/>
                <a:cs typeface="Courier" charset="0"/>
              </a:rPr>
              <a:t>import</a:t>
            </a:r>
            <a:r>
              <a:rPr sz="1500" spc="-560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directive lets </a:t>
            </a:r>
            <a:r>
              <a:rPr sz="1500" spc="15" dirty="0">
                <a:latin typeface="Arial"/>
                <a:cs typeface="Arial"/>
              </a:rPr>
              <a:t>you </a:t>
            </a:r>
            <a:r>
              <a:rPr sz="1500" spc="10" dirty="0">
                <a:latin typeface="Arial"/>
                <a:cs typeface="Arial"/>
              </a:rPr>
              <a:t>refer to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class of </a:t>
            </a:r>
            <a:r>
              <a:rPr sz="1500" spc="15" dirty="0">
                <a:latin typeface="Arial"/>
                <a:cs typeface="Arial"/>
              </a:rPr>
              <a:t>a package by </a:t>
            </a:r>
            <a:r>
              <a:rPr sz="1500" spc="5" dirty="0">
                <a:latin typeface="Arial"/>
                <a:cs typeface="Arial"/>
              </a:rPr>
              <a:t>its  </a:t>
            </a:r>
            <a:r>
              <a:rPr sz="1500" spc="10" dirty="0">
                <a:latin typeface="Arial"/>
                <a:cs typeface="Arial"/>
              </a:rPr>
              <a:t>class </a:t>
            </a:r>
            <a:r>
              <a:rPr sz="1500" spc="15" dirty="0">
                <a:latin typeface="Arial"/>
                <a:cs typeface="Arial"/>
              </a:rPr>
              <a:t>name, </a:t>
            </a:r>
            <a:r>
              <a:rPr sz="1500" spc="10" dirty="0">
                <a:latin typeface="Arial"/>
                <a:cs typeface="Arial"/>
              </a:rPr>
              <a:t>without the </a:t>
            </a:r>
            <a:r>
              <a:rPr sz="1500" spc="15" dirty="0">
                <a:latin typeface="Arial"/>
                <a:cs typeface="Arial"/>
              </a:rPr>
              <a:t>package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prefix: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1239" y="2694647"/>
            <a:ext cx="5280660" cy="193643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30"/>
              </a:spcBef>
            </a:pPr>
            <a:r>
              <a:rPr sz="900" spc="10" dirty="0">
                <a:latin typeface="Courier" charset="0"/>
                <a:cs typeface="Courier" charset="0"/>
              </a:rPr>
              <a:t>import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java.util.Scanner;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3498" y="313683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3498" y="372641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40682" y="2992815"/>
            <a:ext cx="4763135" cy="878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600"/>
              </a:lnSpc>
            </a:pPr>
            <a:r>
              <a:rPr sz="1500" spc="15" dirty="0">
                <a:latin typeface="Arial"/>
                <a:cs typeface="Arial"/>
              </a:rPr>
              <a:t>Now you can </a:t>
            </a:r>
            <a:r>
              <a:rPr sz="1500" spc="10" dirty="0">
                <a:latin typeface="Arial"/>
                <a:cs typeface="Arial"/>
              </a:rPr>
              <a:t>refer to the class </a:t>
            </a:r>
            <a:r>
              <a:rPr sz="1500" spc="15" dirty="0">
                <a:latin typeface="Arial"/>
                <a:cs typeface="Arial"/>
              </a:rPr>
              <a:t>as </a:t>
            </a:r>
            <a:r>
              <a:rPr sz="1500" spc="15" dirty="0">
                <a:latin typeface="Courier" charset="0"/>
                <a:cs typeface="Courier" charset="0"/>
              </a:rPr>
              <a:t>Scanner</a:t>
            </a:r>
            <a:r>
              <a:rPr sz="1500" spc="-535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without the  </a:t>
            </a:r>
            <a:r>
              <a:rPr sz="1500" spc="15" dirty="0">
                <a:latin typeface="Arial"/>
                <a:cs typeface="Arial"/>
              </a:rPr>
              <a:t>package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prefix.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500" spc="15" dirty="0">
                <a:latin typeface="Arial"/>
                <a:cs typeface="Arial"/>
              </a:rPr>
              <a:t>Can </a:t>
            </a:r>
            <a:r>
              <a:rPr sz="1500" spc="10" dirty="0">
                <a:latin typeface="Arial"/>
                <a:cs typeface="Arial"/>
              </a:rPr>
              <a:t>import </a:t>
            </a:r>
            <a:r>
              <a:rPr sz="1500" spc="5" dirty="0">
                <a:latin typeface="Arial"/>
                <a:cs typeface="Arial"/>
              </a:rPr>
              <a:t>all </a:t>
            </a:r>
            <a:r>
              <a:rPr sz="1500" spc="10" dirty="0">
                <a:latin typeface="Arial"/>
                <a:cs typeface="Arial"/>
              </a:rPr>
              <a:t>classes in </a:t>
            </a:r>
            <a:r>
              <a:rPr sz="1500" spc="15" dirty="0">
                <a:latin typeface="Arial"/>
                <a:cs typeface="Arial"/>
              </a:rPr>
              <a:t>a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package: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1239" y="3943169"/>
            <a:ext cx="5280660" cy="193643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30"/>
              </a:spcBef>
            </a:pPr>
            <a:r>
              <a:rPr sz="900" spc="10" dirty="0">
                <a:latin typeface="Courier" charset="0"/>
                <a:cs typeface="Courier" charset="0"/>
              </a:rPr>
              <a:t>import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java.util.*;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83498" y="438535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3498" y="470615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40682" y="4281571"/>
            <a:ext cx="5234305" cy="568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Never need </a:t>
            </a:r>
            <a:r>
              <a:rPr sz="1500" spc="10" dirty="0">
                <a:latin typeface="Arial"/>
                <a:cs typeface="Arial"/>
              </a:rPr>
              <a:t>to import</a:t>
            </a:r>
            <a:r>
              <a:rPr sz="1500" spc="-75" dirty="0">
                <a:latin typeface="Arial"/>
                <a:cs typeface="Arial"/>
              </a:rPr>
              <a:t> </a:t>
            </a:r>
            <a:r>
              <a:rPr sz="1500" spc="15" dirty="0">
                <a:latin typeface="Courier" charset="0"/>
                <a:cs typeface="Courier" charset="0"/>
              </a:rPr>
              <a:t>java.lang</a:t>
            </a:r>
            <a:r>
              <a:rPr sz="1500" spc="15" dirty="0">
                <a:latin typeface="Arial"/>
                <a:cs typeface="Arial"/>
              </a:rPr>
              <a:t>.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500" spc="15" dirty="0">
                <a:latin typeface="Arial"/>
                <a:cs typeface="Arial"/>
              </a:rPr>
              <a:t>You </a:t>
            </a:r>
            <a:r>
              <a:rPr sz="1500" spc="10" dirty="0">
                <a:latin typeface="Arial"/>
                <a:cs typeface="Arial"/>
              </a:rPr>
              <a:t>don't </a:t>
            </a:r>
            <a:r>
              <a:rPr sz="1500" spc="15" dirty="0">
                <a:latin typeface="Arial"/>
                <a:cs typeface="Arial"/>
              </a:rPr>
              <a:t>need </a:t>
            </a:r>
            <a:r>
              <a:rPr sz="1500" spc="10" dirty="0">
                <a:latin typeface="Arial"/>
                <a:cs typeface="Arial"/>
              </a:rPr>
              <a:t>to import other classes in the </a:t>
            </a:r>
            <a:r>
              <a:rPr sz="1500" spc="15" dirty="0">
                <a:latin typeface="Arial"/>
                <a:cs typeface="Arial"/>
              </a:rPr>
              <a:t>same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package.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28752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95" dirty="0"/>
              <a:t>Designing </a:t>
            </a:r>
            <a:r>
              <a:rPr spc="175" dirty="0"/>
              <a:t>Good Methods</a:t>
            </a:r>
            <a:r>
              <a:rPr spc="-90" dirty="0"/>
              <a:t> </a:t>
            </a:r>
            <a:r>
              <a:rPr spc="-125" dirty="0"/>
              <a:t>- </a:t>
            </a:r>
            <a:r>
              <a:rPr spc="160" dirty="0"/>
              <a:t>Cohesion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4088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125301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3498" y="184259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40682" y="837087"/>
            <a:ext cx="5228590" cy="1149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class should represent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single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concept.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17600"/>
              </a:lnSpc>
              <a:spcBef>
                <a:spcPts val="340"/>
              </a:spcBef>
            </a:pPr>
            <a:r>
              <a:rPr sz="1500" spc="15" dirty="0">
                <a:latin typeface="Arial"/>
                <a:cs typeface="Arial"/>
              </a:rPr>
              <a:t>The </a:t>
            </a:r>
            <a:r>
              <a:rPr sz="1500" spc="10" dirty="0">
                <a:latin typeface="Arial"/>
                <a:cs typeface="Arial"/>
              </a:rPr>
              <a:t>public interface of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class is </a:t>
            </a:r>
            <a:r>
              <a:rPr sz="1500" i="1" spc="10" dirty="0">
                <a:latin typeface="Arial"/>
                <a:cs typeface="Arial"/>
              </a:rPr>
              <a:t>cohesive </a:t>
            </a:r>
            <a:r>
              <a:rPr sz="1500" spc="5" dirty="0">
                <a:latin typeface="Arial"/>
                <a:cs typeface="Arial"/>
              </a:rPr>
              <a:t>if all </a:t>
            </a:r>
            <a:r>
              <a:rPr sz="1500" spc="10" dirty="0">
                <a:latin typeface="Arial"/>
                <a:cs typeface="Arial"/>
              </a:rPr>
              <a:t>of </a:t>
            </a:r>
            <a:r>
              <a:rPr sz="1500" spc="5" dirty="0">
                <a:latin typeface="Arial"/>
                <a:cs typeface="Arial"/>
              </a:rPr>
              <a:t>its </a:t>
            </a:r>
            <a:r>
              <a:rPr sz="1500" spc="10" dirty="0">
                <a:latin typeface="Arial"/>
                <a:cs typeface="Arial"/>
              </a:rPr>
              <a:t>features  are related to the concept that the class</a:t>
            </a:r>
            <a:r>
              <a:rPr sz="1500" spc="2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represents.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500" spc="15" dirty="0">
                <a:latin typeface="Arial"/>
                <a:cs typeface="Arial"/>
              </a:rPr>
              <a:t>The members </a:t>
            </a:r>
            <a:r>
              <a:rPr sz="1500" spc="10" dirty="0">
                <a:latin typeface="Arial"/>
                <a:cs typeface="Arial"/>
              </a:rPr>
              <a:t>of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cohesive </a:t>
            </a:r>
            <a:r>
              <a:rPr sz="1500" spc="15" dirty="0">
                <a:latin typeface="Arial"/>
                <a:cs typeface="Arial"/>
              </a:rPr>
              <a:t>team have a common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goal.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>
            <a:spLocks noChangeAspect="1"/>
          </p:cNvSpPr>
          <p:nvPr/>
        </p:nvSpPr>
        <p:spPr>
          <a:xfrm>
            <a:off x="956882" y="1997280"/>
            <a:ext cx="1674059" cy="1280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8925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40" dirty="0"/>
              <a:t>Package</a:t>
            </a:r>
            <a:r>
              <a:rPr spc="-45" dirty="0"/>
              <a:t> </a:t>
            </a:r>
            <a:r>
              <a:rPr spc="190" dirty="0"/>
              <a:t>Names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51055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0682" y="847272"/>
            <a:ext cx="329692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Use packages </a:t>
            </a:r>
            <a:r>
              <a:rPr sz="1500" spc="10" dirty="0">
                <a:latin typeface="Arial"/>
                <a:cs typeface="Arial"/>
              </a:rPr>
              <a:t>to avoid </a:t>
            </a:r>
            <a:r>
              <a:rPr sz="1500" spc="15" dirty="0">
                <a:latin typeface="Arial"/>
                <a:cs typeface="Arial"/>
              </a:rPr>
              <a:t>name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clashes: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239" y="1167812"/>
            <a:ext cx="5280660" cy="193643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30"/>
              </a:spcBef>
            </a:pPr>
            <a:r>
              <a:rPr sz="900" spc="10" dirty="0">
                <a:latin typeface="Courier" charset="0"/>
                <a:cs typeface="Courier" charset="0"/>
              </a:rPr>
              <a:t>java.util.Timer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0682" y="1497544"/>
            <a:ext cx="273685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vs.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1239" y="1826754"/>
            <a:ext cx="5280660" cy="193643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30"/>
              </a:spcBef>
            </a:pPr>
            <a:r>
              <a:rPr sz="900" spc="10" dirty="0">
                <a:latin typeface="Courier" charset="0"/>
                <a:cs typeface="Courier" charset="0"/>
              </a:rPr>
              <a:t>javax.swing.Timer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3498" y="226026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3498" y="258106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40682" y="2156486"/>
            <a:ext cx="4776470" cy="568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Package names </a:t>
            </a:r>
            <a:r>
              <a:rPr sz="1500" spc="10" dirty="0">
                <a:latin typeface="Arial"/>
                <a:cs typeface="Arial"/>
              </a:rPr>
              <a:t>should </a:t>
            </a:r>
            <a:r>
              <a:rPr sz="1500" spc="15" dirty="0">
                <a:latin typeface="Arial"/>
                <a:cs typeface="Arial"/>
              </a:rPr>
              <a:t>be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unique.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500" spc="15" dirty="0">
                <a:latin typeface="Arial"/>
                <a:cs typeface="Arial"/>
              </a:rPr>
              <a:t>To </a:t>
            </a:r>
            <a:r>
              <a:rPr sz="1500" spc="10" dirty="0">
                <a:latin typeface="Arial"/>
                <a:cs typeface="Arial"/>
              </a:rPr>
              <a:t>get </a:t>
            </a:r>
            <a:r>
              <a:rPr sz="1500" spc="15" dirty="0">
                <a:latin typeface="Arial"/>
                <a:cs typeface="Arial"/>
              </a:rPr>
              <a:t>a package name: </a:t>
            </a:r>
            <a:r>
              <a:rPr sz="1500" spc="10" dirty="0">
                <a:latin typeface="Arial"/>
                <a:cs typeface="Arial"/>
              </a:rPr>
              <a:t>turn the </a:t>
            </a:r>
            <a:r>
              <a:rPr sz="1500" spc="15" dirty="0">
                <a:latin typeface="Arial"/>
                <a:cs typeface="Arial"/>
              </a:rPr>
              <a:t>domain name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around: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1239" y="2806497"/>
            <a:ext cx="5280660" cy="193643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30"/>
              </a:spcBef>
            </a:pPr>
            <a:r>
              <a:rPr sz="900" spc="10" dirty="0">
                <a:latin typeface="Courier" charset="0"/>
                <a:cs typeface="Courier" charset="0"/>
              </a:rPr>
              <a:t>com.horstmann.bigjava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83498" y="324001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40682" y="3136229"/>
            <a:ext cx="343662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Or </a:t>
            </a:r>
            <a:r>
              <a:rPr sz="1500" spc="10" dirty="0">
                <a:latin typeface="Arial"/>
                <a:cs typeface="Arial"/>
              </a:rPr>
              <a:t>write your email address backwards: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1239" y="3465439"/>
            <a:ext cx="5280660" cy="193643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30"/>
              </a:spcBef>
            </a:pPr>
            <a:r>
              <a:rPr sz="900" spc="10" dirty="0">
                <a:latin typeface="Courier" charset="0"/>
                <a:cs typeface="Courier" charset="0"/>
              </a:rPr>
              <a:t>edu.sjsu.cs.walters</a:t>
            </a:r>
            <a:endParaRPr sz="9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8493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24AC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10" dirty="0">
                <a:solidFill>
                  <a:srgbClr val="125859"/>
                </a:solidFill>
              </a:rPr>
              <a:t>Syntax </a:t>
            </a:r>
            <a:r>
              <a:rPr spc="5" dirty="0">
                <a:solidFill>
                  <a:srgbClr val="125859"/>
                </a:solidFill>
              </a:rPr>
              <a:t>8.1 </a:t>
            </a:r>
            <a:r>
              <a:rPr spc="140" dirty="0"/>
              <a:t>Package</a:t>
            </a:r>
            <a:r>
              <a:rPr spc="25" dirty="0"/>
              <a:t> </a:t>
            </a:r>
            <a:r>
              <a:rPr spc="95" dirty="0"/>
              <a:t>Specification</a:t>
            </a:r>
          </a:p>
        </p:txBody>
      </p:sp>
      <p:sp>
        <p:nvSpPr>
          <p:cNvPr id="4" name="object 4"/>
          <p:cNvSpPr/>
          <p:nvPr/>
        </p:nvSpPr>
        <p:spPr>
          <a:xfrm>
            <a:off x="826832" y="852830"/>
            <a:ext cx="6259766" cy="1846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8061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55" dirty="0"/>
              <a:t>Packages </a:t>
            </a:r>
            <a:r>
              <a:rPr spc="160" dirty="0"/>
              <a:t>and </a:t>
            </a:r>
            <a:r>
              <a:rPr spc="105" dirty="0"/>
              <a:t>Source</a:t>
            </a:r>
            <a:r>
              <a:rPr spc="-225" dirty="0"/>
              <a:t> </a:t>
            </a:r>
            <a:r>
              <a:rPr spc="95" dirty="0"/>
              <a:t>Files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5019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126232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3498" y="185190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3498" y="216403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3498" y="248483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0682" y="846409"/>
            <a:ext cx="5423535" cy="2552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The </a:t>
            </a:r>
            <a:r>
              <a:rPr sz="1500" spc="10" dirty="0">
                <a:latin typeface="Arial"/>
                <a:cs typeface="Arial"/>
              </a:rPr>
              <a:t>path of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class </a:t>
            </a:r>
            <a:r>
              <a:rPr sz="1500" spc="5" dirty="0">
                <a:latin typeface="Arial"/>
                <a:cs typeface="Arial"/>
              </a:rPr>
              <a:t>file </a:t>
            </a:r>
            <a:r>
              <a:rPr sz="1500" spc="15" dirty="0">
                <a:latin typeface="Arial"/>
                <a:cs typeface="Arial"/>
              </a:rPr>
              <a:t>must match </a:t>
            </a:r>
            <a:r>
              <a:rPr sz="1500" spc="5" dirty="0">
                <a:latin typeface="Arial"/>
                <a:cs typeface="Arial"/>
              </a:rPr>
              <a:t>its </a:t>
            </a:r>
            <a:r>
              <a:rPr sz="1500" spc="15" dirty="0">
                <a:latin typeface="Arial"/>
                <a:cs typeface="Arial"/>
              </a:rPr>
              <a:t>package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name.</a:t>
            </a:r>
            <a:endParaRPr sz="1500" dirty="0">
              <a:latin typeface="Arial"/>
              <a:cs typeface="Arial"/>
            </a:endParaRPr>
          </a:p>
          <a:p>
            <a:pPr marL="12700" marR="5080">
              <a:lnSpc>
                <a:spcPct val="117600"/>
              </a:lnSpc>
              <a:spcBef>
                <a:spcPts val="340"/>
              </a:spcBef>
            </a:pPr>
            <a:r>
              <a:rPr sz="1500" spc="15" dirty="0">
                <a:latin typeface="Arial"/>
                <a:cs typeface="Arial"/>
              </a:rPr>
              <a:t>The </a:t>
            </a:r>
            <a:r>
              <a:rPr sz="1500" spc="10" dirty="0">
                <a:latin typeface="Arial"/>
                <a:cs typeface="Arial"/>
              </a:rPr>
              <a:t>parts of the </a:t>
            </a:r>
            <a:r>
              <a:rPr sz="1500" spc="15" dirty="0">
                <a:latin typeface="Arial"/>
                <a:cs typeface="Arial"/>
              </a:rPr>
              <a:t>name between </a:t>
            </a:r>
            <a:r>
              <a:rPr sz="1500" spc="10" dirty="0">
                <a:latin typeface="Arial"/>
                <a:cs typeface="Arial"/>
              </a:rPr>
              <a:t>periods represent successively  nested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directories.</a:t>
            </a:r>
            <a:endParaRPr sz="1500" dirty="0">
              <a:latin typeface="Arial"/>
              <a:cs typeface="Arial"/>
            </a:endParaRPr>
          </a:p>
          <a:p>
            <a:pPr marL="12700" marR="1268095">
              <a:lnSpc>
                <a:spcPct val="138400"/>
              </a:lnSpc>
              <a:spcBef>
                <a:spcPts val="35"/>
              </a:spcBef>
            </a:pPr>
            <a:r>
              <a:rPr sz="1500" b="1" spc="15" dirty="0">
                <a:latin typeface="Arial"/>
                <a:cs typeface="Arial"/>
              </a:rPr>
              <a:t>Base </a:t>
            </a:r>
            <a:r>
              <a:rPr sz="1500" b="1" spc="10" dirty="0">
                <a:latin typeface="Arial"/>
                <a:cs typeface="Arial"/>
              </a:rPr>
              <a:t>directory: </a:t>
            </a:r>
            <a:r>
              <a:rPr sz="1500" spc="10" dirty="0">
                <a:latin typeface="Arial"/>
                <a:cs typeface="Arial"/>
              </a:rPr>
              <a:t>holds your program's files  Place the subdirectory inside the </a:t>
            </a:r>
            <a:r>
              <a:rPr sz="1500" spc="15" dirty="0">
                <a:latin typeface="Arial"/>
                <a:cs typeface="Arial"/>
              </a:rPr>
              <a:t>base </a:t>
            </a:r>
            <a:r>
              <a:rPr sz="1500" spc="10" dirty="0">
                <a:latin typeface="Arial"/>
                <a:cs typeface="Arial"/>
              </a:rPr>
              <a:t>directory.  </a:t>
            </a:r>
            <a:r>
              <a:rPr sz="1500" spc="5" dirty="0">
                <a:latin typeface="Arial"/>
                <a:cs typeface="Arial"/>
              </a:rPr>
              <a:t>If </a:t>
            </a:r>
            <a:r>
              <a:rPr sz="1500" spc="10" dirty="0">
                <a:latin typeface="Arial"/>
                <a:cs typeface="Arial"/>
              </a:rPr>
              <a:t>your </a:t>
            </a:r>
            <a:r>
              <a:rPr sz="1500" spc="15" dirty="0">
                <a:latin typeface="Arial"/>
                <a:cs typeface="Arial"/>
              </a:rPr>
              <a:t>homework assignment </a:t>
            </a:r>
            <a:r>
              <a:rPr sz="1500" spc="10" dirty="0">
                <a:latin typeface="Arial"/>
                <a:cs typeface="Arial"/>
              </a:rPr>
              <a:t>is in </a:t>
            </a:r>
            <a:r>
              <a:rPr sz="1500" spc="15" dirty="0">
                <a:latin typeface="Arial"/>
                <a:cs typeface="Arial"/>
              </a:rPr>
              <a:t>a</a:t>
            </a:r>
            <a:r>
              <a:rPr sz="1500" spc="-7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directory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500" spc="15" dirty="0">
                <a:latin typeface="Courier" charset="0"/>
                <a:cs typeface="Courier" charset="0"/>
              </a:rPr>
              <a:t>/home/britney/hw8/problem1</a:t>
            </a:r>
            <a:endParaRPr sz="1500" dirty="0">
              <a:latin typeface="Courier" charset="0"/>
              <a:cs typeface="Courier" charset="0"/>
            </a:endParaRPr>
          </a:p>
          <a:p>
            <a:pPr marL="361950" marR="344805">
              <a:lnSpc>
                <a:spcPct val="113799"/>
              </a:lnSpc>
              <a:spcBef>
                <a:spcPts val="750"/>
              </a:spcBef>
            </a:pPr>
            <a:r>
              <a:rPr sz="1150" spc="5" dirty="0">
                <a:latin typeface="Arial"/>
                <a:cs typeface="Arial"/>
              </a:rPr>
              <a:t>Place the class files for the </a:t>
            </a:r>
            <a:r>
              <a:rPr sz="1150" spc="10" dirty="0">
                <a:latin typeface="Courier" charset="0"/>
                <a:cs typeface="Courier" charset="0"/>
              </a:rPr>
              <a:t>com.horstmann. bigjava </a:t>
            </a:r>
            <a:r>
              <a:rPr sz="1150" spc="10" dirty="0">
                <a:latin typeface="Arial"/>
                <a:cs typeface="Arial"/>
              </a:rPr>
              <a:t>package </a:t>
            </a:r>
            <a:r>
              <a:rPr sz="1150" spc="5" dirty="0">
                <a:latin typeface="Arial"/>
                <a:cs typeface="Arial"/>
              </a:rPr>
              <a:t>into  the</a:t>
            </a:r>
            <a:r>
              <a:rPr sz="1150" spc="-5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directory: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42440" y="3542608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681" y="17340"/>
                </a:moveTo>
                <a:lnTo>
                  <a:pt x="34681" y="26010"/>
                </a:lnTo>
                <a:lnTo>
                  <a:pt x="28898" y="34681"/>
                </a:lnTo>
                <a:lnTo>
                  <a:pt x="17340" y="34681"/>
                </a:lnTo>
                <a:lnTo>
                  <a:pt x="5783" y="34681"/>
                </a:lnTo>
                <a:lnTo>
                  <a:pt x="0" y="26010"/>
                </a:lnTo>
                <a:lnTo>
                  <a:pt x="0" y="17340"/>
                </a:lnTo>
                <a:lnTo>
                  <a:pt x="0" y="8670"/>
                </a:lnTo>
                <a:lnTo>
                  <a:pt x="5783" y="0"/>
                </a:lnTo>
                <a:lnTo>
                  <a:pt x="17340" y="0"/>
                </a:lnTo>
                <a:lnTo>
                  <a:pt x="28898" y="0"/>
                </a:lnTo>
                <a:lnTo>
                  <a:pt x="34681" y="8670"/>
                </a:lnTo>
                <a:lnTo>
                  <a:pt x="34681" y="17340"/>
                </a:lnTo>
                <a:close/>
              </a:path>
            </a:pathLst>
          </a:custGeom>
          <a:ln w="8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42440" y="3733354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34681" y="17340"/>
                </a:moveTo>
                <a:lnTo>
                  <a:pt x="34681" y="26010"/>
                </a:lnTo>
                <a:lnTo>
                  <a:pt x="28898" y="34681"/>
                </a:lnTo>
                <a:lnTo>
                  <a:pt x="17340" y="34681"/>
                </a:lnTo>
                <a:lnTo>
                  <a:pt x="5783" y="34681"/>
                </a:lnTo>
                <a:lnTo>
                  <a:pt x="0" y="26010"/>
                </a:lnTo>
                <a:lnTo>
                  <a:pt x="0" y="17340"/>
                </a:lnTo>
                <a:lnTo>
                  <a:pt x="0" y="8670"/>
                </a:lnTo>
                <a:lnTo>
                  <a:pt x="5783" y="0"/>
                </a:lnTo>
                <a:lnTo>
                  <a:pt x="17340" y="0"/>
                </a:lnTo>
                <a:lnTo>
                  <a:pt x="28898" y="0"/>
                </a:lnTo>
                <a:lnTo>
                  <a:pt x="34681" y="8670"/>
                </a:lnTo>
                <a:lnTo>
                  <a:pt x="34681" y="17340"/>
                </a:lnTo>
                <a:close/>
              </a:path>
            </a:pathLst>
          </a:custGeom>
          <a:ln w="86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57627" y="3480344"/>
            <a:ext cx="3847465" cy="4796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-5" dirty="0">
                <a:latin typeface="Courier" charset="0"/>
                <a:cs typeface="Courier" charset="0"/>
              </a:rPr>
              <a:t>/home/britney/hw8/problem1/com/horstmann/bigjava</a:t>
            </a:r>
            <a:r>
              <a:rPr sz="900" spc="-310" dirty="0">
                <a:latin typeface="Courier" charset="0"/>
                <a:cs typeface="Courier" charset="0"/>
              </a:rPr>
              <a:t> </a:t>
            </a:r>
            <a:r>
              <a:rPr sz="900" spc="-5" dirty="0">
                <a:latin typeface="Arial"/>
                <a:cs typeface="Arial"/>
              </a:rPr>
              <a:t>(UNIX)</a:t>
            </a:r>
            <a:endParaRPr sz="9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900" spc="-5" dirty="0">
                <a:latin typeface="Arial"/>
                <a:cs typeface="Arial"/>
              </a:rPr>
              <a:t>Or  </a:t>
            </a:r>
            <a:r>
              <a:rPr sz="900" spc="-5" dirty="0">
                <a:latin typeface="Courier" charset="0"/>
                <a:cs typeface="Courier" charset="0"/>
              </a:rPr>
              <a:t>c:\Users\Britney\ hw8\problem1\com\horstmann\</a:t>
            </a:r>
            <a:r>
              <a:rPr sz="900" spc="20" dirty="0">
                <a:latin typeface="Courier" charset="0"/>
                <a:cs typeface="Courier" charset="0"/>
              </a:rPr>
              <a:t> </a:t>
            </a:r>
            <a:r>
              <a:rPr sz="900" spc="-5" dirty="0">
                <a:latin typeface="Courier" charset="0"/>
                <a:cs typeface="Courier" charset="0"/>
              </a:rPr>
              <a:t>bigjava</a:t>
            </a:r>
            <a:endParaRPr sz="900" dirty="0">
              <a:latin typeface="Courier" charset="0"/>
              <a:cs typeface="Courier" charset="0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900" spc="-5" dirty="0">
                <a:latin typeface="Arial"/>
                <a:cs typeface="Arial"/>
              </a:rPr>
              <a:t>(Windows)</a:t>
            </a:r>
            <a:endParaRPr sz="9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6882" y="228600"/>
            <a:ext cx="3520033" cy="2020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4812" y="2453400"/>
            <a:ext cx="4213860" cy="400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500"/>
              </a:lnSpc>
            </a:pPr>
            <a:r>
              <a:rPr sz="1500" spc="10" dirty="0">
                <a:latin typeface="Arial"/>
                <a:cs typeface="Arial"/>
              </a:rPr>
              <a:t>Figure </a:t>
            </a:r>
            <a:r>
              <a:rPr sz="1500" spc="15" dirty="0">
                <a:latin typeface="Arial"/>
                <a:cs typeface="Arial"/>
              </a:rPr>
              <a:t>6 </a:t>
            </a:r>
            <a:r>
              <a:rPr sz="1500" b="0" spc="15" dirty="0">
                <a:latin typeface="Arial"/>
                <a:cs typeface="Arial"/>
              </a:rPr>
              <a:t>Base </a:t>
            </a:r>
            <a:r>
              <a:rPr sz="1500" b="0" spc="10" dirty="0">
                <a:latin typeface="Arial"/>
                <a:cs typeface="Arial"/>
              </a:rPr>
              <a:t>Directories </a:t>
            </a:r>
            <a:r>
              <a:rPr sz="1500" b="0" spc="15" dirty="0">
                <a:latin typeface="Arial"/>
                <a:cs typeface="Arial"/>
              </a:rPr>
              <a:t>and </a:t>
            </a:r>
            <a:r>
              <a:rPr sz="1500" b="0" spc="10" dirty="0">
                <a:latin typeface="Arial"/>
                <a:cs typeface="Arial"/>
              </a:rPr>
              <a:t>Subdirectories</a:t>
            </a:r>
            <a:r>
              <a:rPr sz="1500" b="0" spc="-15" dirty="0">
                <a:latin typeface="Arial"/>
                <a:cs typeface="Arial"/>
              </a:rPr>
              <a:t> </a:t>
            </a:r>
            <a:r>
              <a:rPr sz="1500" b="0" spc="10" dirty="0">
                <a:latin typeface="Arial"/>
                <a:cs typeface="Arial"/>
              </a:rPr>
              <a:t>for  </a:t>
            </a:r>
            <a:r>
              <a:rPr sz="1500" b="0" spc="15" dirty="0">
                <a:latin typeface="Arial"/>
                <a:cs typeface="Arial"/>
              </a:rPr>
              <a:t>Packages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7197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0" dirty="0"/>
              <a:t> </a:t>
            </a:r>
            <a:r>
              <a:rPr spc="35" dirty="0"/>
              <a:t>8.25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49414" y="831785"/>
            <a:ext cx="6016371" cy="13593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" dirty="0"/>
              <a:t>Which of the following are</a:t>
            </a:r>
            <a:r>
              <a:rPr spc="-65" dirty="0"/>
              <a:t> </a:t>
            </a:r>
            <a:r>
              <a:rPr spc="10" dirty="0"/>
              <a:t>packages?</a:t>
            </a:r>
          </a:p>
          <a:p>
            <a:pPr marL="192405" indent="-179705">
              <a:lnSpc>
                <a:spcPct val="100000"/>
              </a:lnSpc>
              <a:spcBef>
                <a:spcPts val="70"/>
              </a:spcBef>
              <a:buFont typeface="Arial"/>
              <a:buAutoNum type="alphaLcPeriod"/>
              <a:tabLst>
                <a:tab pos="193040" algn="l"/>
              </a:tabLst>
            </a:pPr>
            <a:r>
              <a:rPr spc="10" dirty="0">
                <a:latin typeface="Courier" charset="0"/>
                <a:cs typeface="Courier" charset="0"/>
              </a:rPr>
              <a:t>java</a:t>
            </a:r>
          </a:p>
          <a:p>
            <a:pPr marL="192405" indent="-179705">
              <a:lnSpc>
                <a:spcPct val="100000"/>
              </a:lnSpc>
              <a:spcBef>
                <a:spcPts val="70"/>
              </a:spcBef>
              <a:buFont typeface="Arial"/>
              <a:buAutoNum type="alphaLcPeriod"/>
              <a:tabLst>
                <a:tab pos="193040" algn="l"/>
              </a:tabLst>
            </a:pPr>
            <a:r>
              <a:rPr spc="10" dirty="0">
                <a:latin typeface="Courier" charset="0"/>
                <a:cs typeface="Courier" charset="0"/>
              </a:rPr>
              <a:t>java.lang</a:t>
            </a:r>
          </a:p>
          <a:p>
            <a:pPr marL="182880" indent="-170180">
              <a:lnSpc>
                <a:spcPct val="100000"/>
              </a:lnSpc>
              <a:spcBef>
                <a:spcPts val="70"/>
              </a:spcBef>
              <a:buFont typeface="Arial"/>
              <a:buAutoNum type="alphaLcPeriod"/>
              <a:tabLst>
                <a:tab pos="183515" algn="l"/>
              </a:tabLst>
            </a:pPr>
            <a:r>
              <a:rPr spc="10" dirty="0">
                <a:latin typeface="Courier" charset="0"/>
                <a:cs typeface="Courier" charset="0"/>
              </a:rPr>
              <a:t>java.util</a:t>
            </a:r>
          </a:p>
          <a:p>
            <a:pPr marL="192405" indent="-179705">
              <a:lnSpc>
                <a:spcPct val="100000"/>
              </a:lnSpc>
              <a:spcBef>
                <a:spcPts val="70"/>
              </a:spcBef>
              <a:buFont typeface="Arial"/>
              <a:buAutoNum type="alphaLcPeriod"/>
              <a:tabLst>
                <a:tab pos="193040" algn="l"/>
              </a:tabLst>
            </a:pPr>
            <a:r>
              <a:rPr spc="10" dirty="0">
                <a:latin typeface="Courier" charset="0"/>
                <a:cs typeface="Courier" charset="0"/>
              </a:rPr>
              <a:t>java.lang.Math</a:t>
            </a:r>
          </a:p>
          <a:p>
            <a:pPr marL="303530">
              <a:lnSpc>
                <a:spcPct val="100000"/>
              </a:lnSpc>
              <a:spcBef>
                <a:spcPts val="910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10" dirty="0">
                <a:latin typeface="Arial"/>
                <a:cs typeface="Arial"/>
              </a:rPr>
              <a:t>(a) </a:t>
            </a:r>
            <a:r>
              <a:rPr sz="1500" spc="15" dirty="0">
                <a:latin typeface="Arial"/>
                <a:cs typeface="Arial"/>
              </a:rPr>
              <a:t>No; </a:t>
            </a:r>
            <a:r>
              <a:rPr sz="1500" spc="10" dirty="0">
                <a:latin typeface="Arial"/>
                <a:cs typeface="Arial"/>
              </a:rPr>
              <a:t>(b) Yes; (c) Yes; (d)</a:t>
            </a:r>
            <a:r>
              <a:rPr sz="1500" spc="-6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No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6765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0" dirty="0"/>
              <a:t> </a:t>
            </a:r>
            <a:r>
              <a:rPr spc="35" dirty="0"/>
              <a:t>8.26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414" y="833512"/>
            <a:ext cx="5583555" cy="1308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5" dirty="0">
                <a:latin typeface="Arial"/>
                <a:cs typeface="Arial"/>
              </a:rPr>
              <a:t>Is </a:t>
            </a:r>
            <a:r>
              <a:rPr sz="1250" spc="10" dirty="0">
                <a:latin typeface="Arial"/>
                <a:cs typeface="Arial"/>
              </a:rPr>
              <a:t>a Java program without </a:t>
            </a:r>
            <a:r>
              <a:rPr sz="1250" spc="10" dirty="0">
                <a:latin typeface="Courier" charset="0"/>
                <a:cs typeface="Courier" charset="0"/>
              </a:rPr>
              <a:t>import</a:t>
            </a:r>
            <a:r>
              <a:rPr sz="1250" spc="-405" dirty="0">
                <a:latin typeface="Courier" charset="0"/>
                <a:cs typeface="Courier" charset="0"/>
              </a:rPr>
              <a:t> </a:t>
            </a:r>
            <a:r>
              <a:rPr sz="1250" spc="10" dirty="0">
                <a:latin typeface="Arial"/>
                <a:cs typeface="Arial"/>
              </a:rPr>
              <a:t>statements </a:t>
            </a:r>
            <a:r>
              <a:rPr sz="1250" spc="5" dirty="0">
                <a:latin typeface="Arial"/>
                <a:cs typeface="Arial"/>
              </a:rPr>
              <a:t>limited </a:t>
            </a:r>
            <a:r>
              <a:rPr sz="1250" spc="10" dirty="0">
                <a:latin typeface="Arial"/>
                <a:cs typeface="Arial"/>
              </a:rPr>
              <a:t>to using the default and</a:t>
            </a:r>
            <a:endParaRPr sz="12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250" spc="10" dirty="0">
                <a:latin typeface="Courier" charset="0"/>
                <a:cs typeface="Courier" charset="0"/>
              </a:rPr>
              <a:t>java.lang</a:t>
            </a:r>
            <a:r>
              <a:rPr sz="1250" spc="-434" dirty="0">
                <a:latin typeface="Courier" charset="0"/>
                <a:cs typeface="Courier" charset="0"/>
              </a:rPr>
              <a:t> </a:t>
            </a:r>
            <a:r>
              <a:rPr sz="1250" spc="10" dirty="0">
                <a:latin typeface="Arial"/>
                <a:cs typeface="Arial"/>
              </a:rPr>
              <a:t>packages?</a:t>
            </a:r>
            <a:endParaRPr sz="1250" dirty="0">
              <a:latin typeface="Arial"/>
              <a:cs typeface="Arial"/>
            </a:endParaRPr>
          </a:p>
          <a:p>
            <a:pPr marL="303530" marR="273685">
              <a:lnSpc>
                <a:spcPct val="121400"/>
              </a:lnSpc>
              <a:spcBef>
                <a:spcPts val="525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15" dirty="0">
                <a:latin typeface="Arial"/>
                <a:cs typeface="Arial"/>
              </a:rPr>
              <a:t>No </a:t>
            </a:r>
            <a:r>
              <a:rPr sz="1500" spc="25" dirty="0">
                <a:latin typeface="Arial"/>
                <a:cs typeface="Arial"/>
              </a:rPr>
              <a:t>— </a:t>
            </a:r>
            <a:r>
              <a:rPr sz="1500" spc="15" dirty="0">
                <a:latin typeface="Arial"/>
                <a:cs typeface="Arial"/>
              </a:rPr>
              <a:t>you </a:t>
            </a:r>
            <a:r>
              <a:rPr sz="1500" spc="10" dirty="0">
                <a:latin typeface="Arial"/>
                <a:cs typeface="Arial"/>
              </a:rPr>
              <a:t>simply </a:t>
            </a:r>
            <a:r>
              <a:rPr sz="1500" spc="15" dirty="0">
                <a:latin typeface="Arial"/>
                <a:cs typeface="Arial"/>
              </a:rPr>
              <a:t>use </a:t>
            </a:r>
            <a:r>
              <a:rPr sz="1500" spc="10" dirty="0">
                <a:latin typeface="Arial"/>
                <a:cs typeface="Arial"/>
              </a:rPr>
              <a:t>fully qualified </a:t>
            </a:r>
            <a:r>
              <a:rPr sz="1500" spc="15" dirty="0">
                <a:latin typeface="Arial"/>
                <a:cs typeface="Arial"/>
              </a:rPr>
              <a:t>names </a:t>
            </a:r>
            <a:r>
              <a:rPr sz="1500" spc="10" dirty="0">
                <a:latin typeface="Arial"/>
                <a:cs typeface="Arial"/>
              </a:rPr>
              <a:t>for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spc="5" dirty="0">
                <a:latin typeface="Arial"/>
                <a:cs typeface="Arial"/>
              </a:rPr>
              <a:t>all  </a:t>
            </a:r>
            <a:r>
              <a:rPr sz="1500" spc="10" dirty="0">
                <a:latin typeface="Arial"/>
                <a:cs typeface="Arial"/>
              </a:rPr>
              <a:t>other classes, </a:t>
            </a:r>
            <a:r>
              <a:rPr sz="1500" spc="15" dirty="0">
                <a:latin typeface="Arial"/>
                <a:cs typeface="Arial"/>
              </a:rPr>
              <a:t>such as </a:t>
            </a:r>
            <a:r>
              <a:rPr sz="1500" spc="15" dirty="0">
                <a:latin typeface="Courier" charset="0"/>
                <a:cs typeface="Courier" charset="0"/>
              </a:rPr>
              <a:t>java.util.Random </a:t>
            </a:r>
            <a:r>
              <a:rPr sz="1500" spc="15" dirty="0">
                <a:latin typeface="Arial"/>
                <a:cs typeface="Arial"/>
              </a:rPr>
              <a:t>and  </a:t>
            </a:r>
            <a:r>
              <a:rPr sz="1500" spc="15" dirty="0">
                <a:latin typeface="Courier" charset="0"/>
                <a:cs typeface="Courier" charset="0"/>
              </a:rPr>
              <a:t>java.awt.Rectangle</a:t>
            </a:r>
            <a:r>
              <a:rPr sz="1500" spc="15" dirty="0">
                <a:latin typeface="Arial"/>
                <a:cs typeface="Arial"/>
              </a:rPr>
              <a:t>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6333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0" dirty="0"/>
              <a:t> </a:t>
            </a:r>
            <a:r>
              <a:rPr spc="35" dirty="0"/>
              <a:t>8.27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414" y="824410"/>
            <a:ext cx="5906770" cy="143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0" dirty="0">
                <a:latin typeface="Arial"/>
                <a:cs typeface="Arial"/>
              </a:rPr>
              <a:t>Suppose your homework assignments are located </a:t>
            </a:r>
            <a:r>
              <a:rPr sz="1250" spc="5" dirty="0">
                <a:latin typeface="Arial"/>
                <a:cs typeface="Arial"/>
              </a:rPr>
              <a:t>in </a:t>
            </a:r>
            <a:r>
              <a:rPr sz="1250" spc="10" dirty="0">
                <a:latin typeface="Arial"/>
                <a:cs typeface="Arial"/>
              </a:rPr>
              <a:t>the</a:t>
            </a:r>
            <a:r>
              <a:rPr sz="1250" spc="-1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directory</a:t>
            </a:r>
            <a:endParaRPr sz="1250" dirty="0">
              <a:latin typeface="Arial"/>
              <a:cs typeface="Arial"/>
            </a:endParaRPr>
          </a:p>
          <a:p>
            <a:pPr marL="12700" marR="5080">
              <a:lnSpc>
                <a:spcPct val="102400"/>
              </a:lnSpc>
              <a:spcBef>
                <a:spcPts val="35"/>
              </a:spcBef>
            </a:pPr>
            <a:r>
              <a:rPr sz="1250" spc="10" dirty="0">
                <a:latin typeface="Courier" charset="0"/>
                <a:cs typeface="Courier" charset="0"/>
              </a:rPr>
              <a:t>/home/me/cs101</a:t>
            </a:r>
            <a:r>
              <a:rPr sz="1250" spc="-385" dirty="0">
                <a:latin typeface="Courier" charset="0"/>
                <a:cs typeface="Courier" charset="0"/>
              </a:rPr>
              <a:t> </a:t>
            </a:r>
            <a:r>
              <a:rPr sz="1250" spc="10" dirty="0">
                <a:latin typeface="Arial"/>
                <a:cs typeface="Arial"/>
              </a:rPr>
              <a:t>(</a:t>
            </a:r>
            <a:r>
              <a:rPr sz="1250" spc="10" dirty="0">
                <a:latin typeface="Courier" charset="0"/>
                <a:cs typeface="Courier" charset="0"/>
              </a:rPr>
              <a:t>c:\Users\me\cs101</a:t>
            </a:r>
            <a:r>
              <a:rPr sz="1250" spc="-380" dirty="0">
                <a:latin typeface="Courier" charset="0"/>
                <a:cs typeface="Courier" charset="0"/>
              </a:rPr>
              <a:t> </a:t>
            </a:r>
            <a:r>
              <a:rPr sz="1250" spc="10" dirty="0">
                <a:latin typeface="Arial"/>
                <a:cs typeface="Arial"/>
              </a:rPr>
              <a:t>on</a:t>
            </a:r>
            <a:r>
              <a:rPr sz="1250" spc="2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Windows).</a:t>
            </a:r>
            <a:r>
              <a:rPr sz="1250" spc="2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Your</a:t>
            </a:r>
            <a:r>
              <a:rPr sz="1250" spc="25" dirty="0">
                <a:latin typeface="Arial"/>
                <a:cs typeface="Arial"/>
              </a:rPr>
              <a:t> </a:t>
            </a:r>
            <a:r>
              <a:rPr sz="1250" spc="5" dirty="0">
                <a:latin typeface="Arial"/>
                <a:cs typeface="Arial"/>
              </a:rPr>
              <a:t>instructor</a:t>
            </a:r>
            <a:r>
              <a:rPr sz="1250" spc="25" dirty="0">
                <a:latin typeface="Arial"/>
                <a:cs typeface="Arial"/>
              </a:rPr>
              <a:t> </a:t>
            </a:r>
            <a:r>
              <a:rPr sz="1250" spc="5" dirty="0">
                <a:latin typeface="Arial"/>
                <a:cs typeface="Arial"/>
              </a:rPr>
              <a:t>tells</a:t>
            </a:r>
            <a:r>
              <a:rPr sz="1250" spc="25" dirty="0">
                <a:latin typeface="Arial"/>
                <a:cs typeface="Arial"/>
              </a:rPr>
              <a:t> </a:t>
            </a:r>
            <a:r>
              <a:rPr sz="1250" spc="10" dirty="0">
                <a:latin typeface="Arial"/>
                <a:cs typeface="Arial"/>
              </a:rPr>
              <a:t>you  to place your homework </a:t>
            </a:r>
            <a:r>
              <a:rPr sz="1250" spc="5" dirty="0">
                <a:latin typeface="Arial"/>
                <a:cs typeface="Arial"/>
              </a:rPr>
              <a:t>into </a:t>
            </a:r>
            <a:r>
              <a:rPr sz="1250" spc="10" dirty="0">
                <a:latin typeface="Arial"/>
                <a:cs typeface="Arial"/>
              </a:rPr>
              <a:t>packages. In which directory do you place the class  </a:t>
            </a:r>
            <a:r>
              <a:rPr sz="1250" spc="10" dirty="0">
                <a:latin typeface="Courier" charset="0"/>
                <a:cs typeface="Courier" charset="0"/>
              </a:rPr>
              <a:t>hw1.problem1.TicTacToeTester</a:t>
            </a:r>
            <a:r>
              <a:rPr sz="1250" spc="10" dirty="0">
                <a:latin typeface="Arial"/>
                <a:cs typeface="Arial"/>
              </a:rPr>
              <a:t>?</a:t>
            </a:r>
            <a:endParaRPr sz="1250" dirty="0">
              <a:latin typeface="Arial"/>
              <a:cs typeface="Arial"/>
            </a:endParaRPr>
          </a:p>
          <a:p>
            <a:pPr marL="303530" marR="1064260">
              <a:lnSpc>
                <a:spcPct val="121400"/>
              </a:lnSpc>
              <a:spcBef>
                <a:spcPts val="595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15" dirty="0">
                <a:latin typeface="Courier" charset="0"/>
                <a:cs typeface="Courier" charset="0"/>
              </a:rPr>
              <a:t>/home/me/cs101/hw1/problem1</a:t>
            </a:r>
            <a:r>
              <a:rPr sz="1500" spc="-509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or, </a:t>
            </a:r>
            <a:r>
              <a:rPr sz="1500" spc="15" dirty="0">
                <a:latin typeface="Arial"/>
                <a:cs typeface="Arial"/>
              </a:rPr>
              <a:t>on  Windows,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15" dirty="0">
                <a:latin typeface="Courier" charset="0"/>
                <a:cs typeface="Courier" charset="0"/>
              </a:rPr>
              <a:t>c:\Users\me\cs101\hw1\problem1</a:t>
            </a:r>
            <a:endParaRPr sz="150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35901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B4D6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Unit </a:t>
            </a:r>
            <a:r>
              <a:rPr spc="135" dirty="0"/>
              <a:t>Test</a:t>
            </a:r>
            <a:r>
              <a:rPr spc="-65" dirty="0"/>
              <a:t> </a:t>
            </a:r>
            <a:r>
              <a:rPr spc="140" dirty="0"/>
              <a:t>Frameworks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4803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3498" y="153761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3498" y="217921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40682" y="804016"/>
            <a:ext cx="5401945" cy="2057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64795">
              <a:lnSpc>
                <a:spcPct val="117600"/>
              </a:lnSpc>
            </a:pPr>
            <a:r>
              <a:rPr sz="1500" spc="10" dirty="0">
                <a:latin typeface="Arial"/>
                <a:cs typeface="Arial"/>
              </a:rPr>
              <a:t>Unit test </a:t>
            </a:r>
            <a:r>
              <a:rPr sz="1500" spc="15" dirty="0">
                <a:latin typeface="Arial"/>
                <a:cs typeface="Arial"/>
              </a:rPr>
              <a:t>frameworks </a:t>
            </a:r>
            <a:r>
              <a:rPr sz="1500" spc="10" dirty="0">
                <a:latin typeface="Arial"/>
                <a:cs typeface="Arial"/>
              </a:rPr>
              <a:t>simplify the task of writing classes that  contain </a:t>
            </a:r>
            <a:r>
              <a:rPr sz="1500" spc="15" dirty="0">
                <a:latin typeface="Arial"/>
                <a:cs typeface="Arial"/>
              </a:rPr>
              <a:t>many </a:t>
            </a:r>
            <a:r>
              <a:rPr sz="1500" spc="10" dirty="0">
                <a:latin typeface="Arial"/>
                <a:cs typeface="Arial"/>
              </a:rPr>
              <a:t>test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cases.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500" spc="10" dirty="0">
                <a:latin typeface="Arial"/>
                <a:cs typeface="Arial"/>
              </a:rPr>
              <a:t>JUnit:</a:t>
            </a:r>
            <a:r>
              <a:rPr sz="1500" spc="-40" dirty="0">
                <a:latin typeface="Arial"/>
                <a:cs typeface="Arial"/>
              </a:rPr>
              <a:t> </a:t>
            </a:r>
            <a:r>
              <a:rPr sz="1500" spc="15" dirty="0">
                <a:latin typeface="Courier" charset="0"/>
                <a:cs typeface="Courier" charset="0"/>
                <a:hlinkClick r:id="rId2"/>
              </a:rPr>
              <a:t>http://junit.org</a:t>
            </a:r>
            <a:endParaRPr sz="1500" dirty="0">
              <a:latin typeface="Courier" charset="0"/>
              <a:cs typeface="Courier" charset="0"/>
            </a:endParaRPr>
          </a:p>
          <a:p>
            <a:pPr marL="361950">
              <a:lnSpc>
                <a:spcPct val="100000"/>
              </a:lnSpc>
              <a:spcBef>
                <a:spcPts val="940"/>
              </a:spcBef>
            </a:pPr>
            <a:r>
              <a:rPr sz="1150" spc="5" dirty="0">
                <a:latin typeface="Arial"/>
                <a:cs typeface="Arial"/>
              </a:rPr>
              <a:t>Built into </a:t>
            </a:r>
            <a:r>
              <a:rPr sz="1150" spc="10" dirty="0">
                <a:latin typeface="Arial"/>
                <a:cs typeface="Arial"/>
              </a:rPr>
              <a:t>some IDEs </a:t>
            </a:r>
            <a:r>
              <a:rPr sz="1150" spc="5" dirty="0">
                <a:latin typeface="Arial"/>
                <a:cs typeface="Arial"/>
              </a:rPr>
              <a:t>like BlueJ </a:t>
            </a:r>
            <a:r>
              <a:rPr sz="1150" spc="10" dirty="0">
                <a:latin typeface="Arial"/>
                <a:cs typeface="Arial"/>
              </a:rPr>
              <a:t>and</a:t>
            </a:r>
            <a:r>
              <a:rPr sz="1150" spc="-10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Eclipse</a:t>
            </a:r>
            <a:endParaRPr sz="1150" dirty="0">
              <a:latin typeface="Arial"/>
              <a:cs typeface="Arial"/>
            </a:endParaRPr>
          </a:p>
          <a:p>
            <a:pPr marL="12700" marR="5080">
              <a:lnSpc>
                <a:spcPct val="117600"/>
              </a:lnSpc>
              <a:spcBef>
                <a:spcPts val="615"/>
              </a:spcBef>
            </a:pPr>
            <a:r>
              <a:rPr sz="1500" spc="10" dirty="0">
                <a:latin typeface="Arial"/>
                <a:cs typeface="Arial"/>
              </a:rPr>
              <a:t>Philosophy: </a:t>
            </a:r>
            <a:r>
              <a:rPr sz="1500" spc="15" dirty="0">
                <a:latin typeface="Arial"/>
                <a:cs typeface="Arial"/>
              </a:rPr>
              <a:t>whenever you implement a </a:t>
            </a:r>
            <a:r>
              <a:rPr sz="1500" spc="10" dirty="0">
                <a:latin typeface="Arial"/>
                <a:cs typeface="Arial"/>
              </a:rPr>
              <a:t>class, also </a:t>
            </a:r>
            <a:r>
              <a:rPr sz="1500" spc="15" dirty="0">
                <a:latin typeface="Arial"/>
                <a:cs typeface="Arial"/>
              </a:rPr>
              <a:t>make a  companion </a:t>
            </a:r>
            <a:r>
              <a:rPr sz="1500" spc="10" dirty="0">
                <a:latin typeface="Arial"/>
                <a:cs typeface="Arial"/>
              </a:rPr>
              <a:t>test class. </a:t>
            </a:r>
            <a:r>
              <a:rPr sz="1500" spc="15" dirty="0">
                <a:latin typeface="Arial"/>
                <a:cs typeface="Arial"/>
              </a:rPr>
              <a:t>Run </a:t>
            </a:r>
            <a:r>
              <a:rPr sz="1500" spc="5" dirty="0">
                <a:latin typeface="Arial"/>
                <a:cs typeface="Arial"/>
              </a:rPr>
              <a:t>all </a:t>
            </a:r>
            <a:r>
              <a:rPr sz="1500" spc="10" dirty="0">
                <a:latin typeface="Arial"/>
                <a:cs typeface="Arial"/>
              </a:rPr>
              <a:t>tests </a:t>
            </a:r>
            <a:r>
              <a:rPr sz="1500" spc="15" dirty="0">
                <a:latin typeface="Arial"/>
                <a:cs typeface="Arial"/>
              </a:rPr>
              <a:t>whenever you change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your  code.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48169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B4D6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00" dirty="0"/>
              <a:t>Unit </a:t>
            </a:r>
            <a:r>
              <a:rPr spc="135" dirty="0"/>
              <a:t>Test</a:t>
            </a:r>
            <a:r>
              <a:rPr spc="-65" dirty="0"/>
              <a:t> </a:t>
            </a:r>
            <a:r>
              <a:rPr spc="140" dirty="0"/>
              <a:t>Frameworks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68970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0682" y="865188"/>
            <a:ext cx="454152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Customary </a:t>
            </a:r>
            <a:r>
              <a:rPr sz="1500" spc="10" dirty="0">
                <a:latin typeface="Arial"/>
                <a:cs typeface="Arial"/>
              </a:rPr>
              <a:t>that </a:t>
            </a:r>
            <a:r>
              <a:rPr sz="1500" spc="15" dirty="0">
                <a:latin typeface="Arial"/>
                <a:cs typeface="Arial"/>
              </a:rPr>
              <a:t>name </a:t>
            </a:r>
            <a:r>
              <a:rPr sz="1500" spc="10" dirty="0">
                <a:latin typeface="Arial"/>
                <a:cs typeface="Arial"/>
              </a:rPr>
              <a:t>of the test class </a:t>
            </a:r>
            <a:r>
              <a:rPr sz="1500" spc="15" dirty="0">
                <a:latin typeface="Arial"/>
                <a:cs typeface="Arial"/>
              </a:rPr>
              <a:t>ends </a:t>
            </a:r>
            <a:r>
              <a:rPr sz="1500" spc="10" dirty="0">
                <a:latin typeface="Arial"/>
                <a:cs typeface="Arial"/>
              </a:rPr>
              <a:t>in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10" dirty="0">
                <a:latin typeface="Courier" charset="0"/>
                <a:cs typeface="Courier" charset="0"/>
              </a:rPr>
              <a:t>Test</a:t>
            </a:r>
            <a:r>
              <a:rPr sz="1500" spc="10" dirty="0">
                <a:latin typeface="Arial"/>
                <a:cs typeface="Arial"/>
              </a:rPr>
              <a:t>: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239" y="1185727"/>
            <a:ext cx="5280660" cy="2256258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54610" marR="4030345">
              <a:lnSpc>
                <a:spcPct val="140000"/>
              </a:lnSpc>
              <a:spcBef>
                <a:spcPts val="229"/>
              </a:spcBef>
            </a:pPr>
            <a:r>
              <a:rPr sz="650" spc="-5" dirty="0">
                <a:latin typeface="Courier" charset="0"/>
                <a:cs typeface="Courier" charset="0"/>
              </a:rPr>
              <a:t>import org.junit.Test;  import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org.junit.Assert;</a:t>
            </a:r>
            <a:endParaRPr sz="65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public class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CashRegisterTest</a:t>
            </a:r>
            <a:endParaRPr sz="65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@Test public void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twoPurchases()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349250" marR="2802890">
              <a:lnSpc>
                <a:spcPct val="140000"/>
              </a:lnSpc>
            </a:pPr>
            <a:r>
              <a:rPr sz="650" spc="-5" dirty="0">
                <a:latin typeface="Courier" charset="0"/>
                <a:cs typeface="Courier" charset="0"/>
              </a:rPr>
              <a:t>CashRegister register = new</a:t>
            </a:r>
            <a:r>
              <a:rPr sz="650" spc="-100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CashRegister();  register.recordPurchase(0.75);  register.recordPurchase(1.50);  register.enterPayment(2, 0, 5, 0, 0);  double expected =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0.25;</a:t>
            </a:r>
            <a:endParaRPr sz="650" dirty="0">
              <a:latin typeface="Courier" charset="0"/>
              <a:cs typeface="Courier" charset="0"/>
            </a:endParaRPr>
          </a:p>
          <a:p>
            <a:pPr marL="34925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Assert.assertEquals(expected, register.giveChange(),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EPSILON);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// More test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cases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. .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.</a:t>
            </a:r>
            <a:endParaRPr sz="65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3498" y="3700111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40682" y="3596330"/>
            <a:ext cx="472186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latin typeface="Arial"/>
                <a:cs typeface="Arial"/>
              </a:rPr>
              <a:t>If all </a:t>
            </a:r>
            <a:r>
              <a:rPr sz="1500" spc="10" dirty="0">
                <a:latin typeface="Arial"/>
                <a:cs typeface="Arial"/>
              </a:rPr>
              <a:t>test </a:t>
            </a:r>
            <a:r>
              <a:rPr sz="1500" spc="15" dirty="0">
                <a:latin typeface="Arial"/>
                <a:cs typeface="Arial"/>
              </a:rPr>
              <a:t>cases </a:t>
            </a:r>
            <a:r>
              <a:rPr sz="1500" spc="10" dirty="0">
                <a:latin typeface="Arial"/>
                <a:cs typeface="Arial"/>
              </a:rPr>
              <a:t>pass, the JUnit tool </a:t>
            </a:r>
            <a:r>
              <a:rPr sz="1500" spc="15" dirty="0">
                <a:latin typeface="Arial"/>
                <a:cs typeface="Arial"/>
              </a:rPr>
              <a:t>shows a green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bar: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2"/>
          <p:cNvSpPr>
            <a:spLocks noChangeAspect="1"/>
          </p:cNvSpPr>
          <p:nvPr/>
        </p:nvSpPr>
        <p:spPr>
          <a:xfrm>
            <a:off x="783498" y="3796240"/>
            <a:ext cx="1658109" cy="1554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/>
          <p:cNvSpPr txBox="1"/>
          <p:nvPr/>
        </p:nvSpPr>
        <p:spPr>
          <a:xfrm>
            <a:off x="2441607" y="5102435"/>
            <a:ext cx="276733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10" dirty="0">
                <a:latin typeface="Arial"/>
                <a:cs typeface="Arial"/>
              </a:rPr>
              <a:t>Figure </a:t>
            </a:r>
            <a:r>
              <a:rPr sz="1500" b="1" spc="15" dirty="0">
                <a:latin typeface="Arial"/>
                <a:cs typeface="Arial"/>
              </a:rPr>
              <a:t>7 </a:t>
            </a:r>
            <a:r>
              <a:rPr sz="1500" spc="10" dirty="0">
                <a:latin typeface="Arial"/>
                <a:cs typeface="Arial"/>
              </a:rPr>
              <a:t>Unit Testing with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JUnit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47305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0" dirty="0"/>
              <a:t> </a:t>
            </a:r>
            <a:r>
              <a:rPr spc="35" dirty="0"/>
              <a:t>8.28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414" y="844053"/>
            <a:ext cx="5909945" cy="745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250" spc="10" dirty="0">
                <a:latin typeface="Arial"/>
                <a:cs typeface="Arial"/>
              </a:rPr>
              <a:t>Provide a JUnit </a:t>
            </a:r>
            <a:r>
              <a:rPr sz="1250" spc="5" dirty="0">
                <a:latin typeface="Arial"/>
                <a:cs typeface="Arial"/>
              </a:rPr>
              <a:t>test </a:t>
            </a:r>
            <a:r>
              <a:rPr sz="1250" spc="10" dirty="0">
                <a:latin typeface="Arial"/>
                <a:cs typeface="Arial"/>
              </a:rPr>
              <a:t>class with one </a:t>
            </a:r>
            <a:r>
              <a:rPr sz="1250" spc="5" dirty="0">
                <a:latin typeface="Arial"/>
                <a:cs typeface="Arial"/>
              </a:rPr>
              <a:t>test </a:t>
            </a:r>
            <a:r>
              <a:rPr sz="1250" spc="10" dirty="0">
                <a:latin typeface="Arial"/>
                <a:cs typeface="Arial"/>
              </a:rPr>
              <a:t>case </a:t>
            </a:r>
            <a:r>
              <a:rPr sz="1250" spc="5" dirty="0">
                <a:latin typeface="Arial"/>
                <a:cs typeface="Arial"/>
              </a:rPr>
              <a:t>for </a:t>
            </a:r>
            <a:r>
              <a:rPr sz="1250" spc="10" dirty="0">
                <a:latin typeface="Arial"/>
                <a:cs typeface="Arial"/>
              </a:rPr>
              <a:t>the </a:t>
            </a:r>
            <a:r>
              <a:rPr sz="1250" spc="10" dirty="0">
                <a:latin typeface="Courier" charset="0"/>
                <a:cs typeface="Courier" charset="0"/>
              </a:rPr>
              <a:t>Earthquake</a:t>
            </a:r>
            <a:r>
              <a:rPr sz="1250" spc="-375" dirty="0">
                <a:latin typeface="Courier" charset="0"/>
                <a:cs typeface="Courier" charset="0"/>
              </a:rPr>
              <a:t> </a:t>
            </a:r>
            <a:r>
              <a:rPr sz="1250" spc="10" dirty="0">
                <a:latin typeface="Arial"/>
                <a:cs typeface="Arial"/>
              </a:rPr>
              <a:t>class </a:t>
            </a:r>
            <a:r>
              <a:rPr sz="1250" spc="5" dirty="0">
                <a:latin typeface="Arial"/>
                <a:cs typeface="Arial"/>
              </a:rPr>
              <a:t>in </a:t>
            </a:r>
            <a:r>
              <a:rPr sz="1250" spc="10" dirty="0">
                <a:latin typeface="Arial"/>
                <a:cs typeface="Arial"/>
              </a:rPr>
              <a:t>Chapter  5.</a:t>
            </a:r>
            <a:endParaRPr sz="1250" dirty="0">
              <a:latin typeface="Arial"/>
              <a:cs typeface="Arial"/>
            </a:endParaRPr>
          </a:p>
          <a:p>
            <a:pPr marL="303530">
              <a:lnSpc>
                <a:spcPct val="100000"/>
              </a:lnSpc>
              <a:spcBef>
                <a:spcPts val="910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15" dirty="0">
                <a:latin typeface="Arial"/>
                <a:cs typeface="Arial"/>
              </a:rPr>
              <a:t>Here </a:t>
            </a:r>
            <a:r>
              <a:rPr sz="1500" spc="10" dirty="0">
                <a:latin typeface="Arial"/>
                <a:cs typeface="Arial"/>
              </a:rPr>
              <a:t>is </a:t>
            </a:r>
            <a:r>
              <a:rPr sz="1500" spc="15" dirty="0">
                <a:latin typeface="Arial"/>
                <a:cs typeface="Arial"/>
              </a:rPr>
              <a:t>one </a:t>
            </a:r>
            <a:r>
              <a:rPr sz="1500" spc="10" dirty="0">
                <a:latin typeface="Arial"/>
                <a:cs typeface="Arial"/>
              </a:rPr>
              <a:t>possible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answer.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1239" y="1661729"/>
            <a:ext cx="5280660" cy="1283863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347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7"/>
              </a:spcBef>
            </a:pPr>
            <a:endParaRPr sz="450" dirty="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</a:pPr>
            <a:r>
              <a:rPr sz="650" spc="-5" dirty="0">
                <a:latin typeface="Courier" charset="0"/>
                <a:cs typeface="Courier" charset="0"/>
              </a:rPr>
              <a:t>public class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EarthquakeTest</a:t>
            </a:r>
            <a:endParaRPr sz="65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@Test public void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testLevel4()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{</a:t>
            </a:r>
            <a:endParaRPr sz="650" dirty="0">
              <a:latin typeface="Courier" charset="0"/>
              <a:cs typeface="Courier" charset="0"/>
            </a:endParaRPr>
          </a:p>
          <a:p>
            <a:pPr marL="349250" marR="2066289">
              <a:lnSpc>
                <a:spcPct val="140000"/>
              </a:lnSpc>
            </a:pPr>
            <a:r>
              <a:rPr sz="650" spc="-5" dirty="0">
                <a:latin typeface="Courier" charset="0"/>
                <a:cs typeface="Courier" charset="0"/>
              </a:rPr>
              <a:t>Earthquake quake = new Earthquake(4);  Assert.assertEquals("Felt by many people, no</a:t>
            </a:r>
            <a:r>
              <a:rPr sz="650" spc="-105" dirty="0">
                <a:latin typeface="Courier" charset="0"/>
                <a:cs typeface="Courier" charset="0"/>
              </a:rPr>
              <a:t> </a:t>
            </a:r>
            <a:r>
              <a:rPr sz="650" spc="-5" dirty="0">
                <a:latin typeface="Courier" charset="0"/>
                <a:cs typeface="Courier" charset="0"/>
              </a:rPr>
              <a:t>destruction",</a:t>
            </a:r>
            <a:endParaRPr sz="650" dirty="0">
              <a:latin typeface="Courier" charset="0"/>
              <a:cs typeface="Courier" charset="0"/>
            </a:endParaRPr>
          </a:p>
          <a:p>
            <a:pPr marL="49657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quake.getDescription());</a:t>
            </a:r>
            <a:endParaRPr sz="650" dirty="0">
              <a:latin typeface="Courier" charset="0"/>
              <a:cs typeface="Courier" charset="0"/>
            </a:endParaRPr>
          </a:p>
          <a:p>
            <a:pPr marL="20193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310"/>
              </a:spcBef>
            </a:pPr>
            <a:r>
              <a:rPr sz="650" spc="-5" dirty="0">
                <a:latin typeface="Courier" charset="0"/>
                <a:cs typeface="Courier" charset="0"/>
              </a:rPr>
              <a:t>}</a:t>
            </a:r>
            <a:endParaRPr sz="650" dirty="0">
              <a:latin typeface="Courier" charset="0"/>
              <a:cs typeface="Courier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28955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95" dirty="0"/>
              <a:t>Designing </a:t>
            </a:r>
            <a:r>
              <a:rPr spc="175" dirty="0"/>
              <a:t>Good Methods</a:t>
            </a:r>
            <a:r>
              <a:rPr spc="-90" dirty="0"/>
              <a:t> </a:t>
            </a:r>
            <a:r>
              <a:rPr spc="-125" dirty="0"/>
              <a:t>- </a:t>
            </a:r>
            <a:r>
              <a:rPr spc="160" dirty="0"/>
              <a:t>Cohesion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41086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0682" y="837290"/>
            <a:ext cx="227076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This class lacks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cohesion.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239" y="1153508"/>
            <a:ext cx="5280660" cy="1656080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class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CashRegister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4795" marR="1628139">
              <a:lnSpc>
                <a:spcPct val="101099"/>
              </a:lnSpc>
            </a:pPr>
            <a:r>
              <a:rPr sz="900" spc="10" dirty="0">
                <a:latin typeface="Courier" charset="0"/>
                <a:cs typeface="Courier" charset="0"/>
              </a:rPr>
              <a:t>public static final double QUARTER_VALUE = 0.25;  public static final double DIME_VALUE = 0.1;  public static final double NICKEL_VALUE =</a:t>
            </a:r>
            <a:r>
              <a:rPr sz="900" spc="-7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0.05;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. .</a:t>
            </a:r>
            <a:r>
              <a:rPr sz="900" spc="-9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.</a:t>
            </a:r>
            <a:endParaRPr sz="900" dirty="0">
              <a:latin typeface="Courier" charset="0"/>
              <a:cs typeface="Courier" charset="0"/>
            </a:endParaRPr>
          </a:p>
          <a:p>
            <a:pPr marL="686435" marR="1276985" indent="-421640">
              <a:lnSpc>
                <a:spcPct val="101099"/>
              </a:lnSpc>
            </a:pPr>
            <a:r>
              <a:rPr sz="900" spc="10" dirty="0">
                <a:latin typeface="Courier" charset="0"/>
                <a:cs typeface="Courier" charset="0"/>
              </a:rPr>
              <a:t>public void receivePayment(int dollars, int quarters,  int dimes, int nickels, int</a:t>
            </a:r>
            <a:r>
              <a:rPr sz="900" spc="-7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pennies)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. .</a:t>
            </a:r>
            <a:r>
              <a:rPr sz="900" spc="-9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.</a:t>
            </a:r>
            <a:endParaRPr sz="900" dirty="0">
              <a:latin typeface="Courier" charset="0"/>
              <a:cs typeface="Courier" charset="0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83498" y="297860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6320" y="3316745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675" y="43351"/>
                </a:moveTo>
                <a:lnTo>
                  <a:pt x="12191" y="42000"/>
                </a:lnTo>
                <a:lnTo>
                  <a:pt x="5417" y="37943"/>
                </a:lnTo>
                <a:lnTo>
                  <a:pt x="1354" y="31171"/>
                </a:lnTo>
                <a:lnTo>
                  <a:pt x="0" y="21675"/>
                </a:lnTo>
                <a:lnTo>
                  <a:pt x="1354" y="12180"/>
                </a:lnTo>
                <a:lnTo>
                  <a:pt x="5417" y="5408"/>
                </a:lnTo>
                <a:lnTo>
                  <a:pt x="12191" y="1350"/>
                </a:lnTo>
                <a:lnTo>
                  <a:pt x="21675" y="0"/>
                </a:lnTo>
                <a:lnTo>
                  <a:pt x="31160" y="1350"/>
                </a:lnTo>
                <a:lnTo>
                  <a:pt x="37933" y="5408"/>
                </a:lnTo>
                <a:lnTo>
                  <a:pt x="41997" y="12180"/>
                </a:lnTo>
                <a:lnTo>
                  <a:pt x="43351" y="21675"/>
                </a:lnTo>
                <a:lnTo>
                  <a:pt x="41997" y="31171"/>
                </a:lnTo>
                <a:lnTo>
                  <a:pt x="37933" y="37943"/>
                </a:lnTo>
                <a:lnTo>
                  <a:pt x="31160" y="42000"/>
                </a:lnTo>
                <a:lnTo>
                  <a:pt x="21675" y="43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56320" y="3550843"/>
            <a:ext cx="43815" cy="43815"/>
          </a:xfrm>
          <a:custGeom>
            <a:avLst/>
            <a:gdLst/>
            <a:ahLst/>
            <a:cxnLst/>
            <a:rect l="l" t="t" r="r" b="b"/>
            <a:pathLst>
              <a:path w="43815" h="43814">
                <a:moveTo>
                  <a:pt x="21675" y="43351"/>
                </a:moveTo>
                <a:lnTo>
                  <a:pt x="12191" y="42000"/>
                </a:lnTo>
                <a:lnTo>
                  <a:pt x="5417" y="37943"/>
                </a:lnTo>
                <a:lnTo>
                  <a:pt x="1354" y="31171"/>
                </a:lnTo>
                <a:lnTo>
                  <a:pt x="0" y="21675"/>
                </a:lnTo>
                <a:lnTo>
                  <a:pt x="1354" y="12180"/>
                </a:lnTo>
                <a:lnTo>
                  <a:pt x="5417" y="5408"/>
                </a:lnTo>
                <a:lnTo>
                  <a:pt x="12191" y="1350"/>
                </a:lnTo>
                <a:lnTo>
                  <a:pt x="21675" y="0"/>
                </a:lnTo>
                <a:lnTo>
                  <a:pt x="31160" y="1350"/>
                </a:lnTo>
                <a:lnTo>
                  <a:pt x="37933" y="5408"/>
                </a:lnTo>
                <a:lnTo>
                  <a:pt x="41997" y="12180"/>
                </a:lnTo>
                <a:lnTo>
                  <a:pt x="43351" y="21675"/>
                </a:lnTo>
                <a:lnTo>
                  <a:pt x="41997" y="31171"/>
                </a:lnTo>
                <a:lnTo>
                  <a:pt x="37933" y="37943"/>
                </a:lnTo>
                <a:lnTo>
                  <a:pt x="31160" y="42000"/>
                </a:lnTo>
                <a:lnTo>
                  <a:pt x="21675" y="433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40682" y="2874808"/>
            <a:ext cx="4065270" cy="783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5" dirty="0">
                <a:latin typeface="Arial"/>
                <a:cs typeface="Arial"/>
              </a:rPr>
              <a:t>It </a:t>
            </a:r>
            <a:r>
              <a:rPr sz="1500" spc="10" dirty="0">
                <a:latin typeface="Arial"/>
                <a:cs typeface="Arial"/>
              </a:rPr>
              <a:t>contains </a:t>
            </a:r>
            <a:r>
              <a:rPr sz="1500" spc="15" dirty="0">
                <a:latin typeface="Arial"/>
                <a:cs typeface="Arial"/>
              </a:rPr>
              <a:t>two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concepts</a:t>
            </a:r>
            <a:endParaRPr sz="1500">
              <a:latin typeface="Arial"/>
              <a:cs typeface="Arial"/>
            </a:endParaRPr>
          </a:p>
          <a:p>
            <a:pPr marL="361950" marR="5080">
              <a:lnSpc>
                <a:spcPct val="133600"/>
              </a:lnSpc>
              <a:spcBef>
                <a:spcPts val="545"/>
              </a:spcBef>
            </a:pPr>
            <a:r>
              <a:rPr sz="1150" spc="10" dirty="0">
                <a:latin typeface="Arial"/>
                <a:cs typeface="Arial"/>
              </a:rPr>
              <a:t>A cash </a:t>
            </a:r>
            <a:r>
              <a:rPr sz="1150" spc="5" dirty="0">
                <a:latin typeface="Arial"/>
                <a:cs typeface="Arial"/>
              </a:rPr>
              <a:t>register that holds coins </a:t>
            </a:r>
            <a:r>
              <a:rPr sz="1150" spc="10" dirty="0">
                <a:latin typeface="Arial"/>
                <a:cs typeface="Arial"/>
              </a:rPr>
              <a:t>and computes </a:t>
            </a:r>
            <a:r>
              <a:rPr sz="1150" spc="5" dirty="0">
                <a:latin typeface="Arial"/>
                <a:cs typeface="Arial"/>
              </a:rPr>
              <a:t>their total  </a:t>
            </a:r>
            <a:r>
              <a:rPr sz="1150" spc="10" dirty="0">
                <a:latin typeface="Arial"/>
                <a:cs typeface="Arial"/>
              </a:rPr>
              <a:t>The </a:t>
            </a:r>
            <a:r>
              <a:rPr sz="1150" spc="5" dirty="0">
                <a:latin typeface="Arial"/>
                <a:cs typeface="Arial"/>
              </a:rPr>
              <a:t>values of individual</a:t>
            </a:r>
            <a:r>
              <a:rPr sz="1150" spc="-15" dirty="0">
                <a:latin typeface="Arial"/>
                <a:cs typeface="Arial"/>
              </a:rPr>
              <a:t> </a:t>
            </a:r>
            <a:r>
              <a:rPr sz="1150" spc="5" dirty="0">
                <a:latin typeface="Arial"/>
                <a:cs typeface="Arial"/>
              </a:rPr>
              <a:t>coins.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46873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C721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90" dirty="0"/>
              <a:t>Self </a:t>
            </a:r>
            <a:r>
              <a:rPr spc="135" dirty="0"/>
              <a:t>Check</a:t>
            </a:r>
            <a:r>
              <a:rPr spc="-70" dirty="0"/>
              <a:t> </a:t>
            </a:r>
            <a:r>
              <a:rPr spc="35" dirty="0"/>
              <a:t>8.29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9414" y="843621"/>
            <a:ext cx="6014085" cy="1092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10" dirty="0">
                <a:latin typeface="Arial"/>
                <a:cs typeface="Arial"/>
              </a:rPr>
              <a:t>What </a:t>
            </a:r>
            <a:r>
              <a:rPr sz="1250" spc="5" dirty="0">
                <a:latin typeface="Arial"/>
                <a:cs typeface="Arial"/>
              </a:rPr>
              <a:t>is</a:t>
            </a:r>
            <a:r>
              <a:rPr sz="1250" spc="10" dirty="0">
                <a:latin typeface="Arial"/>
                <a:cs typeface="Arial"/>
              </a:rPr>
              <a:t> the significance of the </a:t>
            </a:r>
            <a:r>
              <a:rPr sz="1250" spc="10" dirty="0">
                <a:latin typeface="Courier" charset="0"/>
                <a:cs typeface="Courier" charset="0"/>
              </a:rPr>
              <a:t>EPSILON</a:t>
            </a:r>
            <a:r>
              <a:rPr sz="1250" spc="-395" dirty="0">
                <a:latin typeface="Courier" charset="0"/>
                <a:cs typeface="Courier" charset="0"/>
              </a:rPr>
              <a:t> </a:t>
            </a:r>
            <a:r>
              <a:rPr sz="1250" spc="10" dirty="0">
                <a:latin typeface="Arial"/>
                <a:cs typeface="Arial"/>
              </a:rPr>
              <a:t>parameter </a:t>
            </a:r>
            <a:r>
              <a:rPr sz="1250" spc="5" dirty="0">
                <a:latin typeface="Arial"/>
                <a:cs typeface="Arial"/>
              </a:rPr>
              <a:t>in</a:t>
            </a:r>
            <a:r>
              <a:rPr sz="1250" spc="10" dirty="0">
                <a:latin typeface="Arial"/>
                <a:cs typeface="Arial"/>
              </a:rPr>
              <a:t> the </a:t>
            </a:r>
            <a:r>
              <a:rPr sz="1250" spc="10" dirty="0">
                <a:latin typeface="Courier" charset="0"/>
                <a:cs typeface="Courier" charset="0"/>
              </a:rPr>
              <a:t>assertEquals</a:t>
            </a:r>
            <a:r>
              <a:rPr sz="1250" spc="-400" dirty="0">
                <a:latin typeface="Courier" charset="0"/>
                <a:cs typeface="Courier" charset="0"/>
              </a:rPr>
              <a:t> </a:t>
            </a:r>
            <a:r>
              <a:rPr sz="1250" spc="10" dirty="0">
                <a:latin typeface="Arial"/>
                <a:cs typeface="Arial"/>
              </a:rPr>
              <a:t>method?</a:t>
            </a:r>
            <a:endParaRPr sz="1250" dirty="0">
              <a:latin typeface="Arial"/>
              <a:cs typeface="Arial"/>
            </a:endParaRPr>
          </a:p>
          <a:p>
            <a:pPr marL="303530" marR="304800">
              <a:lnSpc>
                <a:spcPct val="117600"/>
              </a:lnSpc>
              <a:spcBef>
                <a:spcPts val="595"/>
              </a:spcBef>
            </a:pPr>
            <a:r>
              <a:rPr sz="1500" b="1" spc="15" dirty="0">
                <a:latin typeface="Arial"/>
                <a:cs typeface="Arial"/>
              </a:rPr>
              <a:t>Answer: </a:t>
            </a:r>
            <a:r>
              <a:rPr sz="1500" spc="5" dirty="0">
                <a:latin typeface="Arial"/>
                <a:cs typeface="Arial"/>
              </a:rPr>
              <a:t>It </a:t>
            </a:r>
            <a:r>
              <a:rPr sz="1500" spc="10" dirty="0">
                <a:latin typeface="Arial"/>
                <a:cs typeface="Arial"/>
              </a:rPr>
              <a:t>is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tolerance threshold for </a:t>
            </a:r>
            <a:r>
              <a:rPr sz="1500" spc="15" dirty="0">
                <a:latin typeface="Arial"/>
                <a:cs typeface="Arial"/>
              </a:rPr>
              <a:t>comparing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floating-point  </a:t>
            </a:r>
            <a:r>
              <a:rPr sz="1500" spc="15" dirty="0">
                <a:latin typeface="Arial"/>
                <a:cs typeface="Arial"/>
              </a:rPr>
              <a:t>numbers. </a:t>
            </a:r>
            <a:r>
              <a:rPr sz="1500" spc="20" dirty="0">
                <a:latin typeface="Arial"/>
                <a:cs typeface="Arial"/>
              </a:rPr>
              <a:t>We </a:t>
            </a:r>
            <a:r>
              <a:rPr sz="1500" spc="15" dirty="0">
                <a:latin typeface="Arial"/>
                <a:cs typeface="Arial"/>
              </a:rPr>
              <a:t>want </a:t>
            </a:r>
            <a:r>
              <a:rPr sz="1500" spc="10" dirty="0">
                <a:latin typeface="Arial"/>
                <a:cs typeface="Arial"/>
              </a:rPr>
              <a:t>the equality test to </a:t>
            </a:r>
            <a:r>
              <a:rPr sz="1500" spc="15" dirty="0">
                <a:latin typeface="Arial"/>
                <a:cs typeface="Arial"/>
              </a:rPr>
              <a:t>pass </a:t>
            </a:r>
            <a:r>
              <a:rPr sz="1500" spc="5" dirty="0">
                <a:latin typeface="Arial"/>
                <a:cs typeface="Arial"/>
              </a:rPr>
              <a:t>if </a:t>
            </a:r>
            <a:r>
              <a:rPr sz="1500" spc="10" dirty="0">
                <a:latin typeface="Arial"/>
                <a:cs typeface="Arial"/>
              </a:rPr>
              <a:t>there is </a:t>
            </a:r>
            <a:r>
              <a:rPr sz="1500" spc="15" dirty="0">
                <a:latin typeface="Arial"/>
                <a:cs typeface="Arial"/>
              </a:rPr>
              <a:t>a </a:t>
            </a:r>
            <a:r>
              <a:rPr sz="1500" spc="10" dirty="0">
                <a:latin typeface="Arial"/>
                <a:cs typeface="Arial"/>
              </a:rPr>
              <a:t>small  roundoff</a:t>
            </a:r>
            <a:r>
              <a:rPr sz="1500" spc="-6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error.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2114" y="629031"/>
            <a:ext cx="5297805" cy="69850"/>
          </a:xfrm>
          <a:custGeom>
            <a:avLst/>
            <a:gdLst/>
            <a:ahLst/>
            <a:cxnLst/>
            <a:rect l="l" t="t" r="r" b="b"/>
            <a:pathLst>
              <a:path w="5297805" h="69850">
                <a:moveTo>
                  <a:pt x="0" y="0"/>
                </a:moveTo>
                <a:lnTo>
                  <a:pt x="5297547" y="0"/>
                </a:lnTo>
                <a:lnTo>
                  <a:pt x="5297547" y="69362"/>
                </a:lnTo>
                <a:lnTo>
                  <a:pt x="0" y="69362"/>
                </a:lnTo>
                <a:lnTo>
                  <a:pt x="0" y="0"/>
                </a:lnTo>
                <a:close/>
              </a:path>
            </a:pathLst>
          </a:custGeom>
          <a:solidFill>
            <a:srgbClr val="FFD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195" dirty="0"/>
              <a:t>Designing </a:t>
            </a:r>
            <a:r>
              <a:rPr spc="175" dirty="0"/>
              <a:t>Good Methods</a:t>
            </a:r>
            <a:r>
              <a:rPr spc="-90" dirty="0"/>
              <a:t> </a:t>
            </a:r>
            <a:r>
              <a:rPr spc="-125" dirty="0"/>
              <a:t>- </a:t>
            </a:r>
            <a:r>
              <a:rPr spc="160" dirty="0"/>
              <a:t>Cohesion</a:t>
            </a:r>
          </a:p>
        </p:txBody>
      </p:sp>
      <p:sp>
        <p:nvSpPr>
          <p:cNvPr id="4" name="object 4"/>
          <p:cNvSpPr/>
          <p:nvPr/>
        </p:nvSpPr>
        <p:spPr>
          <a:xfrm>
            <a:off x="783498" y="94116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59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0682" y="837366"/>
            <a:ext cx="2421890" cy="248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0" dirty="0">
                <a:latin typeface="Arial"/>
                <a:cs typeface="Arial"/>
              </a:rPr>
              <a:t>Solution: </a:t>
            </a:r>
            <a:r>
              <a:rPr sz="1500" spc="15" dirty="0">
                <a:latin typeface="Arial"/>
                <a:cs typeface="Arial"/>
              </a:rPr>
              <a:t>Make two</a:t>
            </a:r>
            <a:r>
              <a:rPr sz="1500" spc="-50" dirty="0">
                <a:latin typeface="Arial"/>
                <a:cs typeface="Arial"/>
              </a:rPr>
              <a:t> </a:t>
            </a:r>
            <a:r>
              <a:rPr sz="1500" spc="10" dirty="0">
                <a:latin typeface="Arial"/>
                <a:cs typeface="Arial"/>
              </a:rPr>
              <a:t>classes: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1239" y="1153584"/>
            <a:ext cx="5280660" cy="893450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class</a:t>
            </a:r>
            <a:r>
              <a:rPr sz="900" spc="-8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Coin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4795" marR="1487805">
              <a:lnSpc>
                <a:spcPct val="101099"/>
              </a:lnSpc>
            </a:pPr>
            <a:r>
              <a:rPr sz="900" spc="10" dirty="0">
                <a:latin typeface="Courier" charset="0"/>
                <a:cs typeface="Courier" charset="0"/>
              </a:rPr>
              <a:t>public Coin(double aValue, String aName) { . . . }  public double getValue() { . . .</a:t>
            </a:r>
            <a:r>
              <a:rPr sz="900" spc="-7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. .</a:t>
            </a:r>
            <a:r>
              <a:rPr sz="900" spc="-9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.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1239" y="2176678"/>
            <a:ext cx="5280660" cy="1306127"/>
          </a:xfrm>
          <a:prstGeom prst="rect">
            <a:avLst/>
          </a:prstGeom>
          <a:ln w="8670">
            <a:solidFill>
              <a:srgbClr val="CCCCCC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465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class</a:t>
            </a:r>
            <a:r>
              <a:rPr sz="900" spc="-8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CashRegister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. .</a:t>
            </a:r>
            <a:r>
              <a:rPr sz="900" spc="-9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.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public void receivePayment(int coinCount, Coin</a:t>
            </a:r>
            <a:r>
              <a:rPr sz="900" spc="-6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coinType)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{</a:t>
            </a:r>
            <a:endParaRPr sz="900" dirty="0">
              <a:latin typeface="Courier" charset="0"/>
              <a:cs typeface="Courier" charset="0"/>
            </a:endParaRPr>
          </a:p>
          <a:p>
            <a:pPr marL="47561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payment = payment + coinCount *</a:t>
            </a:r>
            <a:r>
              <a:rPr sz="900" spc="-65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coinType.getValue();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  <a:p>
            <a:pPr marL="264795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. .</a:t>
            </a:r>
            <a:r>
              <a:rPr sz="900" spc="-90" dirty="0">
                <a:latin typeface="Courier" charset="0"/>
                <a:cs typeface="Courier" charset="0"/>
              </a:rPr>
              <a:t> </a:t>
            </a:r>
            <a:r>
              <a:rPr sz="900" spc="10" dirty="0">
                <a:latin typeface="Courier" charset="0"/>
                <a:cs typeface="Courier" charset="0"/>
              </a:rPr>
              <a:t>.</a:t>
            </a:r>
            <a:endParaRPr sz="900" dirty="0">
              <a:latin typeface="Courier" charset="0"/>
              <a:cs typeface="Courier" charset="0"/>
            </a:endParaRPr>
          </a:p>
          <a:p>
            <a:pPr marL="54610">
              <a:lnSpc>
                <a:spcPct val="100000"/>
              </a:lnSpc>
              <a:spcBef>
                <a:spcPts val="10"/>
              </a:spcBef>
            </a:pPr>
            <a:r>
              <a:rPr sz="900" spc="10" dirty="0">
                <a:latin typeface="Courier" charset="0"/>
                <a:cs typeface="Courier" charset="0"/>
              </a:rPr>
              <a:t>}</a:t>
            </a:r>
            <a:endParaRPr sz="900" dirty="0">
              <a:latin typeface="Courier" charset="0"/>
              <a:cs typeface="Courier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3498" y="3741665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59" h="60960">
                <a:moveTo>
                  <a:pt x="0" y="0"/>
                </a:moveTo>
                <a:lnTo>
                  <a:pt x="60692" y="0"/>
                </a:lnTo>
                <a:lnTo>
                  <a:pt x="60692" y="60692"/>
                </a:lnTo>
                <a:lnTo>
                  <a:pt x="0" y="606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0682" y="3637870"/>
            <a:ext cx="484124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15" dirty="0">
                <a:latin typeface="Arial"/>
                <a:cs typeface="Arial"/>
              </a:rPr>
              <a:t>Now </a:t>
            </a:r>
            <a:r>
              <a:rPr sz="1500" spc="15" dirty="0">
                <a:latin typeface="Courier" charset="0"/>
                <a:cs typeface="Courier" charset="0"/>
              </a:rPr>
              <a:t>CashRegister</a:t>
            </a:r>
            <a:r>
              <a:rPr sz="1500" spc="-509" dirty="0">
                <a:latin typeface="Courier" charset="0"/>
                <a:cs typeface="Courier" charset="0"/>
              </a:rPr>
              <a:t> </a:t>
            </a:r>
            <a:r>
              <a:rPr sz="1500" spc="10" dirty="0">
                <a:latin typeface="Arial"/>
                <a:cs typeface="Arial"/>
              </a:rPr>
              <a:t>class </a:t>
            </a:r>
            <a:r>
              <a:rPr sz="1500" spc="15" dirty="0">
                <a:latin typeface="Arial"/>
                <a:cs typeface="Arial"/>
              </a:rPr>
              <a:t>can </a:t>
            </a:r>
            <a:r>
              <a:rPr sz="1500" spc="10" dirty="0">
                <a:latin typeface="Arial"/>
                <a:cs typeface="Arial"/>
              </a:rPr>
              <a:t>handle </a:t>
            </a:r>
            <a:r>
              <a:rPr sz="1500" spc="15" dirty="0">
                <a:latin typeface="Arial"/>
                <a:cs typeface="Arial"/>
              </a:rPr>
              <a:t>any </a:t>
            </a:r>
            <a:r>
              <a:rPr sz="1500" spc="10" dirty="0">
                <a:latin typeface="Arial"/>
                <a:cs typeface="Arial"/>
              </a:rPr>
              <a:t>type of coin.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5466</Words>
  <Application>Microsoft Office PowerPoint</Application>
  <PresentationFormat>Custom</PresentationFormat>
  <Paragraphs>674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9" baseType="lpstr">
      <vt:lpstr>Arial</vt:lpstr>
      <vt:lpstr>Calibri</vt:lpstr>
      <vt:lpstr>Comic Sans MS</vt:lpstr>
      <vt:lpstr>Courier</vt:lpstr>
      <vt:lpstr>Courier New</vt:lpstr>
      <vt:lpstr>Times New Roman</vt:lpstr>
      <vt:lpstr>Trebuchet MS</vt:lpstr>
      <vt:lpstr>Wingdings</vt:lpstr>
      <vt:lpstr>Office Theme</vt:lpstr>
      <vt:lpstr>Chapter 8 – Designing Classes</vt:lpstr>
      <vt:lpstr>Chapter Goals</vt:lpstr>
      <vt:lpstr>Discovering Classes</vt:lpstr>
      <vt:lpstr>Discovering Classes</vt:lpstr>
      <vt:lpstr>Self Check 8.1</vt:lpstr>
      <vt:lpstr>Self Check 8.2</vt:lpstr>
      <vt:lpstr>Designing Good Methods - Cohesion</vt:lpstr>
      <vt:lpstr>Designing Good Methods - Cohesion</vt:lpstr>
      <vt:lpstr>Designing Good Methods - Cohesion</vt:lpstr>
      <vt:lpstr>Minimizing Dependencies</vt:lpstr>
      <vt:lpstr>Minimizing Dependencies</vt:lpstr>
      <vt:lpstr>Separating Accessors and Mutators</vt:lpstr>
      <vt:lpstr>Separating Accessors and Mutators</vt:lpstr>
      <vt:lpstr>Minimizing Side Effects</vt:lpstr>
      <vt:lpstr>Minimizing Side Effects</vt:lpstr>
      <vt:lpstr>Self Check 8.3</vt:lpstr>
      <vt:lpstr>Self Check 8.4</vt:lpstr>
      <vt:lpstr>Self Check 8.5</vt:lpstr>
      <vt:lpstr>Self Check 8.6</vt:lpstr>
      <vt:lpstr>Self Check 8.7</vt:lpstr>
      <vt:lpstr>Self Check 8.8</vt:lpstr>
      <vt:lpstr>Self Check 8.9</vt:lpstr>
      <vt:lpstr>Consistency</vt:lpstr>
      <vt:lpstr>Problem Solving: Patterns for Object  Data - Keeping a Total</vt:lpstr>
      <vt:lpstr>Problem Solving: Patterns for Object  Data - Counting Events</vt:lpstr>
      <vt:lpstr>Problem Solving: Patterns for Object  Data - Collecting Values</vt:lpstr>
      <vt:lpstr>Problem Solving: Patterns for Object  Data - Collecting Values</vt:lpstr>
      <vt:lpstr>Problem Solving: Patterns for Object  Data - Managing Properties of an  Object</vt:lpstr>
      <vt:lpstr>PowerPoint Presentation</vt:lpstr>
      <vt:lpstr>Problem Solving: Patterns for Object  Data - Modeling Objects with Distinct  States</vt:lpstr>
      <vt:lpstr>Supply constants for the state values:</vt:lpstr>
      <vt:lpstr>Problem Solving: Patterns for Object  Data - Modeling Objects with Distinct  States</vt:lpstr>
      <vt:lpstr>Problem Solving: Patterns for Object  Data - Describing the Position of an  Object</vt:lpstr>
      <vt:lpstr>Problem Solving: Patterns for Object  Data - Describing the Position of an  Object</vt:lpstr>
      <vt:lpstr>Self Check 8.10</vt:lpstr>
      <vt:lpstr>Self Check 8.11</vt:lpstr>
      <vt:lpstr>Self Check 8.12</vt:lpstr>
      <vt:lpstr>Self Check 8.13</vt:lpstr>
      <vt:lpstr>Self Check 8.14</vt:lpstr>
      <vt:lpstr>Self Check 8.15</vt:lpstr>
      <vt:lpstr>Self Check 8.16</vt:lpstr>
      <vt:lpstr>Static Variables and Methods -  Variables</vt:lpstr>
      <vt:lpstr>Static Variables and Methods</vt:lpstr>
      <vt:lpstr>Static Variables and Methods</vt:lpstr>
      <vt:lpstr>Static Variables and Methods -  Methods</vt:lpstr>
      <vt:lpstr>Static Variables and Methods</vt:lpstr>
      <vt:lpstr>Self Check 8.17</vt:lpstr>
      <vt:lpstr>Self Check 8.18</vt:lpstr>
      <vt:lpstr>Self Check 8.19</vt:lpstr>
      <vt:lpstr>Self Check 8.20</vt:lpstr>
      <vt:lpstr>Problem Solving: Solve a Simpler  Problem First</vt:lpstr>
      <vt:lpstr>Problem Solving: Solve a Simpler  Problem First</vt:lpstr>
      <vt:lpstr>Problem Solving: Solve a Simpler  Problem First</vt:lpstr>
      <vt:lpstr>Draw a row of pictures until you run out of room, then put one more picture in the next row.</vt:lpstr>
      <vt:lpstr>Problem Solving: Solve a Simpler  Problem First</vt:lpstr>
      <vt:lpstr>Problem Solving: Solve a Simpler  Problem First</vt:lpstr>
      <vt:lpstr>PowerPoint Presentation</vt:lpstr>
      <vt:lpstr>Problem Solving: Solve a Simpler  Problem First</vt:lpstr>
      <vt:lpstr>Problem Solving: Solve a Simpler  Problem First</vt:lpstr>
      <vt:lpstr>When adding a picture to the current row, update maximum y- coordinate:</vt:lpstr>
      <vt:lpstr>section_5/Gallery6.java</vt:lpstr>
      <vt:lpstr>Self Check 8.21</vt:lpstr>
      <vt:lpstr>Self Check 8.22</vt:lpstr>
      <vt:lpstr>Self Check 8.23</vt:lpstr>
      <vt:lpstr>Self Check 8.24</vt:lpstr>
      <vt:lpstr>Packages</vt:lpstr>
      <vt:lpstr>Organizing Related Classes into  Packages</vt:lpstr>
      <vt:lpstr>Organizing Related Classes into  Packages</vt:lpstr>
      <vt:lpstr>Importing Packages</vt:lpstr>
      <vt:lpstr>Package Names</vt:lpstr>
      <vt:lpstr>Syntax 8.1 Package Specification</vt:lpstr>
      <vt:lpstr>Packages and Source Files</vt:lpstr>
      <vt:lpstr>Figure 6 Base Directories and Subdirectories for  Packages</vt:lpstr>
      <vt:lpstr>Self Check 8.25</vt:lpstr>
      <vt:lpstr>Self Check 8.26</vt:lpstr>
      <vt:lpstr>Self Check 8.27</vt:lpstr>
      <vt:lpstr>Unit Test Frameworks</vt:lpstr>
      <vt:lpstr>Unit Test Frameworks</vt:lpstr>
      <vt:lpstr>Self Check 8.28</vt:lpstr>
      <vt:lpstr>Self Check 8.29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– Designing Classes</dc:title>
  <dc:creator>GDonini</dc:creator>
  <cp:lastModifiedBy>Graig Donini</cp:lastModifiedBy>
  <cp:revision>7</cp:revision>
  <dcterms:created xsi:type="dcterms:W3CDTF">2016-01-18T23:24:58Z</dcterms:created>
  <dcterms:modified xsi:type="dcterms:W3CDTF">2018-12-19T16:25:30Z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2016-01-18T00:00:00Z</vt:filetime>
  </property>
  <property fmtid="{D5CDD505-2E9C-101B-9397-08002B2CF9AE}" pid="3" name="Creator">
    <vt:lpwstr>Chromium</vt:lpwstr>
  </property>
  <property fmtid="{D5CDD505-2E9C-101B-9397-08002B2CF9AE}" pid="4" name="LastSaved">
    <vt:filetime>2016-01-18T00:00:00Z</vt:filetime>
  </property>
</Properties>
</file>