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Anonymous Pro"/>
      <p:regular r:id="rId17"/>
      <p:bold r:id="rId18"/>
      <p:italic r:id="rId19"/>
      <p:boldItalic r:id="rId20"/>
    </p:embeddedFont>
    <p:embeddedFont>
      <p:font typeface="Arial Narrow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onymousPro-boldItalic.fntdata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osis-regular.fntdata"/><Relationship Id="rId14" Type="http://schemas.openxmlformats.org/officeDocument/2006/relationships/slide" Target="slides/slide10.xml"/><Relationship Id="rId17" Type="http://schemas.openxmlformats.org/officeDocument/2006/relationships/font" Target="fonts/AnonymousPro-regular.fntdata"/><Relationship Id="rId16" Type="http://schemas.openxmlformats.org/officeDocument/2006/relationships/font" Target="fonts/Dosis-bold.fntdata"/><Relationship Id="rId19" Type="http://schemas.openxmlformats.org/officeDocument/2006/relationships/font" Target="fonts/AnonymousPro-italic.fntdata"/><Relationship Id="rId18" Type="http://schemas.openxmlformats.org/officeDocument/2006/relationships/font" Target="fonts/Anonymous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220607" y="9724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buFont typeface="PT Sans"/>
              <a:defRPr sz="4800"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220600" y="2568500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" name="Shape 13"/>
          <p:cNvSpPr txBox="1"/>
          <p:nvPr>
            <p:ph idx="2" type="subTitle"/>
          </p:nvPr>
        </p:nvSpPr>
        <p:spPr>
          <a:xfrm>
            <a:off x="1266300" y="4643050"/>
            <a:ext cx="7801500" cy="469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nonymous Pro"/>
              <a:buNone/>
              <a:defRPr sz="1400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3" type="subTitle"/>
          </p:nvPr>
        </p:nvSpPr>
        <p:spPr>
          <a:xfrm>
            <a:off x="5289525" y="4643050"/>
            <a:ext cx="3729600" cy="469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nonymous Pro"/>
              <a:buNone/>
              <a:defRPr sz="1400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589500" y="1081400"/>
            <a:ext cx="23025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42" name="Shape 42"/>
          <p:cNvSpPr/>
          <p:nvPr/>
        </p:nvSpPr>
        <p:spPr>
          <a:xfrm>
            <a:off x="3210225" y="0"/>
            <a:ext cx="593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" name="Shape 45"/>
          <p:cNvSpPr/>
          <p:nvPr/>
        </p:nvSpPr>
        <p:spPr>
          <a:xfrm>
            <a:off x="-50" y="1153000"/>
            <a:ext cx="9144000" cy="399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Dosis"/>
              <a:buNone/>
              <a:defRPr sz="3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Dosis"/>
              <a:defRPr sz="18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Dosis"/>
              <a:defRPr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220607" y="9724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 Narrow"/>
                <a:ea typeface="Arial Narrow"/>
                <a:cs typeface="Arial Narrow"/>
                <a:sym typeface="Arial Narrow"/>
              </a:rPr>
              <a:t>QC Social Media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220600" y="2568500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report 3</a:t>
            </a:r>
          </a:p>
        </p:txBody>
      </p:sp>
      <p:sp>
        <p:nvSpPr>
          <p:cNvPr id="63" name="Shape 63"/>
          <p:cNvSpPr txBox="1"/>
          <p:nvPr>
            <p:ph idx="2" type="subTitle"/>
          </p:nvPr>
        </p:nvSpPr>
        <p:spPr>
          <a:xfrm>
            <a:off x="1266300" y="4643050"/>
            <a:ext cx="7801500" cy="46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Stanislav Sobolevsky, Cheng Qian, Philipp Kats</a:t>
            </a:r>
          </a:p>
        </p:txBody>
      </p:sp>
      <p:sp>
        <p:nvSpPr>
          <p:cNvPr id="64" name="Shape 64"/>
          <p:cNvSpPr txBox="1"/>
          <p:nvPr>
            <p:ph idx="3" type="subTitle"/>
          </p:nvPr>
        </p:nvSpPr>
        <p:spPr>
          <a:xfrm>
            <a:off x="5289525" y="4643050"/>
            <a:ext cx="3729600" cy="46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Cusp 2016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373" y="0"/>
            <a:ext cx="50764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589500" y="441400"/>
            <a:ext cx="2302500" cy="17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zip 11224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(Brooklyn)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upper 10%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zipcodes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Clustering, k=2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25" y="1533250"/>
            <a:ext cx="8475165" cy="26667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18287" y="4413850"/>
            <a:ext cx="5188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treshhold: &gt;=250 tweets total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Clustering, k=2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2799"/>
          <a:stretch/>
        </p:blipFill>
        <p:spPr>
          <a:xfrm>
            <a:off x="4408400" y="1256974"/>
            <a:ext cx="4766499" cy="45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25" y="1380849"/>
            <a:ext cx="5259025" cy="16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18287" y="4413850"/>
            <a:ext cx="5188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treshhold: &gt;=250 tweets total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 sz="1800">
                <a:solidFill>
                  <a:srgbClr val="FFFFFF"/>
                </a:solidFill>
              </a:rPr>
              <a:t>ilhouette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39682" l="0" r="0" t="0"/>
          <a:stretch/>
        </p:blipFill>
        <p:spPr>
          <a:xfrm>
            <a:off x="5165475" y="1364700"/>
            <a:ext cx="1716549" cy="349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59937"/>
          <a:stretch/>
        </p:blipFill>
        <p:spPr>
          <a:xfrm>
            <a:off x="7191200" y="1356075"/>
            <a:ext cx="1716549" cy="23219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11697" y="4185250"/>
            <a:ext cx="403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K-mean silhoettes, for 2,3,4,5,6 clusters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treshold: &gt;=250 tweets total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89500" y="1081400"/>
            <a:ext cx="23025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Affinity Propagation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3" name="Shape 93"/>
          <p:cNvSpPr txBox="1"/>
          <p:nvPr/>
        </p:nvSpPr>
        <p:spPr>
          <a:xfrm>
            <a:off x="589500" y="4061825"/>
            <a:ext cx="2580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does not enforce equal-size clusters and it can choose automatically the number of clusters from the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70693" y="4490050"/>
            <a:ext cx="2392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treshold: &gt;=250 tweets total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775" y="429050"/>
            <a:ext cx="5601352" cy="42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89500" y="1081400"/>
            <a:ext cx="23025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Affinity Propagation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" name="Shape 101"/>
          <p:cNvSpPr txBox="1"/>
          <p:nvPr/>
        </p:nvSpPr>
        <p:spPr>
          <a:xfrm>
            <a:off x="589500" y="4061825"/>
            <a:ext cx="2580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does not enforce equal-size clusters and it can choose automatically the number of clusters from the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16107" l="7859" r="0" t="2459"/>
          <a:stretch/>
        </p:blipFill>
        <p:spPr>
          <a:xfrm>
            <a:off x="3927424" y="477412"/>
            <a:ext cx="4775350" cy="418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570693" y="4490050"/>
            <a:ext cx="23928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treshold: &gt;=250 tweets total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373" y="189175"/>
            <a:ext cx="50764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89500" y="4061825"/>
            <a:ext cx="2580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Po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589500" y="441400"/>
            <a:ext cx="2302500" cy="17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zip 10007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(Staten Island)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upper 10%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zipcodes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373" y="-31150"/>
            <a:ext cx="50764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89500" y="4061825"/>
            <a:ext cx="2580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1D1F22"/>
                </a:solidFill>
                <a:highlight>
                  <a:srgbClr val="FFFFFF"/>
                </a:highlight>
              </a:rPr>
              <a:t>Po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589500" y="441400"/>
            <a:ext cx="2302500" cy="17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zip 10307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(Staten Island)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upper 10%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zipcodes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223" y="387350"/>
            <a:ext cx="5076451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589500" y="441400"/>
            <a:ext cx="2302500" cy="17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zip 11225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(Brooklyn)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upper 10%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zipcodes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